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0" r:id="rId2"/>
  </p:sldMasterIdLst>
  <p:sldIdLst>
    <p:sldId id="256" r:id="rId3"/>
    <p:sldId id="257" r:id="rId4"/>
    <p:sldId id="258" r:id="rId5"/>
    <p:sldId id="259" r:id="rId6"/>
    <p:sldId id="274" r:id="rId7"/>
    <p:sldId id="260" r:id="rId8"/>
    <p:sldId id="275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  <p:sldId id="306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9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1246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19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24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7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20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026">
            <a:extLst>
              <a:ext uri="{FF2B5EF4-FFF2-40B4-BE49-F238E27FC236}">
                <a16:creationId xmlns:a16="http://schemas.microsoft.com/office/drawing/2014/main" id="{5C4CF729-222C-9BB7-EA7C-642D1677E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6324601"/>
            <a:ext cx="26416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400" b="0">
                <a:latin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 b="0">
                <a:latin typeface="Times New Roman" panose="02020603050405020304" pitchFamily="18" charset="0"/>
              </a:rPr>
              <a:t> 2003 Prentice Hall, Inc.</a:t>
            </a:r>
            <a:br>
              <a:rPr lang="en-US" altLang="en-US" sz="1200" b="0">
                <a:latin typeface="Times New Roman" panose="02020603050405020304" pitchFamily="18" charset="0"/>
              </a:rPr>
            </a:br>
            <a:r>
              <a:rPr lang="en-US" altLang="en-US" sz="1200" b="0">
                <a:latin typeface="Times New Roman" panose="02020603050405020304" pitchFamily="18" charset="0"/>
              </a:rPr>
              <a:t>All rights reserved.</a:t>
            </a:r>
          </a:p>
        </p:txBody>
      </p:sp>
      <p:sp>
        <p:nvSpPr>
          <p:cNvPr id="33795" name="Text Box 1027">
            <a:extLst>
              <a:ext uri="{FF2B5EF4-FFF2-40B4-BE49-F238E27FC236}">
                <a16:creationId xmlns:a16="http://schemas.microsoft.com/office/drawing/2014/main" id="{DA87BFC3-B17D-1EDC-896D-588E5BB46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0400" y="152401"/>
            <a:ext cx="264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b="0" u="sng">
                <a:solidFill>
                  <a:srgbClr val="000000"/>
                </a:solidFill>
                <a:latin typeface="AvantGarde" pitchFamily="34" charset="0"/>
              </a:rPr>
              <a:t>Outline</a:t>
            </a:r>
          </a:p>
        </p:txBody>
      </p:sp>
      <p:grpSp>
        <p:nvGrpSpPr>
          <p:cNvPr id="33796" name="Group 1028">
            <a:extLst>
              <a:ext uri="{FF2B5EF4-FFF2-40B4-BE49-F238E27FC236}">
                <a16:creationId xmlns:a16="http://schemas.microsoft.com/office/drawing/2014/main" id="{D0AE6D3E-3E6E-78C3-8B49-81CBE9F2B9B6}"/>
              </a:ext>
            </a:extLst>
          </p:cNvPr>
          <p:cNvGrpSpPr>
            <a:grpSpLocks/>
          </p:cNvGrpSpPr>
          <p:nvPr/>
        </p:nvGrpSpPr>
        <p:grpSpPr bwMode="auto">
          <a:xfrm>
            <a:off x="9467850" y="76210"/>
            <a:ext cx="368300" cy="685801"/>
            <a:chOff x="4041" y="3840"/>
            <a:chExt cx="174" cy="432"/>
          </a:xfrm>
        </p:grpSpPr>
        <p:sp>
          <p:nvSpPr>
            <p:cNvPr id="33797" name="AutoShape 1029">
              <a:hlinkClick r:id="" action="ppaction://hlinkshowjump?jump=previousslide" highlightClick="1"/>
              <a:extLst>
                <a:ext uri="{FF2B5EF4-FFF2-40B4-BE49-F238E27FC236}">
                  <a16:creationId xmlns:a16="http://schemas.microsoft.com/office/drawing/2014/main" id="{70B5B424-CBC4-1432-85BB-7EF62FDF28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4032" y="3849"/>
              <a:ext cx="192" cy="174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  <p:sp>
          <p:nvSpPr>
            <p:cNvPr id="33798" name="AutoShape 1030">
              <a:hlinkClick r:id="" action="ppaction://hlinkshowjump?jump=nextslide" highlightClick="1"/>
              <a:extLst>
                <a:ext uri="{FF2B5EF4-FFF2-40B4-BE49-F238E27FC236}">
                  <a16:creationId xmlns:a16="http://schemas.microsoft.com/office/drawing/2014/main" id="{A5B484E1-4027-665A-06E1-238F57EEAA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032" y="4089"/>
              <a:ext cx="192" cy="174"/>
            </a:xfrm>
            <a:prstGeom prst="actionButtonBackPrevious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800"/>
            </a:p>
          </p:txBody>
        </p:sp>
      </p:grpSp>
      <p:sp>
        <p:nvSpPr>
          <p:cNvPr id="33799" name="Rectangle 1031">
            <a:extLst>
              <a:ext uri="{FF2B5EF4-FFF2-40B4-BE49-F238E27FC236}">
                <a16:creationId xmlns:a16="http://schemas.microsoft.com/office/drawing/2014/main" id="{0D0A6FDA-C708-C0E9-0395-A1F16A5C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 altLang="en-US" sz="1400">
              <a:latin typeface="AvantGarde" pitchFamily="34" charset="0"/>
            </a:endParaRPr>
          </a:p>
        </p:txBody>
      </p:sp>
      <p:sp>
        <p:nvSpPr>
          <p:cNvPr id="33800" name="Rectangle 1032">
            <a:extLst>
              <a:ext uri="{FF2B5EF4-FFF2-40B4-BE49-F238E27FC236}">
                <a16:creationId xmlns:a16="http://schemas.microsoft.com/office/drawing/2014/main" id="{0CF4E0A1-0B10-9F16-C766-37B81E5BC43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0"/>
            <a:ext cx="9347200" cy="5638800"/>
          </a:xfrm>
          <a:solidFill>
            <a:schemeClr val="accent1"/>
          </a:solidFill>
        </p:spPr>
        <p:txBody>
          <a:bodyPr tIns="182880" bIns="182880"/>
          <a:lstStyle>
            <a:lvl1pPr marL="0" indent="0">
              <a:buFontTx/>
              <a:buNone/>
              <a:defRPr sz="1200" b="1">
                <a:latin typeface="Courier New" panose="02070309020205020404" pitchFamily="49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3802" name="Rectangle 1034">
            <a:extLst>
              <a:ext uri="{FF2B5EF4-FFF2-40B4-BE49-F238E27FC236}">
                <a16:creationId xmlns:a16="http://schemas.microsoft.com/office/drawing/2014/main" id="{897D7F54-77B7-BC03-E81F-C2E858F112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852EE197-A375-425B-9E9C-6643D684F4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3805" name="Rectangle 1037">
            <a:extLst>
              <a:ext uri="{FF2B5EF4-FFF2-40B4-BE49-F238E27FC236}">
                <a16:creationId xmlns:a16="http://schemas.microsoft.com/office/drawing/2014/main" id="{04465C70-DA77-ADE6-791D-7A241F3BFF4F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448800" y="838200"/>
            <a:ext cx="2743200" cy="4800600"/>
          </a:xfrm>
        </p:spPr>
        <p:txBody>
          <a:bodyPr anchor="t"/>
          <a:lstStyle>
            <a:lvl1pPr algn="l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628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1B72-E11D-929A-FAF2-23DCBB8B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1475-93EC-4926-51B7-4C4CF197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951E-57FE-2425-B956-175D16F22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E92EC7-2CD3-4E07-AABB-5B743FAFF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63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6A2B-6F64-80D6-5BB5-4B8FA71F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8AD31-4F94-7341-D15B-BB287A201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F5C79-C29D-02BB-98D2-8078900A1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6CE363-1736-4C9F-A253-F64066294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52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6705-06F5-6ECF-8A59-6246108F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62B8-7EB7-8AC9-09AB-0D0F00376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FCA06-8F28-8793-A782-EC46436A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29F25-31ED-473F-0D3B-96F8FC08A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ADF53B-526D-499E-A6F4-81511F505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887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7974-4B5F-62DC-253B-599BBF9E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9E4A-5F54-650C-65A8-92C0ABC99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D92B6-925D-16AB-BC9C-B11D5900E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1E769-74A6-66BA-606B-9075665AE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44F51-56F6-4A1C-87B4-11EEF19AB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ECCBB-9BE0-8D20-D7A4-21A7E1C14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4A93EB-1E27-4A4B-B1AD-83AAFFBF0E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951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4828-92F7-418E-7C2C-821164AA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A7774-0A4D-6DA8-679E-5045B7A0D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367E83-6AD2-4F8A-8C5C-67342F0C2B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391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8BD94C-E47D-334B-6B64-27407B5E4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400EB8-8739-41C8-AD45-DC86CE00F3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340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7B09-2D2F-8A7F-399E-5A26650F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CA9B-0147-64A0-59E3-B376D7263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777EB-B099-C3FE-1146-889C20F0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A95AC-2E4A-2EF1-21A3-42F89CCF3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92E44-A521-4938-9FF6-043E160E0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1597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4AC4-AF72-F998-FE51-0BDD7DE8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29F3D-09BC-2ECC-AC38-50472ED6E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7F094-4928-F2A1-9BF8-3FDA781A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B13B7-7489-F2ED-034C-4AA6B48E98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15DE20-71F7-4637-814F-93304E6D40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662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230D-5F8F-2102-5D23-662236DF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CA5F8-5BEB-9E15-3EC4-8DBFBFEEB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A1266-27EE-9A08-E153-D6FAF1710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B5200E-AC95-490B-955C-E8AA8E0E1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91671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2543B-647E-8F20-2F46-42536873F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76200"/>
            <a:ext cx="25908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F18C6-C09A-0948-4506-3650D1F5C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76200"/>
            <a:ext cx="75692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693DA-1AEA-2866-D77F-09224F8AF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5AAB07-482A-4A6F-B991-9EB2A9AFC4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7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8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44CEF6-FE52-41A7-A300-765EF24B4411}" type="datetimeFigureOut">
              <a:rPr lang="en-US" smtClean="0"/>
              <a:t>15-Dec-22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E5971-B1D3-4D16-A5BF-0018468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5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9365211-03CB-45D3-F8E4-7CEACA3E9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"/>
            <a:ext cx="1036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BA72401-0BC6-7AD2-482A-00B73CEAB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19200"/>
            <a:ext cx="10363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ACB0695B-24A6-3E1E-87BE-E9DA3F282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477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b="0">
                <a:latin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altLang="en-US" sz="1200" b="0">
                <a:latin typeface="Times New Roman" panose="02020603050405020304" pitchFamily="18" charset="0"/>
              </a:rPr>
              <a:t> 2003 Prentice Hall, Inc.  All rights reserved.</a:t>
            </a:r>
          </a:p>
        </p:txBody>
      </p:sp>
      <p:sp>
        <p:nvSpPr>
          <p:cNvPr id="32773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FD6BB73-94D1-C9FA-289A-4972F35DF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482834"/>
            <a:ext cx="406400" cy="369332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1800"/>
          </a:p>
        </p:txBody>
      </p:sp>
      <p:sp>
        <p:nvSpPr>
          <p:cNvPr id="32774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E62E65D-A441-8EE2-4789-190AA951D98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673600" y="6482834"/>
            <a:ext cx="406400" cy="369332"/>
          </a:xfrm>
          <a:prstGeom prst="actionButtonForwardNex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1800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A4F7110A-55A6-E45A-ED53-9DC767C128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+mn-lt"/>
              </a:defRPr>
            </a:lvl1pPr>
          </a:lstStyle>
          <a:p>
            <a:fld id="{20ACF8BC-88AB-42E4-89F0-45F39622B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00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kern="1200">
          <a:solidFill>
            <a:srgbClr val="FF33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3300"/>
          </a:solidFill>
          <a:latin typeface="AvantGard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2E4C-691C-1394-2149-574B072B4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6B43B-5D46-3E9C-5B15-0C80EA994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3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FFEB-0061-E1F7-1B86-6FAFBE37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46857" cy="928914"/>
          </a:xfrm>
        </p:spPr>
        <p:txBody>
          <a:bodyPr/>
          <a:lstStyle/>
          <a:p>
            <a:r>
              <a:rPr lang="en-US" b="1" dirty="0"/>
              <a:t>Pure Virtual Functions and Abstract Classes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3FBB-1CA5-2CD7-073D-15151A0A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886856"/>
            <a:ext cx="11901713" cy="4615543"/>
          </a:xfrm>
        </p:spPr>
        <p:txBody>
          <a:bodyPr/>
          <a:lstStyle/>
          <a:p>
            <a:r>
              <a:rPr lang="en-US" dirty="0"/>
              <a:t>A pure virtual function (or abstract function) in C++ is a virtual function for which we don’t have an implementation, we only declare it. A pure virtual function is declared by assigning 0 in the declaration.</a:t>
            </a:r>
          </a:p>
          <a:p>
            <a:pPr marL="0" indent="0">
              <a:buNone/>
            </a:pPr>
            <a:r>
              <a:rPr lang="en-US" dirty="0"/>
              <a:t>When to use Pure virtual functions are used</a:t>
            </a:r>
          </a:p>
          <a:p>
            <a:r>
              <a:rPr lang="en-US" dirty="0"/>
              <a:t>if a function doesn't have any use in the base class</a:t>
            </a:r>
          </a:p>
          <a:p>
            <a:r>
              <a:rPr lang="en-US" dirty="0"/>
              <a:t>but the function must be implemented by all its derived classes.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Abstract class</a:t>
            </a:r>
          </a:p>
          <a:p>
            <a:r>
              <a:rPr lang="en-US" dirty="0"/>
              <a:t>A class that contains a pure virtual function is known as an abstract class. </a:t>
            </a:r>
          </a:p>
        </p:txBody>
      </p:sp>
    </p:spTree>
    <p:extLst>
      <p:ext uri="{BB962C8B-B14F-4D97-AF65-F5344CB8AC3E}">
        <p14:creationId xmlns:p14="http://schemas.microsoft.com/office/powerpoint/2010/main" val="51937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6A8-0D5F-5536-6368-9C541067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7" y="130630"/>
            <a:ext cx="11858172" cy="936170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Virtual function and Pure virtual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3752-8BD9-D913-182A-2A82BD2D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7" y="1727200"/>
            <a:ext cx="11872685" cy="4789714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virtual function </a:t>
            </a:r>
            <a:r>
              <a:rPr lang="en-US" dirty="0"/>
              <a:t>is a member function which is declared within a base class and is re-defined(Overridden) by a derived class. When you refer to a derived class object using a pointer or a reference to the base class, you can call a virtual function for that object and execute the derived class’s version of the function.</a:t>
            </a:r>
          </a:p>
          <a:p>
            <a:pPr marL="0" indent="0">
              <a:buNone/>
            </a:pPr>
            <a:r>
              <a:rPr lang="en-US" dirty="0"/>
              <a:t>		virtual&lt;</a:t>
            </a:r>
            <a:r>
              <a:rPr lang="en-US" dirty="0" err="1"/>
              <a:t>func_type</a:t>
            </a:r>
            <a:r>
              <a:rPr lang="en-US" dirty="0"/>
              <a:t>&gt;&lt;</a:t>
            </a:r>
            <a:r>
              <a:rPr lang="en-US" dirty="0" err="1"/>
              <a:t>func_name</a:t>
            </a:r>
            <a:r>
              <a:rPr lang="en-US" dirty="0"/>
              <a:t>&gt;(){ }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pure virtual function </a:t>
            </a:r>
            <a:r>
              <a:rPr lang="en-US" dirty="0"/>
              <a:t>(or abstract function) in C++ is a virtual function for which we don’t have an implementation, we only declare it. A pure virtual function is declared by assigning 0 in the declaration.</a:t>
            </a:r>
          </a:p>
          <a:p>
            <a:pPr marL="0" indent="0">
              <a:buNone/>
            </a:pPr>
            <a:r>
              <a:rPr lang="en-US" dirty="0"/>
              <a:t>		virtual&lt;</a:t>
            </a:r>
            <a:r>
              <a:rPr lang="en-US" dirty="0" err="1"/>
              <a:t>func_type</a:t>
            </a:r>
            <a:r>
              <a:rPr lang="en-US" dirty="0"/>
              <a:t>&gt;&lt;</a:t>
            </a:r>
            <a:r>
              <a:rPr lang="en-US" dirty="0" err="1"/>
              <a:t>func_name</a:t>
            </a:r>
            <a:r>
              <a:rPr lang="en-US" dirty="0"/>
              <a:t>&gt;() = 0;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0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0BCF-D0C6-F721-3EA9-0C533A40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99" y="120574"/>
            <a:ext cx="9905998" cy="644225"/>
          </a:xfrm>
        </p:spPr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E79A-8637-3788-C918-1B26A507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1059542"/>
            <a:ext cx="11611429" cy="5355771"/>
          </a:xfrm>
        </p:spPr>
        <p:txBody>
          <a:bodyPr>
            <a:normAutofit/>
          </a:bodyPr>
          <a:lstStyle/>
          <a:p>
            <a:r>
              <a:rPr lang="en-US" dirty="0"/>
              <a:t>An abstract class is a class in C++ which have at least one pure virtual function.</a:t>
            </a:r>
          </a:p>
          <a:p>
            <a:r>
              <a:rPr lang="en-US" dirty="0"/>
              <a:t>Abstract class can have normal functions and variables along with a pure virtual function.</a:t>
            </a:r>
          </a:p>
          <a:p>
            <a:r>
              <a:rPr lang="en-US" dirty="0"/>
              <a:t>Abstract class cannot be instantiated, but pointers and references of Abstract class type can be created.</a:t>
            </a:r>
          </a:p>
          <a:p>
            <a:r>
              <a:rPr lang="en-US" dirty="0"/>
              <a:t>Abstract classes are mainly used for Upcasting, so that its derived classes can use its interface.</a:t>
            </a:r>
          </a:p>
          <a:p>
            <a:r>
              <a:rPr lang="en-US" dirty="0"/>
              <a:t>If an Abstract Class has derived class, they must implement all pure virtual functions, or else they will become Abstract too.</a:t>
            </a:r>
          </a:p>
          <a:p>
            <a:r>
              <a:rPr lang="en-US" dirty="0"/>
              <a:t>We can’t create object of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208559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D85-799E-F971-22D3-70E62AE4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817" y="0"/>
            <a:ext cx="12153673" cy="644225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of virtual functions (concept of VTABLE and VPTR)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0CBB-7629-658D-7B14-28ADC8F7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6" y="1738859"/>
            <a:ext cx="11582400" cy="49667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if a class contains a virtual function then compiler itself does two things.</a:t>
            </a:r>
          </a:p>
          <a:p>
            <a:r>
              <a:rPr lang="en-US" dirty="0"/>
              <a:t>If object of that class is created then a virtual pointer (VPTR) is inserted as a data member of the class to point to VTABLE of that class. For each new object created, a new virtual pointer is inserted as a data member of that class.</a:t>
            </a:r>
          </a:p>
          <a:p>
            <a:r>
              <a:rPr lang="en-US" dirty="0"/>
              <a:t>Irrespective of object is created or not, class contains as a member a static array of function pointers called VTABLE. Cells of this table store the address of each virtual function contained in that class.</a:t>
            </a:r>
          </a:p>
        </p:txBody>
      </p:sp>
    </p:spTree>
    <p:extLst>
      <p:ext uri="{BB962C8B-B14F-4D97-AF65-F5344CB8AC3E}">
        <p14:creationId xmlns:p14="http://schemas.microsoft.com/office/powerpoint/2010/main" val="216272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A168-7A8F-712A-6B0B-D82E81FC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16E9-2D9B-288D-A123-3C6D8DF0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F0DC8-FDB9-AEB4-55BB-37228DB1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31260"/>
            <a:ext cx="10798628" cy="658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3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FFEB-0061-E1F7-1B86-6FAFBE37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8" cy="702282"/>
          </a:xfrm>
        </p:spPr>
        <p:txBody>
          <a:bodyPr/>
          <a:lstStyle/>
          <a:p>
            <a:r>
              <a:rPr lang="en-US" b="1" dirty="0"/>
              <a:t>Friend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3FBB-1CA5-2CD7-073D-15151A0A2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841828"/>
            <a:ext cx="11930743" cy="6016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a friend function can be given a special grant to access private and protected members. A friend function can be: </a:t>
            </a:r>
          </a:p>
          <a:p>
            <a:r>
              <a:rPr lang="en-US" dirty="0"/>
              <a:t>a) A member of another class 	b) A global function </a:t>
            </a:r>
          </a:p>
          <a:p>
            <a:r>
              <a:rPr lang="en-US" dirty="0"/>
              <a:t>A friend function is a special function in C++ which in-spite of not being member function of a class has privilege to access private and protected data of a class.</a:t>
            </a:r>
          </a:p>
          <a:p>
            <a:r>
              <a:rPr lang="en-US" dirty="0"/>
              <a:t>A friend function is a non member function or ordinary function of a class, which is declared as a friend using the keyword “friend” inside the class. By declaring a function as a friend, all the access permissions are given to the function.</a:t>
            </a:r>
          </a:p>
          <a:p>
            <a:r>
              <a:rPr lang="en-US" dirty="0"/>
              <a:t>The keyword “friend” is placed only in the function declaration of the friend function and not in the function definition.</a:t>
            </a:r>
          </a:p>
          <a:p>
            <a:r>
              <a:rPr lang="en-US" dirty="0"/>
              <a:t>When friend function is called neither name of object nor dot operator is used. However it may accept the object as argument whose value it want to access.</a:t>
            </a:r>
          </a:p>
          <a:p>
            <a:r>
              <a:rPr lang="en-US" dirty="0"/>
              <a:t>Friend function can be declared in any section of the class i.e. public or private or protected.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6A8-0D5F-5536-6368-9C541067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42" y="110517"/>
            <a:ext cx="9905998" cy="5716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Friend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3752-8BD9-D913-182A-2A82BD2D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30" y="1161143"/>
            <a:ext cx="11669484" cy="53122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&lt;</a:t>
            </a:r>
            <a:r>
              <a:rPr lang="en-US" dirty="0" err="1"/>
              <a:t>class_name</a:t>
            </a:r>
            <a:r>
              <a:rPr lang="en-US" dirty="0"/>
              <a:t>&gt;    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    friend  &lt;</a:t>
            </a:r>
            <a:r>
              <a:rPr lang="en-US" dirty="0" err="1"/>
              <a:t>return_type</a:t>
            </a:r>
            <a:r>
              <a:rPr lang="en-US" dirty="0"/>
              <a:t>&gt;  &lt;</a:t>
            </a:r>
            <a:r>
              <a:rPr lang="en-US" dirty="0" err="1"/>
              <a:t>function_name</a:t>
            </a:r>
            <a:r>
              <a:rPr lang="en-US" dirty="0"/>
              <a:t>&gt;(argument/s);  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570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0BCF-D0C6-F721-3EA9-0C533A40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125032"/>
            <a:ext cx="10582954" cy="673253"/>
          </a:xfrm>
        </p:spPr>
        <p:txBody>
          <a:bodyPr/>
          <a:lstStyle/>
          <a:p>
            <a:r>
              <a:rPr lang="en-US" dirty="0"/>
              <a:t>Friend Function  advantages and 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E79A-8637-3788-C918-1B26A507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3" y="1756229"/>
            <a:ext cx="11466285" cy="4717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Merits:-</a:t>
            </a:r>
          </a:p>
          <a:p>
            <a:r>
              <a:rPr lang="en-US" dirty="0"/>
              <a:t> A friend function is able to access members without the need of inheriting the class.</a:t>
            </a:r>
          </a:p>
          <a:p>
            <a:r>
              <a:rPr lang="en-US" dirty="0"/>
              <a:t>Friend function acts as a bridge between two classes by accessing their private data.</a:t>
            </a:r>
          </a:p>
          <a:p>
            <a:r>
              <a:rPr lang="en-US" dirty="0"/>
              <a:t>It can be used to increase the versatility of overloaded operator.</a:t>
            </a:r>
          </a:p>
          <a:p>
            <a:r>
              <a:rPr lang="en-US" dirty="0"/>
              <a:t>It can be declared either in the public or private or protected part of class.</a:t>
            </a:r>
          </a:p>
          <a:p>
            <a:pPr marL="0" indent="0">
              <a:buNone/>
            </a:pPr>
            <a:r>
              <a:rPr lang="en-US" dirty="0"/>
              <a:t>Demerits:-</a:t>
            </a:r>
          </a:p>
          <a:p>
            <a:r>
              <a:rPr lang="en-US" dirty="0"/>
              <a:t>Friend functions have access to private members of a class from outside the class which violates the law of the data hiding.</a:t>
            </a:r>
          </a:p>
          <a:p>
            <a:r>
              <a:rPr lang="en-US" dirty="0"/>
              <a:t>Friend functions cannot do any run time polymorphism in its members.</a:t>
            </a:r>
          </a:p>
        </p:txBody>
      </p:sp>
    </p:spTree>
    <p:extLst>
      <p:ext uri="{BB962C8B-B14F-4D97-AF65-F5344CB8AC3E}">
        <p14:creationId xmlns:p14="http://schemas.microsoft.com/office/powerpoint/2010/main" val="1871884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D85-799E-F971-22D3-70E62AE4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28" y="0"/>
            <a:ext cx="9905998" cy="615196"/>
          </a:xfrm>
        </p:spPr>
        <p:txBody>
          <a:bodyPr/>
          <a:lstStyle/>
          <a:p>
            <a:r>
              <a:rPr lang="en-US" b="1" dirty="0"/>
              <a:t>Forward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0CBB-7629-658D-7B14-28ADC8F7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28" y="1204685"/>
            <a:ext cx="11355386" cy="5167085"/>
          </a:xfrm>
        </p:spPr>
        <p:txBody>
          <a:bodyPr>
            <a:normAutofit/>
          </a:bodyPr>
          <a:lstStyle/>
          <a:p>
            <a:r>
              <a:rPr lang="en-US" dirty="0"/>
              <a:t>Forward Declaration refers to the beforehand declaration of the syntax or signature of an identifier, variable, function, class, etc. prior to its usage (done later in the program).</a:t>
            </a:r>
          </a:p>
          <a:p>
            <a:r>
              <a:rPr lang="en-US" dirty="0"/>
              <a:t>In C++, Forward declarations are usually used for Classes. In this, the class is pre-defined before its use so that it can be called and used by other classes that are defined before this.</a:t>
            </a:r>
          </a:p>
          <a:p>
            <a:pPr marL="0" indent="0">
              <a:buNone/>
            </a:pPr>
            <a:r>
              <a:rPr lang="en-US" dirty="0"/>
              <a:t>// Forward Declaration class A</a:t>
            </a:r>
          </a:p>
          <a:p>
            <a:pPr marL="0" indent="0">
              <a:buNone/>
            </a:pPr>
            <a:r>
              <a:rPr lang="en-US" dirty="0"/>
              <a:t>class A;</a:t>
            </a:r>
          </a:p>
          <a:p>
            <a:pPr marL="0" indent="0">
              <a:buNone/>
            </a:pPr>
            <a:r>
              <a:rPr lang="en-US" dirty="0"/>
              <a:t>// Definition of class A</a:t>
            </a:r>
          </a:p>
          <a:p>
            <a:pPr marL="0" indent="0">
              <a:buNone/>
            </a:pPr>
            <a:r>
              <a:rPr lang="en-US" dirty="0"/>
              <a:t>class A{</a:t>
            </a:r>
          </a:p>
          <a:p>
            <a:pPr marL="0" indent="0">
              <a:buNone/>
            </a:pPr>
            <a:r>
              <a:rPr lang="en-US" dirty="0"/>
              <a:t>    // Body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704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A168-7A8F-712A-6B0B-D82E81FC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16E9-2D9B-288D-A123-3C6D8DF0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FFEB-0061-E1F7-1B86-6FAFBE37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3FBB-1CA5-2CD7-073D-15151A0A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  <a:p>
            <a:r>
              <a:rPr lang="en-US" dirty="0" err="1"/>
              <a:t>polymorphisam</a:t>
            </a:r>
            <a:endParaRPr lang="en-US" dirty="0"/>
          </a:p>
          <a:p>
            <a:r>
              <a:rPr lang="en-US" dirty="0"/>
              <a:t>Virtual function</a:t>
            </a:r>
          </a:p>
          <a:p>
            <a:r>
              <a:rPr lang="en-US" dirty="0"/>
              <a:t>Pure virtual function</a:t>
            </a:r>
          </a:p>
          <a:p>
            <a:r>
              <a:rPr lang="en-US" dirty="0"/>
              <a:t>Friend function</a:t>
            </a:r>
          </a:p>
        </p:txBody>
      </p:sp>
    </p:spTree>
    <p:extLst>
      <p:ext uri="{BB962C8B-B14F-4D97-AF65-F5344CB8AC3E}">
        <p14:creationId xmlns:p14="http://schemas.microsoft.com/office/powerpoint/2010/main" val="379597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4DBAEE-D26E-E691-9EBF-3C9187C1A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0571" y="914400"/>
            <a:ext cx="9401629" cy="1143000"/>
          </a:xfrm>
        </p:spPr>
        <p:txBody>
          <a:bodyPr/>
          <a:lstStyle/>
          <a:p>
            <a:r>
              <a:rPr lang="en-US" altLang="en-US" dirty="0">
                <a:ea typeface="MS Mincho" panose="02020609040205080304" pitchFamily="49" charset="-128"/>
              </a:rPr>
              <a:t>What is operator overloading?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198A863-2947-46B9-73FA-D67E31974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4457" y="2685143"/>
            <a:ext cx="11451772" cy="3410857"/>
          </a:xfrm>
        </p:spPr>
        <p:txBody>
          <a:bodyPr/>
          <a:lstStyle/>
          <a:p>
            <a:r>
              <a:rPr lang="en-US" altLang="en-US" dirty="0">
                <a:ea typeface="MS Mincho" panose="02020609040205080304" pitchFamily="49" charset="-128"/>
              </a:rPr>
              <a:t> It’s a type of polymorphism in which an operator is overloaded to give it the user-defined meaning.</a:t>
            </a:r>
          </a:p>
          <a:p>
            <a:r>
              <a:rPr lang="en-US" altLang="en-US" dirty="0">
                <a:ea typeface="MS Mincho" panose="02020609040205080304" pitchFamily="49" charset="-128"/>
              </a:rPr>
              <a:t>Changing the definition of an operator so it can be applied on  the objects of a class is called operator overloading.</a:t>
            </a: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ea typeface="MS Mincho" panose="02020609040205080304" pitchFamily="49" charset="-128"/>
              </a:rPr>
              <a:t>To overload an operator, we need to write a function for the operator we are overloading.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8BF8-24DF-85C9-BC06-472F48EF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C54-0AD2-2B6D-17CF-01E61B381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95317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returnType</a:t>
            </a:r>
            <a:r>
              <a:rPr lang="en-US" dirty="0"/>
              <a:t>  operator   </a:t>
            </a:r>
            <a:r>
              <a:rPr lang="en-US" dirty="0" err="1"/>
              <a:t>operatorSymbol</a:t>
            </a:r>
            <a:r>
              <a:rPr lang="en-US" dirty="0"/>
              <a:t>   (formal parameter list)</a:t>
            </a:r>
          </a:p>
        </p:txBody>
      </p:sp>
    </p:spTree>
    <p:extLst>
      <p:ext uri="{BB962C8B-B14F-4D97-AF65-F5344CB8AC3E}">
        <p14:creationId xmlns:p14="http://schemas.microsoft.com/office/powerpoint/2010/main" val="316703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B3F-4CAE-24A3-B687-08A14FCD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975"/>
            <a:ext cx="11981318" cy="911625"/>
          </a:xfrm>
        </p:spPr>
        <p:txBody>
          <a:bodyPr/>
          <a:lstStyle/>
          <a:p>
            <a:r>
              <a:rPr lang="en-US" dirty="0"/>
              <a:t>Overloading an Operator: Some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2E13-F14A-8896-8B4E-C88E1656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2" y="1117600"/>
            <a:ext cx="11807146" cy="553442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1. You cannot change the precedence of an operator.</a:t>
            </a:r>
          </a:p>
          <a:p>
            <a:r>
              <a:rPr lang="en-US" sz="2400" dirty="0"/>
              <a:t>2. The associativity cannot be changed. (For example, the associativity of  the arithmetic operator addition is from left to right, and it cannot be  changed.)</a:t>
            </a:r>
          </a:p>
          <a:p>
            <a:r>
              <a:rPr lang="en-US" sz="2400" dirty="0"/>
              <a:t>3. Default parameters cannot be used with an overloaded operator.</a:t>
            </a:r>
          </a:p>
          <a:p>
            <a:r>
              <a:rPr lang="en-US" sz="2400" dirty="0"/>
              <a:t>4. You cannot change the number of parameters an operator takes.</a:t>
            </a:r>
          </a:p>
          <a:p>
            <a:r>
              <a:rPr lang="en-US" sz="2400" dirty="0"/>
              <a:t>5. You cannot create new operators. Only existing operators can be overloaded.</a:t>
            </a:r>
          </a:p>
          <a:p>
            <a:r>
              <a:rPr lang="en-US" sz="2400" dirty="0"/>
              <a:t>6. The operators that cannot be overloaded are:		. .* :: ?: </a:t>
            </a:r>
            <a:r>
              <a:rPr lang="en-US" sz="2400" dirty="0" err="1"/>
              <a:t>sizeof</a:t>
            </a:r>
            <a:endParaRPr lang="en-US" sz="2400" dirty="0"/>
          </a:p>
          <a:p>
            <a:r>
              <a:rPr lang="en-US" sz="2400" dirty="0"/>
              <a:t>7. The meaning of how an operator works with built-in types, such as int, remains the same.</a:t>
            </a:r>
          </a:p>
          <a:p>
            <a:r>
              <a:rPr lang="en-US" sz="2400" dirty="0"/>
              <a:t>8. Operators can be overloaded either for objects of the user-defined types,  or for a combination of objects of the user-defined type and objects of the built-in type.</a:t>
            </a:r>
          </a:p>
        </p:txBody>
      </p:sp>
    </p:spTree>
    <p:extLst>
      <p:ext uri="{BB962C8B-B14F-4D97-AF65-F5344CB8AC3E}">
        <p14:creationId xmlns:p14="http://schemas.microsoft.com/office/powerpoint/2010/main" val="4037292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44F2C4F-DEA7-4621-2012-EC914454E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fld id="{E83C71B7-BFAD-4E10-9FC1-97CA2DAF448C}" type="slidenum">
              <a:rPr lang="en-US" altLang="en-US">
                <a:solidFill>
                  <a:srgbClr val="000000"/>
                </a:solidFill>
                <a:latin typeface="Times New Roman"/>
                <a:cs typeface="Times New Roman" panose="02020603050405020304" pitchFamily="18" charset="0"/>
              </a:rPr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srgbClr val="000000"/>
              </a:solidFill>
              <a:latin typeface="Times New Roman"/>
              <a:cs typeface="Times New Roman" panose="02020603050405020304" pitchFamily="18" charset="0"/>
            </a:endParaRPr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6399391A-14D6-66A8-E117-9ED4E7B14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noProof="1"/>
              <a:t>8.</a:t>
            </a:r>
            <a:r>
              <a:rPr lang="en-US" altLang="en-US"/>
              <a:t>3</a:t>
            </a:r>
            <a:r>
              <a:rPr lang="en-US" altLang="en-US" noProof="1"/>
              <a:t> Restrictions on Operator Overloading</a:t>
            </a:r>
            <a:endParaRPr lang="en-US" altLang="en-US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61835B48-B56F-7A10-DDE8-FDC31AB34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graphicFrame>
        <p:nvGraphicFramePr>
          <p:cNvPr id="218116" name="Object 4">
            <a:extLst>
              <a:ext uri="{FF2B5EF4-FFF2-40B4-BE49-F238E27FC236}">
                <a16:creationId xmlns:a16="http://schemas.microsoft.com/office/drawing/2014/main" id="{46B22128-DE47-7AE6-9F74-D6D9AF5C3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343401"/>
          <a:ext cx="80772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20520" imgH="671400" progId="Word.Document.8">
                  <p:embed/>
                </p:oleObj>
              </mc:Choice>
              <mc:Fallback>
                <p:oleObj name="Document" r:id="rId2" imgW="5420520" imgH="671400" progId="Word.Document.8">
                  <p:embed/>
                  <p:pic>
                    <p:nvPicPr>
                      <p:cNvPr id="218116" name="Object 4">
                        <a:extLst>
                          <a:ext uri="{FF2B5EF4-FFF2-40B4-BE49-F238E27FC236}">
                            <a16:creationId xmlns:a16="http://schemas.microsoft.com/office/drawing/2014/main" id="{46B22128-DE47-7AE6-9F74-D6D9AF5C3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1"/>
                        <a:ext cx="80772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>
            <a:extLst>
              <a:ext uri="{FF2B5EF4-FFF2-40B4-BE49-F238E27FC236}">
                <a16:creationId xmlns:a16="http://schemas.microsoft.com/office/drawing/2014/main" id="{416AAA5C-AD2E-45B2-4CE8-7B42CD31ED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32174"/>
              </p:ext>
            </p:extLst>
          </p:nvPr>
        </p:nvGraphicFramePr>
        <p:xfrm>
          <a:off x="-53220" y="972457"/>
          <a:ext cx="12034626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662880" imgH="1653840" progId="Word.Document.8">
                  <p:embed/>
                </p:oleObj>
              </mc:Choice>
              <mc:Fallback>
                <p:oleObj name="Document" r:id="rId4" imgW="6662880" imgH="1653840" progId="Word.Document.8">
                  <p:embed/>
                  <p:pic>
                    <p:nvPicPr>
                      <p:cNvPr id="218117" name="Object 5">
                        <a:extLst>
                          <a:ext uri="{FF2B5EF4-FFF2-40B4-BE49-F238E27FC236}">
                            <a16:creationId xmlns:a16="http://schemas.microsoft.com/office/drawing/2014/main" id="{416AAA5C-AD2E-45B2-4CE8-7B42CD31ED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220" y="972457"/>
                        <a:ext cx="12034626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CC4-BA6C-D76A-6FB7-02017E4A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10575" cy="911625"/>
          </a:xfrm>
        </p:spPr>
        <p:txBody>
          <a:bodyPr/>
          <a:lstStyle/>
          <a:p>
            <a:r>
              <a:rPr lang="en-US" dirty="0"/>
              <a:t>rules for operator overloading in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D83A-B72F-2C02-0F55-CF567C99A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2052918"/>
            <a:ext cx="11176000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To work, at least one of the operands must be a user-defined class object.</a:t>
            </a:r>
          </a:p>
          <a:p>
            <a:r>
              <a:rPr lang="en-US" sz="2800" dirty="0"/>
              <a:t>We can only overload the existing operators, Can’t overload new </a:t>
            </a:r>
            <a:r>
              <a:rPr lang="en-US" sz="2800"/>
              <a:t>operators.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437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8BF8-24DF-85C9-BC06-472F48EF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C54-0AD2-2B6D-17CF-01E61B38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E2FAA62A-BA30-B05C-D514-960BBAF2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57" y="100802"/>
            <a:ext cx="8535856" cy="659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92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B3F-4CAE-24A3-B687-08A14FCD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2E13-F14A-8896-8B4E-C88E1656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2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CC4-BA6C-D76A-6FB7-02017E4A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D83A-B72F-2C02-0F55-CF567C99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12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8BF8-24DF-85C9-BC06-472F48EF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C54-0AD2-2B6D-17CF-01E61B38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78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B3F-4CAE-24A3-B687-08A14FCD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2E13-F14A-8896-8B4E-C88E1656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5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6A8-0D5F-5536-6368-9C541067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92568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3752-8BD9-D913-182A-2A82BD2D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means "many forms", and it occurs when we have many classes that are related to each other by inheritance</a:t>
            </a:r>
          </a:p>
          <a:p>
            <a:r>
              <a:rPr lang="en-US" dirty="0"/>
              <a:t>we can define polymorphism as the ability of a message to be displayed in more than one 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36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CC4-BA6C-D76A-6FB7-02017E4A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D83A-B72F-2C02-0F55-CF567C99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83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8BF8-24DF-85C9-BC06-472F48EF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C54-0AD2-2B6D-17CF-01E61B38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B3F-4CAE-24A3-B687-08A14FCD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2E13-F14A-8896-8B4E-C88E1656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5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CC4-BA6C-D76A-6FB7-02017E4A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D83A-B72F-2C02-0F55-CF567C99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47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8BF8-24DF-85C9-BC06-472F48EF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C54-0AD2-2B6D-17CF-01E61B38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1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B3F-4CAE-24A3-B687-08A14FCD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2E13-F14A-8896-8B4E-C88E1656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33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CC4-BA6C-D76A-6FB7-02017E4A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D83A-B72F-2C02-0F55-CF567C99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9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8BF8-24DF-85C9-BC06-472F48EF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C54-0AD2-2B6D-17CF-01E61B38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8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B3F-4CAE-24A3-B687-08A14FCD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2E13-F14A-8896-8B4E-C88E1656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9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CC4-BA6C-D76A-6FB7-02017E4A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D83A-B72F-2C02-0F55-CF567C99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0BCF-D0C6-F721-3EA9-0C533A40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84" y="0"/>
            <a:ext cx="9905998" cy="7167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E79A-8637-3788-C918-1B26A507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27314"/>
            <a:ext cx="10742611" cy="4963887"/>
          </a:xfrm>
        </p:spPr>
        <p:txBody>
          <a:bodyPr/>
          <a:lstStyle/>
          <a:p>
            <a:r>
              <a:rPr lang="en-US" dirty="0"/>
              <a:t>Types of Polymorphism</a:t>
            </a:r>
          </a:p>
          <a:p>
            <a:r>
              <a:rPr lang="en-US" dirty="0"/>
              <a:t>Compile-time Polymorphism.</a:t>
            </a:r>
          </a:p>
          <a:p>
            <a:r>
              <a:rPr lang="en-US" dirty="0"/>
              <a:t>Runtime Polymorphism.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6184A-8E7E-5FA6-8E11-BBC81216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32" y="1973943"/>
            <a:ext cx="8527130" cy="443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6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8BF8-24DF-85C9-BC06-472F48EF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AC54-0AD2-2B6D-17CF-01E61B38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2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7B3F-4CAE-24A3-B687-08A14FCD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2E13-F14A-8896-8B4E-C88E1656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65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CC4-BA6C-D76A-6FB7-02017E4A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D83A-B72F-2C02-0F55-CF567C99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DB61-9948-D9F4-09B9-C6220989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27" y="0"/>
            <a:ext cx="9905998" cy="1001486"/>
          </a:xfrm>
        </p:spPr>
        <p:txBody>
          <a:bodyPr/>
          <a:lstStyle/>
          <a:p>
            <a:r>
              <a:rPr lang="en-US" b="1" dirty="0"/>
              <a:t>Early binding vs late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C0AF-6BEF-53A0-A010-FD03FBEC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9" y="1001486"/>
            <a:ext cx="10292667" cy="4709660"/>
          </a:xfrm>
        </p:spPr>
        <p:txBody>
          <a:bodyPr>
            <a:normAutofit/>
          </a:bodyPr>
          <a:lstStyle/>
          <a:p>
            <a:r>
              <a:rPr lang="en-US" dirty="0"/>
              <a:t>Early Binding (compile-time time polymorphism) As the name indicates, compiler (or linker) directly associate an address to the function call. It replaces the call with a machine language instruction that tells the mainframe to leap to the address of the function.</a:t>
            </a:r>
          </a:p>
          <a:p>
            <a:r>
              <a:rPr lang="en-US" dirty="0"/>
              <a:t>Late Binding : (Run time polymorphism) In this, the compiler adds code that identifies the kind of object at runtime then matches the call with the right function definition . This can be achieved by declaring a virtual function.</a:t>
            </a:r>
          </a:p>
        </p:txBody>
      </p:sp>
    </p:spTree>
    <p:extLst>
      <p:ext uri="{BB962C8B-B14F-4D97-AF65-F5344CB8AC3E}">
        <p14:creationId xmlns:p14="http://schemas.microsoft.com/office/powerpoint/2010/main" val="102005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4D85-799E-F971-22D3-70E62AE4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42" y="117774"/>
            <a:ext cx="9905998" cy="949025"/>
          </a:xfrm>
        </p:spPr>
        <p:txBody>
          <a:bodyPr/>
          <a:lstStyle/>
          <a:p>
            <a:r>
              <a:rPr lang="en-US" b="1" dirty="0"/>
              <a:t>Virtual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0CBB-7629-658D-7B14-28ADC8F7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42" y="943429"/>
            <a:ext cx="10384969" cy="4847772"/>
          </a:xfrm>
        </p:spPr>
        <p:txBody>
          <a:bodyPr/>
          <a:lstStyle/>
          <a:p>
            <a:r>
              <a:rPr lang="en-US" dirty="0"/>
              <a:t>A virtual function is a member function that is declared in the base class using the keyword virtual and is re-defined (Overridden) in the derived class. </a:t>
            </a:r>
          </a:p>
          <a:p>
            <a:pPr marL="0" indent="0">
              <a:buNone/>
            </a:pPr>
            <a:r>
              <a:rPr lang="en-US" dirty="0"/>
              <a:t>Some Key Points About Virtual Functions:</a:t>
            </a:r>
          </a:p>
          <a:p>
            <a:r>
              <a:rPr lang="en-US" dirty="0"/>
              <a:t>Virtual functions are Dynamic in nature. </a:t>
            </a:r>
          </a:p>
          <a:p>
            <a:r>
              <a:rPr lang="en-US" dirty="0"/>
              <a:t>They are defined by inserting the keyword “virtual” inside a base class and are always declared with a base class and overridden in a child class</a:t>
            </a:r>
          </a:p>
          <a:p>
            <a:r>
              <a:rPr lang="en-US" dirty="0"/>
              <a:t>A virtual function is called during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0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437C-2763-43A8-FAF3-7EFB7199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42" y="0"/>
            <a:ext cx="9905998" cy="803882"/>
          </a:xfrm>
        </p:spPr>
        <p:txBody>
          <a:bodyPr/>
          <a:lstStyle/>
          <a:p>
            <a:r>
              <a:rPr lang="en-US" b="1" dirty="0"/>
              <a:t>Rules of Virtual Function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3416-F9F7-831D-C6C0-F40C6040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42" y="803882"/>
            <a:ext cx="11883116" cy="5916232"/>
          </a:xfrm>
        </p:spPr>
        <p:txBody>
          <a:bodyPr/>
          <a:lstStyle/>
          <a:p>
            <a:r>
              <a:rPr lang="en-US" dirty="0"/>
              <a:t>The functions cannot be static</a:t>
            </a:r>
          </a:p>
          <a:p>
            <a:r>
              <a:rPr lang="en-US" dirty="0"/>
              <a:t>You derive them using the “virtual” keyword</a:t>
            </a:r>
          </a:p>
          <a:p>
            <a:r>
              <a:rPr lang="en-US" dirty="0"/>
              <a:t>Virtual functions in C++ needs to be a member of some other class (base class)</a:t>
            </a:r>
          </a:p>
          <a:p>
            <a:r>
              <a:rPr lang="en-US" dirty="0"/>
              <a:t>They can be a friend function of another class</a:t>
            </a:r>
          </a:p>
          <a:p>
            <a:r>
              <a:rPr lang="en-US" dirty="0"/>
              <a:t>The prototype of these functions should be the same for both the base and derived class</a:t>
            </a:r>
          </a:p>
          <a:p>
            <a:r>
              <a:rPr lang="en-US" dirty="0"/>
              <a:t>Virtual functions are accessible using object pointers</a:t>
            </a:r>
          </a:p>
          <a:p>
            <a:r>
              <a:rPr lang="en-US" dirty="0"/>
              <a:t>Redefining the virtual function in the derived class is optional, but it needs to be defined in the base class</a:t>
            </a:r>
          </a:p>
          <a:p>
            <a:r>
              <a:rPr lang="en-US" dirty="0"/>
              <a:t>The function call resolving is done at run-time</a:t>
            </a:r>
          </a:p>
          <a:p>
            <a:r>
              <a:rPr lang="en-US" dirty="0"/>
              <a:t>You can create a virtual destructor but not a constructor</a:t>
            </a:r>
          </a:p>
        </p:txBody>
      </p:sp>
    </p:spTree>
    <p:extLst>
      <p:ext uri="{BB962C8B-B14F-4D97-AF65-F5344CB8AC3E}">
        <p14:creationId xmlns:p14="http://schemas.microsoft.com/office/powerpoint/2010/main" val="189307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16E9-2D9B-288D-A123-3C6D8DF0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2229"/>
            <a:ext cx="11742057" cy="64298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11200" dirty="0"/>
              <a:t>class Base{</a:t>
            </a:r>
          </a:p>
          <a:p>
            <a:pPr marL="0" indent="0">
              <a:buNone/>
            </a:pPr>
            <a:r>
              <a:rPr lang="en-US" sz="11200" dirty="0"/>
              <a:t>public:	void show() { </a:t>
            </a:r>
            <a:r>
              <a:rPr lang="en-US" sz="11200" dirty="0" err="1"/>
              <a:t>cout</a:t>
            </a:r>
            <a:r>
              <a:rPr lang="en-US" sz="11200" dirty="0"/>
              <a:t>&lt;&lt;" In Base \n"; }</a:t>
            </a:r>
          </a:p>
          <a:p>
            <a:pPr marL="0" indent="0">
              <a:buNone/>
            </a:pPr>
            <a:r>
              <a:rPr lang="en-US" sz="11200" dirty="0"/>
              <a:t>};</a:t>
            </a:r>
          </a:p>
          <a:p>
            <a:pPr marL="0" indent="0">
              <a:buNone/>
            </a:pPr>
            <a:r>
              <a:rPr lang="en-US" sz="11200" dirty="0"/>
              <a:t>class Derived: public Base{</a:t>
            </a:r>
          </a:p>
          <a:p>
            <a:pPr marL="0" indent="0">
              <a:buNone/>
            </a:pPr>
            <a:r>
              <a:rPr lang="en-US" sz="11200" dirty="0"/>
              <a:t>public:	void show() { </a:t>
            </a:r>
            <a:r>
              <a:rPr lang="en-US" sz="11200" dirty="0" err="1"/>
              <a:t>cout</a:t>
            </a:r>
            <a:r>
              <a:rPr lang="en-US" sz="11200" dirty="0"/>
              <a:t>&lt;&lt;"In Derived \n"; }</a:t>
            </a:r>
          </a:p>
          <a:p>
            <a:pPr marL="0" indent="0">
              <a:buNone/>
            </a:pPr>
            <a:r>
              <a:rPr lang="en-US" sz="11200" dirty="0"/>
              <a:t>};</a:t>
            </a:r>
          </a:p>
          <a:p>
            <a:pPr marL="0" indent="0">
              <a:buNone/>
            </a:pPr>
            <a:r>
              <a:rPr lang="en-US" sz="11200" dirty="0"/>
              <a:t>int main(void){</a:t>
            </a:r>
          </a:p>
          <a:p>
            <a:pPr marL="0" indent="0">
              <a:buNone/>
            </a:pPr>
            <a:r>
              <a:rPr lang="en-US" sz="11200" dirty="0"/>
              <a:t>	Base *bp = new Derived;</a:t>
            </a:r>
          </a:p>
          <a:p>
            <a:pPr marL="0" indent="0">
              <a:buNone/>
            </a:pPr>
            <a:r>
              <a:rPr lang="en-US" sz="11200" dirty="0"/>
              <a:t>		bp-&gt;show();</a:t>
            </a:r>
          </a:p>
          <a:p>
            <a:pPr marL="0" indent="0">
              <a:buNone/>
            </a:pPr>
            <a:r>
              <a:rPr lang="en-US" sz="11200" dirty="0"/>
              <a:t>	return 0;</a:t>
            </a:r>
          </a:p>
          <a:p>
            <a:pPr marL="0" indent="0">
              <a:buNone/>
            </a:pPr>
            <a:r>
              <a:rPr lang="en-US" sz="11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79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68F306-A869-9757-8442-1B69C0CA9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0628"/>
            <a:ext cx="11872686" cy="63862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Base{</a:t>
            </a:r>
          </a:p>
          <a:p>
            <a:pPr marL="0" indent="0">
              <a:buNone/>
            </a:pPr>
            <a:r>
              <a:rPr lang="en-US" dirty="0"/>
              <a:t>public:	virtual void show() { </a:t>
            </a:r>
            <a:r>
              <a:rPr lang="en-US" dirty="0" err="1"/>
              <a:t>cout</a:t>
            </a:r>
            <a:r>
              <a:rPr lang="en-US" dirty="0"/>
              <a:t>&lt;&lt;" In Base \n";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class Derived: public Base{</a:t>
            </a:r>
          </a:p>
          <a:p>
            <a:pPr marL="0" indent="0">
              <a:buNone/>
            </a:pPr>
            <a:r>
              <a:rPr lang="en-US" dirty="0"/>
              <a:t>public:	void show() { </a:t>
            </a:r>
            <a:r>
              <a:rPr lang="en-US" dirty="0" err="1"/>
              <a:t>cout</a:t>
            </a:r>
            <a:r>
              <a:rPr lang="en-US" dirty="0"/>
              <a:t>&lt;&lt;"In Derived \n";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main(void){</a:t>
            </a:r>
          </a:p>
          <a:p>
            <a:pPr marL="0" indent="0">
              <a:buNone/>
            </a:pPr>
            <a:r>
              <a:rPr lang="en-US" dirty="0"/>
              <a:t>	Base *bp = new Derived;</a:t>
            </a:r>
          </a:p>
          <a:p>
            <a:pPr marL="0" indent="0">
              <a:buNone/>
            </a:pPr>
            <a:r>
              <a:rPr lang="en-US" dirty="0"/>
              <a:t>		bp-&gt;show();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60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AvantGarde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</TotalTime>
  <Words>1630</Words>
  <Application>Microsoft Office PowerPoint</Application>
  <PresentationFormat>Widescreen</PresentationFormat>
  <Paragraphs>128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AvantGarde</vt:lpstr>
      <vt:lpstr>Century Gothic</vt:lpstr>
      <vt:lpstr>Courier New</vt:lpstr>
      <vt:lpstr>Times New Roman</vt:lpstr>
      <vt:lpstr>Wingdings 3</vt:lpstr>
      <vt:lpstr>Ion</vt:lpstr>
      <vt:lpstr>ppt_template_07-25-2002</vt:lpstr>
      <vt:lpstr>Document</vt:lpstr>
      <vt:lpstr>PowerPoint Presentation</vt:lpstr>
      <vt:lpstr>PowerPoint Presentation</vt:lpstr>
      <vt:lpstr>Polymorphism</vt:lpstr>
      <vt:lpstr>Types of Polymorphism</vt:lpstr>
      <vt:lpstr>Early binding vs late binding</vt:lpstr>
      <vt:lpstr>Virtual Function</vt:lpstr>
      <vt:lpstr>Rules of Virtual Function in C++</vt:lpstr>
      <vt:lpstr>PowerPoint Presentation</vt:lpstr>
      <vt:lpstr>PowerPoint Presentation</vt:lpstr>
      <vt:lpstr>Pure Virtual Functions and Abstract Classes in C++</vt:lpstr>
      <vt:lpstr>Difference between Virtual function and Pure virtual function</vt:lpstr>
      <vt:lpstr>Abstract class</vt:lpstr>
      <vt:lpstr>Working of virtual functions (concept of VTABLE and VPTR)</vt:lpstr>
      <vt:lpstr>PowerPoint Presentation</vt:lpstr>
      <vt:lpstr>Friend Function </vt:lpstr>
      <vt:lpstr>Friend Function </vt:lpstr>
      <vt:lpstr>Friend Function  advantages and disadvantage</vt:lpstr>
      <vt:lpstr>Forward Declaration </vt:lpstr>
      <vt:lpstr>Operator overloading</vt:lpstr>
      <vt:lpstr>What is operator overloading?</vt:lpstr>
      <vt:lpstr>syntax</vt:lpstr>
      <vt:lpstr>Overloading an Operator: Some Restrictions</vt:lpstr>
      <vt:lpstr>8.3 Restrictions on Operator Overloading</vt:lpstr>
      <vt:lpstr>rules for operator overloading in C++?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Ghazanfar Farooq</dc:creator>
  <cp:lastModifiedBy>Ghazanfar Farooq</cp:lastModifiedBy>
  <cp:revision>8</cp:revision>
  <dcterms:created xsi:type="dcterms:W3CDTF">2022-12-14T09:07:31Z</dcterms:created>
  <dcterms:modified xsi:type="dcterms:W3CDTF">2022-12-15T07:12:31Z</dcterms:modified>
</cp:coreProperties>
</file>