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58" r:id="rId4"/>
    <p:sldId id="289" r:id="rId5"/>
    <p:sldId id="257" r:id="rId6"/>
    <p:sldId id="266" r:id="rId7"/>
    <p:sldId id="261" r:id="rId8"/>
    <p:sldId id="263" r:id="rId9"/>
    <p:sldId id="265" r:id="rId10"/>
    <p:sldId id="291" r:id="rId11"/>
    <p:sldId id="264" r:id="rId12"/>
    <p:sldId id="268" r:id="rId13"/>
    <p:sldId id="270" r:id="rId14"/>
    <p:sldId id="271" r:id="rId15"/>
    <p:sldId id="272" r:id="rId16"/>
    <p:sldId id="290" r:id="rId17"/>
    <p:sldId id="273" r:id="rId18"/>
    <p:sldId id="260" r:id="rId19"/>
    <p:sldId id="262" r:id="rId20"/>
    <p:sldId id="286" r:id="rId21"/>
    <p:sldId id="287" r:id="rId22"/>
    <p:sldId id="275" r:id="rId23"/>
    <p:sldId id="269" r:id="rId24"/>
    <p:sldId id="279" r:id="rId25"/>
    <p:sldId id="281" r:id="rId26"/>
    <p:sldId id="274" r:id="rId27"/>
    <p:sldId id="276" r:id="rId28"/>
    <p:sldId id="277" r:id="rId29"/>
    <p:sldId id="280" r:id="rId30"/>
    <p:sldId id="296" r:id="rId31"/>
    <p:sldId id="278" r:id="rId32"/>
    <p:sldId id="282" r:id="rId33"/>
    <p:sldId id="283" r:id="rId34"/>
    <p:sldId id="284" r:id="rId35"/>
    <p:sldId id="285" r:id="rId36"/>
    <p:sldId id="292" r:id="rId37"/>
    <p:sldId id="294" r:id="rId38"/>
    <p:sldId id="297" r:id="rId39"/>
    <p:sldId id="298" r:id="rId40"/>
    <p:sldId id="299" r:id="rId41"/>
    <p:sldId id="295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69137E7-F0EB-4AFF-93F2-77D8283B362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5AA056A-8438-4BEB-B5D9-6163F06FE5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bhtest18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Automation with Nightwatch using 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Presenter: Bilal Ahmed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SQA Engineer at DatumSquare IT Services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3013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Element on the page needs to be located first in order to perform command and/or assertion on it. </a:t>
            </a:r>
          </a:p>
          <a:p>
            <a:r>
              <a:rPr lang="en-US" sz="1800" dirty="0" smtClean="0"/>
              <a:t>Nightwatch support css and xpath selectors</a:t>
            </a:r>
          </a:p>
          <a:p>
            <a:pPr lvl="1"/>
            <a:r>
              <a:rPr lang="en-US" sz="1800" dirty="0" smtClean="0"/>
              <a:t>Css selectors – Example</a:t>
            </a:r>
          </a:p>
          <a:p>
            <a:pPr lvl="2"/>
            <a:r>
              <a:rPr lang="en-US" sz="1800" dirty="0" smtClean="0"/>
              <a:t>Tag[attribute = value] – input[name = email]</a:t>
            </a:r>
          </a:p>
          <a:p>
            <a:pPr lvl="2"/>
            <a:r>
              <a:rPr lang="en-US" sz="1800" dirty="0" smtClean="0"/>
              <a:t>#element_ID</a:t>
            </a:r>
          </a:p>
          <a:p>
            <a:pPr lvl="2"/>
            <a:r>
              <a:rPr lang="en-US" sz="1800" dirty="0" smtClean="0"/>
              <a:t>.element_class</a:t>
            </a:r>
          </a:p>
          <a:p>
            <a:pPr lvl="1"/>
            <a:r>
              <a:rPr lang="en-US" sz="1800" dirty="0" smtClean="0"/>
              <a:t>Xpath selectors – Example</a:t>
            </a:r>
          </a:p>
          <a:p>
            <a:pPr lvl="2"/>
            <a:r>
              <a:rPr lang="en-US" sz="1800" dirty="0" smtClean="0"/>
              <a:t>//tag[@attribute= ‘value’]</a:t>
            </a:r>
          </a:p>
          <a:p>
            <a:pPr lvl="2"/>
            <a:r>
              <a:rPr lang="en-US" sz="1800" dirty="0" smtClean="0"/>
              <a:t>//input[@id=‘input_email’]</a:t>
            </a:r>
          </a:p>
          <a:p>
            <a:pPr lvl="2"/>
            <a:r>
              <a:rPr lang="en-US" sz="1800" dirty="0" smtClean="0"/>
              <a:t>//button[@type=‘submit’]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Selectors Strategy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33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     Tools Needed:</a:t>
            </a:r>
          </a:p>
          <a:p>
            <a:pPr marL="75914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Install node.js on your machine</a:t>
            </a:r>
          </a:p>
          <a:p>
            <a:pPr marL="75914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Install Java</a:t>
            </a:r>
          </a:p>
          <a:p>
            <a:pPr marL="75914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Selenium standalone server jar</a:t>
            </a:r>
          </a:p>
          <a:p>
            <a:pPr marL="75914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Chrome Driver</a:t>
            </a:r>
          </a:p>
          <a:p>
            <a:pPr marL="75914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Editor – VS Code and/or Sublime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Setup: Pre-requisites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24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Create folder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Create package.json file – Run npm init , pr0vide info or just hit </a:t>
            </a:r>
            <a:r>
              <a:rPr lang="en-US" sz="1800" dirty="0" smtClean="0"/>
              <a:t>Enter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Create nightwatch.js file under root directory and add the line below:</a:t>
            </a:r>
          </a:p>
          <a:p>
            <a:pPr marL="1038543" lvl="2" indent="-457200">
              <a:lnSpc>
                <a:spcPct val="150000"/>
              </a:lnSpc>
            </a:pPr>
            <a:r>
              <a:rPr lang="en-US" sz="1800" dirty="0"/>
              <a:t>require("./node_modules/Nightwatch/bin/runner.js</a:t>
            </a:r>
            <a:r>
              <a:rPr lang="en-US" sz="1800" dirty="0" smtClean="0"/>
              <a:t>")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Download and place selenium standalone jar &amp; Chrome driver in project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Install Nightwatch</a:t>
            </a:r>
          </a:p>
          <a:p>
            <a:pPr marL="1038543" lvl="2" indent="-457200">
              <a:lnSpc>
                <a:spcPct val="150000"/>
              </a:lnSpc>
            </a:pPr>
            <a:r>
              <a:rPr lang="en-US" sz="1800" dirty="0"/>
              <a:t>npm install –g Nightwatch </a:t>
            </a:r>
            <a:r>
              <a:rPr lang="en-US" sz="1800" b="1" dirty="0" smtClean="0"/>
              <a:t>– </a:t>
            </a:r>
            <a:r>
              <a:rPr lang="en-US" sz="1800" dirty="0"/>
              <a:t>Installing Nightwatch </a:t>
            </a:r>
            <a:r>
              <a:rPr lang="en-US" sz="1800" dirty="0" smtClean="0"/>
              <a:t>globally - </a:t>
            </a:r>
            <a:r>
              <a:rPr lang="en-US" sz="1800" b="1" dirty="0" smtClean="0"/>
              <a:t>OR</a:t>
            </a:r>
            <a:endParaRPr lang="en-US" sz="1800" b="1" dirty="0"/>
          </a:p>
          <a:p>
            <a:pPr marL="1038543" lvl="2" indent="-457200">
              <a:lnSpc>
                <a:spcPct val="150000"/>
              </a:lnSpc>
            </a:pPr>
            <a:r>
              <a:rPr lang="en-US" sz="1800" dirty="0"/>
              <a:t>npm install –save-dev Nightwatch – installing as dev </a:t>
            </a:r>
            <a:r>
              <a:rPr lang="en-US" sz="1800" dirty="0" smtClean="0"/>
              <a:t>dependency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Create configuration file – </a:t>
            </a:r>
            <a:r>
              <a:rPr lang="en-US" sz="1800" dirty="0"/>
              <a:t>N</a:t>
            </a:r>
            <a:r>
              <a:rPr lang="en-US" sz="1800" dirty="0" smtClean="0"/>
              <a:t>ightwatch.json under root directory</a:t>
            </a:r>
          </a:p>
          <a:p>
            <a:pPr marL="0" indent="0" algn="ctr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Installation Steps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320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– Nightwatch.json</a:t>
            </a:r>
            <a:endParaRPr lang="en-US" sz="36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rovide paths to the required folders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Nightwatch will read tests from source folder &amp; save results in provided “output folder” 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9192"/>
            <a:ext cx="4041775" cy="2747978"/>
          </a:xfrm>
        </p:spPr>
      </p:pic>
    </p:spTree>
    <p:extLst>
      <p:ext uri="{BB962C8B-B14F-4D97-AF65-F5344CB8AC3E}">
        <p14:creationId xmlns:p14="http://schemas.microsoft.com/office/powerpoint/2010/main" val="30208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– Selenium Setup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Second Part – specify selenium settings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Provide path to selenium standalone jar file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Set “start process” flag to true when running tests locally 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19400"/>
            <a:ext cx="3822700" cy="2251835"/>
          </a:xfrm>
        </p:spPr>
      </p:pic>
    </p:spTree>
    <p:extLst>
      <p:ext uri="{BB962C8B-B14F-4D97-AF65-F5344CB8AC3E}">
        <p14:creationId xmlns:p14="http://schemas.microsoft.com/office/powerpoint/2010/main" val="26685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- Test Setup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Setup default options for browsers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Each browser will inherit the default settings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89959"/>
            <a:ext cx="3822700" cy="2425944"/>
          </a:xfrm>
        </p:spPr>
      </p:pic>
    </p:spTree>
    <p:extLst>
      <p:ext uri="{BB962C8B-B14F-4D97-AF65-F5344CB8AC3E}">
        <p14:creationId xmlns:p14="http://schemas.microsoft.com/office/powerpoint/2010/main" val="27937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2514600"/>
            <a:ext cx="7408333" cy="3733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587693" lvl="1" indent="-285750">
              <a:lnSpc>
                <a:spcPct val="150000"/>
              </a:lnSpc>
            </a:pPr>
            <a:r>
              <a:rPr lang="en-US" sz="1800" dirty="0" smtClean="0"/>
              <a:t>Login test covering positive &amp; negative scenarios – assert &amp; expect style</a:t>
            </a:r>
          </a:p>
          <a:p>
            <a:pPr marL="587693" lvl="1" indent="-285750">
              <a:lnSpc>
                <a:spcPct val="150000"/>
              </a:lnSpc>
            </a:pPr>
            <a:r>
              <a:rPr lang="en-US" sz="1800" dirty="0" smtClean="0"/>
              <a:t>Home page test – </a:t>
            </a:r>
            <a:r>
              <a:rPr lang="en-US" sz="1800" dirty="0" smtClean="0"/>
              <a:t>creating </a:t>
            </a:r>
            <a:r>
              <a:rPr lang="en-US" sz="1800" dirty="0" smtClean="0"/>
              <a:t>new user</a:t>
            </a:r>
          </a:p>
          <a:p>
            <a:pPr marL="587693" lvl="1" indent="-285750">
              <a:lnSpc>
                <a:spcPct val="150000"/>
              </a:lnSpc>
            </a:pPr>
            <a:r>
              <a:rPr lang="en-US" sz="1800" dirty="0"/>
              <a:t>Running tests </a:t>
            </a:r>
            <a:r>
              <a:rPr lang="en-US" sz="1800" dirty="0" smtClean="0"/>
              <a:t>in headless </a:t>
            </a:r>
            <a:r>
              <a:rPr lang="en-US" sz="1800" dirty="0" smtClean="0"/>
              <a:t>browser</a:t>
            </a:r>
          </a:p>
          <a:p>
            <a:pPr marL="587693" lvl="1" indent="-285750">
              <a:lnSpc>
                <a:spcPct val="150000"/>
              </a:lnSpc>
            </a:pPr>
            <a:r>
              <a:rPr lang="en-US" sz="1800" dirty="0" smtClean="0"/>
              <a:t>Setting up different test Environments  – multi browser </a:t>
            </a:r>
          </a:p>
          <a:p>
            <a:pPr marL="587693" lvl="1" indent="-285750">
              <a:lnSpc>
                <a:spcPct val="150000"/>
              </a:lnSpc>
            </a:pPr>
            <a:r>
              <a:rPr lang="en-US" sz="1800" dirty="0" smtClean="0"/>
              <a:t>Test </a:t>
            </a:r>
            <a:r>
              <a:rPr lang="en-US" sz="1800" dirty="0" smtClean="0"/>
              <a:t>Grouping – options to run specific test group</a:t>
            </a:r>
          </a:p>
          <a:p>
            <a:pPr marL="587693" lvl="1" indent="-285750">
              <a:lnSpc>
                <a:spcPct val="150000"/>
              </a:lnSpc>
            </a:pPr>
            <a:r>
              <a:rPr lang="en-US" sz="1800" dirty="0" smtClean="0"/>
              <a:t>Test Tags – using tags to run specific </a:t>
            </a:r>
            <a:r>
              <a:rPr lang="en-US" sz="1800" dirty="0" smtClean="0"/>
              <a:t>test</a:t>
            </a:r>
          </a:p>
          <a:p>
            <a:pPr marL="587693" lvl="1" indent="-285750">
              <a:lnSpc>
                <a:spcPct val="150000"/>
              </a:lnSpc>
            </a:pPr>
            <a:r>
              <a:rPr lang="en-US" sz="1800" dirty="0"/>
              <a:t>Disabling tests and specific test cases in a test module</a:t>
            </a:r>
          </a:p>
          <a:p>
            <a:pPr marL="587693" lvl="1" indent="-285750">
              <a:lnSpc>
                <a:spcPct val="150000"/>
              </a:lnSpc>
            </a:pPr>
            <a:endParaRPr lang="en-US" sz="1800" dirty="0" smtClean="0"/>
          </a:p>
          <a:p>
            <a:pPr marL="587693" lvl="1" indent="-285750"/>
            <a:endParaRPr lang="en-US" sz="1600" dirty="0" smtClean="0"/>
          </a:p>
          <a:p>
            <a:pPr marL="587693" lvl="1" indent="-285750"/>
            <a:endParaRPr lang="en-US" sz="1600" dirty="0" smtClean="0"/>
          </a:p>
          <a:p>
            <a:pPr marL="587693" lvl="1" indent="-285750"/>
            <a:endParaRPr lang="en-US" sz="1600" dirty="0" smtClean="0"/>
          </a:p>
          <a:p>
            <a:pPr marL="581343" lvl="2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Hands-on Practice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46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We </a:t>
            </a:r>
            <a:r>
              <a:rPr lang="en-US" sz="2000" dirty="0"/>
              <a:t>will use </a:t>
            </a:r>
            <a:r>
              <a:rPr lang="en-US" sz="2000" dirty="0" smtClean="0"/>
              <a:t>below sample </a:t>
            </a:r>
            <a:r>
              <a:rPr lang="en-US" sz="2000" dirty="0"/>
              <a:t>application for our practice: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867093" lvl="2" indent="-285750"/>
            <a:r>
              <a:rPr lang="en-US" dirty="0"/>
              <a:t>url: </a:t>
            </a:r>
            <a:r>
              <a:rPr lang="en-US" dirty="0" smtClean="0"/>
              <a:t>http://10.10.10.2:8081</a:t>
            </a:r>
            <a:endParaRPr lang="en-US" dirty="0"/>
          </a:p>
          <a:p>
            <a:pPr marL="867093" lvl="2" indent="-285750"/>
            <a:r>
              <a:rPr lang="en-US" dirty="0"/>
              <a:t>Username: </a:t>
            </a:r>
            <a:r>
              <a:rPr lang="en-US" dirty="0">
                <a:hlinkClick r:id="rId2"/>
              </a:rPr>
              <a:t>bhtest18@gmail.com</a:t>
            </a:r>
            <a:endParaRPr lang="en-US" dirty="0"/>
          </a:p>
          <a:p>
            <a:pPr marL="867093" lvl="2" indent="-285750"/>
            <a:r>
              <a:rPr lang="en-US" dirty="0"/>
              <a:t>Password: @</a:t>
            </a:r>
            <a:r>
              <a:rPr lang="en-US" dirty="0" smtClean="0"/>
              <a:t>Datum123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AUT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7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2667000"/>
            <a:ext cx="7408333" cy="33443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Navigate to the login page</a:t>
            </a:r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Verify the page title</a:t>
            </a:r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Locate and verify Email field is visible</a:t>
            </a:r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Type in correct email address</a:t>
            </a:r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Locate password field and type in password</a:t>
            </a:r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Wait for form submission to complete</a:t>
            </a:r>
          </a:p>
          <a:p>
            <a:pPr marL="132588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Verify the page title – user is on home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First Test – Login 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1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Nightwatch Test – Assert Style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0" y="2895600"/>
            <a:ext cx="7335879" cy="3581400"/>
          </a:xfrm>
        </p:spPr>
      </p:pic>
    </p:spTree>
    <p:extLst>
      <p:ext uri="{BB962C8B-B14F-4D97-AF65-F5344CB8AC3E}">
        <p14:creationId xmlns:p14="http://schemas.microsoft.com/office/powerpoint/2010/main" val="17917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514600"/>
            <a:ext cx="7518400" cy="4038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Theory of operation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Why Nightwatch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Setup &amp; Configuration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Writing Nightwatch Tests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Running Tests using different options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Data driven Test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Page Object Model </a:t>
            </a:r>
            <a:r>
              <a:rPr lang="en-US" sz="1800" dirty="0" smtClean="0"/>
              <a:t>Implementation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Nightwatch </a:t>
            </a:r>
            <a:r>
              <a:rPr lang="en-US" sz="1800" dirty="0" smtClean="0"/>
              <a:t>Hooks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Integrate </a:t>
            </a:r>
            <a:r>
              <a:rPr lang="en-US" sz="1800" dirty="0" smtClean="0"/>
              <a:t>Html Reports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Basic overview of Mocha &amp; Chai.js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Outline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419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Expect Style</a:t>
            </a:r>
            <a:endParaRPr lang="en-GB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386697" cy="3657600"/>
          </a:xfrm>
        </p:spPr>
      </p:pic>
    </p:spTree>
    <p:extLst>
      <p:ext uri="{BB962C8B-B14F-4D97-AF65-F5344CB8AC3E}">
        <p14:creationId xmlns:p14="http://schemas.microsoft.com/office/powerpoint/2010/main" val="5452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Using XPath</a:t>
            </a:r>
            <a:endParaRPr lang="en-GB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0" y="2819400"/>
            <a:ext cx="7238818" cy="3748454"/>
          </a:xfrm>
        </p:spPr>
      </p:pic>
    </p:spTree>
    <p:extLst>
      <p:ext uri="{BB962C8B-B14F-4D97-AF65-F5344CB8AC3E}">
        <p14:creationId xmlns:p14="http://schemas.microsoft.com/office/powerpoint/2010/main" val="36695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If Nightwatch is installed globally – Run the following command</a:t>
            </a:r>
            <a:r>
              <a:rPr lang="en-US" sz="2000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Nightwatch [source-folder] [options]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If installed as a dependency of your project 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Node Nightwatch [source-folder] [options]</a:t>
            </a:r>
          </a:p>
          <a:p>
            <a:pPr marL="347663" lvl="1" indent="0">
              <a:lnSpc>
                <a:spcPct val="150000"/>
              </a:lnSpc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Example: 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Node Nightwatch –env chrome tests/login.test.js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 smtClean="0"/>
              <a:t>We can also define script in package.json file and run: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npm run test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Running Tests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067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Test Result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Html Report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507477"/>
            <a:ext cx="3964998" cy="3121923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  Console Results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962400"/>
            <a:ext cx="4387356" cy="2667000"/>
          </a:xfrm>
        </p:spPr>
      </p:pic>
    </p:spTree>
    <p:extLst>
      <p:ext uri="{BB962C8B-B14F-4D97-AF65-F5344CB8AC3E}">
        <p14:creationId xmlns:p14="http://schemas.microsoft.com/office/powerpoint/2010/main" val="13703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53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/>
              <a:t>Reading test data from a file, rather than using hardcoded values in our tests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Define your test data in form of </a:t>
            </a:r>
            <a:r>
              <a:rPr lang="en-GB" sz="1800" dirty="0"/>
              <a:t>J</a:t>
            </a:r>
            <a:r>
              <a:rPr lang="en-GB" sz="1800" dirty="0" smtClean="0"/>
              <a:t>son objects 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Access the data as an object property within the test file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Data Driven Tests</a:t>
            </a:r>
            <a:endParaRPr lang="en-GB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953000"/>
            <a:ext cx="373380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Using Data in Tests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4" y="2743200"/>
            <a:ext cx="7022352" cy="3987150"/>
          </a:xfrm>
        </p:spPr>
      </p:pic>
    </p:spTree>
    <p:extLst>
      <p:ext uri="{BB962C8B-B14F-4D97-AF65-F5344CB8AC3E}">
        <p14:creationId xmlns:p14="http://schemas.microsoft.com/office/powerpoint/2010/main" val="4233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Allows you to encapsulate page elements and commands in a separate file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Maintainable tests and helps you keep your code DRY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Reuse the same function/method in different tests, when needed.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Page Objects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06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Page Objects - Elements</a:t>
            </a:r>
            <a:endParaRPr lang="en-US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5" y="2679192"/>
            <a:ext cx="4294610" cy="2883408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Make sure you add the folder path in Nightwatch.json file </a:t>
            </a:r>
          </a:p>
          <a:p>
            <a:r>
              <a:rPr lang="en-GB" sz="1800" dirty="0" smtClean="0"/>
              <a:t>Allows you to easily change the selector at one place, when needed</a:t>
            </a:r>
          </a:p>
          <a:p>
            <a:r>
              <a:rPr lang="en-GB" sz="1800" dirty="0" smtClean="0"/>
              <a:t>Use the elements in commands by calling the appropriate element name e.g. “@password”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6824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Using Page Objects in Test</a:t>
            </a:r>
            <a:endParaRPr lang="en-GB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2660073"/>
            <a:ext cx="7783285" cy="3969327"/>
          </a:xfrm>
        </p:spPr>
      </p:pic>
    </p:spTree>
    <p:extLst>
      <p:ext uri="{BB962C8B-B14F-4D97-AF65-F5344CB8AC3E}">
        <p14:creationId xmlns:p14="http://schemas.microsoft.com/office/powerpoint/2010/main" val="2187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Page Objects - Commands</a:t>
            </a:r>
            <a:endParaRPr lang="en-GB" sz="36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0" y="2758856"/>
            <a:ext cx="4371001" cy="23622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/>
              <a:t>Nightwatch allows to encapsulate the page logic by defining methods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You can re-use the same method by calling it from the test file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546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Involves ensuring that integrated </a:t>
            </a:r>
            <a:r>
              <a:rPr lang="en-US" sz="1800" dirty="0"/>
              <a:t>components of an application function as </a:t>
            </a:r>
            <a:r>
              <a:rPr lang="en-US" sz="1800" dirty="0" smtClean="0"/>
              <a:t>expected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Black box type – knowledge of internal architecture and/or source code is not required</a:t>
            </a:r>
          </a:p>
          <a:p>
            <a:endParaRPr lang="en-US" sz="1800" dirty="0" smtClean="0"/>
          </a:p>
          <a:p>
            <a:pPr marL="301943" lvl="1" indent="0">
              <a:lnSpc>
                <a:spcPct val="150000"/>
              </a:lnSpc>
              <a:buNone/>
            </a:pPr>
            <a:r>
              <a:rPr lang="en-US" sz="1600" b="1" dirty="0" smtClean="0"/>
              <a:t>             Problem Statement: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Manually executing same tests every time new changes are </a:t>
            </a:r>
            <a:r>
              <a:rPr lang="en-US" sz="1600" dirty="0" smtClean="0"/>
              <a:t>being introduced into the application</a:t>
            </a:r>
          </a:p>
          <a:p>
            <a:pPr lvl="2"/>
            <a:endParaRPr lang="en-US" sz="1600" dirty="0" smtClean="0"/>
          </a:p>
          <a:p>
            <a:pPr marL="627063" lvl="2" indent="0">
              <a:buNone/>
            </a:pPr>
            <a:endParaRPr lang="en-US" sz="1600" dirty="0" smtClean="0"/>
          </a:p>
          <a:p>
            <a:pPr marL="301943" lvl="1" indent="0">
              <a:buNone/>
            </a:pPr>
            <a:endParaRPr lang="en-US" sz="2000" dirty="0" smtClean="0"/>
          </a:p>
          <a:p>
            <a:pPr marL="581343" lvl="2" indent="0">
              <a:buNone/>
            </a:pPr>
            <a:endParaRPr lang="en-US" sz="1600" b="1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End-to-End Testing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101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Using Commands in Test</a:t>
            </a:r>
            <a:endParaRPr lang="en-GB" sz="36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67000"/>
            <a:ext cx="7848600" cy="3962400"/>
          </a:xfrm>
        </p:spPr>
      </p:pic>
    </p:spTree>
    <p:extLst>
      <p:ext uri="{BB962C8B-B14F-4D97-AF65-F5344CB8AC3E}">
        <p14:creationId xmlns:p14="http://schemas.microsoft.com/office/powerpoint/2010/main" val="12194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  Setting up text fixtures is easy with Nightwatch hooks: </a:t>
            </a:r>
          </a:p>
          <a:p>
            <a:pPr>
              <a:lnSpc>
                <a:spcPct val="150000"/>
              </a:lnSpc>
            </a:pPr>
            <a:r>
              <a:rPr lang="en-GB" sz="1800" b="1" dirty="0" smtClean="0"/>
              <a:t>Before: </a:t>
            </a:r>
            <a:r>
              <a:rPr lang="en-GB" sz="1800" dirty="0" smtClean="0"/>
              <a:t>Runs before the test execution – opening browser</a:t>
            </a:r>
          </a:p>
          <a:p>
            <a:pPr>
              <a:lnSpc>
                <a:spcPct val="150000"/>
              </a:lnSpc>
            </a:pPr>
            <a:r>
              <a:rPr lang="en-GB" sz="1800" b="1" dirty="0" smtClean="0"/>
              <a:t>After: </a:t>
            </a:r>
            <a:r>
              <a:rPr lang="en-GB" sz="1800" dirty="0" smtClean="0"/>
              <a:t>Runs after test execution has finished – close browser</a:t>
            </a:r>
          </a:p>
          <a:p>
            <a:pPr>
              <a:lnSpc>
                <a:spcPct val="150000"/>
              </a:lnSpc>
            </a:pPr>
            <a:r>
              <a:rPr lang="en-GB" sz="1800" b="1" dirty="0" smtClean="0"/>
              <a:t>BeforeEach: </a:t>
            </a:r>
            <a:r>
              <a:rPr lang="en-GB" sz="1800" dirty="0" smtClean="0"/>
              <a:t>Runs before each test case</a:t>
            </a:r>
          </a:p>
          <a:p>
            <a:pPr>
              <a:lnSpc>
                <a:spcPct val="150000"/>
              </a:lnSpc>
            </a:pPr>
            <a:r>
              <a:rPr lang="en-GB" sz="1800" b="1" dirty="0" smtClean="0"/>
              <a:t>AfterEach: </a:t>
            </a:r>
            <a:r>
              <a:rPr lang="en-GB" sz="1800" dirty="0" smtClean="0"/>
              <a:t>Runs after each test case</a:t>
            </a:r>
            <a:endParaRPr lang="en-GB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Nightwatch Hooks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883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0" y="2743200"/>
            <a:ext cx="8129480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Hooks Example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9345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/>
              <a:t>Nightwatch gives you the ability to configure and generate html reports after test execution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Use –reporter flag while executing test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How to integrate html reports?</a:t>
            </a:r>
          </a:p>
          <a:p>
            <a:pPr lvl="2">
              <a:lnSpc>
                <a:spcPct val="150000"/>
              </a:lnSpc>
            </a:pPr>
            <a:r>
              <a:rPr lang="en-GB" sz="1800" dirty="0" smtClean="0"/>
              <a:t>Run npm install handlebars fs path</a:t>
            </a:r>
          </a:p>
          <a:p>
            <a:pPr lvl="2">
              <a:lnSpc>
                <a:spcPct val="150000"/>
              </a:lnSpc>
            </a:pPr>
            <a:r>
              <a:rPr lang="en-GB" sz="1800" dirty="0" smtClean="0"/>
              <a:t>Create html-reporter.js &amp; html-</a:t>
            </a:r>
            <a:r>
              <a:rPr lang="en-GB" sz="1800" dirty="0" err="1" smtClean="0"/>
              <a:t>reporter.hbs</a:t>
            </a:r>
            <a:endParaRPr lang="en-GB" sz="1800" dirty="0" smtClean="0"/>
          </a:p>
          <a:p>
            <a:pPr lvl="2">
              <a:lnSpc>
                <a:spcPct val="150000"/>
              </a:lnSpc>
            </a:pPr>
            <a:r>
              <a:rPr lang="en-GB" sz="1800" dirty="0" smtClean="0"/>
              <a:t>Copy &amp; paste code – github.com/bilal-ahmed211</a:t>
            </a:r>
            <a:endParaRPr lang="en-GB" sz="1800" dirty="0"/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Integrating Html Reports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2276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JavaScript frameworks, commonly used together for unit testing</a:t>
            </a:r>
            <a:endParaRPr lang="en-GB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Mocha &amp; Chai</a:t>
            </a:r>
          </a:p>
        </p:txBody>
      </p:sp>
    </p:spTree>
    <p:extLst>
      <p:ext uri="{BB962C8B-B14F-4D97-AF65-F5344CB8AC3E}">
        <p14:creationId xmlns:p14="http://schemas.microsoft.com/office/powerpoint/2010/main" val="30988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iece of code written that executes specific area of functionality of the code and asserts a “unit” behave as </a:t>
            </a:r>
            <a:r>
              <a:rPr lang="en-US" sz="2000" dirty="0"/>
              <a:t>intended - typically a single function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Unit Test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1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Feature rich testing framework that runs on Node.js and browser.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Use for unit and integration </a:t>
            </a:r>
            <a:r>
              <a:rPr lang="en-US" sz="1800" dirty="0" smtClean="0"/>
              <a:t>testing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Highly flexible – choose any assertion library – chai.js in our case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Makes Async testing simple and easy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Provide two functions “describe” and “it” to structure the test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Mocha.js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304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Test Syntax!</a:t>
            </a:r>
            <a:endParaRPr lang="en-US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4047067" cy="2624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“describe” arrange the tests nicely in     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nested describe for more readability in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“it” behaves as a single test case where you actually write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“describe” can have multiple “it”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r="12976"/>
          <a:stretch>
            <a:fillRect/>
          </a:stretch>
        </p:blipFill>
        <p:spPr>
          <a:xfrm>
            <a:off x="225266" y="533401"/>
            <a:ext cx="4651534" cy="4715142"/>
          </a:xfrm>
        </p:spPr>
      </p:pic>
    </p:spTree>
    <p:extLst>
      <p:ext uri="{BB962C8B-B14F-4D97-AF65-F5344CB8AC3E}">
        <p14:creationId xmlns:p14="http://schemas.microsoft.com/office/powerpoint/2010/main" val="375214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Assertion library that can be used with any JavaScript framework</a:t>
            </a:r>
          </a:p>
          <a:p>
            <a:r>
              <a:rPr lang="en-GB" sz="2000" dirty="0" smtClean="0"/>
              <a:t>Runs on Node.js and browsers</a:t>
            </a:r>
          </a:p>
          <a:p>
            <a:r>
              <a:rPr lang="en-GB" sz="2000" dirty="0" smtClean="0"/>
              <a:t>Provides  three different flavours of assertions</a:t>
            </a:r>
          </a:p>
          <a:p>
            <a:pPr lvl="1"/>
            <a:r>
              <a:rPr lang="en-GB" sz="2000" dirty="0" smtClean="0"/>
              <a:t>Assert</a:t>
            </a:r>
          </a:p>
          <a:p>
            <a:pPr lvl="1"/>
            <a:r>
              <a:rPr lang="en-GB" sz="2000" dirty="0" smtClean="0"/>
              <a:t>Expect</a:t>
            </a:r>
          </a:p>
          <a:p>
            <a:pPr lvl="1"/>
            <a:r>
              <a:rPr lang="en-GB" sz="2000" dirty="0" smtClean="0"/>
              <a:t>should</a:t>
            </a:r>
          </a:p>
          <a:p>
            <a:pPr lvl="1"/>
            <a:endParaRPr lang="en-GB" sz="1600" dirty="0" smtClean="0"/>
          </a:p>
          <a:p>
            <a:endParaRPr lang="en-GB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Chai.js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789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Examples</a:t>
            </a:r>
            <a:endParaRPr lang="en-GB" sz="36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Assert-style</a:t>
            </a:r>
            <a:endParaRPr lang="en-GB" sz="20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4344988" cy="269716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Should-style</a:t>
            </a:r>
            <a:endParaRPr lang="en-GB" sz="2000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42855"/>
            <a:ext cx="4357627" cy="2697163"/>
          </a:xfrm>
        </p:spPr>
      </p:pic>
    </p:spTree>
    <p:extLst>
      <p:ext uri="{BB962C8B-B14F-4D97-AF65-F5344CB8AC3E}">
        <p14:creationId xmlns:p14="http://schemas.microsoft.com/office/powerpoint/2010/main" val="14151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943" lvl="1" indent="0" algn="just">
              <a:buNone/>
            </a:pPr>
            <a:endParaRPr lang="en-US" sz="1800" b="1" dirty="0"/>
          </a:p>
          <a:p>
            <a:pPr marL="301943" lvl="1" indent="0" algn="just">
              <a:buNone/>
            </a:pPr>
            <a:r>
              <a:rPr lang="en-US" sz="1800" b="1" dirty="0" smtClean="0"/>
              <a:t>         	Solution </a:t>
            </a:r>
            <a:endParaRPr lang="en-US" sz="1800" b="1" dirty="0"/>
          </a:p>
          <a:p>
            <a:pPr lvl="2"/>
            <a:r>
              <a:rPr lang="en-US" sz="1800" dirty="0" smtClean="0"/>
              <a:t>  User </a:t>
            </a:r>
            <a:r>
              <a:rPr lang="en-US" sz="1800" dirty="0"/>
              <a:t>simulation: Get as close as possible to automating user </a:t>
            </a:r>
            <a:r>
              <a:rPr lang="en-US" sz="1800" dirty="0" smtClean="0"/>
              <a:t>            	 actions without user</a:t>
            </a:r>
          </a:p>
          <a:p>
            <a:pPr lvl="2" algn="just"/>
            <a:endParaRPr lang="en-US" sz="1800" b="1" dirty="0"/>
          </a:p>
          <a:p>
            <a:pPr marL="301943" lvl="1" indent="0" algn="just">
              <a:buNone/>
            </a:pPr>
            <a:r>
              <a:rPr lang="en-US" sz="1800" b="1" dirty="0" smtClean="0"/>
              <a:t>	Implementation</a:t>
            </a:r>
          </a:p>
          <a:p>
            <a:pPr marL="1154430" lvl="3" indent="-285750" algn="just"/>
            <a:r>
              <a:rPr lang="en-US" dirty="0" smtClean="0"/>
              <a:t>Test Runner – Nightwatch.js</a:t>
            </a:r>
          </a:p>
          <a:p>
            <a:pPr marL="1154430" lvl="3" indent="-285750" algn="just"/>
            <a:r>
              <a:rPr lang="en-US" dirty="0" smtClean="0"/>
              <a:t>Browser </a:t>
            </a:r>
            <a:r>
              <a:rPr lang="en-US" dirty="0"/>
              <a:t>Automation tool – Selenium webdriver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5" y="2743200"/>
            <a:ext cx="7363969" cy="36576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Expect-style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266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1. Npm install –g mocha</a:t>
            </a:r>
            <a:br>
              <a:rPr lang="en-GB" sz="2000" dirty="0" smtClean="0"/>
            </a:br>
            <a:r>
              <a:rPr lang="en-GB" sz="2000" dirty="0" smtClean="0"/>
              <a:t>2. Npm install –save-dev chai</a:t>
            </a:r>
            <a:endParaRPr lang="en-GB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How to install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656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We will use simple calculator app to make sure all of it’s functions are working as expected</a:t>
            </a:r>
          </a:p>
          <a:p>
            <a:r>
              <a:rPr lang="en-GB" sz="1800" dirty="0" smtClean="0"/>
              <a:t>Following functions/methods to be tested:</a:t>
            </a:r>
          </a:p>
          <a:p>
            <a:pPr lvl="1"/>
            <a:r>
              <a:rPr lang="en-GB" sz="1800" dirty="0" smtClean="0"/>
              <a:t>Sum()</a:t>
            </a:r>
          </a:p>
          <a:p>
            <a:pPr lvl="1"/>
            <a:r>
              <a:rPr lang="en-GB" sz="1800" dirty="0" smtClean="0"/>
              <a:t>Multiplication()</a:t>
            </a:r>
          </a:p>
          <a:p>
            <a:pPr lvl="1"/>
            <a:r>
              <a:rPr lang="en-GB" sz="1800" dirty="0" smtClean="0"/>
              <a:t>Subtraction()</a:t>
            </a:r>
          </a:p>
          <a:p>
            <a:pPr lvl="1"/>
            <a:r>
              <a:rPr lang="en-GB" sz="1800" dirty="0" smtClean="0"/>
              <a:t>Division()</a:t>
            </a:r>
          </a:p>
          <a:p>
            <a:r>
              <a:rPr lang="en-GB" sz="1800" dirty="0" smtClean="0"/>
              <a:t>Running mocha tests:</a:t>
            </a:r>
          </a:p>
          <a:p>
            <a:pPr lvl="1"/>
            <a:r>
              <a:rPr lang="en-GB" sz="1800" dirty="0" smtClean="0"/>
              <a:t>Mocha tests/app.test.js - example</a:t>
            </a:r>
          </a:p>
          <a:p>
            <a:pPr lvl="1"/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Hands-on Practice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08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References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sz="1800" dirty="0" smtClean="0"/>
              <a:t>Nightwatchjs.org</a:t>
            </a:r>
          </a:p>
          <a:p>
            <a:pPr lvl="1"/>
            <a:r>
              <a:rPr lang="en-GB" sz="1800" dirty="0" smtClean="0"/>
              <a:t>Mochajs.org</a:t>
            </a:r>
          </a:p>
          <a:p>
            <a:pPr lvl="1"/>
            <a:r>
              <a:rPr lang="en-GB" sz="1800" dirty="0" smtClean="0"/>
              <a:t>Chaijs.org</a:t>
            </a:r>
          </a:p>
          <a:p>
            <a:pPr lvl="1"/>
            <a:r>
              <a:rPr lang="en-GB" sz="1800" dirty="0" smtClean="0"/>
              <a:t>Github.com/bilal-ahmed211</a:t>
            </a:r>
            <a:endParaRPr lang="en-GB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>
            <a:fillRect/>
          </a:stretch>
        </p:blipFill>
        <p:spPr>
          <a:xfrm>
            <a:off x="503872" y="1371600"/>
            <a:ext cx="3900488" cy="3200400"/>
          </a:xfrm>
        </p:spPr>
      </p:pic>
    </p:spTree>
    <p:extLst>
      <p:ext uri="{BB962C8B-B14F-4D97-AF65-F5344CB8AC3E}">
        <p14:creationId xmlns:p14="http://schemas.microsoft.com/office/powerpoint/2010/main" val="14153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7400"/>
            <a:ext cx="7662333" cy="42841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4000" b="1" dirty="0" smtClean="0"/>
              <a:t>       </a:t>
            </a:r>
            <a:r>
              <a:rPr lang="en-US" sz="2800" b="1" dirty="0" smtClean="0"/>
              <a:t>Nightwatch.js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Automated testing framework for web applications &amp; websites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Written in Node.js, aims to simply browser automation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Uses selenium webdriver api to perform commands &amp; assertions on DOM </a:t>
            </a:r>
            <a:r>
              <a:rPr lang="en-US" sz="1800" dirty="0" smtClean="0"/>
              <a:t>elements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Can be used for writing Node.js unit &amp; integration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381000"/>
            <a:ext cx="8460613" cy="1752600"/>
          </a:xfrm>
        </p:spPr>
        <p:txBody>
          <a:bodyPr/>
          <a:lstStyle/>
          <a:p>
            <a:r>
              <a:rPr lang="en-US" sz="3600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      </a:t>
            </a:r>
            <a:r>
              <a:rPr lang="en-US" sz="1800" dirty="0" smtClean="0">
                <a:solidFill>
                  <a:srgbClr val="002060"/>
                </a:solidFill>
              </a:rPr>
              <a:t>Nightwatch.js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52641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30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Selenium Webdriver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Allow selenium to use native browser engine and automate user interactions with website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Support many programming languages – we will use JavaScript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Multi browser support: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Chrome Driver – GUI and Headless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Firefox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Opera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Edge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Safari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68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7086600" cy="40664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Theory of Operation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91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Good documentation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Good community support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Test runner can execute sequentially or parallel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Grouping and filtering of tests is awesome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Page Objects support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Cloud testing support – SauceLabs &amp; BrowserStack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Continuous Integration support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Built-in xml </a:t>
            </a:r>
            <a:r>
              <a:rPr lang="en-US" sz="1800" dirty="0" err="1" smtClean="0"/>
              <a:t>reprts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Easy to extend – custom commands &amp; assertions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Nightwatch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64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403013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Commands</a:t>
            </a:r>
          </a:p>
          <a:p>
            <a:pPr lvl="1"/>
            <a:r>
              <a:rPr lang="en-US" sz="1900" dirty="0" smtClean="0"/>
              <a:t>.navigate()</a:t>
            </a:r>
          </a:p>
          <a:p>
            <a:pPr lvl="1"/>
            <a:r>
              <a:rPr lang="en-US" sz="1900" dirty="0" smtClean="0"/>
              <a:t>.click()</a:t>
            </a:r>
          </a:p>
          <a:p>
            <a:pPr lvl="1"/>
            <a:r>
              <a:rPr lang="en-US" sz="1900" dirty="0" smtClean="0"/>
              <a:t>.clearValue()</a:t>
            </a:r>
          </a:p>
          <a:p>
            <a:pPr lvl="1"/>
            <a:r>
              <a:rPr lang="en-US" sz="1900" dirty="0" smtClean="0"/>
              <a:t>.setValue()</a:t>
            </a:r>
          </a:p>
          <a:p>
            <a:r>
              <a:rPr lang="en-US" sz="2000" dirty="0" smtClean="0"/>
              <a:t>Assertions </a:t>
            </a:r>
          </a:p>
          <a:p>
            <a:pPr lvl="1"/>
            <a:r>
              <a:rPr lang="en-US" sz="1900" dirty="0" smtClean="0"/>
              <a:t>Assert-style</a:t>
            </a:r>
          </a:p>
          <a:p>
            <a:pPr lvl="1"/>
            <a:r>
              <a:rPr lang="en-US" sz="1900" dirty="0" smtClean="0"/>
              <a:t>Expect-style</a:t>
            </a:r>
          </a:p>
          <a:p>
            <a:r>
              <a:rPr lang="en-US" sz="2000" dirty="0" smtClean="0"/>
              <a:t>Page Objects</a:t>
            </a:r>
          </a:p>
          <a:p>
            <a:pPr lvl="1"/>
            <a:r>
              <a:rPr lang="en-US" sz="1900" dirty="0" smtClean="0"/>
              <a:t>URL</a:t>
            </a:r>
            <a:endParaRPr lang="en-US" sz="1900" dirty="0" smtClean="0"/>
          </a:p>
          <a:p>
            <a:pPr lvl="1"/>
            <a:r>
              <a:rPr lang="en-US" sz="1900" dirty="0" smtClean="0"/>
              <a:t>Elements – css / xpath selectors</a:t>
            </a:r>
          </a:p>
          <a:p>
            <a:pPr lvl="1"/>
            <a:r>
              <a:rPr lang="en-US" sz="1900" dirty="0" smtClean="0"/>
              <a:t>Commands</a:t>
            </a:r>
          </a:p>
          <a:p>
            <a:r>
              <a:rPr lang="en-US" sz="2000" dirty="0" smtClean="0"/>
              <a:t>Global Data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Four Artifacts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037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8161</TotalTime>
  <Words>1176</Words>
  <Application>Microsoft Office PowerPoint</Application>
  <PresentationFormat>On-screen Show (4:3)</PresentationFormat>
  <Paragraphs>232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Candara</vt:lpstr>
      <vt:lpstr>Symbol</vt:lpstr>
      <vt:lpstr>Waveform</vt:lpstr>
      <vt:lpstr>Test Automation with Nightwatch using Selenium</vt:lpstr>
      <vt:lpstr>Outline</vt:lpstr>
      <vt:lpstr>End-to-End Testing</vt:lpstr>
      <vt:lpstr>End-to-End Testing </vt:lpstr>
      <vt:lpstr>Introduction                                                          Nightwatch.js</vt:lpstr>
      <vt:lpstr>Introduction</vt:lpstr>
      <vt:lpstr>Theory of Operation</vt:lpstr>
      <vt:lpstr>Why Nightwatch</vt:lpstr>
      <vt:lpstr>Four Artifacts</vt:lpstr>
      <vt:lpstr>Selectors Strategy</vt:lpstr>
      <vt:lpstr>Setup: Pre-requisites </vt:lpstr>
      <vt:lpstr>Installation Steps</vt:lpstr>
      <vt:lpstr>Configuration – Nightwatch.json</vt:lpstr>
      <vt:lpstr>Configuration – Selenium Setup</vt:lpstr>
      <vt:lpstr>Configuration - Test Setup</vt:lpstr>
      <vt:lpstr>Hands-on Practice</vt:lpstr>
      <vt:lpstr>AUT </vt:lpstr>
      <vt:lpstr>First Test – Login Flow</vt:lpstr>
      <vt:lpstr>Nightwatch Test – Assert Style</vt:lpstr>
      <vt:lpstr>Expect Style</vt:lpstr>
      <vt:lpstr>Using XPath</vt:lpstr>
      <vt:lpstr>Running Tests</vt:lpstr>
      <vt:lpstr>Test Result</vt:lpstr>
      <vt:lpstr>Data Driven Tests</vt:lpstr>
      <vt:lpstr>Using Data in Tests</vt:lpstr>
      <vt:lpstr>Page Objects</vt:lpstr>
      <vt:lpstr>Page Objects - Elements</vt:lpstr>
      <vt:lpstr>Using Page Objects in Test</vt:lpstr>
      <vt:lpstr>Page Objects - Commands</vt:lpstr>
      <vt:lpstr>Using Commands in Test</vt:lpstr>
      <vt:lpstr>Nightwatch Hooks</vt:lpstr>
      <vt:lpstr>Hooks Example</vt:lpstr>
      <vt:lpstr>Integrating Html Reports</vt:lpstr>
      <vt:lpstr>JavaScript frameworks, commonly used together for unit testing</vt:lpstr>
      <vt:lpstr>Piece of code written that executes specific area of functionality of the code and asserts a “unit” behave as intended - typically a single function </vt:lpstr>
      <vt:lpstr>Mocha.js </vt:lpstr>
      <vt:lpstr>Test Syntax!</vt:lpstr>
      <vt:lpstr>Chai.js</vt:lpstr>
      <vt:lpstr>Examples</vt:lpstr>
      <vt:lpstr>Expect-style</vt:lpstr>
      <vt:lpstr>1. Npm install –g mocha 2. Npm install –save-dev chai</vt:lpstr>
      <vt:lpstr>Hands-on Practice</vt:lpstr>
      <vt:lpstr>     References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Automation Using Selenium</dc:title>
  <dc:creator>Raisٌ</dc:creator>
  <cp:lastModifiedBy>Bilal H</cp:lastModifiedBy>
  <cp:revision>215</cp:revision>
  <dcterms:created xsi:type="dcterms:W3CDTF">2018-04-15T18:29:29Z</dcterms:created>
  <dcterms:modified xsi:type="dcterms:W3CDTF">2019-03-31T04:25:44Z</dcterms:modified>
</cp:coreProperties>
</file>