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8" r:id="rId4"/>
    <p:sldId id="267" r:id="rId5"/>
    <p:sldId id="264" r:id="rId6"/>
    <p:sldId id="265" r:id="rId7"/>
    <p:sldId id="266" r:id="rId8"/>
    <p:sldId id="268" r:id="rId9"/>
    <p:sldId id="273" r:id="rId10"/>
    <p:sldId id="276" r:id="rId11"/>
    <p:sldId id="277" r:id="rId12"/>
    <p:sldId id="274" r:id="rId13"/>
    <p:sldId id="275" r:id="rId14"/>
    <p:sldId id="269" r:id="rId15"/>
    <p:sldId id="258" r:id="rId16"/>
    <p:sldId id="257" r:id="rId17"/>
    <p:sldId id="259" r:id="rId18"/>
    <p:sldId id="260" r:id="rId19"/>
    <p:sldId id="261" r:id="rId20"/>
    <p:sldId id="270" r:id="rId21"/>
    <p:sldId id="272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43" autoAdjust="0"/>
  </p:normalViewPr>
  <p:slideViewPr>
    <p:cSldViewPr>
      <p:cViewPr varScale="1">
        <p:scale>
          <a:sx n="73" d="100"/>
          <a:sy n="73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C439-8BD1-477F-90E3-4D8A9D5456A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19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C439-8BD1-477F-90E3-4D8A9D5456A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5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C439-8BD1-477F-90E3-4D8A9D5456A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C439-8BD1-477F-90E3-4D8A9D5456A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08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C439-8BD1-477F-90E3-4D8A9D5456A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4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C439-8BD1-477F-90E3-4D8A9D5456A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98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C439-8BD1-477F-90E3-4D8A9D5456A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5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C439-8BD1-477F-90E3-4D8A9D5456A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1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C439-8BD1-477F-90E3-4D8A9D5456A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68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C439-8BD1-477F-90E3-4D8A9D5456A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7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C439-8BD1-477F-90E3-4D8A9D5456A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63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AC439-8BD1-477F-90E3-4D8A9D5456A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DE57-49FD-4C55-9C55-60F0BB827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98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GLCtoHagr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도서관리프로그램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개</a:t>
            </a:r>
            <a:r>
              <a:rPr lang="ko-KR" altLang="en-US" dirty="0"/>
              <a:t>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8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484784"/>
            <a:ext cx="2448272" cy="1366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971600" y="1904809"/>
            <a:ext cx="24482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4591" y="148478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2807" y="1927851"/>
            <a:ext cx="2392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B</a:t>
            </a:r>
            <a:r>
              <a:rPr lang="en-US" altLang="ko-KR" dirty="0" err="1" smtClean="0"/>
              <a:t>ookCode</a:t>
            </a:r>
            <a:r>
              <a:rPr lang="en-US" altLang="ko-KR" dirty="0" smtClean="0"/>
              <a:t>: INTEGER</a:t>
            </a:r>
            <a:endParaRPr lang="en-US" altLang="ko-KR" dirty="0" smtClean="0"/>
          </a:p>
          <a:p>
            <a:r>
              <a:rPr lang="en-US" altLang="ko-KR" dirty="0" smtClean="0"/>
              <a:t>Title: VARCHAR</a:t>
            </a:r>
            <a:endParaRPr lang="en-US" altLang="ko-KR" dirty="0" smtClean="0"/>
          </a:p>
          <a:p>
            <a:r>
              <a:rPr lang="en-US" altLang="ko-KR" dirty="0" smtClean="0"/>
              <a:t>Author: VARCHAR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4751" y="40826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70832" y="1484784"/>
            <a:ext cx="2941527" cy="1366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70833" y="1904809"/>
            <a:ext cx="29415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94140" y="148478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Student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32040" y="1927851"/>
            <a:ext cx="2670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Student</a:t>
            </a:r>
            <a:r>
              <a:rPr lang="en-US" altLang="ko-KR" dirty="0" err="1" smtClean="0"/>
              <a:t>Code</a:t>
            </a:r>
            <a:r>
              <a:rPr lang="en-US" altLang="ko-KR" dirty="0" smtClean="0"/>
              <a:t>: INTEGER</a:t>
            </a:r>
            <a:endParaRPr lang="en-US" altLang="ko-KR" dirty="0" smtClean="0"/>
          </a:p>
          <a:p>
            <a:r>
              <a:rPr lang="en-US" altLang="ko-KR" dirty="0" smtClean="0"/>
              <a:t>Name</a:t>
            </a:r>
            <a:r>
              <a:rPr lang="en-US" altLang="ko-KR" dirty="0" smtClean="0"/>
              <a:t>: VARCHAR</a:t>
            </a:r>
            <a:endParaRPr lang="en-US" altLang="ko-KR" dirty="0" smtClean="0"/>
          </a:p>
          <a:p>
            <a:r>
              <a:rPr lang="en-US" altLang="ko-KR" dirty="0" smtClean="0"/>
              <a:t>Phone: VARCHAR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962008" y="3639542"/>
            <a:ext cx="2941527" cy="1805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962009" y="4059567"/>
            <a:ext cx="29415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67944" y="3639542"/>
            <a:ext cx="6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Loan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78980" y="4077072"/>
            <a:ext cx="2573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LoanCode</a:t>
            </a:r>
            <a:r>
              <a:rPr lang="en-US" altLang="ko-KR" dirty="0"/>
              <a:t>: </a:t>
            </a:r>
            <a:r>
              <a:rPr lang="en-US" altLang="ko-KR" dirty="0" smtClean="0"/>
              <a:t>INTEGER</a:t>
            </a:r>
          </a:p>
          <a:p>
            <a:r>
              <a:rPr lang="en-US" altLang="ko-KR" dirty="0" err="1" smtClean="0"/>
              <a:t>BookCode</a:t>
            </a:r>
            <a:r>
              <a:rPr lang="en-US" altLang="ko-KR" dirty="0"/>
              <a:t>: </a:t>
            </a:r>
            <a:r>
              <a:rPr lang="en-US" altLang="ko-KR" dirty="0" smtClean="0"/>
              <a:t>INTEGER</a:t>
            </a:r>
          </a:p>
          <a:p>
            <a:r>
              <a:rPr lang="en-US" altLang="ko-KR" dirty="0" err="1" smtClean="0"/>
              <a:t>Student</a:t>
            </a:r>
            <a:r>
              <a:rPr lang="en-US" altLang="ko-KR" dirty="0" err="1" smtClean="0"/>
              <a:t>Code</a:t>
            </a:r>
            <a:r>
              <a:rPr lang="en-US" altLang="ko-KR" dirty="0" smtClean="0"/>
              <a:t>: INTEGER</a:t>
            </a:r>
          </a:p>
          <a:p>
            <a:r>
              <a:rPr lang="en-US" altLang="ko-KR" dirty="0" err="1" smtClean="0"/>
              <a:t>LoanDate</a:t>
            </a:r>
            <a:r>
              <a:rPr lang="en-US" altLang="ko-KR" dirty="0" smtClean="0"/>
              <a:t>: Date</a:t>
            </a:r>
            <a:endParaRPr lang="en-US" altLang="ko-KR" dirty="0" smtClean="0"/>
          </a:p>
        </p:txBody>
      </p:sp>
      <p:cxnSp>
        <p:nvCxnSpPr>
          <p:cNvPr id="21" name="직선 연결선 20"/>
          <p:cNvCxnSpPr>
            <a:stCxn id="6" idx="2"/>
          </p:cNvCxnSpPr>
          <p:nvPr/>
        </p:nvCxnSpPr>
        <p:spPr>
          <a:xfrm>
            <a:off x="2195736" y="2851181"/>
            <a:ext cx="0" cy="16007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95736" y="4451941"/>
            <a:ext cx="7662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2771800" y="4267275"/>
            <a:ext cx="190208" cy="1846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771800" y="4451941"/>
            <a:ext cx="190208" cy="2308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685117" y="2866979"/>
            <a:ext cx="0" cy="16007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5918845" y="4451941"/>
            <a:ext cx="7662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 flipV="1">
            <a:off x="5928052" y="4267275"/>
            <a:ext cx="190208" cy="1846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5918845" y="4451941"/>
            <a:ext cx="190208" cy="2308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2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957208" y="1484784"/>
            <a:ext cx="2462664" cy="4176464"/>
            <a:chOff x="2173725" y="2204864"/>
            <a:chExt cx="3766427" cy="3672408"/>
          </a:xfrm>
        </p:grpSpPr>
        <p:sp>
          <p:nvSpPr>
            <p:cNvPr id="4" name="직사각형 3"/>
            <p:cNvSpPr/>
            <p:nvPr/>
          </p:nvSpPr>
          <p:spPr>
            <a:xfrm>
              <a:off x="2195736" y="2204864"/>
              <a:ext cx="3744416" cy="36724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173725" y="4294338"/>
              <a:ext cx="374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195736" y="2574196"/>
              <a:ext cx="374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89905" y="2204864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Book</a:t>
              </a:r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107781" y="1927851"/>
            <a:ext cx="21471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bookcode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/>
              <a:t>b</a:t>
            </a:r>
            <a:r>
              <a:rPr lang="en-US" altLang="ko-KR" dirty="0" err="1" smtClean="0"/>
              <a:t>ookname</a:t>
            </a:r>
            <a:r>
              <a:rPr lang="en-US" altLang="ko-KR" dirty="0" smtClean="0"/>
              <a:t>(string)</a:t>
            </a:r>
          </a:p>
          <a:p>
            <a:r>
              <a:rPr lang="en-US" altLang="ko-KR" dirty="0"/>
              <a:t>a</a:t>
            </a:r>
            <a:r>
              <a:rPr lang="en-US" altLang="ko-KR" dirty="0" smtClean="0"/>
              <a:t>uthor(string)</a:t>
            </a:r>
          </a:p>
          <a:p>
            <a:r>
              <a:rPr lang="en-US" altLang="ko-KR" dirty="0" smtClean="0"/>
              <a:t>publisher(string)</a:t>
            </a:r>
          </a:p>
          <a:p>
            <a:r>
              <a:rPr lang="en-US" altLang="ko-KR" dirty="0" err="1" smtClean="0"/>
              <a:t>published_year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category(string)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4751" y="4082609"/>
            <a:ext cx="1086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Select()</a:t>
            </a:r>
          </a:p>
          <a:p>
            <a:r>
              <a:rPr lang="en-US" altLang="ko-KR" dirty="0" smtClean="0"/>
              <a:t>Delete()</a:t>
            </a:r>
          </a:p>
          <a:p>
            <a:r>
              <a:rPr lang="en-US" altLang="ko-KR" dirty="0" smtClean="0"/>
              <a:t>Update()</a:t>
            </a:r>
          </a:p>
          <a:p>
            <a:r>
              <a:rPr lang="en-US" altLang="ko-KR" dirty="0" smtClean="0"/>
              <a:t>Insert()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557608" y="1484784"/>
            <a:ext cx="2462664" cy="4176464"/>
            <a:chOff x="2173725" y="2204864"/>
            <a:chExt cx="3766427" cy="3672408"/>
          </a:xfrm>
        </p:grpSpPr>
        <p:sp>
          <p:nvSpPr>
            <p:cNvPr id="14" name="직사각형 13"/>
            <p:cNvSpPr/>
            <p:nvPr/>
          </p:nvSpPr>
          <p:spPr>
            <a:xfrm>
              <a:off x="2195736" y="2204864"/>
              <a:ext cx="3744416" cy="36724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173725" y="4294338"/>
              <a:ext cx="374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195736" y="2574196"/>
              <a:ext cx="374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689905" y="2204864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Book</a:t>
              </a:r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708181" y="1927851"/>
            <a:ext cx="21471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bookcode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/>
              <a:t>b</a:t>
            </a:r>
            <a:r>
              <a:rPr lang="en-US" altLang="ko-KR" dirty="0" err="1" smtClean="0"/>
              <a:t>ookname</a:t>
            </a:r>
            <a:r>
              <a:rPr lang="en-US" altLang="ko-KR" dirty="0" smtClean="0"/>
              <a:t>(string)</a:t>
            </a:r>
          </a:p>
          <a:p>
            <a:r>
              <a:rPr lang="en-US" altLang="ko-KR" dirty="0"/>
              <a:t>a</a:t>
            </a:r>
            <a:r>
              <a:rPr lang="en-US" altLang="ko-KR" dirty="0" smtClean="0"/>
              <a:t>uthor(string)</a:t>
            </a:r>
          </a:p>
          <a:p>
            <a:r>
              <a:rPr lang="en-US" altLang="ko-KR" dirty="0" smtClean="0"/>
              <a:t>publisher(string)</a:t>
            </a:r>
          </a:p>
          <a:p>
            <a:r>
              <a:rPr lang="en-US" altLang="ko-KR" dirty="0" err="1" smtClean="0"/>
              <a:t>published_year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category(string)</a:t>
            </a:r>
          </a:p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75151" y="4082609"/>
            <a:ext cx="1086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Select()</a:t>
            </a:r>
          </a:p>
          <a:p>
            <a:r>
              <a:rPr lang="en-US" altLang="ko-KR" dirty="0" smtClean="0"/>
              <a:t>Delete()</a:t>
            </a:r>
          </a:p>
          <a:p>
            <a:r>
              <a:rPr lang="en-US" altLang="ko-KR" dirty="0" smtClean="0"/>
              <a:t>Update()</a:t>
            </a:r>
          </a:p>
          <a:p>
            <a:r>
              <a:rPr lang="en-US" altLang="ko-KR" dirty="0" smtClean="0"/>
              <a:t>Insert()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3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856984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7504" y="1124744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07504" y="1412776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7504" y="5517232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11155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목록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21018" y="11028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환경설정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100753" y="11250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82928" y="847745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도서 관리 프로그램</a:t>
            </a:r>
            <a:endParaRPr lang="ko-KR" altLang="en-US" sz="1200" dirty="0"/>
          </a:p>
        </p:txBody>
      </p:sp>
      <p:pic>
        <p:nvPicPr>
          <p:cNvPr id="15" name="Picture 2" descr="http://www.clipartpal.com/_thumbs/pd/education/large_open_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4" y="908720"/>
            <a:ext cx="281220" cy="19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곱셈 기호 15"/>
          <p:cNvSpPr/>
          <p:nvPr/>
        </p:nvSpPr>
        <p:spPr>
          <a:xfrm>
            <a:off x="8676456" y="878232"/>
            <a:ext cx="216024" cy="21602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8604448" y="836712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7504" y="552826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상태표시레이블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04774" y="112273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81609" y="17303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도서명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687725" y="17303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저자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23528" y="224638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출판사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479332" y="224638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분류기</a:t>
            </a:r>
            <a:r>
              <a:rPr lang="ko-KR" altLang="en-US" sz="1200" dirty="0"/>
              <a:t>호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69" y="1745140"/>
            <a:ext cx="3384000" cy="24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25" y="1768879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62" y="2284872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059" y="2267814"/>
            <a:ext cx="1035149" cy="23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346975" y="224638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출판년도</a:t>
            </a:r>
            <a:endParaRPr lang="ko-KR" altLang="en-US" sz="1200" dirty="0"/>
          </a:p>
        </p:txBody>
      </p: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19" y="2267814"/>
            <a:ext cx="1035149" cy="23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849046" y="8440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등록</a:t>
            </a:r>
            <a:endParaRPr lang="ko-KR" altLang="en-US" sz="3600" dirty="0"/>
          </a:p>
        </p:txBody>
      </p:sp>
      <p:sp>
        <p:nvSpPr>
          <p:cNvPr id="30" name="직사각형 29"/>
          <p:cNvSpPr/>
          <p:nvPr/>
        </p:nvSpPr>
        <p:spPr>
          <a:xfrm>
            <a:off x="7270537" y="1915932"/>
            <a:ext cx="801055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등록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856984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07504" y="1124744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7504" y="1412776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7504" y="2132856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504" y="5517232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곱셈 기호 20"/>
          <p:cNvSpPr/>
          <p:nvPr/>
        </p:nvSpPr>
        <p:spPr>
          <a:xfrm>
            <a:off x="8676456" y="878232"/>
            <a:ext cx="216024" cy="21602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8604448" y="836712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504" y="17728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저자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07504" y="14847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도서명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835696" y="14847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출판사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835696" y="17728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출판년도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499607" y="155679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분류기호</a:t>
            </a:r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53" y="1809517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70" y="1556792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56792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022" y="1844824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48" y="1578337"/>
            <a:ext cx="1035149" cy="23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7596336" y="1556792"/>
            <a:ext cx="792088" cy="455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56467"/>
              </p:ext>
            </p:extLst>
          </p:nvPr>
        </p:nvGraphicFramePr>
        <p:xfrm>
          <a:off x="143511" y="2204865"/>
          <a:ext cx="8640960" cy="3240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474"/>
                <a:gridCol w="1333581"/>
                <a:gridCol w="1333581"/>
                <a:gridCol w="1333581"/>
                <a:gridCol w="1333581"/>
                <a:gridCol w="1333581"/>
                <a:gridCol w="1333581"/>
              </a:tblGrid>
              <a:tr h="4001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등록번호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도서명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저자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출판사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출판년도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분류기호</a:t>
                      </a:r>
                      <a:endParaRPr lang="ko-KR" altLang="en-US" sz="1400" dirty="0"/>
                    </a:p>
                  </a:txBody>
                  <a:tcPr/>
                </a:tc>
              </a:tr>
              <a:tr h="56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6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6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6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6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07504" y="552826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상태표시레이블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849046" y="8440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검</a:t>
            </a:r>
            <a:r>
              <a:rPr lang="ko-KR" altLang="en-US" sz="3600" dirty="0"/>
              <a:t>색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11155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목록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221018" y="11028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환경설정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100753" y="11250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82928" y="847745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도서 관리 프로그램</a:t>
            </a:r>
            <a:endParaRPr lang="ko-KR" altLang="en-US" sz="1200" dirty="0"/>
          </a:p>
        </p:txBody>
      </p:sp>
      <p:pic>
        <p:nvPicPr>
          <p:cNvPr id="43" name="Picture 2" descr="http://www.clipartpal.com/_thumbs/pd/education/large_open_boo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4" y="908720"/>
            <a:ext cx="281220" cy="19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04774" y="112273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92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849046" y="844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시작화면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962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856984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7504" y="1124744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07504" y="1412776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7504" y="5517232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11155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목록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27702" y="11155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대출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87605" y="11155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051701" y="11155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환경설정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079557" y="11155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82928" y="847745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도서 관리 프로그램</a:t>
            </a:r>
            <a:endParaRPr lang="ko-KR" altLang="en-US" sz="1200" dirty="0"/>
          </a:p>
        </p:txBody>
      </p:sp>
      <p:pic>
        <p:nvPicPr>
          <p:cNvPr id="15" name="Picture 2" descr="http://www.clipartpal.com/_thumbs/pd/education/large_open_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4" y="908720"/>
            <a:ext cx="281220" cy="19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곱셈 기호 15"/>
          <p:cNvSpPr/>
          <p:nvPr/>
        </p:nvSpPr>
        <p:spPr>
          <a:xfrm>
            <a:off x="8676456" y="878232"/>
            <a:ext cx="216024" cy="21602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8604448" y="836712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7504" y="552826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상태표시레이블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415261" y="113577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81609" y="17303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도서명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687725" y="17303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저자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23528" y="224638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출판사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479332" y="224638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분류기</a:t>
            </a:r>
            <a:r>
              <a:rPr lang="ko-KR" altLang="en-US" sz="1200" dirty="0"/>
              <a:t>호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69" y="1745140"/>
            <a:ext cx="3384000" cy="24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25" y="1768879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62" y="2284872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059" y="2267814"/>
            <a:ext cx="1035149" cy="23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346975" y="224638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출판년도</a:t>
            </a:r>
            <a:endParaRPr lang="ko-KR" altLang="en-US" sz="1200" dirty="0"/>
          </a:p>
        </p:txBody>
      </p: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19" y="2267814"/>
            <a:ext cx="1035149" cy="23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849046" y="8440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등록</a:t>
            </a:r>
            <a:endParaRPr lang="ko-KR" altLang="en-US" sz="3600" dirty="0"/>
          </a:p>
        </p:txBody>
      </p:sp>
      <p:sp>
        <p:nvSpPr>
          <p:cNvPr id="30" name="직사각형 29"/>
          <p:cNvSpPr/>
          <p:nvPr/>
        </p:nvSpPr>
        <p:spPr>
          <a:xfrm>
            <a:off x="7270537" y="1915932"/>
            <a:ext cx="801055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등록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856984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07504" y="1124744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7504" y="1412776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7504" y="2132856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7504" y="5517232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504" y="11155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목록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27702" y="11155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대출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187605" y="11155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051701" y="11155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환경설정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079557" y="11155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82928" y="847745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도서 관리 프로그램</a:t>
            </a:r>
            <a:endParaRPr lang="ko-KR" altLang="en-US" sz="1200" dirty="0"/>
          </a:p>
        </p:txBody>
      </p:sp>
      <p:pic>
        <p:nvPicPr>
          <p:cNvPr id="1026" name="Picture 2" descr="http://www.clipartpal.com/_thumbs/pd/education/large_open_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4" y="908720"/>
            <a:ext cx="281220" cy="19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곱셈 기호 20"/>
          <p:cNvSpPr/>
          <p:nvPr/>
        </p:nvSpPr>
        <p:spPr>
          <a:xfrm>
            <a:off x="8676456" y="878232"/>
            <a:ext cx="216024" cy="21602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8604448" y="836712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504" y="17728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저자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07504" y="14847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도서명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835696" y="14847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출판사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835696" y="17728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출판년도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499607" y="155679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분류기호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551097" y="183379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대출상태</a:t>
            </a:r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53" y="1809517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70" y="1556792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56792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022" y="1844824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48" y="1578337"/>
            <a:ext cx="1035149" cy="23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477" y="1855219"/>
            <a:ext cx="1035149" cy="23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7596336" y="1556792"/>
            <a:ext cx="792088" cy="455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05657"/>
              </p:ext>
            </p:extLst>
          </p:nvPr>
        </p:nvGraphicFramePr>
        <p:xfrm>
          <a:off x="143511" y="2204865"/>
          <a:ext cx="8640958" cy="3240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77"/>
                <a:gridCol w="1155283"/>
                <a:gridCol w="1155283"/>
                <a:gridCol w="1155283"/>
                <a:gridCol w="1155283"/>
                <a:gridCol w="1155283"/>
                <a:gridCol w="1155283"/>
                <a:gridCol w="1155283"/>
              </a:tblGrid>
              <a:tr h="4001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등록번호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도서명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저자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출판사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출판년도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분류기호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대출상태</a:t>
                      </a:r>
                      <a:endParaRPr lang="ko-KR" altLang="en-US" sz="1400" dirty="0"/>
                    </a:p>
                  </a:txBody>
                  <a:tcPr/>
                </a:tc>
              </a:tr>
              <a:tr h="56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6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680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07504" y="552826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상태표시레이블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415261" y="113577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849046" y="8440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검</a:t>
            </a:r>
            <a:r>
              <a:rPr lang="ko-KR" altLang="en-US" sz="3600" dirty="0"/>
              <a:t>색</a:t>
            </a:r>
          </a:p>
        </p:txBody>
      </p:sp>
    </p:spTree>
    <p:extLst>
      <p:ext uri="{BB962C8B-B14F-4D97-AF65-F5344CB8AC3E}">
        <p14:creationId xmlns:p14="http://schemas.microsoft.com/office/powerpoint/2010/main" val="38992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836712"/>
            <a:ext cx="8856984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7504" y="1124744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07504" y="1412776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7504" y="5517232"/>
            <a:ext cx="88569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504" y="11155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목록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27702" y="11155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대출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187605" y="11155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051701" y="11155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환경설정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9557" y="11155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82928" y="847745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도서 관리 프로그램</a:t>
            </a:r>
            <a:endParaRPr lang="ko-KR" altLang="en-US" sz="1200" dirty="0"/>
          </a:p>
        </p:txBody>
      </p:sp>
      <p:pic>
        <p:nvPicPr>
          <p:cNvPr id="14" name="Picture 2" descr="http://www.clipartpal.com/_thumbs/pd/education/large_open_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4" y="908720"/>
            <a:ext cx="281220" cy="19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곱셈 기호 14"/>
          <p:cNvSpPr/>
          <p:nvPr/>
        </p:nvSpPr>
        <p:spPr>
          <a:xfrm>
            <a:off x="8676456" y="878232"/>
            <a:ext cx="216024" cy="21602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8604448" y="836712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504" y="552826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상태표시레이블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415261" y="113577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849046" y="8440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대출</a:t>
            </a:r>
            <a:endParaRPr lang="ko-KR" altLang="en-US" sz="36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2503186" y="1412776"/>
            <a:ext cx="0" cy="41044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496" y="19888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성</a:t>
            </a:r>
            <a:r>
              <a:rPr lang="ko-KR" altLang="en-US" sz="1200" dirty="0"/>
              <a:t>명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496" y="22768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전화번호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5496" y="2636912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대출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가능권수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5496" y="3068960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예약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가능권수</a:t>
            </a:r>
            <a:endParaRPr lang="ko-KR" altLang="en-US" sz="1200" dirty="0"/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13" y="2060848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13" y="2334218"/>
            <a:ext cx="981075" cy="251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15813"/>
            <a:ext cx="490537" cy="24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7007" y="142380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이용자 정보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509617" y="1700808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대출 자료 정보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5496" y="170080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13" y="1772816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2583635" y="14238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대출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118117" y="14482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반납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726617" y="14482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예약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472226" y="19516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등록번호</a:t>
            </a:r>
            <a:endParaRPr lang="ko-KR" altLang="en-US" sz="1200" dirty="0"/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45" y="2028660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472226" y="22852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서명</a:t>
            </a:r>
            <a:endParaRPr lang="ko-KR" altLang="en-US" sz="1200" dirty="0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" t="14539" r="2280"/>
          <a:stretch/>
        </p:blipFill>
        <p:spPr bwMode="auto">
          <a:xfrm>
            <a:off x="3272445" y="2348880"/>
            <a:ext cx="4327624" cy="21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2472226" y="26369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저자</a:t>
            </a:r>
            <a:endParaRPr lang="ko-KR" altLang="en-US" sz="1200" dirty="0"/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45" y="2713886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2472226" y="29249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출판사</a:t>
            </a:r>
            <a:endParaRPr lang="ko-KR" altLang="en-US" sz="1200" dirty="0"/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45" y="3001918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4635877" y="19516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대출일</a:t>
            </a:r>
            <a:endParaRPr lang="ko-KR" altLang="en-US" sz="1200" dirty="0"/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25" y="2028660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6511278" y="19516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대출일</a:t>
            </a:r>
            <a:endParaRPr lang="ko-KR" altLang="en-US" sz="1200" dirty="0"/>
          </a:p>
        </p:txBody>
      </p: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443" y="2028660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cfs8.tistory.com/upload_control/download.blog?fhandle=YmxvZzU4OTg1QGZzOC50aXN0b3J5LmNvbTovYXR0YWNoLzUvNTQ0LnBuZw%3D%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8" y="1772816"/>
            <a:ext cx="180052" cy="1800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18766"/>
            <a:ext cx="490537" cy="21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1691680" y="2636912"/>
            <a:ext cx="2455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1691680" y="3079993"/>
            <a:ext cx="2455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/</a:t>
            </a:r>
            <a:endParaRPr lang="ko-KR" altLang="en-US" sz="1200" dirty="0"/>
          </a:p>
        </p:txBody>
      </p: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223" y="3104964"/>
            <a:ext cx="490537" cy="25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223" y="2711131"/>
            <a:ext cx="490537" cy="21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605777"/>
              </p:ext>
            </p:extLst>
          </p:nvPr>
        </p:nvGraphicFramePr>
        <p:xfrm>
          <a:off x="251520" y="3492990"/>
          <a:ext cx="2160240" cy="188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34"/>
                <a:gridCol w="864153"/>
                <a:gridCol w="864153"/>
              </a:tblGrid>
              <a:tr h="3760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6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6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6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6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635877" y="26753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출판</a:t>
            </a:r>
            <a:r>
              <a:rPr lang="ko-KR" altLang="en-US" sz="1200" dirty="0"/>
              <a:t>일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2000" y="29773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분류기호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511278" y="263691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대출상태</a:t>
            </a:r>
            <a:endParaRPr lang="ko-KR" altLang="en-US" sz="1200" dirty="0"/>
          </a:p>
        </p:txBody>
      </p:sp>
      <p:pic>
        <p:nvPicPr>
          <p:cNvPr id="74" name="Picture 2" descr="http://cfs8.tistory.com/upload_control/download.blog?fhandle=YmxvZzU4OTg1QGZzOC50aXN0b3J5LmNvbTovYXR0YWNoLzUvNTQ0LnBuZw%3D%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48633"/>
            <a:ext cx="180052" cy="1800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52" y="2749740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24" y="2988067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443" y="2713886"/>
            <a:ext cx="981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026236"/>
              </p:ext>
            </p:extLst>
          </p:nvPr>
        </p:nvGraphicFramePr>
        <p:xfrm>
          <a:off x="2915816" y="3249512"/>
          <a:ext cx="55593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08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9632" y="1556792"/>
            <a:ext cx="6480720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259632" y="1844824"/>
            <a:ext cx="648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5056" y="156782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 정보 조회</a:t>
            </a:r>
            <a:endParaRPr lang="ko-KR" altLang="en-US" sz="1200" dirty="0"/>
          </a:p>
        </p:txBody>
      </p:sp>
      <p:pic>
        <p:nvPicPr>
          <p:cNvPr id="15" name="Picture 2" descr="http://www.clipartpal.com/_thumbs/pd/education/large_open_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52" y="1628800"/>
            <a:ext cx="281220" cy="19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곱셈 기호 15"/>
          <p:cNvSpPr/>
          <p:nvPr/>
        </p:nvSpPr>
        <p:spPr>
          <a:xfrm>
            <a:off x="7452320" y="1598312"/>
            <a:ext cx="216024" cy="21602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7380312" y="1556792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33908" y="21328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사용자명</a:t>
            </a:r>
            <a:endParaRPr lang="ko-KR" altLang="en-US" sz="1200" dirty="0"/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757" y="2208044"/>
            <a:ext cx="1629147" cy="201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53307"/>
              </p:ext>
            </p:extLst>
          </p:nvPr>
        </p:nvGraphicFramePr>
        <p:xfrm>
          <a:off x="1547664" y="2564904"/>
          <a:ext cx="5725380" cy="1899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6"/>
                <a:gridCol w="1295771"/>
                <a:gridCol w="1295771"/>
                <a:gridCol w="1295771"/>
                <a:gridCol w="1295771"/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이메일</a:t>
                      </a:r>
                      <a:endParaRPr lang="ko-KR" altLang="en-US" dirty="0"/>
                    </a:p>
                  </a:txBody>
                  <a:tcPr/>
                </a:tc>
              </a:tr>
              <a:tr h="569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8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8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2483768" y="4589866"/>
            <a:ext cx="86409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취소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538697" y="4589866"/>
            <a:ext cx="801055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적용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44208" y="2060848"/>
            <a:ext cx="801055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조회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1196752"/>
            <a:ext cx="7632848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7544" y="1484784"/>
            <a:ext cx="76328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968" y="1207785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대출가능 여부 리스트</a:t>
            </a:r>
            <a:endParaRPr lang="ko-KR" altLang="en-US" sz="1200" dirty="0"/>
          </a:p>
        </p:txBody>
      </p:sp>
      <p:pic>
        <p:nvPicPr>
          <p:cNvPr id="15" name="Picture 2" descr="http://www.clipartpal.com/_thumbs/pd/education/large_open_boo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64" y="1268760"/>
            <a:ext cx="281220" cy="19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곱셈 기호 15"/>
          <p:cNvSpPr/>
          <p:nvPr/>
        </p:nvSpPr>
        <p:spPr>
          <a:xfrm>
            <a:off x="7812360" y="1238272"/>
            <a:ext cx="216024" cy="216024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7740352" y="1196752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873161"/>
              </p:ext>
            </p:extLst>
          </p:nvPr>
        </p:nvGraphicFramePr>
        <p:xfrm>
          <a:off x="755576" y="2276872"/>
          <a:ext cx="7164796" cy="2641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79"/>
                <a:gridCol w="888371"/>
                <a:gridCol w="1046543"/>
                <a:gridCol w="1207550"/>
                <a:gridCol w="1368557"/>
                <a:gridCol w="1288053"/>
                <a:gridCol w="1046543"/>
              </a:tblGrid>
              <a:tr h="4399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출판사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대출상태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대출자</a:t>
                      </a:r>
                      <a:endParaRPr lang="ko-KR" altLang="en-US" dirty="0"/>
                    </a:p>
                  </a:txBody>
                  <a:tcPr/>
                </a:tc>
              </a:tr>
              <a:tr h="71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44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44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1691680" y="5301208"/>
            <a:ext cx="86409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취소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46609" y="5301208"/>
            <a:ext cx="801055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적용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48264" y="1700808"/>
            <a:ext cx="801055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조회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5576" y="17728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도서명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351365" y="17728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저자</a:t>
            </a:r>
            <a:endParaRPr lang="ko-KR" altLang="en-US" sz="1200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89758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72816"/>
            <a:ext cx="89758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635896" y="17728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출판사</a:t>
            </a:r>
            <a:endParaRPr lang="ko-KR" altLang="en-US" sz="1200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76" y="1772816"/>
            <a:ext cx="89758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배경 및 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무슨 프로그램을 만드나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ko-KR" altLang="en-US" dirty="0" smtClean="0"/>
              <a:t>도서관리프로그램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어떤 언어로 만드나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 smtClean="0"/>
              <a:t>: C#, SQLite(DB)</a:t>
            </a:r>
          </a:p>
          <a:p>
            <a:endParaRPr lang="en-US" altLang="ko-KR" dirty="0" smtClean="0"/>
          </a:p>
          <a:p>
            <a:r>
              <a:rPr lang="ko-KR" altLang="en-US" dirty="0"/>
              <a:t>누가 사용하는가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필리핀 </a:t>
            </a:r>
            <a:r>
              <a:rPr lang="ko-KR" altLang="en-US" dirty="0" err="1"/>
              <a:t>다사랑교회</a:t>
            </a:r>
            <a:r>
              <a:rPr lang="ko-KR" altLang="en-US" dirty="0"/>
              <a:t> 도서관 사서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4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시뮬레이션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새로 들어온 책 </a:t>
            </a:r>
            <a:r>
              <a:rPr lang="en-US" altLang="ko-KR" dirty="0" smtClean="0"/>
              <a:t>5</a:t>
            </a:r>
            <a:r>
              <a:rPr lang="ko-KR" altLang="en-US" dirty="0" smtClean="0"/>
              <a:t>권을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도서명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저자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출판사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출판년도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분류기호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순</a:t>
            </a:r>
            <a:r>
              <a:rPr lang="en-US" altLang="ko-KR" sz="2000" dirty="0" smtClean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000" dirty="0" smtClean="0"/>
              <a:t>‘</a:t>
            </a:r>
            <a:r>
              <a:rPr lang="ko-KR" altLang="en-US" sz="2000" dirty="0" smtClean="0"/>
              <a:t>남자는 무슨 생각을 하며 사는가</a:t>
            </a:r>
            <a:r>
              <a:rPr lang="en-US" altLang="ko-KR" sz="2000" dirty="0" smtClean="0"/>
              <a:t>?’, ‘</a:t>
            </a:r>
            <a:r>
              <a:rPr lang="ko-KR" altLang="en-US" sz="2000" dirty="0" smtClean="0"/>
              <a:t>고든 </a:t>
            </a:r>
            <a:r>
              <a:rPr lang="ko-KR" altLang="en-US" sz="2000" dirty="0" err="1" smtClean="0"/>
              <a:t>맥도날드</a:t>
            </a:r>
            <a:r>
              <a:rPr lang="en-US" altLang="ko-KR" sz="2000" dirty="0" smtClean="0"/>
              <a:t>’, ‘IVP’, ‘1998’, ‘</a:t>
            </a:r>
            <a:r>
              <a:rPr lang="ko-KR" altLang="en-US" sz="2000" dirty="0" smtClean="0"/>
              <a:t>종교</a:t>
            </a:r>
            <a:r>
              <a:rPr lang="en-US" altLang="ko-KR" sz="2000" dirty="0" smtClean="0"/>
              <a:t>’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000" dirty="0" smtClean="0"/>
              <a:t>‘</a:t>
            </a:r>
            <a:r>
              <a:rPr lang="ko-KR" altLang="en-US" sz="2000" dirty="0" smtClean="0"/>
              <a:t>모모</a:t>
            </a:r>
            <a:r>
              <a:rPr lang="en-US" altLang="ko-KR" sz="2000" dirty="0" smtClean="0"/>
              <a:t>’, ‘</a:t>
            </a:r>
            <a:r>
              <a:rPr lang="ko-KR" altLang="en-US" sz="2000" dirty="0" err="1" smtClean="0"/>
              <a:t>미하엘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엔데</a:t>
            </a:r>
            <a:r>
              <a:rPr lang="en-US" altLang="ko-KR" sz="2000" dirty="0" smtClean="0"/>
              <a:t>’, ‘</a:t>
            </a:r>
            <a:r>
              <a:rPr lang="ko-KR" altLang="en-US" sz="2000" dirty="0" err="1" smtClean="0"/>
              <a:t>비룡소</a:t>
            </a:r>
            <a:r>
              <a:rPr lang="en-US" altLang="ko-KR" sz="2000" dirty="0" smtClean="0"/>
              <a:t>’, ‘1999’, ‘</a:t>
            </a:r>
            <a:r>
              <a:rPr lang="ko-KR" altLang="en-US" sz="2000" dirty="0" smtClean="0"/>
              <a:t>소설</a:t>
            </a:r>
            <a:r>
              <a:rPr lang="en-US" altLang="ko-KR" sz="2000" dirty="0" smtClean="0"/>
              <a:t>’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000" dirty="0" smtClean="0"/>
              <a:t>‘</a:t>
            </a:r>
            <a:r>
              <a:rPr lang="ko-KR" altLang="en-US" sz="2000" dirty="0" smtClean="0"/>
              <a:t>불의한 시대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순결한 정의</a:t>
            </a:r>
            <a:r>
              <a:rPr lang="en-US" altLang="ko-KR" sz="2000" dirty="0" smtClean="0"/>
              <a:t>’, ‘</a:t>
            </a:r>
            <a:r>
              <a:rPr lang="ko-KR" altLang="en-US" sz="2000" dirty="0" err="1" smtClean="0"/>
              <a:t>브라이언</a:t>
            </a:r>
            <a:r>
              <a:rPr lang="ko-KR" altLang="en-US" sz="2000" dirty="0" smtClean="0"/>
              <a:t> 채플</a:t>
            </a:r>
            <a:r>
              <a:rPr lang="en-US" altLang="ko-KR" sz="2000" dirty="0" smtClean="0"/>
              <a:t>’, ‘</a:t>
            </a:r>
            <a:r>
              <a:rPr lang="ko-KR" altLang="en-US" sz="2000" dirty="0" err="1" smtClean="0"/>
              <a:t>성서유니온</a:t>
            </a:r>
            <a:r>
              <a:rPr lang="en-US" altLang="ko-KR" sz="2000" dirty="0" smtClean="0"/>
              <a:t>’, ‘2014’, ‘</a:t>
            </a:r>
            <a:r>
              <a:rPr lang="ko-KR" altLang="en-US" sz="2000" dirty="0" smtClean="0"/>
              <a:t>종교</a:t>
            </a:r>
            <a:r>
              <a:rPr lang="en-US" altLang="ko-KR" sz="2000" dirty="0" smtClean="0"/>
              <a:t>’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000" dirty="0" smtClean="0"/>
              <a:t>‘Practical English Usage’, ‘</a:t>
            </a:r>
            <a:r>
              <a:rPr lang="ko-KR" altLang="en-US" sz="2000" dirty="0" smtClean="0"/>
              <a:t>마이클 </a:t>
            </a:r>
            <a:r>
              <a:rPr lang="ko-KR" altLang="en-US" sz="2000" dirty="0" err="1" smtClean="0"/>
              <a:t>스완</a:t>
            </a:r>
            <a:r>
              <a:rPr lang="en-US" altLang="ko-KR" sz="2000" dirty="0" smtClean="0"/>
              <a:t>’, ‘YBM’, ‘2011’, ‘</a:t>
            </a:r>
            <a:r>
              <a:rPr lang="ko-KR" altLang="en-US" sz="2000" dirty="0" smtClean="0"/>
              <a:t>학습</a:t>
            </a:r>
            <a:r>
              <a:rPr lang="en-US" altLang="ko-KR" sz="2000" dirty="0" smtClean="0"/>
              <a:t>’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000" dirty="0" smtClean="0"/>
              <a:t>‘Head </a:t>
            </a:r>
            <a:r>
              <a:rPr lang="en-US" altLang="ko-KR" sz="2000" dirty="0" err="1" smtClean="0"/>
              <a:t>Fisrt</a:t>
            </a:r>
            <a:r>
              <a:rPr lang="en-US" altLang="ko-KR" sz="2000" dirty="0" smtClean="0"/>
              <a:t> C#’, ‘</a:t>
            </a:r>
            <a:r>
              <a:rPr lang="ko-KR" altLang="en-US" sz="2000" dirty="0" err="1" smtClean="0"/>
              <a:t>앤드류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스텔만</a:t>
            </a:r>
            <a:r>
              <a:rPr lang="en-US" altLang="ko-KR" sz="2000" dirty="0" smtClean="0"/>
              <a:t>’, ‘O’REILLY’, ‘2011’, ‘</a:t>
            </a:r>
            <a:r>
              <a:rPr lang="ko-KR" altLang="en-US" sz="2000" dirty="0" smtClean="0"/>
              <a:t>컴퓨터</a:t>
            </a:r>
            <a:r>
              <a:rPr lang="en-US" altLang="ko-KR" sz="2000" dirty="0" smtClean="0"/>
              <a:t>’</a:t>
            </a:r>
          </a:p>
          <a:p>
            <a:pPr marL="914400" lvl="1" indent="-514350">
              <a:buFont typeface="+mj-lt"/>
              <a:buAutoNum type="arabicPeriod"/>
            </a:pPr>
            <a:endParaRPr lang="en-US" altLang="ko-KR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3500" dirty="0" smtClean="0"/>
              <a:t>책 검색</a:t>
            </a:r>
            <a:endParaRPr lang="en-US" altLang="ko-KR" sz="3500" dirty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2000" dirty="0" smtClean="0"/>
              <a:t>도서명검색</a:t>
            </a:r>
            <a:r>
              <a:rPr lang="en-US" altLang="ko-KR" sz="2000" dirty="0" smtClean="0"/>
              <a:t>: ‘</a:t>
            </a:r>
            <a:r>
              <a:rPr lang="ko-KR" altLang="en-US" sz="2000" dirty="0" smtClean="0"/>
              <a:t>남자는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 검색</a:t>
            </a:r>
            <a:endParaRPr lang="en-US" altLang="ko-KR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2000" dirty="0" smtClean="0"/>
              <a:t>저자명검색</a:t>
            </a:r>
            <a:r>
              <a:rPr lang="en-US" altLang="ko-KR" sz="2000" dirty="0" smtClean="0"/>
              <a:t>: ‘</a:t>
            </a:r>
            <a:r>
              <a:rPr lang="ko-KR" altLang="en-US" sz="2000" dirty="0" err="1" smtClean="0"/>
              <a:t>미하엘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 검색</a:t>
            </a:r>
            <a:endParaRPr lang="en-US" altLang="ko-KR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2000" dirty="0" smtClean="0"/>
              <a:t>출판사명검색</a:t>
            </a:r>
            <a:r>
              <a:rPr lang="en-US" altLang="ko-KR" sz="2000" dirty="0" smtClean="0"/>
              <a:t>: ‘</a:t>
            </a:r>
            <a:r>
              <a:rPr lang="ko-KR" altLang="en-US" sz="2000" dirty="0" smtClean="0"/>
              <a:t>성서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 검색</a:t>
            </a:r>
            <a:endParaRPr lang="en-US" altLang="ko-KR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2000" dirty="0" err="1" smtClean="0"/>
              <a:t>출판년도검색</a:t>
            </a:r>
            <a:r>
              <a:rPr lang="en-US" altLang="ko-KR" sz="2000" dirty="0" smtClean="0"/>
              <a:t>: ‘2011’</a:t>
            </a:r>
            <a:r>
              <a:rPr lang="ko-KR" altLang="en-US" sz="2000" dirty="0" smtClean="0"/>
              <a:t> 검색</a:t>
            </a:r>
            <a:endParaRPr lang="en-US" altLang="ko-KR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2000" dirty="0" smtClean="0"/>
              <a:t>분류기호검색</a:t>
            </a:r>
            <a:r>
              <a:rPr lang="en-US" altLang="ko-KR" sz="2000" dirty="0" smtClean="0"/>
              <a:t>: ‘</a:t>
            </a:r>
            <a:r>
              <a:rPr lang="ko-KR" altLang="en-US" sz="2000" dirty="0" smtClean="0"/>
              <a:t>컴퓨터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 검색</a:t>
            </a:r>
            <a:endParaRPr lang="en-US" altLang="ko-KR" sz="2000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시뮬레이션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ko-KR" altLang="en-US" sz="200" dirty="0" err="1" smtClean="0">
                <a:solidFill>
                  <a:schemeClr val="bg1"/>
                </a:solidFill>
              </a:rPr>
              <a:t>ㅇㅇ</a:t>
            </a:r>
            <a:endParaRPr lang="en-US" altLang="ko-KR" sz="200" dirty="0" smtClean="0">
              <a:solidFill>
                <a:schemeClr val="bg1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200" dirty="0" err="1" smtClean="0">
                <a:solidFill>
                  <a:schemeClr val="bg1"/>
                </a:solidFill>
              </a:rPr>
              <a:t>Ff</a:t>
            </a:r>
            <a:endParaRPr lang="en-US" altLang="ko-KR" sz="200" dirty="0" smtClean="0">
              <a:solidFill>
                <a:schemeClr val="bg1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smtClean="0"/>
              <a:t>대출</a:t>
            </a:r>
            <a:endParaRPr lang="en-US" altLang="ko-KR" dirty="0" smtClean="0"/>
          </a:p>
          <a:p>
            <a:pPr marL="1314450" lvl="2" indent="-514350">
              <a:buFont typeface="+mj-lt"/>
              <a:buAutoNum type="arabicPeriod"/>
            </a:pPr>
            <a:r>
              <a:rPr lang="ko-KR" altLang="en-US" dirty="0" smtClean="0"/>
              <a:t>대출 시나리오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‘</a:t>
            </a:r>
            <a:r>
              <a:rPr lang="ko-KR" altLang="en-US" dirty="0" smtClean="0"/>
              <a:t>남자는 무슨 생각을 하며 사는가</a:t>
            </a:r>
            <a:r>
              <a:rPr lang="en-US" altLang="ko-KR" dirty="0" smtClean="0"/>
              <a:t>?’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성무진이</a:t>
            </a:r>
            <a:r>
              <a:rPr lang="ko-KR" altLang="en-US" dirty="0" smtClean="0"/>
              <a:t> 빌림</a:t>
            </a:r>
            <a:endParaRPr lang="en-US" altLang="ko-KR" dirty="0" smtClean="0"/>
          </a:p>
          <a:p>
            <a:pPr marL="1314450" lvl="2" indent="-514350">
              <a:buFont typeface="+mj-lt"/>
              <a:buAutoNum type="arabicPeriod"/>
            </a:pPr>
            <a:r>
              <a:rPr lang="ko-KR" altLang="en-US" dirty="0" smtClean="0"/>
              <a:t>체크할 것</a:t>
            </a:r>
            <a:endParaRPr lang="en-US" altLang="ko-KR" dirty="0" smtClean="0"/>
          </a:p>
          <a:p>
            <a:pPr marL="1771650" lvl="3" indent="-514350">
              <a:buFont typeface="+mj-lt"/>
              <a:buAutoNum type="arabicPeriod"/>
            </a:pPr>
            <a:r>
              <a:rPr lang="ko-KR" altLang="en-US" dirty="0" smtClean="0"/>
              <a:t>도서 검색했을 시 대출상태가</a:t>
            </a:r>
            <a:r>
              <a:rPr lang="en-US" altLang="ko-KR" dirty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대출 중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바뀌었는가</a:t>
            </a:r>
            <a:r>
              <a:rPr lang="en-US" altLang="ko-KR" dirty="0" smtClean="0"/>
              <a:t>?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차후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회원검색시</a:t>
            </a:r>
            <a:r>
              <a:rPr lang="ko-KR" altLang="en-US" dirty="0" smtClean="0"/>
              <a:t> 대출도서 명단에 올라와 있는가</a:t>
            </a:r>
            <a:r>
              <a:rPr lang="en-US" altLang="ko-KR" dirty="0" smtClean="0"/>
              <a:t>?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40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SQLite?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/>
              <a:t>엔진을 별도로 설치하지 않고 윈도우</a:t>
            </a:r>
            <a:r>
              <a:rPr lang="en-US" altLang="ko-KR" dirty="0"/>
              <a:t>, Mac, </a:t>
            </a:r>
            <a:r>
              <a:rPr lang="ko-KR" altLang="en-US" dirty="0" err="1"/>
              <a:t>리눅스</a:t>
            </a:r>
            <a:r>
              <a:rPr lang="en-US" altLang="ko-KR" dirty="0"/>
              <a:t>, </a:t>
            </a:r>
            <a:r>
              <a:rPr lang="ko-KR" altLang="en-US" dirty="0" err="1"/>
              <a:t>모바일폰</a:t>
            </a:r>
            <a:r>
              <a:rPr lang="ko-KR" altLang="en-US" dirty="0"/>
              <a:t> 등의 다양한 </a:t>
            </a:r>
            <a:r>
              <a:rPr lang="en-US" altLang="ko-KR" dirty="0"/>
              <a:t>Platform</a:t>
            </a:r>
            <a:r>
              <a:rPr lang="ko-KR" altLang="en-US" dirty="0"/>
              <a:t>에서 간단하게 사용할 수 있는 </a:t>
            </a:r>
            <a:r>
              <a:rPr lang="en-US" altLang="ko-KR" dirty="0"/>
              <a:t>Lightweight </a:t>
            </a:r>
            <a:r>
              <a:rPr lang="ko-KR" altLang="en-US" dirty="0" err="1" smtClean="0"/>
              <a:t>데이타베이스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b="1" dirty="0" smtClean="0">
                <a:hlinkClick r:id="rId2"/>
              </a:rPr>
              <a:t>http://www.youtube.com/watch?v=GLCtoHagrtE</a:t>
            </a:r>
            <a:r>
              <a:rPr lang="en-US" altLang="ko-KR" b="1" dirty="0" smtClean="0"/>
              <a:t> (</a:t>
            </a:r>
            <a:r>
              <a:rPr lang="en-US" altLang="ko-KR" b="1" dirty="0" err="1" smtClean="0"/>
              <a:t>Finisar</a:t>
            </a:r>
            <a:r>
              <a:rPr lang="en-US" altLang="ko-KR" b="1" dirty="0" smtClean="0"/>
              <a:t> SQLite)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1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배경 및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목적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: </a:t>
            </a:r>
            <a:r>
              <a:rPr lang="ko-KR" altLang="en-US" dirty="0" smtClean="0"/>
              <a:t>도서관 사서가 도서를 간편하게 관리하고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대출자의 대출을 신속하게 도와주기 위해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더 나아가 회원을 철저하게 관리하기 위</a:t>
            </a:r>
            <a:r>
              <a:rPr lang="ko-KR" altLang="en-US" dirty="0"/>
              <a:t>해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어떤 </a:t>
            </a:r>
            <a:r>
              <a:rPr lang="ko-KR" altLang="en-US" dirty="0"/>
              <a:t>기능이 있나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도서관리기능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대출 및 반납기능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 smtClean="0"/>
              <a:t>회원관리 기능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86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배경 및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상세 요구사항</a:t>
            </a:r>
            <a:endParaRPr lang="en-US" altLang="ko-KR" dirty="0"/>
          </a:p>
          <a:p>
            <a:pPr lvl="1"/>
            <a:r>
              <a:rPr lang="ko-KR" altLang="en-US" dirty="0" smtClean="0"/>
              <a:t>도서관리기능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도서 관리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등록번호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도서명</a:t>
            </a:r>
            <a:endParaRPr lang="en-US" altLang="ko-KR" dirty="0"/>
          </a:p>
          <a:p>
            <a:pPr lvl="3"/>
            <a:r>
              <a:rPr lang="ko-KR" altLang="en-US" dirty="0" smtClean="0"/>
              <a:t>저자</a:t>
            </a:r>
            <a:endParaRPr lang="en-US" altLang="ko-KR" dirty="0"/>
          </a:p>
          <a:p>
            <a:pPr lvl="3"/>
            <a:r>
              <a:rPr lang="ko-KR" altLang="en-US" dirty="0" smtClean="0"/>
              <a:t>출판사</a:t>
            </a:r>
            <a:endParaRPr lang="en-US" altLang="ko-KR" dirty="0"/>
          </a:p>
          <a:p>
            <a:pPr lvl="3"/>
            <a:r>
              <a:rPr lang="ko-KR" altLang="en-US" dirty="0" err="1" smtClean="0"/>
              <a:t>출판년도</a:t>
            </a:r>
            <a:endParaRPr lang="en-US" altLang="ko-KR" dirty="0"/>
          </a:p>
          <a:p>
            <a:pPr lvl="3"/>
            <a:r>
              <a:rPr lang="ko-KR" altLang="en-US" dirty="0" smtClean="0"/>
              <a:t>분류기호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대출상태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575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배경 및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ko-KR" altLang="en-US" dirty="0" smtClean="0"/>
              <a:t>상세 요구사항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도서관리기능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도서 등록 및 조회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7544" y="3717032"/>
            <a:ext cx="822960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 smtClean="0"/>
              <a:t>대출 및 반납 기능</a:t>
            </a:r>
            <a:endParaRPr lang="en-US" altLang="ko-KR" dirty="0" smtClean="0"/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대출</a:t>
            </a:r>
            <a:endParaRPr lang="en-US" altLang="ko-KR" dirty="0" smtClean="0"/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반납</a:t>
            </a:r>
            <a:endParaRPr lang="en-US" altLang="ko-KR" dirty="0" smtClean="0"/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예</a:t>
            </a:r>
            <a:r>
              <a:rPr lang="ko-KR" altLang="en-US" dirty="0"/>
              <a:t>약</a:t>
            </a:r>
            <a:endParaRPr lang="en-US" altLang="ko-KR" dirty="0" smtClean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64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배경 및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/>
          <a:lstStyle/>
          <a:p>
            <a:r>
              <a:rPr lang="ko-KR" altLang="en-US" dirty="0" smtClean="0"/>
              <a:t>상세 요구사항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학생관리기능</a:t>
            </a:r>
            <a:endParaRPr lang="en-US" altLang="ko-KR" dirty="0" smtClean="0"/>
          </a:p>
          <a:p>
            <a:pPr marL="1371600" lvl="2" indent="-457200">
              <a:buAutoNum type="arabicPeriod"/>
            </a:pPr>
            <a:r>
              <a:rPr lang="ko-KR" altLang="en-US" dirty="0" smtClean="0"/>
              <a:t>학생 </a:t>
            </a:r>
            <a:r>
              <a:rPr lang="en-US" altLang="ko-KR" dirty="0" smtClean="0"/>
              <a:t>ID</a:t>
            </a:r>
          </a:p>
          <a:p>
            <a:pPr marL="1371600" lvl="2" indent="-457200">
              <a:buAutoNum type="arabicPeriod"/>
            </a:pP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1371600" lvl="2" indent="-457200">
              <a:buAutoNum type="arabicPeriod"/>
            </a:pPr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pPr marL="1371600" lvl="2" indent="-457200">
              <a:buAutoNum type="arabicPeriod"/>
            </a:pPr>
            <a:r>
              <a:rPr lang="ko-KR" altLang="en-US" dirty="0" err="1" smtClean="0"/>
              <a:t>이메일주</a:t>
            </a:r>
            <a:r>
              <a:rPr lang="ko-KR" altLang="en-US" dirty="0" err="1"/>
              <a:t>소</a:t>
            </a:r>
            <a:endParaRPr lang="en-US" altLang="ko-KR" dirty="0" smtClean="0"/>
          </a:p>
          <a:p>
            <a:pPr marL="1371600" lvl="2" indent="-457200">
              <a:buAutoNum type="arabicPeriod"/>
            </a:pPr>
            <a:r>
              <a:rPr lang="ko-KR" altLang="en-US" dirty="0" smtClean="0"/>
              <a:t>대출여부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23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도서 </a:t>
            </a:r>
            <a:r>
              <a:rPr lang="ko-KR" altLang="en-US" smtClean="0"/>
              <a:t>관리 프로그램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회원 관리 프로그램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도서 대출 프로그램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644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도서관리프로그램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도서 등록</a:t>
            </a:r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2000" dirty="0" smtClean="0"/>
              <a:t>도서명</a:t>
            </a:r>
            <a:r>
              <a:rPr lang="en-US" altLang="ko-KR" sz="2000" dirty="0"/>
              <a:t>, </a:t>
            </a:r>
            <a:r>
              <a:rPr lang="ko-KR" altLang="en-US" sz="2000" dirty="0"/>
              <a:t>저자</a:t>
            </a:r>
            <a:r>
              <a:rPr lang="en-US" altLang="ko-KR" sz="2000" dirty="0"/>
              <a:t>, </a:t>
            </a:r>
            <a:r>
              <a:rPr lang="ko-KR" altLang="en-US" sz="2000" dirty="0"/>
              <a:t>출판사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출판 년도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분류기호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순</a:t>
            </a:r>
            <a:endParaRPr lang="en-US" altLang="ko-KR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2000" dirty="0" smtClean="0"/>
              <a:t>등록하면 책 등록번호가 붙음</a:t>
            </a:r>
            <a:r>
              <a:rPr lang="en-US" altLang="ko-KR" sz="2000" dirty="0" smtClean="0"/>
              <a:t>(Primary Key)</a:t>
            </a:r>
          </a:p>
          <a:p>
            <a:pPr marL="1314450" lvl="2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도서 검색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2000" dirty="0"/>
              <a:t>도서명</a:t>
            </a:r>
            <a:r>
              <a:rPr lang="en-US" altLang="ko-KR" sz="2000" dirty="0"/>
              <a:t>, </a:t>
            </a:r>
            <a:r>
              <a:rPr lang="ko-KR" altLang="en-US" sz="2000" dirty="0"/>
              <a:t>저자</a:t>
            </a:r>
            <a:r>
              <a:rPr lang="en-US" altLang="ko-KR" sz="2000" dirty="0"/>
              <a:t>, </a:t>
            </a:r>
            <a:r>
              <a:rPr lang="ko-KR" altLang="en-US" sz="2000" dirty="0"/>
              <a:t>출판사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출판 년도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분류기호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어떤 걸로도 검색 가능</a:t>
            </a:r>
            <a:endParaRPr lang="en-US" altLang="ko-KR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2000" dirty="0" smtClean="0"/>
              <a:t>키워드의 일부 단어만 넣어도 해당 되는 아이템 출력</a:t>
            </a:r>
            <a:endParaRPr lang="en-US" altLang="ko-KR" sz="2000" dirty="0"/>
          </a:p>
          <a:p>
            <a:pPr marL="400050" lvl="1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2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5696</TotalTime>
  <Words>421</Words>
  <Application>Microsoft Office PowerPoint</Application>
  <PresentationFormat>화면 슬라이드 쇼(4:3)</PresentationFormat>
  <Paragraphs>270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도서관리프로그램 개발</vt:lpstr>
      <vt:lpstr>개발 배경 및 요구사항</vt:lpstr>
      <vt:lpstr>SQLite?</vt:lpstr>
      <vt:lpstr>개발 배경 및 요구사항</vt:lpstr>
      <vt:lpstr>개발 배경 및 요구사항</vt:lpstr>
      <vt:lpstr>개발 배경 및 요구사항</vt:lpstr>
      <vt:lpstr>개발 배경 및 요구사항</vt:lpstr>
      <vt:lpstr>스토리보드</vt:lpstr>
      <vt:lpstr>도서관리프로그램</vt:lpstr>
      <vt:lpstr>DB 설계</vt:lpstr>
      <vt:lpstr>Class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시뮬레이션</vt:lpstr>
      <vt:lpstr>시뮬레이션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mj</cp:lastModifiedBy>
  <cp:revision>59</cp:revision>
  <dcterms:created xsi:type="dcterms:W3CDTF">2014-10-22T04:00:38Z</dcterms:created>
  <dcterms:modified xsi:type="dcterms:W3CDTF">2015-07-20T13:41:36Z</dcterms:modified>
</cp:coreProperties>
</file>