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11" r:id="rId2"/>
    <p:sldId id="279" r:id="rId3"/>
    <p:sldId id="392" r:id="rId4"/>
    <p:sldId id="393" r:id="rId5"/>
    <p:sldId id="394" r:id="rId6"/>
    <p:sldId id="395" r:id="rId7"/>
    <p:sldId id="407" r:id="rId8"/>
    <p:sldId id="412" r:id="rId9"/>
    <p:sldId id="375" r:id="rId10"/>
    <p:sldId id="415" r:id="rId11"/>
    <p:sldId id="413" r:id="rId12"/>
    <p:sldId id="409" r:id="rId13"/>
    <p:sldId id="414" r:id="rId14"/>
    <p:sldId id="418" r:id="rId15"/>
    <p:sldId id="420" r:id="rId16"/>
    <p:sldId id="422" r:id="rId17"/>
    <p:sldId id="417" r:id="rId18"/>
    <p:sldId id="423" r:id="rId19"/>
    <p:sldId id="410" r:id="rId20"/>
    <p:sldId id="396" r:id="rId21"/>
    <p:sldId id="404" r:id="rId22"/>
    <p:sldId id="403" r:id="rId23"/>
    <p:sldId id="398" r:id="rId24"/>
    <p:sldId id="401" r:id="rId25"/>
    <p:sldId id="402" r:id="rId26"/>
    <p:sldId id="397" r:id="rId27"/>
    <p:sldId id="400" r:id="rId28"/>
    <p:sldId id="406" r:id="rId29"/>
    <p:sldId id="408" r:id="rId30"/>
    <p:sldId id="41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2D4"/>
    <a:srgbClr val="8204BD"/>
    <a:srgbClr val="009AEF"/>
    <a:srgbClr val="009051"/>
    <a:srgbClr val="00FA00"/>
    <a:srgbClr val="55595D"/>
    <a:srgbClr val="31FFF8"/>
    <a:srgbClr val="005350"/>
    <a:srgbClr val="00A6A0"/>
    <a:srgbClr val="611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7"/>
    <p:restoredTop sz="95616"/>
  </p:normalViewPr>
  <p:slideViewPr>
    <p:cSldViewPr snapToGrid="0" snapToObjects="1">
      <p:cViewPr varScale="1">
        <p:scale>
          <a:sx n="105" d="100"/>
          <a:sy n="105" d="100"/>
        </p:scale>
        <p:origin x="192" y="664"/>
      </p:cViewPr>
      <p:guideLst>
        <p:guide orient="horz" pos="20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0B6AC-4F0B-EE48-B39E-9CC2112775E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2F6A1-D831-D543-A169-6AF3D836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5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postgre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postgre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postgres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postgre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77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2F6A1-D831-D543-A169-6AF3D836BE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 string If  the  -c  option  is  present, then commands are read from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string.  If there are arguments after the  string,  they  are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assigned to the positional parameters, starting with $0.</a:t>
            </a:r>
          </a:p>
          <a:p>
            <a:pPr marL="457200" lvl="1" indent="0">
              <a:buFont typeface="Arial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Dockerfile ENTRYPOINT</a:t>
            </a:r>
          </a:p>
          <a:p>
            <a:r>
              <a:rPr lang="en-US" dirty="0" err="1"/>
              <a:t>Dockerfiles</a:t>
            </a:r>
            <a:r>
              <a:rPr lang="en-US" dirty="0"/>
              <a:t> use all uppercase letters for the </a:t>
            </a:r>
            <a:r>
              <a:rPr lang="en-US" dirty="0" err="1"/>
              <a:t>entrypoint</a:t>
            </a:r>
            <a:r>
              <a:rPr lang="en-US" dirty="0"/>
              <a:t> instruction. There are several ways you can define this.</a:t>
            </a:r>
          </a:p>
          <a:p>
            <a:r>
              <a:rPr lang="en-US" b="1" dirty="0"/>
              <a:t>The exec syntax</a:t>
            </a:r>
          </a:p>
          <a:p>
            <a:r>
              <a:rPr lang="en-US" dirty="0"/>
              <a:t>The </a:t>
            </a:r>
            <a:r>
              <a:rPr lang="en-US" b="1" dirty="0"/>
              <a:t>exec</a:t>
            </a:r>
            <a:r>
              <a:rPr lang="en-US" dirty="0"/>
              <a:t> form is where you specify commands and arguments as a JSON array. This means you need to use double quotes rather than single quotes.</a:t>
            </a:r>
          </a:p>
          <a:p>
            <a:r>
              <a:rPr lang="en-US" dirty="0"/>
              <a:t>ENTRYPOINT ["executable", "param1", "param2"]</a:t>
            </a:r>
          </a:p>
          <a:p>
            <a:r>
              <a:rPr lang="en-US" dirty="0"/>
              <a:t>Using this syntax, Docker will not use a command shell, which means that normal shell processing does not happen. If you need shell processing features, then you can start the JSON array with the shell command.</a:t>
            </a:r>
          </a:p>
          <a:p>
            <a:r>
              <a:rPr lang="en-US" dirty="0"/>
              <a:t>ENTRYPOINT [ "</a:t>
            </a:r>
            <a:r>
              <a:rPr lang="en-US" dirty="0" err="1"/>
              <a:t>sh</a:t>
            </a:r>
            <a:r>
              <a:rPr lang="en-US" dirty="0"/>
              <a:t>", "-c", "echo $HOME" ]</a:t>
            </a:r>
          </a:p>
          <a:p>
            <a:r>
              <a:rPr lang="en-US" b="1" dirty="0"/>
              <a:t>Using an </a:t>
            </a:r>
            <a:r>
              <a:rPr lang="en-US" b="1" dirty="0" err="1"/>
              <a:t>entrypoint</a:t>
            </a:r>
            <a:r>
              <a:rPr lang="en-US" b="1" dirty="0"/>
              <a:t> script</a:t>
            </a:r>
          </a:p>
          <a:p>
            <a:r>
              <a:rPr lang="en-US" dirty="0"/>
              <a:t>Another option is to use a script to run </a:t>
            </a:r>
            <a:r>
              <a:rPr lang="en-US" dirty="0" err="1"/>
              <a:t>entrypoint</a:t>
            </a:r>
            <a:r>
              <a:rPr lang="en-US" dirty="0"/>
              <a:t> commands for the container. By convention, it often includes </a:t>
            </a:r>
            <a:r>
              <a:rPr lang="en-US" b="1" dirty="0" err="1"/>
              <a:t>entrypoint</a:t>
            </a:r>
            <a:r>
              <a:rPr lang="en-US" dirty="0"/>
              <a:t> in the name. In this script, you can setup the app as well as load any configuration and environment variables. Here is an example of how you can run it in a Dockerfile with the ENTRYPOINT </a:t>
            </a:r>
            <a:r>
              <a:rPr lang="en-US" b="1" dirty="0"/>
              <a:t>exec</a:t>
            </a:r>
            <a:r>
              <a:rPr lang="en-US" dirty="0"/>
              <a:t> syntax.</a:t>
            </a:r>
          </a:p>
          <a:p>
            <a:r>
              <a:rPr lang="en-US" dirty="0"/>
              <a:t>COPY ./docker-</a:t>
            </a:r>
            <a:r>
              <a:rPr lang="en-US" dirty="0" err="1"/>
              <a:t>entrypoint.sh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ENTRYPOINT ["/docker-</a:t>
            </a:r>
            <a:r>
              <a:rPr lang="en-US" dirty="0" err="1"/>
              <a:t>entrypoint.sh</a:t>
            </a:r>
            <a:r>
              <a:rPr lang="en-US" dirty="0"/>
              <a:t>"]</a:t>
            </a:r>
            <a:br>
              <a:rPr lang="en-US" dirty="0"/>
            </a:br>
            <a:r>
              <a:rPr lang="en-US" dirty="0"/>
              <a:t>CMD ["</a:t>
            </a:r>
            <a:r>
              <a:rPr lang="en-US" dirty="0" err="1"/>
              <a:t>postgres</a:t>
            </a:r>
            <a:r>
              <a:rPr lang="en-US" dirty="0"/>
              <a:t>"]For example, the </a:t>
            </a:r>
            <a:r>
              <a:rPr lang="en-US" dirty="0">
                <a:hlinkClick r:id="rId3"/>
              </a:rPr>
              <a:t>Postgres Official Image</a:t>
            </a:r>
            <a:r>
              <a:rPr lang="en-US" dirty="0"/>
              <a:t> uses the following script as its ENTRYPOINT:</a:t>
            </a:r>
          </a:p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/>
              <a:t>set -</a:t>
            </a:r>
            <a:r>
              <a:rPr lang="en-US" dirty="0" err="1"/>
              <a:t>eif</a:t>
            </a:r>
            <a:r>
              <a:rPr lang="en-US" dirty="0"/>
              <a:t> [ "$1" = '</a:t>
            </a:r>
            <a:r>
              <a:rPr lang="en-US" dirty="0" err="1"/>
              <a:t>postgres</a:t>
            </a:r>
            <a:r>
              <a:rPr lang="en-US" dirty="0"/>
              <a:t>' ]; then</a:t>
            </a:r>
            <a:br>
              <a:rPr lang="en-US" dirty="0"/>
            </a:br>
            <a:r>
              <a:rPr lang="en-US" dirty="0" err="1"/>
              <a:t>chown</a:t>
            </a:r>
            <a:r>
              <a:rPr lang="en-US" dirty="0"/>
              <a:t> -R </a:t>
            </a:r>
            <a:r>
              <a:rPr lang="en-US" dirty="0" err="1"/>
              <a:t>postgres</a:t>
            </a:r>
            <a:r>
              <a:rPr lang="en-US" dirty="0"/>
              <a:t> "$PGDATA" if [ -z "$(ls -A "$PGDATA")" ]; then</a:t>
            </a:r>
            <a:br>
              <a:rPr lang="en-US" dirty="0"/>
            </a:br>
            <a:r>
              <a:rPr lang="en-US" dirty="0" err="1"/>
              <a:t>gosu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initdb</a:t>
            </a:r>
            <a:br>
              <a:rPr lang="en-US" dirty="0"/>
            </a:br>
            <a:r>
              <a:rPr lang="en-US" dirty="0"/>
              <a:t>fi exec </a:t>
            </a:r>
            <a:r>
              <a:rPr lang="en-US" dirty="0" err="1"/>
              <a:t>gosu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"$@"</a:t>
            </a:r>
            <a:br>
              <a:rPr lang="en-US" dirty="0"/>
            </a:br>
            <a:r>
              <a:rPr lang="en-US" dirty="0" err="1"/>
              <a:t>fiexec</a:t>
            </a:r>
            <a:r>
              <a:rPr lang="en-US" dirty="0"/>
              <a:t> "$@"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 string If  the  -c  option  is  present, then commands are read from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string.  If there are arguments after the  string,  they  are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assigned to the positional parameters, starting with $0.</a:t>
            </a:r>
          </a:p>
          <a:p>
            <a:pPr marL="457200" lvl="1" indent="0">
              <a:buFont typeface="Arial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Dockerfile ENTRYPOINT</a:t>
            </a:r>
          </a:p>
          <a:p>
            <a:r>
              <a:rPr lang="en-US" dirty="0" err="1"/>
              <a:t>Dockerfiles</a:t>
            </a:r>
            <a:r>
              <a:rPr lang="en-US" dirty="0"/>
              <a:t> use all uppercase letters for the </a:t>
            </a:r>
            <a:r>
              <a:rPr lang="en-US" dirty="0" err="1"/>
              <a:t>entrypoint</a:t>
            </a:r>
            <a:r>
              <a:rPr lang="en-US" dirty="0"/>
              <a:t> instruction. There are several ways you can define this.</a:t>
            </a:r>
          </a:p>
          <a:p>
            <a:r>
              <a:rPr lang="en-US" b="1" dirty="0"/>
              <a:t>The exec syntax</a:t>
            </a:r>
          </a:p>
          <a:p>
            <a:r>
              <a:rPr lang="en-US" dirty="0"/>
              <a:t>The </a:t>
            </a:r>
            <a:r>
              <a:rPr lang="en-US" b="1" dirty="0"/>
              <a:t>exec</a:t>
            </a:r>
            <a:r>
              <a:rPr lang="en-US" dirty="0"/>
              <a:t> form is where you specify commands and arguments as a JSON array. This means you need to use double quotes rather than single quotes.</a:t>
            </a:r>
          </a:p>
          <a:p>
            <a:r>
              <a:rPr lang="en-US" dirty="0"/>
              <a:t>ENTRYPOINT ["executable", "param1", "param2"]</a:t>
            </a:r>
          </a:p>
          <a:p>
            <a:r>
              <a:rPr lang="en-US" dirty="0"/>
              <a:t>Using this syntax, Docker will not use a command shell, which means that normal shell processing does not happen. If you need shell processing features, then you can start the JSON array with the shell command.</a:t>
            </a:r>
          </a:p>
          <a:p>
            <a:r>
              <a:rPr lang="en-US" dirty="0"/>
              <a:t>ENTRYPOINT [ "</a:t>
            </a:r>
            <a:r>
              <a:rPr lang="en-US" dirty="0" err="1"/>
              <a:t>sh</a:t>
            </a:r>
            <a:r>
              <a:rPr lang="en-US" dirty="0"/>
              <a:t>", "-c", "echo $HOME" ]</a:t>
            </a:r>
          </a:p>
          <a:p>
            <a:r>
              <a:rPr lang="en-US" b="1" dirty="0"/>
              <a:t>Using an </a:t>
            </a:r>
            <a:r>
              <a:rPr lang="en-US" b="1" dirty="0" err="1"/>
              <a:t>entrypoint</a:t>
            </a:r>
            <a:r>
              <a:rPr lang="en-US" b="1" dirty="0"/>
              <a:t> script</a:t>
            </a:r>
          </a:p>
          <a:p>
            <a:r>
              <a:rPr lang="en-US" dirty="0"/>
              <a:t>Another option is to use a script to run </a:t>
            </a:r>
            <a:r>
              <a:rPr lang="en-US" dirty="0" err="1"/>
              <a:t>entrypoint</a:t>
            </a:r>
            <a:r>
              <a:rPr lang="en-US" dirty="0"/>
              <a:t> commands for the container. By convention, it often includes </a:t>
            </a:r>
            <a:r>
              <a:rPr lang="en-US" b="1" dirty="0" err="1"/>
              <a:t>entrypoint</a:t>
            </a:r>
            <a:r>
              <a:rPr lang="en-US" dirty="0"/>
              <a:t> in the name. In this script, you can setup the app as well as load any configuration and environment variables. Here is an example of how you can run it in a Dockerfile with the ENTRYPOINT </a:t>
            </a:r>
            <a:r>
              <a:rPr lang="en-US" b="1" dirty="0"/>
              <a:t>exec</a:t>
            </a:r>
            <a:r>
              <a:rPr lang="en-US" dirty="0"/>
              <a:t> syntax.</a:t>
            </a:r>
          </a:p>
          <a:p>
            <a:r>
              <a:rPr lang="en-US" dirty="0"/>
              <a:t>COPY ./docker-</a:t>
            </a:r>
            <a:r>
              <a:rPr lang="en-US" dirty="0" err="1"/>
              <a:t>entrypoint.sh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ENTRYPOINT ["/docker-</a:t>
            </a:r>
            <a:r>
              <a:rPr lang="en-US" dirty="0" err="1"/>
              <a:t>entrypoint.sh</a:t>
            </a:r>
            <a:r>
              <a:rPr lang="en-US" dirty="0"/>
              <a:t>"]</a:t>
            </a:r>
            <a:br>
              <a:rPr lang="en-US" dirty="0"/>
            </a:br>
            <a:r>
              <a:rPr lang="en-US" dirty="0"/>
              <a:t>CMD ["</a:t>
            </a:r>
            <a:r>
              <a:rPr lang="en-US" dirty="0" err="1"/>
              <a:t>postgres</a:t>
            </a:r>
            <a:r>
              <a:rPr lang="en-US" dirty="0"/>
              <a:t>"]For example, the </a:t>
            </a:r>
            <a:r>
              <a:rPr lang="en-US" dirty="0">
                <a:hlinkClick r:id="rId3"/>
              </a:rPr>
              <a:t>Postgres Official Image</a:t>
            </a:r>
            <a:r>
              <a:rPr lang="en-US" dirty="0"/>
              <a:t> uses the following script as its ENTRYPOINT:</a:t>
            </a:r>
          </a:p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/>
              <a:t>set -</a:t>
            </a:r>
            <a:r>
              <a:rPr lang="en-US" dirty="0" err="1"/>
              <a:t>eif</a:t>
            </a:r>
            <a:r>
              <a:rPr lang="en-US" dirty="0"/>
              <a:t> [ "$1" = '</a:t>
            </a:r>
            <a:r>
              <a:rPr lang="en-US" dirty="0" err="1"/>
              <a:t>postgres</a:t>
            </a:r>
            <a:r>
              <a:rPr lang="en-US" dirty="0"/>
              <a:t>' ]; then</a:t>
            </a:r>
            <a:br>
              <a:rPr lang="en-US" dirty="0"/>
            </a:br>
            <a:r>
              <a:rPr lang="en-US" dirty="0" err="1"/>
              <a:t>chown</a:t>
            </a:r>
            <a:r>
              <a:rPr lang="en-US" dirty="0"/>
              <a:t> -R </a:t>
            </a:r>
            <a:r>
              <a:rPr lang="en-US" dirty="0" err="1"/>
              <a:t>postgres</a:t>
            </a:r>
            <a:r>
              <a:rPr lang="en-US" dirty="0"/>
              <a:t> "$PGDATA" if [ -z "$(ls -A "$PGDATA")" ]; then</a:t>
            </a:r>
            <a:br>
              <a:rPr lang="en-US" dirty="0"/>
            </a:br>
            <a:r>
              <a:rPr lang="en-US" dirty="0" err="1"/>
              <a:t>gosu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initdb</a:t>
            </a:r>
            <a:br>
              <a:rPr lang="en-US" dirty="0"/>
            </a:br>
            <a:r>
              <a:rPr lang="en-US" dirty="0"/>
              <a:t>fi exec </a:t>
            </a:r>
            <a:r>
              <a:rPr lang="en-US" dirty="0" err="1"/>
              <a:t>gosu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"$@"</a:t>
            </a:r>
            <a:br>
              <a:rPr lang="en-US" dirty="0"/>
            </a:br>
            <a:r>
              <a:rPr lang="en-US" dirty="0" err="1"/>
              <a:t>fiexec</a:t>
            </a:r>
            <a:r>
              <a:rPr lang="en-US" dirty="0"/>
              <a:t> "$@"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 string If  the  -c  option  is  present, then commands are read from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string.  If there are arguments after the  string,  they  are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assigned to the positional parameters, starting with $0.</a:t>
            </a:r>
          </a:p>
          <a:p>
            <a:pPr marL="457200" lvl="1" indent="0">
              <a:buFont typeface="Arial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Dockerfile ENTRYPOINT</a:t>
            </a:r>
          </a:p>
          <a:p>
            <a:r>
              <a:rPr lang="en-US" dirty="0" err="1"/>
              <a:t>Dockerfiles</a:t>
            </a:r>
            <a:r>
              <a:rPr lang="en-US" dirty="0"/>
              <a:t> use all uppercase letters for the </a:t>
            </a:r>
            <a:r>
              <a:rPr lang="en-US" dirty="0" err="1"/>
              <a:t>entrypoint</a:t>
            </a:r>
            <a:r>
              <a:rPr lang="en-US" dirty="0"/>
              <a:t> instruction. There are several ways you can define this.</a:t>
            </a:r>
          </a:p>
          <a:p>
            <a:r>
              <a:rPr lang="en-US" b="1" dirty="0"/>
              <a:t>The exec syntax</a:t>
            </a:r>
          </a:p>
          <a:p>
            <a:r>
              <a:rPr lang="en-US" dirty="0"/>
              <a:t>The </a:t>
            </a:r>
            <a:r>
              <a:rPr lang="en-US" b="1" dirty="0"/>
              <a:t>exec</a:t>
            </a:r>
            <a:r>
              <a:rPr lang="en-US" dirty="0"/>
              <a:t> form is where you specify commands and arguments as a JSON array. This means you need to use double quotes rather than single quotes.</a:t>
            </a:r>
          </a:p>
          <a:p>
            <a:r>
              <a:rPr lang="en-US" dirty="0"/>
              <a:t>ENTRYPOINT ["executable", "param1", "param2"]</a:t>
            </a:r>
          </a:p>
          <a:p>
            <a:r>
              <a:rPr lang="en-US" dirty="0"/>
              <a:t>Using this syntax, Docker will not use a command shell, which means that normal shell processing does not happen. If you need shell processing features, then you can start the JSON array with the shell command.</a:t>
            </a:r>
          </a:p>
          <a:p>
            <a:r>
              <a:rPr lang="en-US" dirty="0"/>
              <a:t>ENTRYPOINT [ "</a:t>
            </a:r>
            <a:r>
              <a:rPr lang="en-US" dirty="0" err="1"/>
              <a:t>sh</a:t>
            </a:r>
            <a:r>
              <a:rPr lang="en-US" dirty="0"/>
              <a:t>", "-c", "echo $HOME" ]</a:t>
            </a:r>
          </a:p>
          <a:p>
            <a:r>
              <a:rPr lang="en-US" b="1" dirty="0"/>
              <a:t>Using an </a:t>
            </a:r>
            <a:r>
              <a:rPr lang="en-US" b="1" dirty="0" err="1"/>
              <a:t>entrypoint</a:t>
            </a:r>
            <a:r>
              <a:rPr lang="en-US" b="1" dirty="0"/>
              <a:t> script</a:t>
            </a:r>
          </a:p>
          <a:p>
            <a:r>
              <a:rPr lang="en-US" dirty="0"/>
              <a:t>Another option is to use a script to run </a:t>
            </a:r>
            <a:r>
              <a:rPr lang="en-US" dirty="0" err="1"/>
              <a:t>entrypoint</a:t>
            </a:r>
            <a:r>
              <a:rPr lang="en-US" dirty="0"/>
              <a:t> commands for the container. By convention, it often includes </a:t>
            </a:r>
            <a:r>
              <a:rPr lang="en-US" b="1" dirty="0" err="1"/>
              <a:t>entrypoint</a:t>
            </a:r>
            <a:r>
              <a:rPr lang="en-US" dirty="0"/>
              <a:t> in the name. In this script, you can setup the app as well as load any configuration and environment variables. Here is an example of how you can run it in a Dockerfile with the ENTRYPOINT </a:t>
            </a:r>
            <a:r>
              <a:rPr lang="en-US" b="1" dirty="0"/>
              <a:t>exec</a:t>
            </a:r>
            <a:r>
              <a:rPr lang="en-US" dirty="0"/>
              <a:t> syntax.</a:t>
            </a:r>
          </a:p>
          <a:p>
            <a:r>
              <a:rPr lang="en-US" dirty="0"/>
              <a:t>COPY ./docker-</a:t>
            </a:r>
            <a:r>
              <a:rPr lang="en-US" dirty="0" err="1"/>
              <a:t>entrypoint.sh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ENTRYPOINT ["/docker-</a:t>
            </a:r>
            <a:r>
              <a:rPr lang="en-US" dirty="0" err="1"/>
              <a:t>entrypoint.sh</a:t>
            </a:r>
            <a:r>
              <a:rPr lang="en-US" dirty="0"/>
              <a:t>"]</a:t>
            </a:r>
            <a:br>
              <a:rPr lang="en-US" dirty="0"/>
            </a:br>
            <a:r>
              <a:rPr lang="en-US" dirty="0"/>
              <a:t>CMD ["</a:t>
            </a:r>
            <a:r>
              <a:rPr lang="en-US" dirty="0" err="1"/>
              <a:t>postgres</a:t>
            </a:r>
            <a:r>
              <a:rPr lang="en-US" dirty="0"/>
              <a:t>"]For example, the </a:t>
            </a:r>
            <a:r>
              <a:rPr lang="en-US" dirty="0">
                <a:hlinkClick r:id="rId3"/>
              </a:rPr>
              <a:t>Postgres Official Image</a:t>
            </a:r>
            <a:r>
              <a:rPr lang="en-US" dirty="0"/>
              <a:t> uses the following script as its ENTRYPOINT:</a:t>
            </a:r>
          </a:p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/>
              <a:t>set -</a:t>
            </a:r>
            <a:r>
              <a:rPr lang="en-US" dirty="0" err="1"/>
              <a:t>eif</a:t>
            </a:r>
            <a:r>
              <a:rPr lang="en-US" dirty="0"/>
              <a:t> [ "$1" = '</a:t>
            </a:r>
            <a:r>
              <a:rPr lang="en-US" dirty="0" err="1"/>
              <a:t>postgres</a:t>
            </a:r>
            <a:r>
              <a:rPr lang="en-US" dirty="0"/>
              <a:t>' ]; then</a:t>
            </a:r>
            <a:br>
              <a:rPr lang="en-US" dirty="0"/>
            </a:br>
            <a:r>
              <a:rPr lang="en-US" dirty="0" err="1"/>
              <a:t>chown</a:t>
            </a:r>
            <a:r>
              <a:rPr lang="en-US" dirty="0"/>
              <a:t> -R </a:t>
            </a:r>
            <a:r>
              <a:rPr lang="en-US" dirty="0" err="1"/>
              <a:t>postgres</a:t>
            </a:r>
            <a:r>
              <a:rPr lang="en-US" dirty="0"/>
              <a:t> "$PGDATA" if [ -z "$(ls -A "$PGDATA")" ]; then</a:t>
            </a:r>
            <a:br>
              <a:rPr lang="en-US" dirty="0"/>
            </a:br>
            <a:r>
              <a:rPr lang="en-US" dirty="0" err="1"/>
              <a:t>gosu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initdb</a:t>
            </a:r>
            <a:br>
              <a:rPr lang="en-US" dirty="0"/>
            </a:br>
            <a:r>
              <a:rPr lang="en-US" dirty="0"/>
              <a:t>fi exec </a:t>
            </a:r>
            <a:r>
              <a:rPr lang="en-US" dirty="0" err="1"/>
              <a:t>gosu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"$@"</a:t>
            </a:r>
            <a:br>
              <a:rPr lang="en-US" dirty="0"/>
            </a:br>
            <a:r>
              <a:rPr lang="en-US" dirty="0" err="1"/>
              <a:t>fiexec</a:t>
            </a:r>
            <a:r>
              <a:rPr lang="en-US" dirty="0"/>
              <a:t> "$@"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app.use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middleware assures all other endpoints besides /init and /run result in a 500 HTTP error return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6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3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86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/>
              <a:t>When you create a pod, if you do not specify a service account, it is automatically assigned the default service account in the same namespace.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7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Example, only one of "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runLatest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"release", "pinned" (DEPRECATED), or "manual" can be set in practice.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runLatest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configuration:  #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serving.knative.dev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/v1alpha1.ConfigurationSpec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# +optional. The build resource to instantiate to produce the container.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build: ...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revisionTemplate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spec: #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serving.knative.dev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/v1alpha1.RevisionSpec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container: ... # See the Container section below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containerConcurrency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... # Optional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timeoutSeconds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... # Optional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serviceAccountName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...  # Name of the service account the code should run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 string If  the  -c  option  is  present, then commands are read from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string.  If there are arguments after the  string,  they  are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assigned to the positional parameters, starting with $0.</a:t>
            </a:r>
          </a:p>
          <a:p>
            <a:pPr marL="457200" lvl="1" indent="0">
              <a:buFont typeface="Arial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e.g., </a:t>
            </a:r>
          </a:p>
          <a:p>
            <a:pPr marL="457200" lvl="1" indent="0">
              <a:buFont typeface="Arial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Dockerfile ENTRYPOINT</a:t>
            </a:r>
          </a:p>
          <a:p>
            <a:r>
              <a:rPr lang="en-US" dirty="0" err="1"/>
              <a:t>Dockerfiles</a:t>
            </a:r>
            <a:r>
              <a:rPr lang="en-US" dirty="0"/>
              <a:t> use all uppercase letters for the </a:t>
            </a:r>
            <a:r>
              <a:rPr lang="en-US" dirty="0" err="1"/>
              <a:t>entrypoint</a:t>
            </a:r>
            <a:r>
              <a:rPr lang="en-US" dirty="0"/>
              <a:t> instruction. There are several ways you can define this.</a:t>
            </a:r>
          </a:p>
          <a:p>
            <a:r>
              <a:rPr lang="en-US" b="1" dirty="0"/>
              <a:t>The exec syntax</a:t>
            </a:r>
          </a:p>
          <a:p>
            <a:r>
              <a:rPr lang="en-US" dirty="0"/>
              <a:t>The </a:t>
            </a:r>
            <a:r>
              <a:rPr lang="en-US" b="1" dirty="0"/>
              <a:t>exec</a:t>
            </a:r>
            <a:r>
              <a:rPr lang="en-US" dirty="0"/>
              <a:t> form is where you specify commands and arguments as a JSON array. This means you need to use double quotes rather than single quotes.</a:t>
            </a:r>
          </a:p>
          <a:p>
            <a:r>
              <a:rPr lang="en-US" dirty="0"/>
              <a:t>ENTRYPOINT ["executable", "param1", "param2"]</a:t>
            </a:r>
          </a:p>
          <a:p>
            <a:r>
              <a:rPr lang="en-US" dirty="0"/>
              <a:t>Using this syntax, Docker will not use a command shell, which means that normal shell processing does not happen. If you need shell processing features, then you can start the JSON array with the shell command.</a:t>
            </a:r>
          </a:p>
          <a:p>
            <a:r>
              <a:rPr lang="en-US" dirty="0"/>
              <a:t>ENTRYPOINT [ "</a:t>
            </a:r>
            <a:r>
              <a:rPr lang="en-US" dirty="0" err="1"/>
              <a:t>sh</a:t>
            </a:r>
            <a:r>
              <a:rPr lang="en-US" dirty="0"/>
              <a:t>", "-c", "echo $HOME" ]</a:t>
            </a:r>
          </a:p>
          <a:p>
            <a:r>
              <a:rPr lang="en-US" b="1" dirty="0"/>
              <a:t>Using an </a:t>
            </a:r>
            <a:r>
              <a:rPr lang="en-US" b="1" dirty="0" err="1"/>
              <a:t>entrypoint</a:t>
            </a:r>
            <a:r>
              <a:rPr lang="en-US" b="1" dirty="0"/>
              <a:t> script</a:t>
            </a:r>
          </a:p>
          <a:p>
            <a:r>
              <a:rPr lang="en-US" dirty="0"/>
              <a:t>Another option is to use a script to run </a:t>
            </a:r>
            <a:r>
              <a:rPr lang="en-US" dirty="0" err="1"/>
              <a:t>entrypoint</a:t>
            </a:r>
            <a:r>
              <a:rPr lang="en-US" dirty="0"/>
              <a:t> commands for the container. By convention, it often includes </a:t>
            </a:r>
            <a:r>
              <a:rPr lang="en-US" b="1" dirty="0" err="1"/>
              <a:t>entrypoint</a:t>
            </a:r>
            <a:r>
              <a:rPr lang="en-US" dirty="0"/>
              <a:t> in the name. In this script, you can setup the app as well as load any configuration and environment variables. Here is an example of how you can run it in a Dockerfile with the ENTRYPOINT </a:t>
            </a:r>
            <a:r>
              <a:rPr lang="en-US" b="1" dirty="0"/>
              <a:t>exec</a:t>
            </a:r>
            <a:r>
              <a:rPr lang="en-US" dirty="0"/>
              <a:t> syntax.</a:t>
            </a:r>
          </a:p>
          <a:p>
            <a:r>
              <a:rPr lang="en-US" dirty="0"/>
              <a:t>COPY ./docker-</a:t>
            </a:r>
            <a:r>
              <a:rPr lang="en-US" dirty="0" err="1"/>
              <a:t>entrypoint.sh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ENTRYPOINT ["/docker-</a:t>
            </a:r>
            <a:r>
              <a:rPr lang="en-US" dirty="0" err="1"/>
              <a:t>entrypoint.sh</a:t>
            </a:r>
            <a:r>
              <a:rPr lang="en-US" dirty="0"/>
              <a:t>"]</a:t>
            </a:r>
            <a:br>
              <a:rPr lang="en-US" dirty="0"/>
            </a:br>
            <a:r>
              <a:rPr lang="en-US" dirty="0"/>
              <a:t>CMD ["</a:t>
            </a:r>
            <a:r>
              <a:rPr lang="en-US" dirty="0" err="1"/>
              <a:t>postgres</a:t>
            </a:r>
            <a:r>
              <a:rPr lang="en-US" dirty="0"/>
              <a:t>"]For example, the </a:t>
            </a:r>
            <a:r>
              <a:rPr lang="en-US" dirty="0">
                <a:hlinkClick r:id="rId3"/>
              </a:rPr>
              <a:t>Postgres Official Image</a:t>
            </a:r>
            <a:r>
              <a:rPr lang="en-US" dirty="0"/>
              <a:t> uses the following script as its ENTRYPOINT:</a:t>
            </a:r>
          </a:p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/>
              <a:t>set -</a:t>
            </a:r>
            <a:r>
              <a:rPr lang="en-US" dirty="0" err="1"/>
              <a:t>eif</a:t>
            </a:r>
            <a:r>
              <a:rPr lang="en-US" dirty="0"/>
              <a:t> [ "$1" = '</a:t>
            </a:r>
            <a:r>
              <a:rPr lang="en-US" dirty="0" err="1"/>
              <a:t>postgres</a:t>
            </a:r>
            <a:r>
              <a:rPr lang="en-US" dirty="0"/>
              <a:t>' ]; then</a:t>
            </a:r>
            <a:br>
              <a:rPr lang="en-US" dirty="0"/>
            </a:br>
            <a:r>
              <a:rPr lang="en-US" dirty="0" err="1"/>
              <a:t>chown</a:t>
            </a:r>
            <a:r>
              <a:rPr lang="en-US" dirty="0"/>
              <a:t> -R </a:t>
            </a:r>
            <a:r>
              <a:rPr lang="en-US" dirty="0" err="1"/>
              <a:t>postgres</a:t>
            </a:r>
            <a:r>
              <a:rPr lang="en-US" dirty="0"/>
              <a:t> "$PGDATA" if [ -z "$(ls -A "$PGDATA")" ]; then</a:t>
            </a:r>
            <a:br>
              <a:rPr lang="en-US" dirty="0"/>
            </a:br>
            <a:r>
              <a:rPr lang="en-US" dirty="0" err="1"/>
              <a:t>gosu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initdb</a:t>
            </a:r>
            <a:br>
              <a:rPr lang="en-US" dirty="0"/>
            </a:br>
            <a:r>
              <a:rPr lang="en-US" dirty="0"/>
              <a:t>fi exec </a:t>
            </a:r>
            <a:r>
              <a:rPr lang="en-US" dirty="0" err="1"/>
              <a:t>gosu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"$@"</a:t>
            </a:r>
            <a:br>
              <a:rPr lang="en-US" dirty="0"/>
            </a:br>
            <a:r>
              <a:rPr lang="en-US" dirty="0" err="1"/>
              <a:t>fiexec</a:t>
            </a:r>
            <a:r>
              <a:rPr lang="en-US" dirty="0"/>
              <a:t> "$@"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1" dirty="0"/>
              <a:t>Note</a:t>
            </a:r>
            <a:r>
              <a:rPr lang="en-US" sz="2000" i="1" dirty="0"/>
              <a:t>: </a:t>
            </a:r>
          </a:p>
          <a:p>
            <a:pPr lvl="1"/>
            <a:r>
              <a:rPr lang="en-US" sz="1600" i="1" dirty="0"/>
              <a:t>Consensus is that Kube/Knative is enabling a full CD/CI pipeline via an API/plug-in approach with integrated “registries” and capture of “Configuration Mgmt.” info anchored around Revisions.</a:t>
            </a:r>
          </a:p>
          <a:p>
            <a:pPr marL="628650" lvl="1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27" y="239882"/>
            <a:ext cx="11704320" cy="430887"/>
          </a:xfrm>
        </p:spPr>
        <p:txBody>
          <a:bodyPr/>
          <a:lstStyle>
            <a:lvl1pPr>
              <a:defRPr sz="28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50BFAF-5345-3440-AC6D-2F549D695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F2D38F4-738B-DD42-A400-F827AC77D2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5074" y="990600"/>
            <a:ext cx="9266231" cy="2076007"/>
          </a:xfrm>
        </p:spPr>
        <p:txBody>
          <a:bodyPr lIns="0" tIns="0" rIns="0" bIns="0">
            <a:noAutofit/>
          </a:bodyPr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8" y="5946569"/>
            <a:ext cx="6043706" cy="337852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4969" y="6406737"/>
            <a:ext cx="3169921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0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Session Info</a:t>
            </a:r>
          </a:p>
        </p:txBody>
      </p:sp>
    </p:spTree>
    <p:extLst>
      <p:ext uri="{BB962C8B-B14F-4D97-AF65-F5344CB8AC3E}">
        <p14:creationId xmlns:p14="http://schemas.microsoft.com/office/powerpoint/2010/main" val="8127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55429-BC49-8747-8C21-BB3BBF0F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01" y="136525"/>
            <a:ext cx="11792197" cy="5403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610F-0C83-CB44-BE01-C22029E3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901" y="676892"/>
            <a:ext cx="11792196" cy="545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813B-F47F-3F41-8930-1C221C88C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035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3/14/2019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E035-B392-8243-BBF7-A35E98A4B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5778-6A07-8B47-8637-F3A522897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F2D38F4-738B-DD42-A400-F827AC77D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native/docs/tree/master/serving/samples/source-to-url-go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hyperlink" Target="https://github.com/knative/docs/tree/master/build%23knative-buil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hyperlink" Target="https://github.com/knative/docs/blob/master/build/build-templates.md" TargetMode="External"/><Relationship Id="rId10" Type="http://schemas.openxmlformats.org/officeDocument/2006/relationships/hyperlink" Target="https://github.com/mrutkows/openwhisk-knative-build/blob/master/runtimes/javascript/tests/helloworldwithparamsfromenv/service.yaml.tmpl" TargetMode="External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utkows/openwhisk-knative-build/blob/master/runtimes/javascript/buildtemplate.ya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rutkows/openwhisk-knative-build/" TargetMode="External"/><Relationship Id="rId5" Type="http://schemas.openxmlformats.org/officeDocument/2006/relationships/hyperlink" Target="https://github.com/knative/docs/tree/master/serving/samples/source-to-url-go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github.com/mrutkows/openwhisk-knative-buil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native/docs/tree/master/serving/samples/source-to-url-go" TargetMode="External"/><Relationship Id="rId5" Type="http://schemas.openxmlformats.org/officeDocument/2006/relationships/hyperlink" Target="https://github.com/mrutkows/openwhisk-knative-build/tree/master/runtimes/javascript/tests/helloworldwithparamsfromenv" TargetMode="External"/><Relationship Id="rId4" Type="http://schemas.openxmlformats.org/officeDocument/2006/relationships/hyperlink" Target="https://github.com/mrutkows/openwhisk-knative-build/blob/master/runtimes/javascript/tests/helloworldwithparamsfromenv/build.yaml.tmp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rutkows/openwhisk-knative-build/" TargetMode="External"/><Relationship Id="rId5" Type="http://schemas.openxmlformats.org/officeDocument/2006/relationships/hyperlink" Target="https://github.com/knative/docs/tree/master/serving/samples/source-to-url-go" TargetMode="External"/><Relationship Id="rId4" Type="http://schemas.openxmlformats.org/officeDocument/2006/relationships/hyperlink" Target="https://github.com/mrutkows/openwhisk-knative-build/blob/master/runtimes/javascript/tests/helloworldwithparamsfromenv/service.yaml.tmp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native/docs/tree/master/serving/samples/source-to-url-g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rutkows/openwhisk-knative-build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tive/docs/tree/master/serving/samples/source-to-url-g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openwhisk/blob/master/docs/webactions.md#additional-features" TargetMode="External"/><Relationship Id="rId2" Type="http://schemas.openxmlformats.org/officeDocument/2006/relationships/hyperlink" Target="https://github.com/apache/incubator-openwhisk-devtools/issues/21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rutkows/openwhisk-knative-build/issues/40" TargetMode="External"/><Relationship Id="rId3" Type="http://schemas.openxmlformats.org/officeDocument/2006/relationships/hyperlink" Target="https://github.com/apache/incubator-openwhisk-devtools/issues/213" TargetMode="External"/><Relationship Id="rId7" Type="http://schemas.openxmlformats.org/officeDocument/2006/relationships/hyperlink" Target="https://github.com/apache/incubator-openwhisk-devtools/issues/216" TargetMode="External"/><Relationship Id="rId12" Type="http://schemas.openxmlformats.org/officeDocument/2006/relationships/hyperlink" Target="https://github.com/apache/incubator-openwhisk-devtools/issues/218" TargetMode="External"/><Relationship Id="rId2" Type="http://schemas.openxmlformats.org/officeDocument/2006/relationships/hyperlink" Target="https://github.com/apache/incubator-openwhisk/blob/master/docs/webactions.md#handling-http-requests-with-acti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pache/incubator-openwhisk-devtools/issues/215" TargetMode="External"/><Relationship Id="rId11" Type="http://schemas.openxmlformats.org/officeDocument/2006/relationships/hyperlink" Target="https://github.com/apache/incubator-openwhisk/blob/master/docs/webactions.md#protected-parameters" TargetMode="External"/><Relationship Id="rId5" Type="http://schemas.openxmlformats.org/officeDocument/2006/relationships/hyperlink" Target="https://github.com/apache/incubator-openwhisk-devtools/issues/214" TargetMode="External"/><Relationship Id="rId10" Type="http://schemas.openxmlformats.org/officeDocument/2006/relationships/hyperlink" Target="https://github.com/apache/incubator-openwhisk-devtools/issues/217" TargetMode="External"/><Relationship Id="rId4" Type="http://schemas.openxmlformats.org/officeDocument/2006/relationships/hyperlink" Target="https://github.com/apache/incubator-openwhisk/blob/master/docs/webactions.md#additional-features" TargetMode="External"/><Relationship Id="rId9" Type="http://schemas.openxmlformats.org/officeDocument/2006/relationships/hyperlink" Target="https://github.com/apache/incubator-openwhisk/blob/master/docs/webactions.md#http-contex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tive/docs/tree/master/serving/samples/source-to-url-go" TargetMode="External"/><Relationship Id="rId7" Type="http://schemas.openxmlformats.org/officeDocument/2006/relationships/hyperlink" Target="https://github.com/triggermesh/knative-lambda-runtime/blob/master/python-3.7/buildtemplate.ya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riggermesh/knative-lambda-runtime" TargetMode="External"/><Relationship Id="rId5" Type="http://schemas.openxmlformats.org/officeDocument/2006/relationships/hyperlink" Target="https://www.zdnet.com/article/triggermesh-brings-aws-lambda-serverless-computing-to-kubernetes/" TargetMode="External"/><Relationship Id="rId4" Type="http://schemas.openxmlformats.org/officeDocument/2006/relationships/hyperlink" Target="https://github.com/knative/build-templates/tree/master/kanik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tive/docs/tree/master/serving/samples/source-to-url-g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rutkows/openwhisk-knative-buil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tive/docs/tree/master/serving/samples/source-to-url-g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rutkows/openwhisk-knative-build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openwhisk/blob/master/core/invoker/src/main/scala/org/apache/openwhisk/core/containerpool/ContainerProxy.scal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pache/incubator-openwhisk/tree/master/core/invoker/src/main/scala/org/apache/openwhisk/core/containerpoo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openwhisk/blob/master/core/invoker/src/main/scala/org/apache/openwhisk/core/containerpool/ContainerProxy.scal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pache/incubator-openwhisk/tree/master/core/invoker/src/main/scala/org/apache/openwhisk/core/containerpoo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openwhisk-runtime-node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7" Type="http://schemas.openxmlformats.org/officeDocument/2006/relationships/hyperlink" Target="https://github.com/apache/incubator-openwhisk-runtime-nodej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pache/incubator-openwhisk-runtime-nodejs/blob/master/core/nodejsActionBase/app.js" TargetMode="External"/><Relationship Id="rId5" Type="http://schemas.openxmlformats.org/officeDocument/2006/relationships/hyperlink" Target="https://expressjs.com/en/4x/api.html%23app.use" TargetMode="External"/><Relationship Id="rId4" Type="http://schemas.openxmlformats.org/officeDocument/2006/relationships/hyperlink" Target="http://expressjs.com/en/api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native/docs/blob/master/build/auth.md" TargetMode="External"/><Relationship Id="rId13" Type="http://schemas.openxmlformats.org/officeDocument/2006/relationships/hyperlink" Target="https://github.com/knative/serving/blob/master/docs/spec/spec.md%23configuration" TargetMode="External"/><Relationship Id="rId1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github.com/knative/docs/blob/master/build/builder-contract.md" TargetMode="External"/><Relationship Id="rId12" Type="http://schemas.openxmlformats.org/officeDocument/2006/relationships/hyperlink" Target="https://github.com/knative/serving/blob/master/docs/spec/spec.md%23route" TargetMode="External"/><Relationship Id="rId17" Type="http://schemas.openxmlformats.org/officeDocument/2006/relationships/hyperlink" Target="https://kubernetes.io/docs/concepts/configuration/secret/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kubernetes.io/docs/tasks/configure-pod-container/configure-service-accoun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native/docs/blob/master/build/build-templates.md" TargetMode="External"/><Relationship Id="rId11" Type="http://schemas.openxmlformats.org/officeDocument/2006/relationships/hyperlink" Target="https://github.com/knative/serving/blob/master/docs/spec/spec.md%23service" TargetMode="External"/><Relationship Id="rId5" Type="http://schemas.openxmlformats.org/officeDocument/2006/relationships/hyperlink" Target="https://github.com/knative/docs/blob/master/build/builds.md" TargetMode="External"/><Relationship Id="rId15" Type="http://schemas.openxmlformats.org/officeDocument/2006/relationships/hyperlink" Target="https://github.com/knative/docs/tree/master/build" TargetMode="External"/><Relationship Id="rId10" Type="http://schemas.openxmlformats.org/officeDocument/2006/relationships/hyperlink" Target="https://github.com/knative/serving/blob/master/docs/spec/overview.md%23Resource-Types" TargetMode="External"/><Relationship Id="rId4" Type="http://schemas.openxmlformats.org/officeDocument/2006/relationships/hyperlink" Target="https://github.com/knative/docs/tree/master/build%23knative-build" TargetMode="External"/><Relationship Id="rId9" Type="http://schemas.openxmlformats.org/officeDocument/2006/relationships/hyperlink" Target="https://github.com/knative/docs/tree/master/serving%23knative-serving" TargetMode="External"/><Relationship Id="rId14" Type="http://schemas.openxmlformats.org/officeDocument/2006/relationships/hyperlink" Target="https://github.com/knative/serving/blob/master/docs/spec/spec.md%23revis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figuration/secr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native/docs/tree/master/serving/samples/source-to-url-go" TargetMode="External"/><Relationship Id="rId4" Type="http://schemas.openxmlformats.org/officeDocument/2006/relationships/hyperlink" Target="https://kubernetes.io/docs/tasks/configure-pod-container/configure-service-account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ontainerTools/kanik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native/docs/tree/master/serving/samples/source-to-url-go" TargetMode="External"/><Relationship Id="rId5" Type="http://schemas.openxmlformats.org/officeDocument/2006/relationships/hyperlink" Target="https://raw.githubusercontent.com/knative/build-templates/master/kaniko/kaniko.yaml" TargetMode="External"/><Relationship Id="rId4" Type="http://schemas.openxmlformats.org/officeDocument/2006/relationships/hyperlink" Target="https://github.com/knative/docs/blob/master/build/build-templates.md%23Build-Templat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service-account/" TargetMode="External"/><Relationship Id="rId7" Type="http://schemas.openxmlformats.org/officeDocument/2006/relationships/hyperlink" Target="https://github.com/mchmarny/simple-app%23simple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native/docs/blob/master/build/builds.md%23Knative-Build-resources" TargetMode="External"/><Relationship Id="rId5" Type="http://schemas.openxmlformats.org/officeDocument/2006/relationships/hyperlink" Target="https://github.com/knative/serving/blob/master/docs/spec/spec.md%23service" TargetMode="External"/><Relationship Id="rId4" Type="http://schemas.openxmlformats.org/officeDocument/2006/relationships/hyperlink" Target="https://github.com/knative/docs/tree/master/serving/samples/source-to-url-go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iggermesh/knative-lambda-runtime" TargetMode="External"/><Relationship Id="rId3" Type="http://schemas.openxmlformats.org/officeDocument/2006/relationships/hyperlink" Target="https://github.com/knative/docs/blob/master/build/build-templates.md%23Build-Templates" TargetMode="External"/><Relationship Id="rId7" Type="http://schemas.openxmlformats.org/officeDocument/2006/relationships/hyperlink" Target="https://github.com/triggermes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native/docs/tree/master/serving/samples/source-to-url-go" TargetMode="External"/><Relationship Id="rId11" Type="http://schemas.openxmlformats.org/officeDocument/2006/relationships/hyperlink" Target="https://github.com/GoogleContainerTools/kaniko" TargetMode="External"/><Relationship Id="rId5" Type="http://schemas.openxmlformats.org/officeDocument/2006/relationships/hyperlink" Target="https://github.com/triggermesh/knative-lambda-runtime/tree/master/python-3.7" TargetMode="External"/><Relationship Id="rId10" Type="http://schemas.openxmlformats.org/officeDocument/2006/relationships/hyperlink" Target="https://github.com/knative/docs/blob/master/build/builder-contract.md%23atypical-builders" TargetMode="External"/><Relationship Id="rId4" Type="http://schemas.openxmlformats.org/officeDocument/2006/relationships/hyperlink" Target="https://docs.aws.amazon.com/lambda/latest/dg/python-programming-model-handler-types.html" TargetMode="External"/><Relationship Id="rId9" Type="http://schemas.openxmlformats.org/officeDocument/2006/relationships/hyperlink" Target="https://github.com/serverless/examples/blob/master/aws-python-simple-http-endpoint/handler.p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ECE3-8B90-40C2-9AEE-7BD5963D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10" y="435632"/>
            <a:ext cx="9875832" cy="1664609"/>
          </a:xfrm>
        </p:spPr>
        <p:txBody>
          <a:bodyPr/>
          <a:lstStyle/>
          <a:p>
            <a:r>
              <a:rPr lang="en-US" dirty="0"/>
              <a:t>Knative build for Apache OpenWhisk Runtimes</a:t>
            </a:r>
            <a:endParaRPr lang="en-US" sz="32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 14, 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5210" y="5810363"/>
            <a:ext cx="9875832" cy="417021"/>
          </a:xfrm>
        </p:spPr>
        <p:txBody>
          <a:bodyPr/>
          <a:lstStyle/>
          <a:p>
            <a:r>
              <a:rPr lang="en-US" sz="1400" dirty="0"/>
              <a:t>Matt Rutkowski, IBM, STSM Open Technologies, DEG</a:t>
            </a:r>
          </a:p>
          <a:p>
            <a:r>
              <a:rPr lang="en-US" sz="1400" dirty="0"/>
              <a:t>Priti Desai, IBM, Open Source Developer, DEG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6" y="2780288"/>
            <a:ext cx="1907072" cy="1264690"/>
          </a:xfrm>
          <a:prstGeom prst="rect">
            <a:avLst/>
          </a:prstGeom>
          <a:effectLst>
            <a:outerShdw dist="38100" dir="2700000" algn="tl" rotWithShape="0">
              <a:schemeClr val="bg1">
                <a:alpha val="97000"/>
              </a:scheme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3DA050-DF8A-E14C-9226-86EF50E21F4D}"/>
              </a:ext>
            </a:extLst>
          </p:cNvPr>
          <p:cNvSpPr/>
          <p:nvPr/>
        </p:nvSpPr>
        <p:spPr>
          <a:xfrm>
            <a:off x="334969" y="1607864"/>
            <a:ext cx="8762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Plans for allowing OpenWhisk Functions to built so they may run on Knatve Serving</a:t>
            </a:r>
          </a:p>
        </p:txBody>
      </p:sp>
    </p:spTree>
    <p:extLst>
      <p:ext uri="{BB962C8B-B14F-4D97-AF65-F5344CB8AC3E}">
        <p14:creationId xmlns:p14="http://schemas.microsoft.com/office/powerpoint/2010/main" val="16246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59C8-41A2-2043-9F84-3615DF1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239882"/>
            <a:ext cx="11704320" cy="430887"/>
          </a:xfrm>
        </p:spPr>
        <p:txBody>
          <a:bodyPr/>
          <a:lstStyle/>
          <a:p>
            <a:r>
              <a:rPr lang="en-US" dirty="0"/>
              <a:t>Build an OpenWhisk Runtime compatible with Knative: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4753F-6086-C542-A12E-49752D8C2981}"/>
              </a:ext>
            </a:extLst>
          </p:cNvPr>
          <p:cNvSpPr/>
          <p:nvPr/>
        </p:nvSpPr>
        <p:spPr>
          <a:xfrm>
            <a:off x="297627" y="670769"/>
            <a:ext cx="2061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High-level Overview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90646440-B5DD-4F41-9C03-49B5C398F1CB}"/>
              </a:ext>
            </a:extLst>
          </p:cNvPr>
          <p:cNvSpPr/>
          <p:nvPr/>
        </p:nvSpPr>
        <p:spPr>
          <a:xfrm>
            <a:off x="809545" y="2764013"/>
            <a:ext cx="1386125" cy="1109629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BuildTemplate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5BCC26-8A4E-E54F-B83F-B987D372120F}"/>
              </a:ext>
            </a:extLst>
          </p:cNvPr>
          <p:cNvSpPr/>
          <p:nvPr/>
        </p:nvSpPr>
        <p:spPr>
          <a:xfrm>
            <a:off x="677832" y="4242974"/>
            <a:ext cx="25699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“Build Configuration”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200" b="1" u="sng" dirty="0"/>
              <a:t>Source</a:t>
            </a:r>
            <a:r>
              <a:rPr lang="en-US" sz="1200" dirty="0"/>
              <a:t>: points to the “source” code (with Dockerfile) as starting point for the Build workspace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e.g., </a:t>
            </a:r>
            <a:r>
              <a:rPr lang="en-US" sz="1200" b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openwhisk-nodejs-runtime</a:t>
            </a:r>
            <a:endParaRPr lang="en-US" sz="1200" dirty="0"/>
          </a:p>
          <a:p>
            <a:endParaRPr lang="en-US" sz="12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200" b="1" u="sng" dirty="0"/>
              <a:t>BuildTemplate</a:t>
            </a:r>
            <a:r>
              <a:rPr lang="en-US" sz="1200" dirty="0"/>
              <a:t>: named build instruction set to follow</a:t>
            </a:r>
          </a:p>
          <a:p>
            <a:pPr marL="349250" lvl="1" indent="-169863">
              <a:buFont typeface="Arial" panose="020B0604020202020204" pitchFamily="34" charset="0"/>
              <a:buChar char="•"/>
            </a:pPr>
            <a:r>
              <a:rPr lang="en-US" sz="1200" i="1" dirty="0"/>
              <a:t>Parameters defined in the BuildTemplate’s spec.</a:t>
            </a:r>
          </a:p>
          <a:p>
            <a:pPr marL="349250" lvl="1" indent="-169863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e.g., </a:t>
            </a:r>
            <a:r>
              <a:rPr lang="en-US" sz="1200" b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openwhisk-nodejs-runtime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829DA-2FE0-2B40-92B9-3DA6AA4257EB}"/>
              </a:ext>
            </a:extLst>
          </p:cNvPr>
          <p:cNvSpPr/>
          <p:nvPr/>
        </p:nvSpPr>
        <p:spPr>
          <a:xfrm>
            <a:off x="765067" y="2473275"/>
            <a:ext cx="102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ea typeface="ＭＳ 明朝" charset="-128"/>
                <a:cs typeface="Times New Roman" charset="0"/>
              </a:rPr>
              <a:t>Knative </a:t>
            </a:r>
            <a:r>
              <a:rPr lang="en-US" sz="1100" dirty="0">
                <a:ea typeface="ＭＳ 明朝" charset="-128"/>
                <a:cs typeface="Consolas" panose="020B0609020204030204" pitchFamily="49" charset="0"/>
                <a:hlinkClick r:id="rId2"/>
              </a:rPr>
              <a:t>Build</a:t>
            </a:r>
            <a:r>
              <a:rPr lang="en-US" sz="1200" b="1" dirty="0">
                <a:ea typeface="ＭＳ 明朝" charset="-128"/>
                <a:cs typeface="Times New Roman" charset="0"/>
              </a:rPr>
              <a:t> 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87713978-0424-5943-92BB-D1151E718B99}"/>
              </a:ext>
            </a:extLst>
          </p:cNvPr>
          <p:cNvSpPr/>
          <p:nvPr/>
        </p:nvSpPr>
        <p:spPr>
          <a:xfrm>
            <a:off x="3938700" y="2750274"/>
            <a:ext cx="1531757" cy="1428875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rIns="0" bIns="9144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Steps</a:t>
            </a: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 (Build)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Associated “Builder”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Specification</a:t>
            </a: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: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Parameters +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      default values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4778A7-D8B4-F141-9C57-1F5B2864A18C}"/>
              </a:ext>
            </a:extLst>
          </p:cNvPr>
          <p:cNvGrpSpPr/>
          <p:nvPr/>
        </p:nvGrpSpPr>
        <p:grpSpPr>
          <a:xfrm>
            <a:off x="2912822" y="1289938"/>
            <a:ext cx="808523" cy="876862"/>
            <a:chOff x="2944707" y="1353736"/>
            <a:chExt cx="808523" cy="876862"/>
          </a:xfrm>
        </p:grpSpPr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648AC0DC-EDA1-424C-AAD3-760E3A478D61}"/>
                </a:ext>
              </a:extLst>
            </p:cNvPr>
            <p:cNvSpPr/>
            <p:nvPr/>
          </p:nvSpPr>
          <p:spPr>
            <a:xfrm>
              <a:off x="2944707" y="1353736"/>
              <a:ext cx="808523" cy="833771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98A3D6-D1B0-0549-9C94-2FA6B73BBA86}"/>
                </a:ext>
              </a:extLst>
            </p:cNvPr>
            <p:cNvGrpSpPr/>
            <p:nvPr/>
          </p:nvGrpSpPr>
          <p:grpSpPr>
            <a:xfrm>
              <a:off x="3049857" y="1547800"/>
              <a:ext cx="588623" cy="682798"/>
              <a:chOff x="1335850" y="1390221"/>
              <a:chExt cx="588623" cy="68279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A0BFAF7-3501-D54D-8B6A-24DAAE786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17180" y="1390221"/>
                <a:ext cx="435561" cy="43556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90870E-4FDF-4D49-AF07-BF66136FE2F4}"/>
                  </a:ext>
                </a:extLst>
              </p:cNvPr>
              <p:cNvSpPr/>
              <p:nvPr/>
            </p:nvSpPr>
            <p:spPr>
              <a:xfrm>
                <a:off x="1335850" y="1811409"/>
                <a:ext cx="5886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noProof="1">
                    <a:solidFill>
                      <a:schemeClr val="bg1"/>
                    </a:solidFill>
                  </a:rPr>
                  <a:t>GitHub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4479C42-AB32-DD44-8CF7-A3B5C48F4BD1}"/>
              </a:ext>
            </a:extLst>
          </p:cNvPr>
          <p:cNvSpPr/>
          <p:nvPr/>
        </p:nvSpPr>
        <p:spPr>
          <a:xfrm>
            <a:off x="3642270" y="4260356"/>
            <a:ext cx="329015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“Build Instructions”</a:t>
            </a:r>
          </a:p>
          <a:p>
            <a:pPr marL="179388" indent="-169863">
              <a:buFont typeface="Arial" panose="020B0604020202020204" pitchFamily="34" charset="0"/>
              <a:buChar char="•"/>
            </a:pPr>
            <a:r>
              <a:rPr lang="en-US" sz="1200" b="1" u="sng" dirty="0"/>
              <a:t>Specification</a:t>
            </a:r>
            <a:r>
              <a:rPr lang="en-US" sz="1200" dirty="0"/>
              <a:t>: Parameters (and optional default values) provided to Builder images during build Steps.</a:t>
            </a:r>
          </a:p>
          <a:p>
            <a:pPr marL="179388" indent="-169863">
              <a:buFont typeface="Arial" panose="020B0604020202020204" pitchFamily="34" charset="0"/>
              <a:buChar char="•"/>
            </a:pPr>
            <a:r>
              <a:rPr lang="en-US" sz="1200" b="1" u="sng" dirty="0"/>
              <a:t>(Build) Steps</a:t>
            </a:r>
            <a:r>
              <a:rPr lang="en-US" sz="1200" dirty="0"/>
              <a:t>: ordered steps executed by associated Docker “Builder” images (with parameters) against build workspace </a:t>
            </a:r>
            <a:r>
              <a:rPr lang="en-US" sz="1200" i="1" dirty="0"/>
              <a:t>&lt;or&gt; “atypically”, direct commands to execute </a:t>
            </a:r>
            <a:endParaRPr lang="en-US" sz="1200" dirty="0"/>
          </a:p>
          <a:p>
            <a:pPr marL="349250" lvl="1" indent="-169863">
              <a:buFont typeface="Arial" panose="020B0604020202020204" pitchFamily="34" charset="0"/>
              <a:buChar char="•"/>
            </a:pPr>
            <a:r>
              <a:rPr lang="en-US" sz="1200" dirty="0"/>
              <a:t>e.g., </a:t>
            </a:r>
            <a:r>
              <a:rPr lang="en-US" sz="1200" b="1" dirty="0">
                <a:solidFill>
                  <a:srgbClr val="009051"/>
                </a:solidFill>
              </a:rPr>
              <a:t>Kaniko</a:t>
            </a:r>
            <a:r>
              <a:rPr lang="en-US" sz="1200" dirty="0"/>
              <a:t> (builder) image</a:t>
            </a:r>
          </a:p>
          <a:p>
            <a:pPr marL="349250" lvl="2" indent="-169863">
              <a:buFont typeface="Arial" panose="020B0604020202020204" pitchFamily="34" charset="0"/>
              <a:buChar char="•"/>
            </a:pPr>
            <a:r>
              <a:rPr lang="en-US" sz="1200" b="1" i="1" dirty="0"/>
              <a:t>TARGET</a:t>
            </a:r>
            <a:r>
              <a:rPr lang="en-US" sz="1200" i="1" dirty="0"/>
              <a:t>: Final build step is typically a Target (repo.) to place named image in.</a:t>
            </a:r>
          </a:p>
          <a:p>
            <a:pPr marL="349250" lvl="2" indent="-169863">
              <a:buFont typeface="Arial" panose="020B0604020202020204" pitchFamily="34" charset="0"/>
              <a:buChar char="•"/>
            </a:pPr>
            <a:r>
              <a:rPr lang="en-US" sz="1000" i="1" dirty="0"/>
              <a:t>E.g., </a:t>
            </a:r>
            <a:r>
              <a:rPr lang="en-US" sz="1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docker.io/&lt;username&gt;/nodejs-10-helloworld-with-params</a:t>
            </a:r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ECBAFB-2C8B-CA41-A824-271A3ACDDAE0}"/>
              </a:ext>
            </a:extLst>
          </p:cNvPr>
          <p:cNvSpPr/>
          <p:nvPr/>
        </p:nvSpPr>
        <p:spPr>
          <a:xfrm>
            <a:off x="3856168" y="2433806"/>
            <a:ext cx="1529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ea typeface="ＭＳ 明朝" charset="-128"/>
                <a:cs typeface="Times New Roman" charset="0"/>
              </a:rPr>
              <a:t>Knative </a:t>
            </a:r>
            <a:r>
              <a:rPr lang="en-US" sz="1100" dirty="0">
                <a:solidFill>
                  <a:srgbClr val="0070C0"/>
                </a:solidFill>
                <a:cs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BuildTemplate</a:t>
            </a:r>
            <a:endParaRPr lang="en-US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245FC4-C3BC-274B-9FEF-2242B7499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40" y="3318827"/>
            <a:ext cx="512726" cy="5127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D666D0-1419-DA43-90EA-EE30CB7F4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327" y="3666423"/>
            <a:ext cx="512726" cy="51272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A1C72-91F0-5544-A4BF-43A6C3D20E3E}"/>
              </a:ext>
            </a:extLst>
          </p:cNvPr>
          <p:cNvGrpSpPr/>
          <p:nvPr/>
        </p:nvGrpSpPr>
        <p:grpSpPr>
          <a:xfrm>
            <a:off x="8033042" y="1283604"/>
            <a:ext cx="883444" cy="836355"/>
            <a:chOff x="7219508" y="1290937"/>
            <a:chExt cx="883444" cy="836355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D923A807-7843-764D-B80A-18AC73906F56}"/>
                </a:ext>
              </a:extLst>
            </p:cNvPr>
            <p:cNvSpPr/>
            <p:nvPr/>
          </p:nvSpPr>
          <p:spPr>
            <a:xfrm>
              <a:off x="7219508" y="1290937"/>
              <a:ext cx="883444" cy="833771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1026" name="Picture 2" descr="Image result for docker hub logo">
              <a:extLst>
                <a:ext uri="{FF2B5EF4-FFF2-40B4-BE49-F238E27FC236}">
                  <a16:creationId xmlns:a16="http://schemas.microsoft.com/office/drawing/2014/main" id="{F3B5A653-145A-7D4F-8BE5-03761F49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168" y="1450264"/>
              <a:ext cx="596124" cy="4999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3AD5DD-CDFB-3444-B0A7-66DEA5EC9B03}"/>
                </a:ext>
              </a:extLst>
            </p:cNvPr>
            <p:cNvSpPr/>
            <p:nvPr/>
          </p:nvSpPr>
          <p:spPr>
            <a:xfrm>
              <a:off x="7248297" y="1873376"/>
              <a:ext cx="82586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noProof="1">
                  <a:solidFill>
                    <a:schemeClr val="bg1"/>
                  </a:solidFill>
                </a:rPr>
                <a:t>Docker Hub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BEA3C5-7324-1F4A-904D-7F29221DBF1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70520" y="2035995"/>
            <a:ext cx="1147452" cy="909211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hlinkClick r:id="rId8"/>
            <a:extLst>
              <a:ext uri="{FF2B5EF4-FFF2-40B4-BE49-F238E27FC236}">
                <a16:creationId xmlns:a16="http://schemas.microsoft.com/office/drawing/2014/main" id="{D0E2BBAF-0917-104C-8344-92BDBE8444B4}"/>
              </a:ext>
            </a:extLst>
          </p:cNvPr>
          <p:cNvSpPr/>
          <p:nvPr/>
        </p:nvSpPr>
        <p:spPr>
          <a:xfrm>
            <a:off x="3534863" y="1195730"/>
            <a:ext cx="1816787" cy="40011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noProof="1">
                <a:effectLst/>
              </a:rPr>
              <a:t>Source for Build</a:t>
            </a:r>
          </a:p>
          <a:p>
            <a:r>
              <a:rPr lang="en-US" sz="1000" noProof="1">
                <a:solidFill>
                  <a:schemeClr val="accent5">
                    <a:lumMod val="50000"/>
                  </a:schemeClr>
                </a:solidFill>
                <a:effectLst/>
              </a:rPr>
              <a:t>openwhisk-knative-build.git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4B3F7A-99B5-7843-B737-2733B2F5EDB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95670" y="3318828"/>
            <a:ext cx="1755633" cy="0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C1941F-C85F-5644-804C-9C605F49B111}"/>
              </a:ext>
            </a:extLst>
          </p:cNvPr>
          <p:cNvGrpSpPr/>
          <p:nvPr/>
        </p:nvGrpSpPr>
        <p:grpSpPr>
          <a:xfrm>
            <a:off x="5489019" y="1286616"/>
            <a:ext cx="883444" cy="869906"/>
            <a:chOff x="5720275" y="1149590"/>
            <a:chExt cx="883444" cy="869906"/>
          </a:xfrm>
        </p:grpSpPr>
        <p:sp>
          <p:nvSpPr>
            <p:cNvPr id="44" name="Can 43">
              <a:extLst>
                <a:ext uri="{FF2B5EF4-FFF2-40B4-BE49-F238E27FC236}">
                  <a16:creationId xmlns:a16="http://schemas.microsoft.com/office/drawing/2014/main" id="{CCE6F825-9699-5045-B514-5258BC1D6DC6}"/>
                </a:ext>
              </a:extLst>
            </p:cNvPr>
            <p:cNvSpPr/>
            <p:nvPr/>
          </p:nvSpPr>
          <p:spPr>
            <a:xfrm>
              <a:off x="5720275" y="1149590"/>
              <a:ext cx="883444" cy="833771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1028" name="Picture 4" descr="Image result for Google Cloud Registry logo">
              <a:extLst>
                <a:ext uri="{FF2B5EF4-FFF2-40B4-BE49-F238E27FC236}">
                  <a16:creationId xmlns:a16="http://schemas.microsoft.com/office/drawing/2014/main" id="{C43ED439-5B13-224F-B2E7-6F585965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904" y="1320382"/>
              <a:ext cx="492185" cy="492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905DFD-0BE3-CC4A-8930-48DEE1558F98}"/>
                </a:ext>
              </a:extLst>
            </p:cNvPr>
            <p:cNvSpPr/>
            <p:nvPr/>
          </p:nvSpPr>
          <p:spPr>
            <a:xfrm>
              <a:off x="5942038" y="1765580"/>
              <a:ext cx="4154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noProof="1">
                  <a:solidFill>
                    <a:schemeClr val="bg1"/>
                  </a:solidFill>
                </a:rPr>
                <a:t>GCR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>
            <a:hlinkClick r:id="rId8"/>
            <a:extLst>
              <a:ext uri="{FF2B5EF4-FFF2-40B4-BE49-F238E27FC236}">
                <a16:creationId xmlns:a16="http://schemas.microsoft.com/office/drawing/2014/main" id="{76AAF37A-BC0F-C34A-A0F3-7089F20C5823}"/>
              </a:ext>
            </a:extLst>
          </p:cNvPr>
          <p:cNvSpPr/>
          <p:nvPr/>
        </p:nvSpPr>
        <p:spPr>
          <a:xfrm>
            <a:off x="6158048" y="1176856"/>
            <a:ext cx="1731917" cy="553998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noProof="1">
                <a:effectLst/>
              </a:rPr>
              <a:t>Builder images</a:t>
            </a:r>
          </a:p>
          <a:p>
            <a:pPr marL="171450" indent="-171450">
              <a:buFontTx/>
              <a:buChar char="-"/>
            </a:pPr>
            <a:r>
              <a:rPr lang="en-US" sz="1050" noProof="1">
                <a:solidFill>
                  <a:schemeClr val="accent6">
                    <a:lumMod val="50000"/>
                  </a:schemeClr>
                </a:solidFill>
                <a:effectLst/>
              </a:rPr>
              <a:t>Kaniko</a:t>
            </a:r>
          </a:p>
          <a:p>
            <a:pPr marL="9525" indent="-9525">
              <a:buFontTx/>
              <a:buChar char="-"/>
            </a:pPr>
            <a:r>
              <a:rPr lang="en-US" sz="900" dirty="0" err="1">
                <a:solidFill>
                  <a:schemeClr val="accent6">
                    <a:lumMod val="50000"/>
                  </a:schemeClr>
                </a:solidFill>
              </a:rPr>
              <a:t>gcr.io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accent6">
                    <a:lumMod val="50000"/>
                  </a:schemeClr>
                </a:solidFill>
              </a:rPr>
              <a:t>kaniko</a:t>
            </a: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-project/executor</a:t>
            </a:r>
            <a:endParaRPr lang="en-US" sz="900" noProof="1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82D58D-12B3-C14F-8D78-4A3E75D7E6B8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5071537" y="2120387"/>
            <a:ext cx="859204" cy="1010889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D5CEDB-AC50-B548-A799-6861D62A148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12284" y="2166800"/>
            <a:ext cx="762160" cy="916149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8ACD48-D84A-0949-84C9-E2ACB41ABDD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605668" y="1700490"/>
            <a:ext cx="2427374" cy="1618338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olded Corner 62">
            <a:extLst>
              <a:ext uri="{FF2B5EF4-FFF2-40B4-BE49-F238E27FC236}">
                <a16:creationId xmlns:a16="http://schemas.microsoft.com/office/drawing/2014/main" id="{52646375-A3D1-224C-B3C1-E69A1C3133AD}"/>
              </a:ext>
            </a:extLst>
          </p:cNvPr>
          <p:cNvSpPr/>
          <p:nvPr/>
        </p:nvSpPr>
        <p:spPr>
          <a:xfrm>
            <a:off x="7226090" y="2764013"/>
            <a:ext cx="1531757" cy="1109629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Specification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Revision</a:t>
            </a:r>
          </a:p>
          <a:p>
            <a:pPr marL="635000" lvl="2" indent="-117475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Image</a:t>
            </a:r>
          </a:p>
          <a:p>
            <a:pPr marL="635000" lvl="2" indent="-117475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Parameters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11984F-76B7-E34A-A0B5-A5FA291DEC7E}"/>
              </a:ext>
            </a:extLst>
          </p:cNvPr>
          <p:cNvSpPr/>
          <p:nvPr/>
        </p:nvSpPr>
        <p:spPr>
          <a:xfrm>
            <a:off x="7181612" y="2473275"/>
            <a:ext cx="11451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ea typeface="ＭＳ 明朝" charset="-128"/>
                <a:cs typeface="Times New Roman" charset="0"/>
              </a:rPr>
              <a:t>Knative </a:t>
            </a:r>
            <a:r>
              <a:rPr lang="en-US" sz="1100" dirty="0">
                <a:hlinkClick r:id="rId10"/>
              </a:rPr>
              <a:t>Service</a:t>
            </a:r>
            <a:r>
              <a:rPr lang="en-US" sz="1200" b="1" dirty="0">
                <a:ea typeface="ＭＳ 明朝" charset="-128"/>
                <a:cs typeface="Times New Roman" charset="0"/>
              </a:rPr>
              <a:t> 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A4DFCAF-F02B-094D-9929-CFBEEA042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485" y="3318827"/>
            <a:ext cx="512726" cy="51272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0BFB9F2-0EAC-4644-9967-EC56195A61C5}"/>
              </a:ext>
            </a:extLst>
          </p:cNvPr>
          <p:cNvSpPr/>
          <p:nvPr/>
        </p:nvSpPr>
        <p:spPr>
          <a:xfrm>
            <a:off x="7255791" y="4295735"/>
            <a:ext cx="291733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Service “Configuration” (Se and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/>
              <a:t>Revision</a:t>
            </a:r>
            <a:r>
              <a:rPr lang="en-US" sz="1200" dirty="0"/>
              <a:t>: describes a specific Container and configuration to run, including</a:t>
            </a:r>
          </a:p>
          <a:p>
            <a:pPr marL="349250" indent="-169863">
              <a:buFont typeface="Arial" panose="020B0604020202020204" pitchFamily="34" charset="0"/>
              <a:buChar char="•"/>
            </a:pPr>
            <a:r>
              <a:rPr lang="en-US" sz="1200" b="1" u="sng" dirty="0"/>
              <a:t>Container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Image (name : tag)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Parameters (provided as Container Env. Vars.)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e.g., </a:t>
            </a:r>
            <a:r>
              <a:rPr lang="en-US" sz="11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docker.io/&lt;username&gt;/nodejs-10-helloworld-with-params</a:t>
            </a:r>
            <a:endParaRPr lang="en-US" sz="11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D21163-3EFB-8C4C-83DA-A1C6395FCB5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474764" y="2119959"/>
            <a:ext cx="1" cy="825247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F36424-2BE9-EA45-890E-86586E37CEF9}"/>
              </a:ext>
            </a:extLst>
          </p:cNvPr>
          <p:cNvCxnSpPr>
            <a:cxnSpLocks/>
            <a:stCxn id="63" idx="3"/>
            <a:endCxn id="75" idx="1"/>
          </p:cNvCxnSpPr>
          <p:nvPr/>
        </p:nvCxnSpPr>
        <p:spPr>
          <a:xfrm flipV="1">
            <a:off x="8757847" y="3318827"/>
            <a:ext cx="1238483" cy="1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246BF5-6CAA-1D43-9199-A2E990B228FF}"/>
              </a:ext>
            </a:extLst>
          </p:cNvPr>
          <p:cNvGrpSpPr/>
          <p:nvPr/>
        </p:nvGrpSpPr>
        <p:grpSpPr>
          <a:xfrm>
            <a:off x="8833296" y="969253"/>
            <a:ext cx="2267116" cy="833770"/>
            <a:chOff x="8631269" y="969253"/>
            <a:chExt cx="2267116" cy="833770"/>
          </a:xfrm>
        </p:grpSpPr>
        <p:sp>
          <p:nvSpPr>
            <p:cNvPr id="48" name="Rectangle 47">
              <a:hlinkClick r:id="rId8"/>
              <a:extLst>
                <a:ext uri="{FF2B5EF4-FFF2-40B4-BE49-F238E27FC236}">
                  <a16:creationId xmlns:a16="http://schemas.microsoft.com/office/drawing/2014/main" id="{ABC57478-94B3-1B43-9FEE-FE774F4F8A1D}"/>
                </a:ext>
              </a:extLst>
            </p:cNvPr>
            <p:cNvSpPr/>
            <p:nvPr/>
          </p:nvSpPr>
          <p:spPr>
            <a:xfrm>
              <a:off x="8631269" y="969253"/>
              <a:ext cx="2136319" cy="83377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sz="1050" noProof="1">
                  <a:effectLst/>
                </a:rPr>
                <a:t>Knative ”built” Serverless ”App” image</a:t>
              </a:r>
            </a:p>
            <a:p>
              <a:r>
                <a:rPr lang="en-US" sz="1050" noProof="1">
                  <a:effectLst/>
                </a:rPr>
                <a:t>-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56F70F-F9A4-E94B-B5E8-4CE8A5C0B3AA}"/>
                </a:ext>
              </a:extLst>
            </p:cNvPr>
            <p:cNvSpPr/>
            <p:nvPr/>
          </p:nvSpPr>
          <p:spPr>
            <a:xfrm>
              <a:off x="8762065" y="1323565"/>
              <a:ext cx="213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docker.io/&lt;username&gt;/nodejs-10-helloworld-with-params</a:t>
              </a:r>
              <a:endParaRPr lang="en-US" sz="9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27829B-30E6-9C43-977D-55882113F5BA}"/>
              </a:ext>
            </a:extLst>
          </p:cNvPr>
          <p:cNvGrpSpPr/>
          <p:nvPr/>
        </p:nvGrpSpPr>
        <p:grpSpPr>
          <a:xfrm>
            <a:off x="9996330" y="2721829"/>
            <a:ext cx="1731382" cy="1151813"/>
            <a:chOff x="9996330" y="2721829"/>
            <a:chExt cx="1731382" cy="1151813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D70FB23-1265-3047-AD7C-799FE2EEFFEE}"/>
                </a:ext>
              </a:extLst>
            </p:cNvPr>
            <p:cNvSpPr/>
            <p:nvPr/>
          </p:nvSpPr>
          <p:spPr>
            <a:xfrm>
              <a:off x="10008690" y="2721829"/>
              <a:ext cx="1719022" cy="1151813"/>
            </a:xfrm>
            <a:prstGeom prst="roundRect">
              <a:avLst>
                <a:gd name="adj" fmla="val 42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rgbClr val="009AEF"/>
              </a:solidFill>
              <a:prstDash val="dash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50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Times" charset="0"/>
                <a:ea typeface="ＭＳ 明朝" charset="-128"/>
                <a:cs typeface="Times New Roman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CF2FE74-AB85-2949-95ED-8D48C2FD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30" y="2901128"/>
              <a:ext cx="974631" cy="835398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46DC05E-69D4-7243-884F-27AF144998A0}"/>
                </a:ext>
              </a:extLst>
            </p:cNvPr>
            <p:cNvGrpSpPr/>
            <p:nvPr/>
          </p:nvGrpSpPr>
          <p:grpSpPr>
            <a:xfrm>
              <a:off x="10767588" y="2840785"/>
              <a:ext cx="827617" cy="895741"/>
              <a:chOff x="10686551" y="3399994"/>
              <a:chExt cx="827617" cy="895741"/>
            </a:xfrm>
          </p:grpSpPr>
          <p:pic>
            <p:nvPicPr>
              <p:cNvPr id="1032" name="Picture 8" descr="Image result for hexagon transparent background">
                <a:extLst>
                  <a:ext uri="{FF2B5EF4-FFF2-40B4-BE49-F238E27FC236}">
                    <a16:creationId xmlns:a16="http://schemas.microsoft.com/office/drawing/2014/main" id="{9B892D36-1057-EC49-8415-B694CF1595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alphaModFix amt="5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57798" y="3399994"/>
                <a:ext cx="456370" cy="45637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8" descr="Image result for hexagon transparent background">
                <a:extLst>
                  <a:ext uri="{FF2B5EF4-FFF2-40B4-BE49-F238E27FC236}">
                    <a16:creationId xmlns:a16="http://schemas.microsoft.com/office/drawing/2014/main" id="{1CCE6A91-67C1-FE44-B7C1-00B7AB549A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57798" y="3839365"/>
                <a:ext cx="456370" cy="456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8" descr="Image result for hexagon transparent background">
                <a:extLst>
                  <a:ext uri="{FF2B5EF4-FFF2-40B4-BE49-F238E27FC236}">
                    <a16:creationId xmlns:a16="http://schemas.microsoft.com/office/drawing/2014/main" id="{7CBBB1ED-B0A7-B04D-A84E-DF3C1947B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alphaModFix amt="7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86551" y="3598340"/>
                <a:ext cx="456370" cy="456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194CF322-ADB7-D745-957E-119A4806A0A8}"/>
              </a:ext>
            </a:extLst>
          </p:cNvPr>
          <p:cNvSpPr/>
          <p:nvPr/>
        </p:nvSpPr>
        <p:spPr>
          <a:xfrm>
            <a:off x="10270441" y="2439579"/>
            <a:ext cx="1195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ea typeface="ＭＳ 明朝" charset="-128"/>
                <a:cs typeface="Times New Roman" charset="0"/>
              </a:rPr>
              <a:t>Kubernetes Pod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403A7-70F7-E64D-880C-E1CAD1E77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627" y="191114"/>
            <a:ext cx="1170432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an OpenWhisk Runtime compatible with Knative: </a:t>
            </a:r>
            <a:r>
              <a:rPr lang="en-US" b="1" dirty="0"/>
              <a:t>BuildTemplate</a:t>
            </a:r>
            <a:endParaRPr lang="en-US" sz="1600" b="1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38A39-6CAB-594E-96DF-1F5C75E3B73E}"/>
              </a:ext>
            </a:extLst>
          </p:cNvPr>
          <p:cNvSpPr/>
          <p:nvPr/>
        </p:nvSpPr>
        <p:spPr>
          <a:xfrm>
            <a:off x="350261" y="558472"/>
            <a:ext cx="10879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Create a Knative Build Template that can build OpenWhisk’s NodeJS10 runtime with a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Reusing the </a:t>
            </a:r>
            <a:r>
              <a:rPr lang="en-US" sz="1600" b="1" i="1" dirty="0">
                <a:solidFill>
                  <a:srgbClr val="009051"/>
                </a:solidFill>
                <a:ea typeface="ＭＳ 明朝" charset="-128"/>
                <a:cs typeface="Times New Roman" charset="0"/>
              </a:rPr>
              <a:t>Kaniko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 “builder” image and its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ea typeface="ＭＳ 明朝" charset="-128"/>
                <a:cs typeface="Times New Roman" charset="0"/>
              </a:rPr>
              <a:t>Parameters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 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(i.e., </a:t>
            </a:r>
            <a:r>
              <a:rPr lang="en-US" sz="12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"gcr.io/kaniko-project/executor:latest”)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Add Build Parms. for target platform </a:t>
            </a:r>
            <a:r>
              <a:rPr lang="en-US" sz="16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600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</a:t>
            </a:r>
            <a:r>
              <a:rPr lang="en-US" sz="16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knative</a:t>
            </a:r>
            <a:r>
              <a:rPr lang="en-US" sz="16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”],or </a:t>
            </a:r>
            <a:r>
              <a:rPr lang="en-US" sz="1600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600" i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noProof="1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enabled/disabled (i.e., “retail” builds)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noProof="1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Provide OpenWhisk </a:t>
            </a:r>
            <a:r>
              <a:rPr lang="en-US" sz="1600" b="1" i="1" noProof="1">
                <a:solidFill>
                  <a:srgbClr val="3612D4"/>
                </a:solidFill>
                <a:cs typeface="Consolas" panose="020B0609020204030204" pitchFamily="49" charset="0"/>
              </a:rPr>
              <a:t>runtime “/init” data </a:t>
            </a:r>
            <a:r>
              <a:rPr lang="en-US" sz="1600" i="1" noProof="1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as build parameters, placing them into the </a:t>
            </a:r>
            <a:r>
              <a:rPr lang="en-US" sz="1600" b="1" i="1" noProof="1">
                <a:solidFill>
                  <a:srgbClr val="7030A0"/>
                </a:solidFill>
                <a:cs typeface="Consolas" panose="020B0609020204030204" pitchFamily="49" charset="0"/>
              </a:rPr>
              <a:t>Container as Env. Vars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39986F8-13A4-E74D-AA8F-85C7EB94BAC9}"/>
              </a:ext>
            </a:extLst>
          </p:cNvPr>
          <p:cNvSpPr/>
          <p:nvPr/>
        </p:nvSpPr>
        <p:spPr>
          <a:xfrm>
            <a:off x="350261" y="2080137"/>
            <a:ext cx="5561988" cy="4300343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build.knative.dev/v1alpha1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</a:t>
            </a:r>
            <a:r>
              <a:rPr 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BuildTemplate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openwhisk-nodejs-runtime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parameters: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TARGET_IMAGE_NAME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name of the image to be tagged and pushed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TARGET_IMAGE_TAG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tag the image before pushing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"latest"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name of the dockerfile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OW_RUNTIME_DEBUG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"false"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OW_RUNTIME_PLATFORM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flag to indicate the platform, one of ["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knative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... ]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"knative”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OW_HTTP_METHODS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"[POST]"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OW_ACTION_CODE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JavaScript source code to be evaluated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OW_ACTION_MAIN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name of the function (handler) in the "__OW_ACTION_CODE” block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"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OW_ACTION_BINARY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flag to indicate zip function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"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0907C9-0163-3149-9701-4E13FA94C71A}"/>
              </a:ext>
            </a:extLst>
          </p:cNvPr>
          <p:cNvSpPr/>
          <p:nvPr/>
        </p:nvSpPr>
        <p:spPr>
          <a:xfrm>
            <a:off x="297627" y="1761089"/>
            <a:ext cx="5218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Build Template</a:t>
            </a:r>
            <a:r>
              <a:rPr lang="en-US" sz="1400" b="1" dirty="0"/>
              <a:t> </a:t>
            </a:r>
            <a:r>
              <a:rPr lang="en-US" sz="1400" dirty="0"/>
              <a:t>for building Modified OpenWhisk NodeJS10 Runtime</a:t>
            </a:r>
            <a:endParaRPr lang="en-US" sz="1400" i="1" dirty="0"/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58C1D818-332F-3040-B5B2-97ABA0253426}"/>
              </a:ext>
            </a:extLst>
          </p:cNvPr>
          <p:cNvSpPr/>
          <p:nvPr/>
        </p:nvSpPr>
        <p:spPr>
          <a:xfrm>
            <a:off x="6197600" y="2068866"/>
            <a:ext cx="5327439" cy="2801026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steps: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add-ow-env-to-dockerfile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"gcr.io/kaniko-project/executor:debug"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command: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/busybox/sh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-c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|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cat &lt;&lt;EOF &gt;&gt; 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</a:t>
            </a:r>
            <a:r>
              <a:rPr lang="en-US" sz="9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__OW_RUNTIME_DEBUG 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OW_RUNTIME_DEBUG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</a:t>
            </a:r>
            <a:r>
              <a:rPr lang="en-US" sz="9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__OW_RUNTIME_PLATFORM 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OW_RUNTIME_PLATFORM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</a:t>
            </a:r>
            <a:r>
              <a:rPr lang="en-US" sz="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__OW_HTTP_METHODS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OW_HTTP_METHODS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en-US" sz="9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</a:t>
            </a:r>
            <a:r>
              <a:rPr lang="en-US" sz="9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__OW_ACTION_CODE 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OW_ACTION_CODE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</a:t>
            </a:r>
            <a:r>
              <a:rPr lang="en-US" sz="9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__OW_ACTION_MAIN 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OW_ACTION_MAIN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</a:t>
            </a:r>
            <a:r>
              <a:rPr lang="en-US" sz="9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__OW_ACTION_BINARY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"${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OW_ACTION_BINARY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EOF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build-openwhisk-nodejs-runtime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"gcr.io/kaniko-project/executor:latest"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 ["--</a:t>
            </a:r>
            <a:r>
              <a:rPr lang="en-US" sz="900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TARGET_IMAGE_NAME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TARGET_IMAGE_TAG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}", \ 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"--</a:t>
            </a:r>
            <a:r>
              <a:rPr lang="en-US" sz="900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}"]</a:t>
            </a:r>
          </a:p>
          <a:p>
            <a:endParaRPr lang="en-US" sz="9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245FC-B46B-FE4C-9EDE-8F3E3F82044B}"/>
              </a:ext>
            </a:extLst>
          </p:cNvPr>
          <p:cNvSpPr/>
          <p:nvPr/>
        </p:nvSpPr>
        <p:spPr>
          <a:xfrm>
            <a:off x="6197600" y="5243285"/>
            <a:ext cx="470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Action “name” from /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init’s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is not passed as it is not used by the function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Kaniko “debug” image provides access to Bash allowing us a means to alter the Dockerfile for OW runtime __</a:t>
            </a:r>
            <a:r>
              <a:rPr lang="en-US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OW_xxx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env. Vars. 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this could be ANY image with a shell and Docker…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reuse the Kaniko executor for the final build (and push)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E44259-353E-0945-B6B6-5E1CEE321927}"/>
              </a:ext>
            </a:extLst>
          </p:cNvPr>
          <p:cNvSpPr/>
          <p:nvPr/>
        </p:nvSpPr>
        <p:spPr>
          <a:xfrm>
            <a:off x="190566" y="4902968"/>
            <a:ext cx="214121" cy="208167"/>
          </a:xfrm>
          <a:prstGeom prst="ellipse">
            <a:avLst/>
          </a:prstGeom>
          <a:solidFill>
            <a:srgbClr val="3612D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C8825E-7865-4645-BC36-70EEAE4F792C}"/>
              </a:ext>
            </a:extLst>
          </p:cNvPr>
          <p:cNvSpPr/>
          <p:nvPr/>
        </p:nvSpPr>
        <p:spPr>
          <a:xfrm>
            <a:off x="6262737" y="2374435"/>
            <a:ext cx="220922" cy="220922"/>
          </a:xfrm>
          <a:prstGeom prst="ellipse">
            <a:avLst/>
          </a:prstGeom>
          <a:solidFill>
            <a:srgbClr val="3612D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01A206-9360-4246-809E-70E2231E7B59}"/>
              </a:ext>
            </a:extLst>
          </p:cNvPr>
          <p:cNvSpPr/>
          <p:nvPr/>
        </p:nvSpPr>
        <p:spPr>
          <a:xfrm>
            <a:off x="6269165" y="4297916"/>
            <a:ext cx="220922" cy="220922"/>
          </a:xfrm>
          <a:prstGeom prst="ellipse">
            <a:avLst/>
          </a:prstGeom>
          <a:solidFill>
            <a:srgbClr val="3612D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F8107-2FA8-4645-B4D6-87AB9B637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465" y="5779796"/>
            <a:ext cx="612225" cy="692214"/>
          </a:xfrm>
          <a:prstGeom prst="rect">
            <a:avLst/>
          </a:prstGeom>
        </p:spPr>
      </p:pic>
      <p:sp>
        <p:nvSpPr>
          <p:cNvPr id="18" name="Rectangle 17">
            <a:hlinkClick r:id="rId5"/>
            <a:extLst>
              <a:ext uri="{FF2B5EF4-FFF2-40B4-BE49-F238E27FC236}">
                <a16:creationId xmlns:a16="http://schemas.microsoft.com/office/drawing/2014/main" id="{33C0A255-7ED8-384E-986C-66E99E3921C2}"/>
              </a:ext>
            </a:extLst>
          </p:cNvPr>
          <p:cNvSpPr/>
          <p:nvPr/>
        </p:nvSpPr>
        <p:spPr>
          <a:xfrm>
            <a:off x="216866" y="6472010"/>
            <a:ext cx="11216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6"/>
              </a:rPr>
              <a:t>https://github.com/apache/incubator-openwhisk-devtools/tree/master/knative-build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B906DB-7831-4745-B328-82E44E0BB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627" y="166730"/>
            <a:ext cx="1170432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an OpenWhisk Runtime compatible with Knative: </a:t>
            </a:r>
            <a:r>
              <a:rPr lang="en-US" b="1" dirty="0"/>
              <a:t>Build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38A39-6CAB-594E-96DF-1F5C75E3B73E}"/>
              </a:ext>
            </a:extLst>
          </p:cNvPr>
          <p:cNvSpPr/>
          <p:nvPr/>
        </p:nvSpPr>
        <p:spPr>
          <a:xfrm>
            <a:off x="350261" y="549576"/>
            <a:ext cx="1087925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Use Knative to Build your Serverless container with “Action” (function) and parms. “baked in” from the Build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This is how we tell the Builder image (reusing </a:t>
            </a:r>
            <a:r>
              <a:rPr lang="en-US" sz="1700" i="1" dirty="0">
                <a:solidFill>
                  <a:srgbClr val="009051"/>
                </a:solidFill>
                <a:ea typeface="ＭＳ 明朝" charset="-128"/>
                <a:cs typeface="Times New Roman" charset="0"/>
              </a:rPr>
              <a:t>Kaniko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 executor for now) to build our Serverless “app”</a:t>
            </a:r>
            <a:endParaRPr lang="en-US" sz="1700" i="1" noProof="1">
              <a:solidFill>
                <a:schemeClr val="tx1">
                  <a:lumMod val="95000"/>
                  <a:lumOff val="5000"/>
                </a:schemeClr>
              </a:solidFill>
              <a:cs typeface="Consolas" panose="020B06090202040302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53AAF0-C4B5-AF4E-88B9-8468A480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465" y="5779796"/>
            <a:ext cx="612225" cy="692214"/>
          </a:xfrm>
          <a:prstGeom prst="rect">
            <a:avLst/>
          </a:prstGeom>
        </p:spPr>
      </p:pic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39986F8-13A4-E74D-AA8F-85C7EB94BAC9}"/>
              </a:ext>
            </a:extLst>
          </p:cNvPr>
          <p:cNvSpPr/>
          <p:nvPr/>
        </p:nvSpPr>
        <p:spPr>
          <a:xfrm>
            <a:off x="350261" y="2080138"/>
            <a:ext cx="5561988" cy="3934582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endParaRPr lang="en-US" sz="9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build.knative.dev/v1alpha1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Build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nodejs-10-helloworld-with-params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serviceAccountName: openwhisk-runtime-builder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git: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"</a:t>
            </a:r>
            <a:r>
              <a:rPr lang="en-US" sz="90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https://github.com/mrutkows/openwhisk-knative-build.git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revision: "master"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template: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 openwhisk-nodejs-runtime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arguments: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TARGET_IMAGE_NAME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value: "docker.io/${DOCKER_USERNAME}/nodejs-10-helloworld-with-params"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value: "./runtimes/javascript/Dockerfile"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OW_RUNTIME_DEBUG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value: "true”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OW_HTTP_METHODS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value: "[</a:t>
            </a:r>
            <a:r>
              <a:rPr lang="en-US" sz="9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O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W_ACTION_NAME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value: "nodejs-helloworld-with-params"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9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OW_ACTION_CODE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value: "function main() {return {payload: 'Hello ' + process.env.NAME + \</a:t>
            </a:r>
          </a:p>
          <a:p>
            <a:r>
              <a:rPr lang="en-US" sz="9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' from ' + process.env.PLACE + '!'};}"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0907C9-0163-3149-9701-4E13FA94C71A}"/>
              </a:ext>
            </a:extLst>
          </p:cNvPr>
          <p:cNvSpPr/>
          <p:nvPr/>
        </p:nvSpPr>
        <p:spPr>
          <a:xfrm>
            <a:off x="350261" y="1555157"/>
            <a:ext cx="5561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Build</a:t>
            </a:r>
            <a:r>
              <a:rPr lang="en-US" sz="1400" dirty="0"/>
              <a:t> (configuration) file for the OpenWhisk NodeJS10 Build Template </a:t>
            </a:r>
          </a:p>
          <a:p>
            <a:r>
              <a:rPr lang="en-US" sz="1400" i="1" dirty="0"/>
              <a:t>with Action code “passed in” (i.e., “</a:t>
            </a:r>
            <a:r>
              <a:rPr lang="en-US" sz="1400" b="1" i="1" dirty="0">
                <a:hlinkClick r:id="rId5"/>
              </a:rPr>
              <a:t>Hello World with Parameters</a:t>
            </a:r>
            <a:r>
              <a:rPr lang="en-US" sz="1400" i="1" dirty="0"/>
              <a:t>”)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245FC-B46B-FE4C-9EDE-8F3E3F82044B}"/>
              </a:ext>
            </a:extLst>
          </p:cNvPr>
          <p:cNvSpPr/>
          <p:nvPr/>
        </p:nvSpPr>
        <p:spPr>
          <a:xfrm>
            <a:off x="6366838" y="1509255"/>
            <a:ext cx="475837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C00000"/>
                </a:solidFill>
              </a:rPr>
              <a:t>Source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points (currently) to our private repo. which has a minimally modified version of the Apache OpenWhisk NodeJS10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TARGET_IMAGE_NAME 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configure to target DockerHub account where final “Serverless” image will be pushed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DOCKERFILE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configure to tell builder where to find Dockerfile within the workspace to start the build.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FF0000"/>
                </a:solidFill>
              </a:rPr>
              <a:t>OW_RUNTIME_DEBUG 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build in DEBUG trace (non-retail build)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OW_HTTP_METHODS 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–Http Methods supported by the runtime (function); i.e., POST (default), GET, PUT,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3612D4"/>
                </a:solidFill>
              </a:rPr>
              <a:t>OW_ACTION_NAME 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present as </a:t>
            </a:r>
            <a:r>
              <a:rPr lang="en-US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Env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Var., the runtime will find name here and use (in Activation data) as the default function name.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not overridden by a name supplied in Activation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3612D4"/>
                </a:solidFill>
              </a:rPr>
              <a:t>OW_ACTION_CODE 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 … (the code of course)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this is analog to the “Handler” in Lambda; where we could alter the “build” in the future to put things where AWS Lambda expects them…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2-stage builds (future) could support “pulling” code from GitHub or S3 (i.e., other sources).</a:t>
            </a:r>
          </a:p>
        </p:txBody>
      </p:sp>
      <p:sp>
        <p:nvSpPr>
          <p:cNvPr id="41" name="Rectangle 40">
            <a:hlinkClick r:id="rId6"/>
            <a:extLst>
              <a:ext uri="{FF2B5EF4-FFF2-40B4-BE49-F238E27FC236}">
                <a16:creationId xmlns:a16="http://schemas.microsoft.com/office/drawing/2014/main" id="{F81F8313-5E94-9B4B-BF43-75358677C578}"/>
              </a:ext>
            </a:extLst>
          </p:cNvPr>
          <p:cNvSpPr/>
          <p:nvPr/>
        </p:nvSpPr>
        <p:spPr>
          <a:xfrm>
            <a:off x="216866" y="6472010"/>
            <a:ext cx="11216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7"/>
              </a:rPr>
              <a:t>https://github.com/apache/incubator-openwhisk-devtools/tree/master/knative-build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47E11-F5EB-A541-994F-C2E412E89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627" y="178922"/>
            <a:ext cx="1170432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an OpenWhisk Runtime compatible with Knative: </a:t>
            </a:r>
            <a:r>
              <a:rPr lang="en-US" b="1" dirty="0"/>
              <a:t>Serve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38A39-6CAB-594E-96DF-1F5C75E3B73E}"/>
              </a:ext>
            </a:extLst>
          </p:cNvPr>
          <p:cNvSpPr/>
          <p:nvPr/>
        </p:nvSpPr>
        <p:spPr>
          <a:xfrm>
            <a:off x="350261" y="549576"/>
            <a:ext cx="1087925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Use Knative to to serve your “built” Knative “Serverless” image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This is how we tell Knative to deploy our image (i.e., where to pull from and what Env. Vars. to set)</a:t>
            </a:r>
            <a:endParaRPr lang="en-US" sz="1700" i="1" noProof="1">
              <a:solidFill>
                <a:schemeClr val="tx1">
                  <a:lumMod val="95000"/>
                  <a:lumOff val="5000"/>
                </a:schemeClr>
              </a:solidFill>
              <a:cs typeface="Consolas" panose="020B06090202040302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53AAF0-C4B5-AF4E-88B9-8468A480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465" y="5779796"/>
            <a:ext cx="612225" cy="692214"/>
          </a:xfrm>
          <a:prstGeom prst="rect">
            <a:avLst/>
          </a:prstGeom>
        </p:spPr>
      </p:pic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39986F8-13A4-E74D-AA8F-85C7EB94BAC9}"/>
              </a:ext>
            </a:extLst>
          </p:cNvPr>
          <p:cNvSpPr/>
          <p:nvPr/>
        </p:nvSpPr>
        <p:spPr>
          <a:xfrm>
            <a:off x="350260" y="2080138"/>
            <a:ext cx="6018641" cy="3119183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serving.knative.dev/v1alpha1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Service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nodejs-helloworld-with-params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namespace: default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runLatest: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configuration: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revisionTemplate: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spec: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image: </a:t>
            </a:r>
            <a:r>
              <a:rPr lang="en-US" sz="105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docker.io/${DOCKER_USERNAME}/nodejs-10-helloworld-with-params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env: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name: </a:t>
            </a:r>
            <a:r>
              <a:rPr lang="en-US" sz="1050" b="1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value: Bob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- name: </a:t>
            </a:r>
            <a:r>
              <a:rPr lang="en-US" sz="1050" b="1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</a:t>
            </a:r>
          </a:p>
          <a:p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value: Italy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0907C9-0163-3149-9701-4E13FA94C71A}"/>
              </a:ext>
            </a:extLst>
          </p:cNvPr>
          <p:cNvSpPr/>
          <p:nvPr/>
        </p:nvSpPr>
        <p:spPr>
          <a:xfrm>
            <a:off x="297627" y="1510544"/>
            <a:ext cx="5356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Service</a:t>
            </a:r>
            <a:r>
              <a:rPr lang="en-US" sz="1400" dirty="0"/>
              <a:t> (configuration) file used to deploy our ”Serverless app” image </a:t>
            </a:r>
          </a:p>
          <a:p>
            <a:r>
              <a:rPr lang="en-US" sz="1400" i="1" dirty="0"/>
              <a:t>(i.e., OW NodeJS10 + Action code)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245FC-B46B-FE4C-9EDE-8F3E3F82044B}"/>
              </a:ext>
            </a:extLst>
          </p:cNvPr>
          <p:cNvSpPr/>
          <p:nvPr/>
        </p:nvSpPr>
        <p:spPr>
          <a:xfrm>
            <a:off x="6537587" y="2033764"/>
            <a:ext cx="45005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C00000"/>
                </a:solidFill>
              </a:rPr>
              <a:t>container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points (currently) to our private repo. which has a the “Serverless app” (i.e., “Hello World with parms.) created during the Build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8204BD"/>
                </a:solidFill>
              </a:rPr>
              <a:t>env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Lists the names/values passed to the </a:t>
            </a:r>
            <a:r>
              <a:rPr lang="en-US" sz="1400" i="1" dirty="0">
                <a:solidFill>
                  <a:srgbClr val="8204BD"/>
                </a:solidFill>
              </a:rPr>
              <a:t>Container process’ environment vars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(where the “Serverless app” image is executed).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8204BD"/>
                </a:solidFill>
              </a:rPr>
              <a:t>process.env.NAME </a:t>
            </a: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1400" i="1" dirty="0">
                <a:solidFill>
                  <a:srgbClr val="8204BD"/>
                </a:solidFill>
              </a:rPr>
              <a:t>process.env.PLACE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at this point we need a discussion of “reuse” value  as we will end up with a “pod “ of the same function that you must invoke again by a known endpoint (pod).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hlinkClick r:id="rId5"/>
            <a:extLst>
              <a:ext uri="{FF2B5EF4-FFF2-40B4-BE49-F238E27FC236}">
                <a16:creationId xmlns:a16="http://schemas.microsoft.com/office/drawing/2014/main" id="{AE861319-26C7-7148-A6A4-BC4AF217E583}"/>
              </a:ext>
            </a:extLst>
          </p:cNvPr>
          <p:cNvSpPr/>
          <p:nvPr/>
        </p:nvSpPr>
        <p:spPr>
          <a:xfrm>
            <a:off x="216866" y="6472010"/>
            <a:ext cx="11216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6"/>
              </a:rPr>
              <a:t>https://github.com/apache/incubator-openwhisk-devtools/tree/master/knative-build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8E7C7-3E16-1C49-882F-7FBAA01A0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41F-557D-0E47-98D9-355DF5CD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74" y="1803400"/>
            <a:ext cx="9266231" cy="2687320"/>
          </a:xfrm>
        </p:spPr>
        <p:txBody>
          <a:bodyPr/>
          <a:lstStyle/>
          <a:p>
            <a:pPr algn="ctr"/>
            <a:br>
              <a:rPr lang="en-US" i="1" dirty="0"/>
            </a:br>
            <a:r>
              <a:rPr lang="en-US" i="1" dirty="0"/>
              <a:t>Phase 1: OW Runtime as a Knative Service</a:t>
            </a:r>
            <a:br>
              <a:rPr lang="en-US" i="1" dirty="0"/>
            </a:br>
            <a:r>
              <a:rPr lang="en-US" sz="1000" i="1" dirty="0"/>
              <a:t> </a:t>
            </a:r>
            <a:br>
              <a:rPr lang="en-US" i="1" dirty="0"/>
            </a:br>
            <a:r>
              <a:rPr lang="en-US" sz="2800" i="1" dirty="0"/>
              <a:t>What can we do without a Controller/Invoker </a:t>
            </a:r>
            <a:br>
              <a:rPr lang="en-US" sz="2800" i="1" dirty="0"/>
            </a:br>
            <a:r>
              <a:rPr lang="en-US" sz="2800" i="1" dirty="0"/>
              <a:t>Against Existing Use Cases?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52E92-A633-FA45-99DB-FAA4A37D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52" y="1221644"/>
            <a:ext cx="833073" cy="833073"/>
          </a:xfrm>
          <a:prstGeom prst="rect">
            <a:avLst/>
          </a:prstGeom>
          <a:effectLst>
            <a:outerShdw blurRad="12700" dist="12700" dir="2700000" algn="tl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12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59C8-41A2-2043-9F84-3615DF1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178922"/>
            <a:ext cx="11704320" cy="430887"/>
          </a:xfrm>
        </p:spPr>
        <p:txBody>
          <a:bodyPr/>
          <a:lstStyle/>
          <a:p>
            <a:r>
              <a:rPr lang="en-US" b="1" dirty="0"/>
              <a:t>Knative Platform Impl. </a:t>
            </a:r>
            <a:r>
              <a:rPr lang="en-US" dirty="0"/>
              <a:t>– Overview of Request/Response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4753F-6086-C542-A12E-49752D8C2981}"/>
              </a:ext>
            </a:extLst>
          </p:cNvPr>
          <p:cNvSpPr/>
          <p:nvPr/>
        </p:nvSpPr>
        <p:spPr>
          <a:xfrm>
            <a:off x="297627" y="603146"/>
            <a:ext cx="942200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/>
              <a:t>Pre/Post-processing of Http requests/responses when built with </a:t>
            </a:r>
            <a:r>
              <a:rPr lang="en-US" sz="1700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OW_RUNTIME_PLATFORM</a:t>
            </a:r>
            <a:r>
              <a:rPr lang="en-US" sz="1700" noProof="1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1700" noProof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knative</a:t>
            </a:r>
            <a:r>
              <a:rPr lang="en-US" sz="1700" noProof="1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700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4B3F7A-99B5-7843-B737-2733B2F5EDB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80650" y="2431854"/>
            <a:ext cx="1645073" cy="2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olded Corner 48">
            <a:extLst>
              <a:ext uri="{FF2B5EF4-FFF2-40B4-BE49-F238E27FC236}">
                <a16:creationId xmlns:a16="http://schemas.microsoft.com/office/drawing/2014/main" id="{B1907119-5B9D-9E49-AE6B-7985E21D1923}"/>
              </a:ext>
            </a:extLst>
          </p:cNvPr>
          <p:cNvSpPr/>
          <p:nvPr/>
        </p:nvSpPr>
        <p:spPr>
          <a:xfrm>
            <a:off x="4772091" y="1486736"/>
            <a:ext cx="2837750" cy="3715184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1200" b="1" noProof="1">
                <a:solidFill>
                  <a:schemeClr val="tx1"/>
                </a:solidFill>
                <a:ea typeface="ＭＳ 明朝" charset="-128"/>
                <a:cs typeface="Times New Roman" charset="0"/>
              </a:rPr>
              <a:t>Platform.js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noProof="1">
                <a:solidFill>
                  <a:schemeClr val="tx1"/>
                </a:solidFill>
                <a:ea typeface="ＭＳ 明朝" charset="-128"/>
                <a:cs typeface="Times New Roman" charset="0"/>
              </a:rPr>
              <a:t>Knative-specific request “handlers”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noProof="1">
                <a:solidFill>
                  <a:schemeClr val="tx1"/>
                </a:solidFill>
                <a:ea typeface="ＭＳ 明朝" charset="-128"/>
                <a:cs typeface="Times New Roman" charset="0"/>
              </a:rPr>
              <a:t>Http Request pre-processing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noProof="1">
                <a:solidFill>
                  <a:schemeClr val="tx1"/>
                </a:solidFill>
                <a:ea typeface="ＭＳ 明朝" charset="-128"/>
                <a:cs typeface="Times New Roman" charset="0"/>
              </a:rPr>
              <a:t>Http Response post-processing methods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endParaRPr lang="en-US" sz="1200" i="1" noProof="1">
              <a:solidFill>
                <a:schemeClr val="tx1"/>
              </a:solidFill>
              <a:ea typeface="ＭＳ 明朝" charset="-128"/>
              <a:cs typeface="Times New Roman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6A5E10-3796-0545-ACE3-FFC1F2574C21}"/>
              </a:ext>
            </a:extLst>
          </p:cNvPr>
          <p:cNvGrpSpPr/>
          <p:nvPr/>
        </p:nvGrpSpPr>
        <p:grpSpPr>
          <a:xfrm>
            <a:off x="1825723" y="1486739"/>
            <a:ext cx="2181528" cy="1393126"/>
            <a:chOff x="3497904" y="2319422"/>
            <a:chExt cx="2181528" cy="1299300"/>
          </a:xfrm>
        </p:grpSpPr>
        <p:sp>
          <p:nvSpPr>
            <p:cNvPr id="63" name="Folded Corner 62">
              <a:extLst>
                <a:ext uri="{FF2B5EF4-FFF2-40B4-BE49-F238E27FC236}">
                  <a16:creationId xmlns:a16="http://schemas.microsoft.com/office/drawing/2014/main" id="{52646375-A3D1-224C-B3C1-E69A1C3133AD}"/>
                </a:ext>
              </a:extLst>
            </p:cNvPr>
            <p:cNvSpPr/>
            <p:nvPr/>
          </p:nvSpPr>
          <p:spPr>
            <a:xfrm>
              <a:off x="3705970" y="2319422"/>
              <a:ext cx="1973462" cy="1299300"/>
            </a:xfrm>
            <a:prstGeom prst="foldedCorner">
              <a:avLst>
                <a:gd name="adj" fmla="val 5991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bIns="91440" rtlCol="0" anchor="t" anchorCtr="0"/>
            <a:lstStyle/>
            <a:p>
              <a:r>
                <a:rPr lang="en-US" sz="1200" b="1" noProof="1">
                  <a:solidFill>
                    <a:schemeClr val="tx1">
                      <a:lumMod val="95000"/>
                      <a:lumOff val="5000"/>
                    </a:schemeClr>
                  </a:solidFill>
                  <a:ea typeface="ＭＳ 明朝" charset="-128"/>
                  <a:cs typeface="Times New Roman" charset="0"/>
                </a:rPr>
                <a:t>NodeJS Express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noProof="1">
                  <a:solidFill>
                    <a:schemeClr val="tx1">
                      <a:lumMod val="95000"/>
                      <a:lumOff val="5000"/>
                    </a:schemeClr>
                  </a:solidFill>
                  <a:ea typeface="ＭＳ 明朝" charset="-128"/>
                  <a:cs typeface="Times New Roman" charset="0"/>
                </a:rPr>
                <a:t>App. Framework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noProof="1">
                  <a:solidFill>
                    <a:schemeClr val="tx1">
                      <a:lumMod val="95000"/>
                      <a:lumOff val="5000"/>
                    </a:schemeClr>
                  </a:solidFill>
                  <a:ea typeface="ＭＳ 明朝" charset="-128"/>
                  <a:cs typeface="Times New Roman" charset="0"/>
                </a:rPr>
                <a:t>Registered Http Handlers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noProof="1">
                  <a:solidFill>
                    <a:schemeClr val="tx1">
                      <a:lumMod val="95000"/>
                      <a:lumOff val="5000"/>
                    </a:schemeClr>
                  </a:solidFill>
                  <a:ea typeface="ＭＳ 明朝" charset="-128"/>
                  <a:cs typeface="Times New Roman" charset="0"/>
                </a:rPr>
                <a:t>JSON Body Parser</a:t>
              </a:r>
            </a:p>
          </p:txBody>
        </p:sp>
        <p:sp>
          <p:nvSpPr>
            <p:cNvPr id="55" name="Rectangle 54">
              <a:hlinkClick r:id="rId2"/>
              <a:extLst>
                <a:ext uri="{FF2B5EF4-FFF2-40B4-BE49-F238E27FC236}">
                  <a16:creationId xmlns:a16="http://schemas.microsoft.com/office/drawing/2014/main" id="{55DDA8F0-1DDC-8B45-B08B-D3D891226B98}"/>
                </a:ext>
              </a:extLst>
            </p:cNvPr>
            <p:cNvSpPr/>
            <p:nvPr/>
          </p:nvSpPr>
          <p:spPr>
            <a:xfrm>
              <a:off x="3497904" y="3071714"/>
              <a:ext cx="2021433" cy="25834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noProof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Port </a:t>
              </a:r>
              <a:r>
                <a:rPr lang="en-US" sz="1200" b="1" noProof="1">
                  <a:solidFill>
                    <a:srgbClr val="FF0000"/>
                  </a:solidFill>
                  <a:effectLst/>
                </a:rPr>
                <a:t>8080</a:t>
              </a:r>
              <a:r>
                <a:rPr lang="en-US" sz="1200" b="1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“/” </a:t>
              </a:r>
              <a:endParaRPr lang="en-US" sz="1200" b="1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</p:grpSp>
      <p:sp>
        <p:nvSpPr>
          <p:cNvPr id="74" name="Folded Corner 73">
            <a:extLst>
              <a:ext uri="{FF2B5EF4-FFF2-40B4-BE49-F238E27FC236}">
                <a16:creationId xmlns:a16="http://schemas.microsoft.com/office/drawing/2014/main" id="{A34C0CB7-A1C2-D144-846C-81C49964473F}"/>
              </a:ext>
            </a:extLst>
          </p:cNvPr>
          <p:cNvSpPr/>
          <p:nvPr/>
        </p:nvSpPr>
        <p:spPr>
          <a:xfrm>
            <a:off x="9186585" y="3645106"/>
            <a:ext cx="1805952" cy="1365717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bIns="9144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Runner.js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Runs user function as a Promise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62" name="Rectangle 61">
            <a:hlinkClick r:id="rId2"/>
            <a:extLst>
              <a:ext uri="{FF2B5EF4-FFF2-40B4-BE49-F238E27FC236}">
                <a16:creationId xmlns:a16="http://schemas.microsoft.com/office/drawing/2014/main" id="{EE755A3B-093C-C744-8C3C-9F2C8812A1AA}"/>
              </a:ext>
            </a:extLst>
          </p:cNvPr>
          <p:cNvSpPr/>
          <p:nvPr/>
        </p:nvSpPr>
        <p:spPr>
          <a:xfrm>
            <a:off x="9074950" y="4301087"/>
            <a:ext cx="1805952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b="1" noProof="1">
                <a:solidFill>
                  <a:schemeClr val="accent6">
                    <a:lumMod val="50000"/>
                  </a:schemeClr>
                </a:solidFill>
                <a:effectLst/>
              </a:rPr>
              <a:t>OpenWhisk Function</a:t>
            </a:r>
          </a:p>
          <a:p>
            <a:pPr algn="ctr"/>
            <a:r>
              <a:rPr lang="en-US" sz="1400" noProof="1">
                <a:solidFill>
                  <a:schemeClr val="accent6">
                    <a:lumMod val="50000"/>
                  </a:schemeClr>
                </a:solidFill>
                <a:effectLst/>
              </a:rPr>
              <a:t>”function main()”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6266B9-FB76-D149-A810-B32372D8F089}"/>
              </a:ext>
            </a:extLst>
          </p:cNvPr>
          <p:cNvSpPr/>
          <p:nvPr/>
        </p:nvSpPr>
        <p:spPr>
          <a:xfrm>
            <a:off x="226892" y="2123194"/>
            <a:ext cx="1014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noProof="1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Http Request</a:t>
            </a:r>
          </a:p>
        </p:txBody>
      </p:sp>
      <p:sp>
        <p:nvSpPr>
          <p:cNvPr id="86" name="Rectangle 85">
            <a:hlinkClick r:id="rId2"/>
            <a:extLst>
              <a:ext uri="{FF2B5EF4-FFF2-40B4-BE49-F238E27FC236}">
                <a16:creationId xmlns:a16="http://schemas.microsoft.com/office/drawing/2014/main" id="{3BD17CCC-2100-CD4E-8FD9-BB5CBD29BBF6}"/>
              </a:ext>
            </a:extLst>
          </p:cNvPr>
          <p:cNvSpPr/>
          <p:nvPr/>
        </p:nvSpPr>
        <p:spPr>
          <a:xfrm>
            <a:off x="4444677" y="2370456"/>
            <a:ext cx="3033661" cy="254698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i="1" dirty="0"/>
              <a:t>run</a:t>
            </a:r>
            <a:r>
              <a:rPr lang="en-US" sz="1200" b="1" i="1" noProof="1"/>
              <a:t>( req, res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“/” Web Root handler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4B0BABB-231F-9545-8228-4517EA2AC403}"/>
              </a:ext>
            </a:extLst>
          </p:cNvPr>
          <p:cNvGrpSpPr/>
          <p:nvPr/>
        </p:nvGrpSpPr>
        <p:grpSpPr>
          <a:xfrm>
            <a:off x="4280409" y="946708"/>
            <a:ext cx="3465715" cy="512726"/>
            <a:chOff x="8698485" y="1512827"/>
            <a:chExt cx="3465715" cy="51272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74B2E5F-80B4-0841-A2D0-D816AA4F0132}"/>
                </a:ext>
              </a:extLst>
            </p:cNvPr>
            <p:cNvSpPr/>
            <p:nvPr/>
          </p:nvSpPr>
          <p:spPr>
            <a:xfrm>
              <a:off x="9088550" y="1677970"/>
              <a:ext cx="30756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Knative Platform Implementation </a:t>
              </a:r>
              <a:endParaRPr lang="en-US" sz="1600" dirty="0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E2BBFE9-D519-1D42-ABEF-25393536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8485" y="1512827"/>
              <a:ext cx="512726" cy="512726"/>
            </a:xfrm>
            <a:prstGeom prst="rect">
              <a:avLst/>
            </a:prstGeom>
          </p:spPr>
        </p:pic>
      </p:grp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087BA49-444D-0D4E-AFD6-B3127B6F4BDA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>
            <a:off x="3847156" y="2431856"/>
            <a:ext cx="866507" cy="752545"/>
          </a:xfrm>
          <a:prstGeom prst="bentConnector3">
            <a:avLst>
              <a:gd name="adj1" fmla="val 58208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hlinkClick r:id="rId2"/>
            <a:extLst>
              <a:ext uri="{FF2B5EF4-FFF2-40B4-BE49-F238E27FC236}">
                <a16:creationId xmlns:a16="http://schemas.microsoft.com/office/drawing/2014/main" id="{D0E2BBAF-0917-104C-8344-92BDBE8444B4}"/>
              </a:ext>
            </a:extLst>
          </p:cNvPr>
          <p:cNvSpPr/>
          <p:nvPr/>
        </p:nvSpPr>
        <p:spPr>
          <a:xfrm>
            <a:off x="4713663" y="3030512"/>
            <a:ext cx="2611004" cy="3077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i="1" noProof="1"/>
              <a:t>preProcessRequest(req)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6ABB99F-542E-054F-9221-D6F0F8922691}"/>
              </a:ext>
            </a:extLst>
          </p:cNvPr>
          <p:cNvSpPr/>
          <p:nvPr/>
        </p:nvSpPr>
        <p:spPr>
          <a:xfrm>
            <a:off x="4604773" y="2879864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69" name="Folded Corner 168">
            <a:extLst>
              <a:ext uri="{FF2B5EF4-FFF2-40B4-BE49-F238E27FC236}">
                <a16:creationId xmlns:a16="http://schemas.microsoft.com/office/drawing/2014/main" id="{6B3F8AE9-F020-C442-8BA9-778AD5026BB0}"/>
              </a:ext>
            </a:extLst>
          </p:cNvPr>
          <p:cNvSpPr/>
          <p:nvPr/>
        </p:nvSpPr>
        <p:spPr>
          <a:xfrm>
            <a:off x="8349832" y="1977864"/>
            <a:ext cx="1983749" cy="1435543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Service.js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Promise-wrapped method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171" name="Rectangle 170">
            <a:hlinkClick r:id="rId2"/>
            <a:extLst>
              <a:ext uri="{FF2B5EF4-FFF2-40B4-BE49-F238E27FC236}">
                <a16:creationId xmlns:a16="http://schemas.microsoft.com/office/drawing/2014/main" id="{4701FBC9-2814-CF48-9011-B1F508030A53}"/>
              </a:ext>
            </a:extLst>
          </p:cNvPr>
          <p:cNvSpPr/>
          <p:nvPr/>
        </p:nvSpPr>
        <p:spPr>
          <a:xfrm>
            <a:off x="8207363" y="2481074"/>
            <a:ext cx="1038237" cy="277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Init(req)</a:t>
            </a:r>
          </a:p>
        </p:txBody>
      </p:sp>
      <p:sp>
        <p:nvSpPr>
          <p:cNvPr id="172" name="Rectangle 171">
            <a:hlinkClick r:id="rId2"/>
            <a:extLst>
              <a:ext uri="{FF2B5EF4-FFF2-40B4-BE49-F238E27FC236}">
                <a16:creationId xmlns:a16="http://schemas.microsoft.com/office/drawing/2014/main" id="{32DBCA18-A345-A840-B3FB-62ACAC46153F}"/>
              </a:ext>
            </a:extLst>
          </p:cNvPr>
          <p:cNvSpPr/>
          <p:nvPr/>
        </p:nvSpPr>
        <p:spPr>
          <a:xfrm>
            <a:off x="8207363" y="2895513"/>
            <a:ext cx="1038237" cy="277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run(req)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DC683FF8-B688-2444-A80C-B5CB01C2917A}"/>
              </a:ext>
            </a:extLst>
          </p:cNvPr>
          <p:cNvCxnSpPr>
            <a:cxnSpLocks/>
            <a:stCxn id="182" idx="3"/>
            <a:endCxn id="171" idx="1"/>
          </p:cNvCxnSpPr>
          <p:nvPr/>
        </p:nvCxnSpPr>
        <p:spPr>
          <a:xfrm flipV="1">
            <a:off x="7324667" y="2619574"/>
            <a:ext cx="882696" cy="1056683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>
            <a:hlinkClick r:id="rId2"/>
            <a:extLst>
              <a:ext uri="{FF2B5EF4-FFF2-40B4-BE49-F238E27FC236}">
                <a16:creationId xmlns:a16="http://schemas.microsoft.com/office/drawing/2014/main" id="{4E9D9A37-12AC-7840-AC51-D124C94C2EC2}"/>
              </a:ext>
            </a:extLst>
          </p:cNvPr>
          <p:cNvSpPr/>
          <p:nvPr/>
        </p:nvSpPr>
        <p:spPr>
          <a:xfrm>
            <a:off x="4722256" y="3522368"/>
            <a:ext cx="2602411" cy="3077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i="1" noProof="1">
                <a:solidFill>
                  <a:srgbClr val="7030A0"/>
                </a:solidFill>
              </a:rPr>
              <a:t>service.initCode</a:t>
            </a:r>
            <a:r>
              <a:rPr lang="en-US" sz="1400" i="1" noProof="1"/>
              <a:t>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83" name="Rectangle 182">
            <a:hlinkClick r:id="rId2"/>
            <a:extLst>
              <a:ext uri="{FF2B5EF4-FFF2-40B4-BE49-F238E27FC236}">
                <a16:creationId xmlns:a16="http://schemas.microsoft.com/office/drawing/2014/main" id="{6F2F9D65-7072-4249-9298-04F6600043B8}"/>
              </a:ext>
            </a:extLst>
          </p:cNvPr>
          <p:cNvSpPr/>
          <p:nvPr/>
        </p:nvSpPr>
        <p:spPr>
          <a:xfrm>
            <a:off x="4722397" y="4036152"/>
            <a:ext cx="2602411" cy="3077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b="1" i="1" noProof="1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US" sz="1400" i="1" noProof="1"/>
              <a:t> = </a:t>
            </a:r>
            <a:r>
              <a:rPr lang="en-US" sz="1400" i="1" noProof="1">
                <a:solidFill>
                  <a:srgbClr val="7030A0"/>
                </a:solidFill>
              </a:rPr>
              <a:t>service.runCode</a:t>
            </a:r>
            <a:r>
              <a:rPr lang="en-US" sz="1400" i="1" noProof="1"/>
              <a:t>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D08EB41B-B2CD-904F-B723-AC41B7B043E2}"/>
              </a:ext>
            </a:extLst>
          </p:cNvPr>
          <p:cNvCxnSpPr>
            <a:cxnSpLocks/>
            <a:stCxn id="183" idx="3"/>
            <a:endCxn id="172" idx="1"/>
          </p:cNvCxnSpPr>
          <p:nvPr/>
        </p:nvCxnSpPr>
        <p:spPr>
          <a:xfrm flipV="1">
            <a:off x="7324808" y="3034013"/>
            <a:ext cx="882555" cy="1156028"/>
          </a:xfrm>
          <a:prstGeom prst="bentConnector3">
            <a:avLst>
              <a:gd name="adj1" fmla="val 68419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C4712DA-1D59-164F-B95D-A0D0B4118165}"/>
              </a:ext>
            </a:extLst>
          </p:cNvPr>
          <p:cNvCxnSpPr>
            <a:cxnSpLocks/>
            <a:stCxn id="172" idx="2"/>
            <a:endCxn id="62" idx="1"/>
          </p:cNvCxnSpPr>
          <p:nvPr/>
        </p:nvCxnSpPr>
        <p:spPr>
          <a:xfrm rot="16200000" flipH="1">
            <a:off x="8205624" y="3693371"/>
            <a:ext cx="1390184" cy="348468"/>
          </a:xfrm>
          <a:prstGeom prst="bentConnector2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AA3591D3-3343-A24D-90ED-3D4FE4CE98ED}"/>
              </a:ext>
            </a:extLst>
          </p:cNvPr>
          <p:cNvSpPr/>
          <p:nvPr/>
        </p:nvSpPr>
        <p:spPr>
          <a:xfrm>
            <a:off x="4604773" y="3489039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8A219D-DE12-E84D-8643-2C9911A0D7CF}"/>
              </a:ext>
            </a:extLst>
          </p:cNvPr>
          <p:cNvSpPr/>
          <p:nvPr/>
        </p:nvSpPr>
        <p:spPr>
          <a:xfrm>
            <a:off x="4604773" y="3957124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C64042B1-DD90-7E44-B0AB-D1E5060B124C}"/>
              </a:ext>
            </a:extLst>
          </p:cNvPr>
          <p:cNvCxnSpPr>
            <a:cxnSpLocks/>
            <a:stCxn id="27" idx="2"/>
            <a:endCxn id="182" idx="0"/>
          </p:cNvCxnSpPr>
          <p:nvPr/>
        </p:nvCxnSpPr>
        <p:spPr>
          <a:xfrm rot="16200000" flipH="1">
            <a:off x="5929274" y="3428179"/>
            <a:ext cx="184079" cy="4297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hlinkClick r:id="rId2"/>
            <a:extLst>
              <a:ext uri="{FF2B5EF4-FFF2-40B4-BE49-F238E27FC236}">
                <a16:creationId xmlns:a16="http://schemas.microsoft.com/office/drawing/2014/main" id="{2C1D90EB-B14A-A147-9BBB-B7BB5C26D9BE}"/>
              </a:ext>
            </a:extLst>
          </p:cNvPr>
          <p:cNvSpPr/>
          <p:nvPr/>
        </p:nvSpPr>
        <p:spPr>
          <a:xfrm>
            <a:off x="4713663" y="4505278"/>
            <a:ext cx="2611146" cy="2923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300" i="1" noProof="1"/>
              <a:t>postProcessResponse(</a:t>
            </a:r>
            <a:r>
              <a:rPr lang="en-US" sz="1300" b="1" i="1" noProof="1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US" sz="1300" b="1" i="1" noProof="1">
                <a:solidFill>
                  <a:schemeClr val="accent6">
                    <a:lumMod val="50000"/>
                  </a:schemeClr>
                </a:solidFill>
              </a:rPr>
              <a:t>, res</a:t>
            </a:r>
            <a:r>
              <a:rPr lang="en-US" sz="1300" i="1" noProof="1"/>
              <a:t>)</a:t>
            </a:r>
            <a:endParaRPr lang="en-US" sz="13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C3840A4-99E7-8C42-9906-46D1466C5DD9}"/>
              </a:ext>
            </a:extLst>
          </p:cNvPr>
          <p:cNvSpPr/>
          <p:nvPr/>
        </p:nvSpPr>
        <p:spPr>
          <a:xfrm>
            <a:off x="4604773" y="4432451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4</a:t>
            </a:r>
          </a:p>
        </p:txBody>
      </p: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0CAB92E-7D2E-1547-94DC-AC6F4F051947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16200000" flipH="1">
            <a:off x="5920529" y="3933077"/>
            <a:ext cx="206007" cy="14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F4614073-EC53-A94D-8FF7-DCF3334DDA2B}"/>
              </a:ext>
            </a:extLst>
          </p:cNvPr>
          <p:cNvCxnSpPr>
            <a:cxnSpLocks/>
            <a:stCxn id="183" idx="2"/>
            <a:endCxn id="215" idx="0"/>
          </p:cNvCxnSpPr>
          <p:nvPr/>
        </p:nvCxnSpPr>
        <p:spPr>
          <a:xfrm rot="5400000">
            <a:off x="5940746" y="4422420"/>
            <a:ext cx="161349" cy="4367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C44B1E70-22E7-0F46-AAE2-2651B4DE126E}"/>
              </a:ext>
            </a:extLst>
          </p:cNvPr>
          <p:cNvCxnSpPr>
            <a:cxnSpLocks/>
            <a:stCxn id="215" idx="2"/>
          </p:cNvCxnSpPr>
          <p:nvPr/>
        </p:nvCxnSpPr>
        <p:spPr>
          <a:xfrm rot="5400000" flipH="1">
            <a:off x="3825311" y="2603741"/>
            <a:ext cx="2178088" cy="2209762"/>
          </a:xfrm>
          <a:prstGeom prst="bentConnector4">
            <a:avLst>
              <a:gd name="adj1" fmla="val -10495"/>
              <a:gd name="adj2" fmla="val 79541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Line Callout 1 (Border and Accent Bar) 79">
            <a:extLst>
              <a:ext uri="{FF2B5EF4-FFF2-40B4-BE49-F238E27FC236}">
                <a16:creationId xmlns:a16="http://schemas.microsoft.com/office/drawing/2014/main" id="{78FF3F52-4829-4845-A4C3-D83A4099E9D5}"/>
              </a:ext>
            </a:extLst>
          </p:cNvPr>
          <p:cNvSpPr/>
          <p:nvPr/>
        </p:nvSpPr>
        <p:spPr>
          <a:xfrm rot="16200000">
            <a:off x="180983" y="3509316"/>
            <a:ext cx="3313927" cy="2938070"/>
          </a:xfrm>
          <a:prstGeom prst="accentBorderCallout1">
            <a:avLst>
              <a:gd name="adj1" fmla="val 37420"/>
              <a:gd name="adj2" fmla="val 103955"/>
              <a:gd name="adj3" fmla="val 28073"/>
              <a:gd name="adj4" fmla="val 1248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rtlCol="0" anchor="t" anchorCtr="0">
            <a:noAutofit/>
          </a:bodyPr>
          <a:lstStyle/>
          <a:p>
            <a:r>
              <a:rPr lang="en-US" sz="900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http://&lt;</a:t>
            </a:r>
            <a:r>
              <a:rPr lang="en-US" sz="9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knative-endpoint&gt;:</a:t>
            </a:r>
            <a:r>
              <a:rPr lang="en-US" sz="900" b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HTTP/1.1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application/json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"nodejs-helloworld",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"main",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"function main()(…);}"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activation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"default",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action_name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"nodejs-helloworld",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activation_id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"",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deadline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"4102498800000”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"Joe",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"TX"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noProof="1">
              <a:solidFill>
                <a:schemeClr val="tx1"/>
              </a:solidFill>
              <a:latin typeface="Consolas" panose="020B0609020204030204" pitchFamily="49" charset="0"/>
              <a:ea typeface="ＭＳ 明朝" charset="-128"/>
              <a:cs typeface="Consolas" panose="020B0609020204030204" pitchFamily="49" charset="0"/>
            </a:endParaRPr>
          </a:p>
        </p:txBody>
      </p:sp>
      <p:sp>
        <p:nvSpPr>
          <p:cNvPr id="271" name="Rectangle 270">
            <a:hlinkClick r:id="rId2"/>
            <a:extLst>
              <a:ext uri="{FF2B5EF4-FFF2-40B4-BE49-F238E27FC236}">
                <a16:creationId xmlns:a16="http://schemas.microsoft.com/office/drawing/2014/main" id="{A31944C8-62F5-844E-AFD0-7AD64AA6F4C1}"/>
              </a:ext>
            </a:extLst>
          </p:cNvPr>
          <p:cNvSpPr/>
          <p:nvPr/>
        </p:nvSpPr>
        <p:spPr>
          <a:xfrm>
            <a:off x="3698240" y="6472010"/>
            <a:ext cx="7735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4"/>
              </a:rPr>
              <a:t>https://github.com/apache/incubator-openwhisk-devtools/tree/master/knative-build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5098C2F-C8D3-1E4A-8D3D-6325FCD82D3F}"/>
              </a:ext>
            </a:extLst>
          </p:cNvPr>
          <p:cNvSpPr/>
          <p:nvPr/>
        </p:nvSpPr>
        <p:spPr>
          <a:xfrm>
            <a:off x="4007251" y="5367841"/>
            <a:ext cx="5885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noProof="1">
                <a:ea typeface="ＭＳ 明朝" charset="-128"/>
                <a:cs typeface="Times New Roman" charset="0"/>
              </a:rPr>
              <a:t>Reuse existing OpenWhisk handlers s</a:t>
            </a:r>
            <a:r>
              <a:rPr lang="en-US" sz="1400" i="1" noProof="1">
                <a:solidFill>
                  <a:srgbClr val="7030A0"/>
                </a:solidFill>
                <a:ea typeface="ＭＳ 明朝" charset="-128"/>
                <a:cs typeface="Times New Roman" charset="0"/>
              </a:rPr>
              <a:t>ervice.initCode() </a:t>
            </a:r>
            <a:r>
              <a:rPr lang="en-US" sz="1400" i="1" noProof="1">
                <a:ea typeface="ＭＳ 明朝" charset="-128"/>
                <a:cs typeface="Times New Roman" charset="0"/>
              </a:rPr>
              <a:t>and</a:t>
            </a:r>
            <a:r>
              <a:rPr lang="en-US" sz="1400" i="1" noProof="1">
                <a:solidFill>
                  <a:srgbClr val="7030A0"/>
                </a:solidFill>
                <a:ea typeface="ＭＳ 明朝" charset="-128"/>
                <a:cs typeface="Times New Roman" charset="0"/>
              </a:rPr>
              <a:t> runCode() </a:t>
            </a:r>
            <a:r>
              <a:rPr lang="en-US" sz="1400" i="1" noProof="1">
                <a:ea typeface="ＭＳ 明朝" charset="-128"/>
                <a:cs typeface="Times New Roman" charset="0"/>
              </a:rPr>
              <a:t>“as is”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040C7-0659-064E-A78B-0434C20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59C8-41A2-2043-9F84-3615DF1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178833"/>
            <a:ext cx="11704320" cy="430887"/>
          </a:xfrm>
        </p:spPr>
        <p:txBody>
          <a:bodyPr/>
          <a:lstStyle/>
          <a:p>
            <a:r>
              <a:rPr lang="en-US" b="1" dirty="0"/>
              <a:t>Knative Platform Impl. </a:t>
            </a:r>
            <a:r>
              <a:rPr lang="en-US" dirty="0"/>
              <a:t>– Pre/Post-processing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4753F-6086-C542-A12E-49752D8C2981}"/>
              </a:ext>
            </a:extLst>
          </p:cNvPr>
          <p:cNvSpPr/>
          <p:nvPr/>
        </p:nvSpPr>
        <p:spPr>
          <a:xfrm>
            <a:off x="297627" y="603146"/>
            <a:ext cx="94629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Runtime’s single “/” Entrypoint performs several functions that the Controller normally would provide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1EEF5474-D3EA-9748-9B6D-D886BF550843}"/>
              </a:ext>
            </a:extLst>
          </p:cNvPr>
          <p:cNvSpPr/>
          <p:nvPr/>
        </p:nvSpPr>
        <p:spPr>
          <a:xfrm>
            <a:off x="1134975" y="1967648"/>
            <a:ext cx="5753670" cy="3671152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1200" b="1" noProof="1">
                <a:solidFill>
                  <a:schemeClr val="tx1"/>
                </a:solidFill>
                <a:ea typeface="ＭＳ 明朝" charset="-128"/>
                <a:cs typeface="Times New Roman" charset="0"/>
              </a:rPr>
              <a:t>Platform.js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noProof="1">
                <a:solidFill>
                  <a:schemeClr val="tx1"/>
                </a:solidFill>
                <a:ea typeface="ＭＳ 明朝" charset="-128"/>
                <a:cs typeface="Times New Roman" charset="0"/>
              </a:rPr>
              <a:t>Knative-specific request “handlers”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noProof="1">
                <a:solidFill>
                  <a:schemeClr val="tx1"/>
                </a:solidFill>
                <a:ea typeface="ＭＳ 明朝" charset="-128"/>
                <a:cs typeface="Times New Roman" charset="0"/>
              </a:rPr>
              <a:t>Http Request pre-processing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noProof="1">
                <a:solidFill>
                  <a:schemeClr val="tx1"/>
                </a:solidFill>
                <a:ea typeface="ＭＳ 明朝" charset="-128"/>
                <a:cs typeface="Times New Roman" charset="0"/>
              </a:rPr>
              <a:t>Http Response post-processing methods</a:t>
            </a:r>
          </a:p>
          <a:p>
            <a:pPr marL="295275" lvl="1" indent="-115888">
              <a:buFont typeface="Arial" panose="020B0604020202020204" pitchFamily="34" charset="0"/>
              <a:buChar char="•"/>
            </a:pPr>
            <a:endParaRPr lang="en-US" sz="1200" i="1" noProof="1">
              <a:solidFill>
                <a:schemeClr val="tx1"/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42" name="Rectangle 41">
            <a:hlinkClick r:id="rId3"/>
            <a:extLst>
              <a:ext uri="{FF2B5EF4-FFF2-40B4-BE49-F238E27FC236}">
                <a16:creationId xmlns:a16="http://schemas.microsoft.com/office/drawing/2014/main" id="{727CD657-03B4-0546-99AE-B7F01C54D3A6}"/>
              </a:ext>
            </a:extLst>
          </p:cNvPr>
          <p:cNvSpPr/>
          <p:nvPr/>
        </p:nvSpPr>
        <p:spPr>
          <a:xfrm>
            <a:off x="807561" y="2851368"/>
            <a:ext cx="3033661" cy="254698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i="1" dirty="0"/>
              <a:t>run</a:t>
            </a:r>
            <a:r>
              <a:rPr lang="en-US" sz="1200" b="1" i="1" noProof="1"/>
              <a:t>( req, res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“/” Web Root handler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D1DADB-B064-CD4C-B906-C82D3D1EF39B}"/>
              </a:ext>
            </a:extLst>
          </p:cNvPr>
          <p:cNvGrpSpPr/>
          <p:nvPr/>
        </p:nvGrpSpPr>
        <p:grpSpPr>
          <a:xfrm>
            <a:off x="649191" y="1430273"/>
            <a:ext cx="3465715" cy="512726"/>
            <a:chOff x="8698485" y="1512827"/>
            <a:chExt cx="3465715" cy="5127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A9108E-EC8B-4E41-9F7C-146FF73EBF78}"/>
                </a:ext>
              </a:extLst>
            </p:cNvPr>
            <p:cNvSpPr/>
            <p:nvPr/>
          </p:nvSpPr>
          <p:spPr>
            <a:xfrm>
              <a:off x="9088550" y="1677970"/>
              <a:ext cx="30756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Knative Platform Implementation </a:t>
              </a:r>
              <a:endParaRPr lang="en-US" sz="1600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EA8A04E-34E2-8D44-90BB-D4F71DC00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8485" y="1512827"/>
              <a:ext cx="512726" cy="512726"/>
            </a:xfrm>
            <a:prstGeom prst="rect">
              <a:avLst/>
            </a:prstGeom>
          </p:spPr>
        </p:pic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CBF5D6-4AC2-8846-8F83-64917C8837E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10040" y="2912768"/>
            <a:ext cx="866507" cy="752545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hlinkClick r:id="rId3"/>
            <a:extLst>
              <a:ext uri="{FF2B5EF4-FFF2-40B4-BE49-F238E27FC236}">
                <a16:creationId xmlns:a16="http://schemas.microsoft.com/office/drawing/2014/main" id="{250133C8-A35B-C345-BB38-E0F6B1F6DBEB}"/>
              </a:ext>
            </a:extLst>
          </p:cNvPr>
          <p:cNvSpPr/>
          <p:nvPr/>
        </p:nvSpPr>
        <p:spPr>
          <a:xfrm>
            <a:off x="1076547" y="3511424"/>
            <a:ext cx="2611004" cy="307777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i="1" noProof="1"/>
              <a:t>preProcessRequest(req)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36524B7-AE3C-7248-9BBA-F770AC416533}"/>
              </a:ext>
            </a:extLst>
          </p:cNvPr>
          <p:cNvSpPr/>
          <p:nvPr/>
        </p:nvSpPr>
        <p:spPr>
          <a:xfrm>
            <a:off x="967657" y="3360776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4" name="Rectangle 53">
            <a:hlinkClick r:id="rId3"/>
            <a:extLst>
              <a:ext uri="{FF2B5EF4-FFF2-40B4-BE49-F238E27FC236}">
                <a16:creationId xmlns:a16="http://schemas.microsoft.com/office/drawing/2014/main" id="{FF797763-34AD-4F4E-84EE-CA7334D811AD}"/>
              </a:ext>
            </a:extLst>
          </p:cNvPr>
          <p:cNvSpPr/>
          <p:nvPr/>
        </p:nvSpPr>
        <p:spPr>
          <a:xfrm>
            <a:off x="1085140" y="4003280"/>
            <a:ext cx="2602411" cy="307777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i="1" noProof="1">
                <a:solidFill>
                  <a:srgbClr val="7030A0"/>
                </a:solidFill>
              </a:rPr>
              <a:t>service.initCode</a:t>
            </a:r>
            <a:r>
              <a:rPr lang="en-US" sz="1400" i="1" noProof="1"/>
              <a:t>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56" name="Rectangle 55">
            <a:hlinkClick r:id="rId3"/>
            <a:extLst>
              <a:ext uri="{FF2B5EF4-FFF2-40B4-BE49-F238E27FC236}">
                <a16:creationId xmlns:a16="http://schemas.microsoft.com/office/drawing/2014/main" id="{D45D1719-0460-E24A-9554-313F56900F6D}"/>
              </a:ext>
            </a:extLst>
          </p:cNvPr>
          <p:cNvSpPr/>
          <p:nvPr/>
        </p:nvSpPr>
        <p:spPr>
          <a:xfrm>
            <a:off x="1085281" y="4517064"/>
            <a:ext cx="2602411" cy="307777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b="1" i="1" noProof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result</a:t>
            </a:r>
            <a:r>
              <a:rPr lang="en-US" sz="1400" i="1" noProof="1"/>
              <a:t> = </a:t>
            </a:r>
            <a:r>
              <a:rPr lang="en-US" sz="1400" i="1" noProof="1">
                <a:solidFill>
                  <a:srgbClr val="7030A0"/>
                </a:solidFill>
              </a:rPr>
              <a:t>service.runCode</a:t>
            </a:r>
            <a:r>
              <a:rPr lang="en-US" sz="1400" i="1" noProof="1"/>
              <a:t>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1907A4-EB2B-244A-B7EB-0497ABAC5764}"/>
              </a:ext>
            </a:extLst>
          </p:cNvPr>
          <p:cNvSpPr/>
          <p:nvPr/>
        </p:nvSpPr>
        <p:spPr>
          <a:xfrm>
            <a:off x="967657" y="3969951"/>
            <a:ext cx="234969" cy="2349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65168ED-5D0E-5942-9F0B-A2C1F36334B4}"/>
              </a:ext>
            </a:extLst>
          </p:cNvPr>
          <p:cNvSpPr/>
          <p:nvPr/>
        </p:nvSpPr>
        <p:spPr>
          <a:xfrm>
            <a:off x="967657" y="4438036"/>
            <a:ext cx="234969" cy="2349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93F9A06-C1A0-484E-A627-FFF83123A6CA}"/>
              </a:ext>
            </a:extLst>
          </p:cNvPr>
          <p:cNvCxnSpPr>
            <a:cxnSpLocks/>
            <a:stCxn id="47" idx="2"/>
            <a:endCxn id="54" idx="0"/>
          </p:cNvCxnSpPr>
          <p:nvPr/>
        </p:nvCxnSpPr>
        <p:spPr>
          <a:xfrm rot="16200000" flipH="1">
            <a:off x="2292158" y="3909091"/>
            <a:ext cx="184079" cy="4297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bg2">
                <a:lumMod val="75000"/>
              </a:schemeClr>
            </a:solidFill>
            <a:prstDash val="sysDot"/>
            <a:headEnd type="none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hlinkClick r:id="rId3"/>
            <a:extLst>
              <a:ext uri="{FF2B5EF4-FFF2-40B4-BE49-F238E27FC236}">
                <a16:creationId xmlns:a16="http://schemas.microsoft.com/office/drawing/2014/main" id="{E6183E61-C02A-1C47-805F-275E8F44B321}"/>
              </a:ext>
            </a:extLst>
          </p:cNvPr>
          <p:cNvSpPr/>
          <p:nvPr/>
        </p:nvSpPr>
        <p:spPr>
          <a:xfrm>
            <a:off x="1076547" y="4986190"/>
            <a:ext cx="2611146" cy="307777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i="1" noProof="1"/>
              <a:t>postProcessResponse(</a:t>
            </a:r>
            <a:r>
              <a:rPr lang="en-US" sz="1400" b="1" i="1" noProof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result</a:t>
            </a:r>
            <a:r>
              <a:rPr lang="en-US" sz="1400" b="1" i="1" noProof="1">
                <a:solidFill>
                  <a:schemeClr val="accent6">
                    <a:lumMod val="50000"/>
                  </a:schemeClr>
                </a:solidFill>
              </a:rPr>
              <a:t>,res</a:t>
            </a:r>
            <a:r>
              <a:rPr lang="en-US" sz="1400" i="1" noProof="1"/>
              <a:t>)</a:t>
            </a:r>
            <a:endParaRPr lang="en-US" sz="14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A064220-F754-9E45-9B20-74CDFC8DBC97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rot="16200000" flipH="1">
            <a:off x="2283413" y="4413989"/>
            <a:ext cx="206007" cy="14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bg2">
                <a:lumMod val="75000"/>
              </a:schemeClr>
            </a:solidFill>
            <a:prstDash val="sysDot"/>
            <a:headEnd type="none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57CE843-05B3-944F-BB73-2F5F3F013094}"/>
              </a:ext>
            </a:extLst>
          </p:cNvPr>
          <p:cNvCxnSpPr>
            <a:cxnSpLocks/>
            <a:stCxn id="56" idx="2"/>
            <a:endCxn id="64" idx="0"/>
          </p:cNvCxnSpPr>
          <p:nvPr/>
        </p:nvCxnSpPr>
        <p:spPr>
          <a:xfrm rot="5400000">
            <a:off x="2303630" y="4903332"/>
            <a:ext cx="161349" cy="4367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bg2">
                <a:lumMod val="75000"/>
              </a:schemeClr>
            </a:solidFill>
            <a:prstDash val="sysDot"/>
            <a:headEnd type="none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1382FEF-3075-E746-AC8F-31E395107A8C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 flipH="1">
            <a:off x="180500" y="3092348"/>
            <a:ext cx="2193477" cy="2209762"/>
          </a:xfrm>
          <a:prstGeom prst="bentConnector4">
            <a:avLst>
              <a:gd name="adj1" fmla="val -10422"/>
              <a:gd name="adj2" fmla="val 79541"/>
            </a:avLst>
          </a:prstGeom>
          <a:ln w="31750" cmpd="sng">
            <a:solidFill>
              <a:schemeClr val="bg2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hlinkClick r:id="rId3"/>
            <a:extLst>
              <a:ext uri="{FF2B5EF4-FFF2-40B4-BE49-F238E27FC236}">
                <a16:creationId xmlns:a16="http://schemas.microsoft.com/office/drawing/2014/main" id="{C6C0A8D8-5698-9E46-917F-0CFC89E7A5F7}"/>
              </a:ext>
            </a:extLst>
          </p:cNvPr>
          <p:cNvSpPr/>
          <p:nvPr/>
        </p:nvSpPr>
        <p:spPr>
          <a:xfrm>
            <a:off x="4168635" y="2758879"/>
            <a:ext cx="2611004" cy="307777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i="1" noProof="1"/>
              <a:t>preProcessInitData(req)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7D1EB3-E4D7-324D-966B-8033AFC7381D}"/>
              </a:ext>
            </a:extLst>
          </p:cNvPr>
          <p:cNvSpPr/>
          <p:nvPr/>
        </p:nvSpPr>
        <p:spPr>
          <a:xfrm>
            <a:off x="4062608" y="2623062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72" name="Rectangle 71">
            <a:hlinkClick r:id="rId3"/>
            <a:extLst>
              <a:ext uri="{FF2B5EF4-FFF2-40B4-BE49-F238E27FC236}">
                <a16:creationId xmlns:a16="http://schemas.microsoft.com/office/drawing/2014/main" id="{384B9B0A-EB48-9040-869C-640ABD7BB7CF}"/>
              </a:ext>
            </a:extLst>
          </p:cNvPr>
          <p:cNvSpPr/>
          <p:nvPr/>
        </p:nvSpPr>
        <p:spPr>
          <a:xfrm>
            <a:off x="4168635" y="3321433"/>
            <a:ext cx="2611004" cy="307777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i="1" noProof="1"/>
              <a:t>preProcessActivationData(req)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64D3EC-074F-1745-93EA-5267CD859D89}"/>
              </a:ext>
            </a:extLst>
          </p:cNvPr>
          <p:cNvSpPr/>
          <p:nvPr/>
        </p:nvSpPr>
        <p:spPr>
          <a:xfrm>
            <a:off x="4062608" y="3195776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76" name="Rectangle 75">
            <a:hlinkClick r:id="rId3"/>
            <a:extLst>
              <a:ext uri="{FF2B5EF4-FFF2-40B4-BE49-F238E27FC236}">
                <a16:creationId xmlns:a16="http://schemas.microsoft.com/office/drawing/2014/main" id="{F37EB37F-2C94-AE45-B698-D7358B06A39F}"/>
              </a:ext>
            </a:extLst>
          </p:cNvPr>
          <p:cNvSpPr/>
          <p:nvPr/>
        </p:nvSpPr>
        <p:spPr>
          <a:xfrm>
            <a:off x="4168635" y="3881961"/>
            <a:ext cx="2611004" cy="307777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 lIns="182880">
            <a:spAutoFit/>
          </a:bodyPr>
          <a:lstStyle/>
          <a:p>
            <a:r>
              <a:rPr lang="en-US" sz="1400" i="1" noProof="1"/>
              <a:t>preProcessHTTPContext(req)</a:t>
            </a:r>
            <a:endParaRPr lang="en-US" sz="800" i="1" noProof="1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AD8CD22-5C67-E442-A115-41FC3746D7B6}"/>
              </a:ext>
            </a:extLst>
          </p:cNvPr>
          <p:cNvSpPr/>
          <p:nvPr/>
        </p:nvSpPr>
        <p:spPr>
          <a:xfrm>
            <a:off x="4062608" y="3756304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c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B7ADFA3-CD77-9A45-BBBE-5000477E7D7F}"/>
              </a:ext>
            </a:extLst>
          </p:cNvPr>
          <p:cNvCxnSpPr>
            <a:cxnSpLocks/>
            <a:stCxn id="47" idx="3"/>
            <a:endCxn id="69" idx="1"/>
          </p:cNvCxnSpPr>
          <p:nvPr/>
        </p:nvCxnSpPr>
        <p:spPr>
          <a:xfrm flipV="1">
            <a:off x="3687551" y="2912768"/>
            <a:ext cx="481084" cy="752545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44C3AAD-A530-C847-B96A-1DDFC9747D51}"/>
              </a:ext>
            </a:extLst>
          </p:cNvPr>
          <p:cNvSpPr/>
          <p:nvPr/>
        </p:nvSpPr>
        <p:spPr>
          <a:xfrm>
            <a:off x="0" y="2600034"/>
            <a:ext cx="1014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noProof="1">
                <a:solidFill>
                  <a:schemeClr val="tx1">
                    <a:lumMod val="95000"/>
                    <a:lumOff val="5000"/>
                  </a:schemeClr>
                </a:solidFill>
                <a:ea typeface="ＭＳ 明朝" charset="-128"/>
                <a:cs typeface="Times New Roman" charset="0"/>
              </a:rPr>
              <a:t>Http Request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A514BFB-511B-884F-B6CF-C5740DA8FD04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 rot="5400000">
            <a:off x="5346749" y="3194044"/>
            <a:ext cx="254777" cy="12700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318ECD99-08B3-2D40-BDFF-8967F4D11C98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 flipH="1">
            <a:off x="4374847" y="3090449"/>
            <a:ext cx="376449" cy="1822130"/>
          </a:xfrm>
          <a:prstGeom prst="bentConnector4">
            <a:avLst>
              <a:gd name="adj1" fmla="val -60725"/>
              <a:gd name="adj2" fmla="val 85824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7155D69-5F7F-444E-8A5A-11639C9D0956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 rot="5400000">
            <a:off x="5347762" y="3755585"/>
            <a:ext cx="252751" cy="12700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0806B8-2C76-8D44-B557-DB78152F51E2}"/>
              </a:ext>
            </a:extLst>
          </p:cNvPr>
          <p:cNvGrpSpPr/>
          <p:nvPr/>
        </p:nvGrpSpPr>
        <p:grpSpPr>
          <a:xfrm>
            <a:off x="7157633" y="1019768"/>
            <a:ext cx="4678767" cy="2323713"/>
            <a:chOff x="7108570" y="1553527"/>
            <a:chExt cx="4678765" cy="2323713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C39D28F-2983-714F-B6B9-0BFB71EA2AB1}"/>
                </a:ext>
              </a:extLst>
            </p:cNvPr>
            <p:cNvSpPr/>
            <p:nvPr/>
          </p:nvSpPr>
          <p:spPr>
            <a:xfrm>
              <a:off x="7108570" y="1571408"/>
              <a:ext cx="234969" cy="2349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7751FB1-2D48-C242-85BE-BD963DE513DF}"/>
                </a:ext>
              </a:extLst>
            </p:cNvPr>
            <p:cNvSpPr txBox="1"/>
            <p:nvPr/>
          </p:nvSpPr>
          <p:spPr>
            <a:xfrm>
              <a:off x="7217479" y="1553527"/>
              <a:ext cx="4569856" cy="2323713"/>
            </a:xfrm>
            <a:prstGeom prst="rect">
              <a:avLst/>
            </a:prstGeom>
            <a:noFill/>
          </p:spPr>
          <p:txBody>
            <a:bodyPr wrap="square" lIns="182880" rtlCol="0">
              <a:spAutoFit/>
            </a:bodyPr>
            <a:lstStyle/>
            <a:p>
              <a:pPr marL="177800" lvl="1">
                <a:tabLst>
                  <a:tab pos="168275" algn="l"/>
                </a:tabLst>
              </a:pPr>
              <a:r>
                <a:rPr lang="en-US" sz="1400" i="1" noProof="1"/>
                <a:t>preProcessInitData(req)</a:t>
              </a:r>
            </a:p>
            <a:p>
              <a:pPr marL="349250" lvl="1" indent="-171450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b="1" dirty="0"/>
                <a:t>IF</a:t>
              </a:r>
              <a:r>
                <a:rPr lang="en-US" sz="1200" dirty="0"/>
                <a:t>: OW </a:t>
              </a:r>
              <a:r>
                <a:rPr lang="en-US" sz="1200" dirty="0" err="1"/>
                <a:t>Init.</a:t>
              </a:r>
              <a:r>
                <a:rPr lang="en-US" sz="1200" dirty="0"/>
                <a:t> data is “baked in” to runtime use it on the original OW </a:t>
              </a:r>
              <a:r>
                <a:rPr lang="en-US" sz="1200" i="1" dirty="0"/>
                <a:t>init</a:t>
              </a:r>
              <a:r>
                <a:rPr lang="en-US" sz="1200" dirty="0"/>
                <a:t>() function</a:t>
              </a:r>
            </a:p>
            <a:p>
              <a:pPr marL="577850" lvl="2" indent="-233363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i.e.,  </a:t>
              </a:r>
              <a:r>
                <a:rPr lang="en-US" sz="1200" dirty="0">
                  <a:solidFill>
                    <a:srgbClr val="3612D4"/>
                  </a:solidFill>
                </a:rPr>
                <a:t>__OW_ACTION_xxx </a:t>
              </a:r>
              <a:r>
                <a:rPr lang="en-US" sz="1200" dirty="0"/>
                <a:t>is in process environment</a:t>
              </a:r>
            </a:p>
            <a:p>
              <a:pPr marL="344488" lvl="1" indent="-173038">
                <a:buFont typeface="Arial" panose="020B0604020202020204" pitchFamily="34" charset="0"/>
                <a:buChar char="•"/>
                <a:tabLst>
                  <a:tab pos="334963" algn="l"/>
                </a:tabLst>
              </a:pPr>
              <a:r>
                <a:rPr lang="en-US" sz="1200" b="1" dirty="0"/>
                <a:t>ELSE</a:t>
              </a:r>
              <a:r>
                <a:rPr lang="en-US" sz="1200" dirty="0"/>
                <a:t>: look in the request body for JSON </a:t>
              </a:r>
              <a:r>
                <a:rPr lang="en-US" sz="1200" dirty="0" err="1"/>
                <a:t>init.</a:t>
              </a:r>
              <a:r>
                <a:rPr lang="en-US" sz="1200" dirty="0"/>
                <a:t> Data and use that instead on the original OW </a:t>
              </a:r>
              <a:r>
                <a:rPr lang="en-US" sz="1200" i="1" dirty="0"/>
                <a:t>init</a:t>
              </a:r>
              <a:r>
                <a:rPr lang="en-US" sz="1200" dirty="0"/>
                <a:t>() function.</a:t>
              </a:r>
            </a:p>
            <a:p>
              <a:pPr marL="344488" lvl="1" indent="-173038">
                <a:buFont typeface="Arial" panose="020B0604020202020204" pitchFamily="34" charset="0"/>
                <a:buChar char="•"/>
                <a:tabLst>
                  <a:tab pos="334963" algn="l"/>
                </a:tabLst>
              </a:pPr>
              <a:r>
                <a:rPr lang="en-US" sz="1200" b="1" dirty="0"/>
                <a:t>Note</a:t>
              </a:r>
              <a:r>
                <a:rPr lang="en-US" sz="1200" dirty="0"/>
                <a:t>: </a:t>
              </a:r>
              <a:r>
                <a:rPr lang="en-US" sz="1200" b="1" dirty="0">
                  <a:solidFill>
                    <a:srgbClr val="3612D4"/>
                  </a:solidFill>
                </a:rPr>
                <a:t>__OW_ACTION_NAME</a:t>
              </a:r>
              <a:r>
                <a:rPr lang="en-US" sz="1200" b="1" dirty="0"/>
                <a:t> </a:t>
              </a:r>
              <a:r>
                <a:rPr lang="en-US" sz="1200" dirty="0"/>
                <a:t>moved to Activation Data ONLY if it does not already contain a valid value for Action Name.</a:t>
              </a:r>
            </a:p>
            <a:p>
              <a:pPr marL="344488" lvl="1" indent="-173038">
                <a:buFont typeface="Arial" panose="020B0604020202020204" pitchFamily="34" charset="0"/>
                <a:buChar char="•"/>
                <a:tabLst>
                  <a:tab pos="334963" algn="l"/>
                </a:tabLst>
              </a:pPr>
              <a:r>
                <a:rPr lang="en-US" sz="1200" b="1" dirty="0"/>
                <a:t>Note</a:t>
              </a:r>
              <a:r>
                <a:rPr lang="en-US" sz="1200" dirty="0"/>
                <a:t>: Normal init() processing will error if “code” is baked in and also is supplied in </a:t>
              </a:r>
              <a:r>
                <a:rPr lang="en-US" sz="1200" dirty="0" err="1"/>
                <a:t>init.</a:t>
              </a:r>
              <a:r>
                <a:rPr lang="en-US" sz="1200" dirty="0"/>
                <a:t> Data.</a:t>
              </a:r>
            </a:p>
            <a:p>
              <a:pPr marL="233363" lvl="2" indent="-173038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endParaRPr lang="en-US" sz="1200" dirty="0"/>
            </a:p>
            <a:p>
              <a:pPr marL="965200" lvl="3" indent="-165100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endParaRPr lang="en-US" sz="11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CC1290-F590-DA4C-A438-AB0DEAD759C1}"/>
              </a:ext>
            </a:extLst>
          </p:cNvPr>
          <p:cNvGrpSpPr/>
          <p:nvPr/>
        </p:nvGrpSpPr>
        <p:grpSpPr>
          <a:xfrm>
            <a:off x="7166109" y="3075235"/>
            <a:ext cx="4670291" cy="861774"/>
            <a:chOff x="7117145" y="2704249"/>
            <a:chExt cx="4670291" cy="861774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5902C1-C832-034C-B35A-612B17E26A1C}"/>
                </a:ext>
              </a:extLst>
            </p:cNvPr>
            <p:cNvSpPr/>
            <p:nvPr/>
          </p:nvSpPr>
          <p:spPr>
            <a:xfrm>
              <a:off x="7117145" y="2722130"/>
              <a:ext cx="234969" cy="2349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8640726-8ACD-AA46-A9FC-3F13DDEFEF08}"/>
                </a:ext>
              </a:extLst>
            </p:cNvPr>
            <p:cNvSpPr txBox="1"/>
            <p:nvPr/>
          </p:nvSpPr>
          <p:spPr>
            <a:xfrm>
              <a:off x="7226054" y="2704249"/>
              <a:ext cx="45613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lvl="1">
                <a:tabLst>
                  <a:tab pos="168275" algn="l"/>
                </a:tabLst>
              </a:pPr>
              <a:r>
                <a:rPr lang="en-US" sz="1400" i="1" noProof="1"/>
                <a:t>preProcessActivationData(req)</a:t>
              </a:r>
              <a:endParaRPr lang="en-US" sz="1400" b="1" dirty="0"/>
            </a:p>
            <a:p>
              <a:pPr marL="349250" lvl="1" indent="-171450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Move all keys/values in Activation Data to process environment variables for the function to access</a:t>
              </a:r>
            </a:p>
            <a:p>
              <a:pPr marL="577850" lvl="2" indent="-233363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i.e., Uppercase key name and prepend with </a:t>
              </a:r>
              <a:r>
                <a:rPr lang="en-US" sz="1100" dirty="0">
                  <a:solidFill>
                    <a:srgbClr val="3612D4"/>
                  </a:solidFill>
                </a:rPr>
                <a:t>“__OW_”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5586CC9-8061-704A-9432-E181090AEF79}"/>
              </a:ext>
            </a:extLst>
          </p:cNvPr>
          <p:cNvGrpSpPr/>
          <p:nvPr/>
        </p:nvGrpSpPr>
        <p:grpSpPr>
          <a:xfrm>
            <a:off x="7166109" y="4055287"/>
            <a:ext cx="4670291" cy="1231106"/>
            <a:chOff x="7117145" y="2704249"/>
            <a:chExt cx="4670291" cy="123110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3AF6809-3FF3-064C-837B-B45E542C472B}"/>
                </a:ext>
              </a:extLst>
            </p:cNvPr>
            <p:cNvSpPr/>
            <p:nvPr/>
          </p:nvSpPr>
          <p:spPr>
            <a:xfrm>
              <a:off x="7117145" y="2722130"/>
              <a:ext cx="234969" cy="2349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982F98-EE1F-2848-B49B-38F8F5969353}"/>
                </a:ext>
              </a:extLst>
            </p:cNvPr>
            <p:cNvSpPr txBox="1"/>
            <p:nvPr/>
          </p:nvSpPr>
          <p:spPr>
            <a:xfrm>
              <a:off x="7226054" y="2704249"/>
              <a:ext cx="456138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lvl="1">
                <a:tabLst>
                  <a:tab pos="168275" algn="l"/>
                </a:tabLst>
              </a:pPr>
              <a:r>
                <a:rPr lang="en-US" sz="1400" i="1" noProof="1"/>
                <a:t>preProcessHTTPContext(req)</a:t>
              </a:r>
              <a:endParaRPr lang="en-US" sz="1400" b="1" dirty="0"/>
            </a:p>
            <a:p>
              <a:pPr marL="349250" lvl="1" indent="-171450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Move request context information to process environment variables prepended with </a:t>
              </a:r>
              <a:r>
                <a:rPr lang="en-US" sz="1100" dirty="0">
                  <a:solidFill>
                    <a:srgbClr val="3612D4"/>
                  </a:solidFill>
                </a:rPr>
                <a:t>“__OW_”</a:t>
              </a:r>
              <a:r>
                <a:rPr lang="en-US" sz="1200" dirty="0"/>
                <a:t> </a:t>
              </a:r>
            </a:p>
            <a:p>
              <a:pPr marL="577850" lvl="2" indent="-233363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i.e., METHOD, HEADERS, PATH, NAMESPACE, USER, BODY (Base64 encoded), and QUERY</a:t>
              </a:r>
            </a:p>
            <a:p>
              <a:pPr marL="577850" lvl="2" indent="-233363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endParaRPr lang="en-US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4645F8F-0012-534C-B521-FE279C9ED845}"/>
              </a:ext>
            </a:extLst>
          </p:cNvPr>
          <p:cNvGrpSpPr/>
          <p:nvPr/>
        </p:nvGrpSpPr>
        <p:grpSpPr>
          <a:xfrm>
            <a:off x="7157633" y="5187992"/>
            <a:ext cx="4844313" cy="1415772"/>
            <a:chOff x="7117145" y="2704249"/>
            <a:chExt cx="4844313" cy="141577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933230-82BB-EC4B-8E52-9357CFE9C7AC}"/>
                </a:ext>
              </a:extLst>
            </p:cNvPr>
            <p:cNvSpPr/>
            <p:nvPr/>
          </p:nvSpPr>
          <p:spPr>
            <a:xfrm>
              <a:off x="7117145" y="2722130"/>
              <a:ext cx="234969" cy="2349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98E24F-DE04-8A4A-86A4-E88D5F64B9D4}"/>
                </a:ext>
              </a:extLst>
            </p:cNvPr>
            <p:cNvSpPr txBox="1"/>
            <p:nvPr/>
          </p:nvSpPr>
          <p:spPr>
            <a:xfrm>
              <a:off x="7226053" y="2704249"/>
              <a:ext cx="473540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lvl="1">
                <a:tabLst>
                  <a:tab pos="168275" algn="l"/>
                </a:tabLst>
              </a:pPr>
              <a:r>
                <a:rPr lang="en-US" sz="1400" i="1" noProof="1"/>
                <a:t>postProcessResponse(</a:t>
              </a:r>
              <a:r>
                <a:rPr lang="en-US" sz="1400" i="1" noProof="1">
                  <a:solidFill>
                    <a:schemeClr val="accent6">
                      <a:lumMod val="75000"/>
                    </a:schemeClr>
                  </a:solidFill>
                </a:rPr>
                <a:t>result</a:t>
              </a:r>
              <a:r>
                <a:rPr lang="en-US" sz="1400" i="1" noProof="1"/>
                <a:t>, res)</a:t>
              </a:r>
              <a:endParaRPr lang="en-US" sz="1400" b="1" dirty="0"/>
            </a:p>
            <a:p>
              <a:pPr marL="344488" lvl="2" indent="-173038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Move/format function’s Http-related JSON data (i.e., </a:t>
              </a:r>
              <a:r>
                <a:rPr lang="en-US" sz="1200" b="1" dirty="0">
                  <a:highlight>
                    <a:srgbClr val="FFFF00"/>
                  </a:highlight>
                </a:rPr>
                <a:t>result</a:t>
              </a:r>
              <a:r>
                <a:rPr lang="en-US" sz="1200" dirty="0"/>
                <a:t>) to actual Http response protocol format</a:t>
              </a:r>
            </a:p>
            <a:p>
              <a:pPr marL="577850" lvl="3" indent="-233363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Move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result .statusCode</a:t>
              </a:r>
              <a:r>
                <a:rPr lang="en-US" sz="1200" dirty="0"/>
                <a:t> (e.g., 200, etc.) Http Response header</a:t>
              </a:r>
            </a:p>
            <a:p>
              <a:pPr marL="577850" lvl="3" indent="-233363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Move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result .headers</a:t>
              </a:r>
              <a:r>
                <a:rPr lang="en-US" sz="1200" dirty="0"/>
                <a:t> to Http Response header</a:t>
              </a:r>
            </a:p>
            <a:p>
              <a:pPr marL="577850" lvl="3" indent="-233363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Move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result .body</a:t>
              </a:r>
              <a:r>
                <a:rPr lang="en-US" sz="1200" dirty="0"/>
                <a:t> to Http Response body</a:t>
              </a:r>
            </a:p>
            <a:p>
              <a:pPr marL="577850" lvl="3" indent="-233363">
                <a:buFont typeface="Arial" panose="020B0604020202020204" pitchFamily="34" charset="0"/>
                <a:buChar char="•"/>
                <a:tabLst>
                  <a:tab pos="168275" algn="l"/>
                </a:tabLst>
              </a:pPr>
              <a:r>
                <a:rPr lang="en-US" sz="1200" dirty="0"/>
                <a:t>Delete any OpenWhisk values from Http Response body</a:t>
              </a:r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5F21676C-612B-8547-8AFD-A609BFABD99C}"/>
              </a:ext>
            </a:extLst>
          </p:cNvPr>
          <p:cNvSpPr/>
          <p:nvPr/>
        </p:nvSpPr>
        <p:spPr>
          <a:xfrm>
            <a:off x="961010" y="4896877"/>
            <a:ext cx="234969" cy="23496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0FAF-FA43-C249-818F-5D4BE09F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EAEDB-567B-744A-A9E9-2B8764DBD756}"/>
              </a:ext>
            </a:extLst>
          </p:cNvPr>
          <p:cNvSpPr/>
          <p:nvPr/>
        </p:nvSpPr>
        <p:spPr>
          <a:xfrm>
            <a:off x="297627" y="746859"/>
            <a:ext cx="10319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we can/cannot do within the runtime to provide OW functional equivalency under Knative/Kubernetes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1B3AD9-F0BC-864B-A6F5-56ADDBC95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08915"/>
              </p:ext>
            </p:extLst>
          </p:nvPr>
        </p:nvGraphicFramePr>
        <p:xfrm>
          <a:off x="297627" y="1243056"/>
          <a:ext cx="11623040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33">
                  <a:extLst>
                    <a:ext uri="{9D8B030D-6E8A-4147-A177-3AD203B41FA5}">
                      <a16:colId xmlns:a16="http://schemas.microsoft.com/office/drawing/2014/main" val="2999807886"/>
                    </a:ext>
                  </a:extLst>
                </a:gridCol>
                <a:gridCol w="3311915">
                  <a:extLst>
                    <a:ext uri="{9D8B030D-6E8A-4147-A177-3AD203B41FA5}">
                      <a16:colId xmlns:a16="http://schemas.microsoft.com/office/drawing/2014/main" val="1831477665"/>
                    </a:ext>
                  </a:extLst>
                </a:gridCol>
                <a:gridCol w="965445">
                  <a:extLst>
                    <a:ext uri="{9D8B030D-6E8A-4147-A177-3AD203B41FA5}">
                      <a16:colId xmlns:a16="http://schemas.microsoft.com/office/drawing/2014/main" val="3845142269"/>
                    </a:ext>
                  </a:extLst>
                </a:gridCol>
                <a:gridCol w="3596640">
                  <a:extLst>
                    <a:ext uri="{9D8B030D-6E8A-4147-A177-3AD203B41FA5}">
                      <a16:colId xmlns:a16="http://schemas.microsoft.com/office/drawing/2014/main" val="3451844893"/>
                    </a:ext>
                  </a:extLst>
                </a:gridCol>
                <a:gridCol w="2766507">
                  <a:extLst>
                    <a:ext uri="{9D8B030D-6E8A-4147-A177-3AD203B41FA5}">
                      <a16:colId xmlns:a16="http://schemas.microsoft.com/office/drawing/2014/main" val="395954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noProof="1"/>
                        <a:t>OW Function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/>
                        <a:t>OpenWhisk Capability </a:t>
                      </a:r>
                    </a:p>
                    <a:p>
                      <a:r>
                        <a:rPr lang="en-US" sz="1050" b="0" i="1" noProof="1"/>
                        <a:t>(Supported via Native OW Platformw with Controller+Runtime)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Supported </a:t>
                      </a:r>
                      <a:r>
                        <a:rPr lang="en-US" sz="1050" b="0" i="1" noProof="1"/>
                        <a:t>(Knative-Built Runtime)</a:t>
                      </a:r>
                      <a:endParaRPr lang="en-US" sz="1100" b="0" i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1"/>
                        <a:t>Notes / Caveats</a:t>
                      </a:r>
                    </a:p>
                    <a:p>
                      <a:endParaRPr lang="en-US" sz="12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noProof="1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JSON in/JSON 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Pre/Post processing preserves JSON In/Out contract.  Even preserving existing init(), run() methods used by the OW  impl.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i="1" noProof="1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/>
                          </a:solidFill>
                        </a:rP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pass in environment variables as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JSON “values” data preserved, allow existing OpenWhisk init() method to move them from Environment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i="1" noProof="1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8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noProof="1"/>
                        <a:t>Http (Web</a:t>
                      </a:r>
                      <a:r>
                        <a:rPr lang="en-US" sz="1050" b="1" noProof="1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sz="1050" noProof="1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pass HTTP traffic into function container by transforming incoming http workload to OW-complian web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noProof="1"/>
                        <a:t>preProcessHTTPContext(req)</a:t>
                      </a:r>
                      <a:endParaRPr lang="en-US" sz="500" i="1" noProof="1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i="1" noProof="1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allow anonymous invocation via HTTP GET, PUT, DELETE,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i="1" noProof="1"/>
                        <a:t>Performed at runtime initialization as part of Knative build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i="1" noProof="1"/>
                        <a:t>BuildTemplate (Build) allows parameter to declare list of HTTP Methods supported by the associated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Note: </a:t>
                      </a:r>
                      <a:r>
                        <a:rPr lang="en-US" sz="1050" baseline="0" dirty="0"/>
                        <a:t>PATCH, HEAD, OPTIONS are </a:t>
                      </a:r>
                      <a:r>
                        <a:rPr lang="en-US" sz="1050" i="1" baseline="0" dirty="0">
                          <a:solidFill>
                            <a:srgbClr val="C00000"/>
                          </a:solidFill>
                        </a:rPr>
                        <a:t>not currently supported</a:t>
                      </a:r>
                      <a:r>
                        <a:rPr lang="en-US" sz="1050" baseline="0" dirty="0"/>
                        <a:t>; </a:t>
                      </a:r>
                      <a:r>
                        <a:rPr lang="en-US" sz="1050" i="1" baseline="0" dirty="0"/>
                        <a:t>however, these are not featured in any known test cases / examples. </a:t>
                      </a:r>
                      <a:r>
                        <a:rPr lang="en-US" sz="1050" i="0" baseline="0" dirty="0"/>
                        <a:t>Tracked/Discussed under</a:t>
                      </a:r>
                      <a:r>
                        <a:rPr lang="en-US" sz="1050" i="1" baseline="0" dirty="0"/>
                        <a:t> </a:t>
                      </a:r>
                      <a:r>
                        <a:rPr lang="en-US" sz="1050" i="1" baseline="0" dirty="0">
                          <a:hlinkClick r:id="rId2"/>
                        </a:rPr>
                        <a:t>Issue # 212</a:t>
                      </a:r>
                      <a:endParaRPr lang="en-US" sz="1050" i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4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i="0" u="sng" noProof="1"/>
                        <a:t>Env. Var. mapping</a:t>
                      </a:r>
                      <a:r>
                        <a:rPr lang="en-US" sz="1050" i="0" u="none" noProof="1"/>
                        <a:t> </a:t>
                      </a:r>
                      <a:r>
                        <a:rPr lang="en-US" sz="1050" noProof="1"/>
                        <a:t>(Standard) – (all __OW_*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noProof="1"/>
                        <a:t>preProcessInitData(req), preProcessActivationData(req)</a:t>
                      </a:r>
                      <a:endParaRPr lang="en-US" sz="500" i="1" noProof="1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i="1" noProof="1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2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u="sng" noProof="1"/>
                        <a:t>Env. Var, mapping</a:t>
                      </a:r>
                      <a:r>
                        <a:rPr lang="en-US" sz="1050" noProof="1"/>
                        <a:t> (Non-Standard) to OW paramaters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noProof="1"/>
                        <a:t>preProcessInitData(req), preProcessActivationData(req)</a:t>
                      </a:r>
                      <a:endParaRPr lang="en-US" sz="500" i="1" noProof="1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i="1" noProof="1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hlinkClick r:id="rId3"/>
                        </a:rPr>
                        <a:t>Query Parameters</a:t>
                      </a:r>
                      <a:r>
                        <a:rPr lang="en-US" sz="1050" noProof="1"/>
                        <a:t> - mapping to function args.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preProcessHTTPContext</a:t>
                      </a:r>
                      <a:r>
                        <a:rPr lang="en-US" sz="1050" i="1" dirty="0"/>
                        <a:t>(req)</a:t>
                      </a:r>
                      <a:endParaRPr lang="en-US" sz="1050" i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Mapped to </a:t>
                      </a:r>
                      <a:r>
                        <a:rPr lang="en-US" sz="1050" noProof="1">
                          <a:solidFill>
                            <a:srgbClr val="3612D4"/>
                          </a:solidFill>
                        </a:rPr>
                        <a:t>__OW_QUERY</a:t>
                      </a:r>
                      <a:endParaRPr lang="en-US" sz="1050" i="1" noProof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2079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A690E4-76DD-084C-8B35-31FBBF3E3395}"/>
              </a:ext>
            </a:extLst>
          </p:cNvPr>
          <p:cNvSpPr/>
          <p:nvPr/>
        </p:nvSpPr>
        <p:spPr>
          <a:xfrm>
            <a:off x="297627" y="6090005"/>
            <a:ext cx="115150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C00000"/>
                </a:solidFill>
              </a:rPr>
              <a:t>Web Actions are effectively HTTP Actions with the ability to declare a public endpoint, which would be done in conjunction with an API Gateway or similar (Kube)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Http “</a:t>
            </a:r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raw = true| false</a:t>
            </a:r>
            <a:r>
              <a:rPr lang="en-US" sz="1200" noProof="1"/>
              <a:t>” : actions effectively only distinguish functions that declare themselves able to handle “raw” http input (body) data with associated .ext Content-Type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66743A-5B2E-FC4C-A732-88D7DCD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191114"/>
            <a:ext cx="11704320" cy="430887"/>
          </a:xfrm>
        </p:spPr>
        <p:txBody>
          <a:bodyPr/>
          <a:lstStyle/>
          <a:p>
            <a:r>
              <a:rPr lang="en-US" b="1" dirty="0"/>
              <a:t>Knative Platform Impl.</a:t>
            </a:r>
            <a:r>
              <a:rPr lang="en-US" dirty="0"/>
              <a:t> – Functional view of capabilities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EF944-645B-004B-BB37-9B3076F208B9}"/>
              </a:ext>
            </a:extLst>
          </p:cNvPr>
          <p:cNvSpPr/>
          <p:nvPr/>
        </p:nvSpPr>
        <p:spPr>
          <a:xfrm>
            <a:off x="297627" y="5163986"/>
            <a:ext cx="26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noProof="1">
                <a:solidFill>
                  <a:schemeClr val="accent5">
                    <a:lumMod val="75000"/>
                  </a:schemeClr>
                </a:solidFill>
              </a:rPr>
              <a:t>Continued on next page …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CB39A25-9EA6-5943-8C4C-C1EBA396F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EAEDB-567B-744A-A9E9-2B8764DBD756}"/>
              </a:ext>
            </a:extLst>
          </p:cNvPr>
          <p:cNvSpPr/>
          <p:nvPr/>
        </p:nvSpPr>
        <p:spPr>
          <a:xfrm>
            <a:off x="297627" y="746859"/>
            <a:ext cx="10319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we can/cannot do within the runtime to provide OW functional equivalency under Knative/Kubernetes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1B3AD9-F0BC-864B-A6F5-56ADDBC95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02068"/>
              </p:ext>
            </p:extLst>
          </p:nvPr>
        </p:nvGraphicFramePr>
        <p:xfrm>
          <a:off x="297627" y="1244534"/>
          <a:ext cx="11623040" cy="396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33">
                  <a:extLst>
                    <a:ext uri="{9D8B030D-6E8A-4147-A177-3AD203B41FA5}">
                      <a16:colId xmlns:a16="http://schemas.microsoft.com/office/drawing/2014/main" val="2999807886"/>
                    </a:ext>
                  </a:extLst>
                </a:gridCol>
                <a:gridCol w="3311915">
                  <a:extLst>
                    <a:ext uri="{9D8B030D-6E8A-4147-A177-3AD203B41FA5}">
                      <a16:colId xmlns:a16="http://schemas.microsoft.com/office/drawing/2014/main" val="1831477665"/>
                    </a:ext>
                  </a:extLst>
                </a:gridCol>
                <a:gridCol w="965445">
                  <a:extLst>
                    <a:ext uri="{9D8B030D-6E8A-4147-A177-3AD203B41FA5}">
                      <a16:colId xmlns:a16="http://schemas.microsoft.com/office/drawing/2014/main" val="3845142269"/>
                    </a:ext>
                  </a:extLst>
                </a:gridCol>
                <a:gridCol w="3596640">
                  <a:extLst>
                    <a:ext uri="{9D8B030D-6E8A-4147-A177-3AD203B41FA5}">
                      <a16:colId xmlns:a16="http://schemas.microsoft.com/office/drawing/2014/main" val="3451844893"/>
                    </a:ext>
                  </a:extLst>
                </a:gridCol>
                <a:gridCol w="2766507">
                  <a:extLst>
                    <a:ext uri="{9D8B030D-6E8A-4147-A177-3AD203B41FA5}">
                      <a16:colId xmlns:a16="http://schemas.microsoft.com/office/drawing/2014/main" val="395954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noProof="1"/>
                        <a:t>OW Function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/>
                        <a:t>OpenWhisk Capability </a:t>
                      </a:r>
                    </a:p>
                    <a:p>
                      <a:r>
                        <a:rPr lang="en-US" sz="1050" b="0" i="1" noProof="1"/>
                        <a:t>(Supported via Native OW Platformw with Controller+Runtime)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Supported </a:t>
                      </a:r>
                      <a:r>
                        <a:rPr lang="en-US" sz="1050" b="0" i="1" noProof="1"/>
                        <a:t>(Knative-Built Runtime)</a:t>
                      </a:r>
                      <a:endParaRPr lang="en-US" sz="1100" b="0" i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1"/>
                        <a:t>Notes / Caveats</a:t>
                      </a:r>
                    </a:p>
                    <a:p>
                      <a:endParaRPr lang="en-US" sz="12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hlinkClick r:id="rId2"/>
                        </a:rPr>
                        <a:t>Body Prameters</a:t>
                      </a:r>
                      <a:r>
                        <a:rPr lang="en-US" sz="1050" noProof="1"/>
                        <a:t> – mapping to function args.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No (WIP)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1" noProof="1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i="0" noProof="1">
                          <a:solidFill>
                            <a:schemeClr val="tx1"/>
                          </a:solidFill>
                        </a:rPr>
                        <a:t>Mapped to</a:t>
                      </a:r>
                      <a:r>
                        <a:rPr lang="en-US" sz="1050" i="1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50" i="1" noProof="1">
                          <a:solidFill>
                            <a:srgbClr val="3612D4"/>
                          </a:solidFill>
                        </a:rPr>
                        <a:t>__OW_BODY</a:t>
                      </a:r>
                    </a:p>
                    <a:p>
                      <a:r>
                        <a:rPr lang="en-US" sz="1050" i="0" noProof="1">
                          <a:solidFill>
                            <a:schemeClr val="tx1"/>
                          </a:solidFill>
                        </a:rPr>
                        <a:t>Tracked/discussed under</a:t>
                      </a:r>
                      <a:r>
                        <a:rPr lang="en-US" sz="1050" i="1" noProof="1">
                          <a:solidFill>
                            <a:srgbClr val="3612D4"/>
                          </a:solidFill>
                        </a:rPr>
                        <a:t> </a:t>
                      </a:r>
                      <a:r>
                        <a:rPr lang="en-US" sz="1050" i="0" noProof="1">
                          <a:solidFill>
                            <a:schemeClr val="tx1"/>
                          </a:solidFill>
                          <a:hlinkClick r:id="rId3"/>
                        </a:rPr>
                        <a:t>Issue # 213</a:t>
                      </a:r>
                      <a:endParaRPr lang="en-US" sz="1050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7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hlinkClick r:id="rId4"/>
                        </a:rPr>
                        <a:t>Content Extensions </a:t>
                      </a:r>
                      <a:r>
                        <a:rPr lang="en-US" sz="1050" b="0" noProof="1"/>
                        <a:t>- Support invocation of non-standard extensions </a:t>
                      </a:r>
                      <a:r>
                        <a:rPr lang="en-US" sz="1050" b="0" dirty="0"/>
                        <a:t>e.g. {QUALIFIED ACTION NAME}.{EXT}</a:t>
                      </a:r>
                      <a:endParaRPr lang="en-US" sz="1050" b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No (WIP)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/>
                        <a:t>Could allow function authors to declare in Build Template (build time) or in Service (runtime)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/>
                        <a:t>Tracked/discussed under </a:t>
                      </a:r>
                      <a:r>
                        <a:rPr lang="en-US" sz="1050" dirty="0">
                          <a:hlinkClick r:id="rId5"/>
                        </a:rPr>
                        <a:t>Issue # 214</a:t>
                      </a:r>
                      <a:endParaRPr lang="en-US" sz="1050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>
                          <a:hlinkClick r:id="rId4"/>
                        </a:rPr>
                        <a:t>FORM data</a:t>
                      </a:r>
                      <a:r>
                        <a:rPr lang="en-US" sz="1050" noProof="1"/>
                        <a:t> - Support Web Action 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No (WIP)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i="1" noProof="1"/>
                        <a:t>Work under discussion, planned or In-progress.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/>
                        <a:t>Tracked/discussed under </a:t>
                      </a:r>
                      <a:r>
                        <a:rPr lang="en-US" sz="1050" dirty="0">
                          <a:hlinkClick r:id="rId6"/>
                        </a:rPr>
                        <a:t>Issue # 215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4"/>
                        </a:rPr>
                        <a:t>Inferred Content-Type from Non-JSON body</a:t>
                      </a:r>
                      <a:r>
                        <a:rPr lang="en-US" sz="1050" noProof="1">
                          <a:hlinkClick r:id="rId4"/>
                        </a:rPr>
                        <a:t> 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1"/>
                        <a:t>No (WIP)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Reponse Content-Type inferred from body, Work-in-progress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/>
                        <a:t>Tracked/discussed under </a:t>
                      </a:r>
                      <a:r>
                        <a:rPr lang="en-US" sz="1050" dirty="0">
                          <a:hlinkClick r:id="rId7"/>
                        </a:rPr>
                        <a:t>Issue # 216</a:t>
                      </a:r>
                      <a:r>
                        <a:rPr lang="en-US" sz="1050" dirty="0">
                          <a:hlinkClick r:id="rId8"/>
                        </a:rPr>
                        <a:t> </a:t>
                      </a:r>
                      <a:endParaRPr lang="en-US" sz="105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9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hlinkClick r:id="rId9"/>
                        </a:rPr>
                        <a:t>Bad Request</a:t>
                      </a:r>
                      <a:r>
                        <a:rPr lang="en-US" sz="1050" noProof="1"/>
                        <a:t> - when </a:t>
                      </a:r>
                      <a:r>
                        <a:rPr lang="en-US" sz="1050" i="1" noProof="1"/>
                        <a:t>__ow_*</a:t>
                      </a:r>
                      <a:r>
                        <a:rPr lang="en-US" sz="1050" i="0" noProof="1"/>
                        <a:t> are part of invocation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1"/>
                        <a:t>No (WIP)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Mark the incoming invocation as a bad request if body/query has any of </a:t>
                      </a:r>
                      <a:r>
                        <a:rPr lang="en-US" sz="1050" i="1" noProof="1"/>
                        <a:t>__ow_*</a:t>
                      </a:r>
                      <a:r>
                        <a:rPr lang="en-US" sz="1050" noProof="1"/>
                        <a:t> reserved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noProof="1"/>
                        <a:t>Tracked/discussed under </a:t>
                      </a:r>
                      <a:r>
                        <a:rPr lang="en-US" sz="1050" noProof="1">
                          <a:hlinkClick r:id="rId10"/>
                        </a:rPr>
                        <a:t>Issue # 217</a:t>
                      </a:r>
                      <a:endParaRPr lang="en-US" sz="105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i="0" noProof="1">
                          <a:hlinkClick r:id="rId11"/>
                        </a:rPr>
                        <a:t>Protected Parameters</a:t>
                      </a:r>
                      <a:r>
                        <a:rPr lang="en-US" sz="1050" i="0" noProof="1"/>
                        <a:t> – protecting action parameters with final annotation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1"/>
                        <a:t>No (WIP)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Given action parameters should be protected with final annotation.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noProof="1"/>
                        <a:t>Tracked/discussed under </a:t>
                      </a:r>
                      <a:r>
                        <a:rPr lang="en-US" sz="1050" noProof="1">
                          <a:hlinkClick r:id="rId12"/>
                        </a:rPr>
                        <a:t>Issue # 218</a:t>
                      </a:r>
                      <a:endParaRPr lang="en-US" sz="105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0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noProof="1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invocable via HTTP POST via api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N/A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API Key (if provided) on Activation is preserved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Would require an API Gateway service as part of a larger IAM cloud platform.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6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Http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deviate from current openwhisk URL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1"/>
                        <a:t>N/A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Under Knative, the endpoint is assigned/determined both by the Kube Namespace, as well as the Knative (Kube) Service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1"/>
                        <a:t>If specific Web endpoints that follow the OW naming convention are needed, this would need to be mapped at platform  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135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1666B95-C651-3D4D-A206-2EE6439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191114"/>
            <a:ext cx="11704320" cy="430887"/>
          </a:xfrm>
        </p:spPr>
        <p:txBody>
          <a:bodyPr/>
          <a:lstStyle/>
          <a:p>
            <a:r>
              <a:rPr lang="en-US" b="1" dirty="0"/>
              <a:t>Knative Platform Impl.</a:t>
            </a:r>
            <a:r>
              <a:rPr lang="en-US" dirty="0"/>
              <a:t> – Functional view of capabilities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3777B5-E2C0-B04F-9617-DBDD7B6C7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41F-557D-0E47-98D9-355DF5CD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74" y="1803400"/>
            <a:ext cx="9266231" cy="2076007"/>
          </a:xfrm>
        </p:spPr>
        <p:txBody>
          <a:bodyPr/>
          <a:lstStyle/>
          <a:p>
            <a:pPr algn="ctr"/>
            <a:r>
              <a:rPr lang="en-US" i="1" dirty="0"/>
              <a:t>Phase 2</a:t>
            </a:r>
            <a:br>
              <a:rPr lang="en-US" i="1" dirty="0"/>
            </a:br>
            <a:r>
              <a:rPr lang="en-US" i="1" dirty="0"/>
              <a:t>2-Stage Build using Knative Build Templates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52E92-A633-FA45-99DB-FAA4A37D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52" y="1221644"/>
            <a:ext cx="833073" cy="833073"/>
          </a:xfrm>
          <a:prstGeom prst="rect">
            <a:avLst/>
          </a:prstGeom>
          <a:effectLst>
            <a:outerShdw blurRad="12700" dist="12700" dir="2700000" algn="tl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399" y="239882"/>
            <a:ext cx="11468547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35824" y="670768"/>
            <a:ext cx="10920351" cy="6045717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</a:rPr>
              <a:t>Allow Apache OpenWhisk Actions (i</a:t>
            </a:r>
            <a:r>
              <a:rPr lang="en-US" sz="2000" dirty="0"/>
              <a:t>.e., functions) to run on Kubernetes via Knative build methods</a:t>
            </a:r>
          </a:p>
          <a:p>
            <a:pPr lvl="1"/>
            <a:r>
              <a:rPr lang="en-US" sz="1400" dirty="0"/>
              <a:t>Initially target the Apache OpenWhisk NodeJS runtime (as it is the most popular and shows AWS Lambda equivalency)</a:t>
            </a:r>
          </a:p>
          <a:p>
            <a:pPr lvl="1"/>
            <a:r>
              <a:rPr lang="en-US" sz="1400" dirty="0"/>
              <a:t>Apply methodology to </a:t>
            </a:r>
            <a:r>
              <a:rPr lang="en-US" sz="1400" dirty="0" err="1"/>
              <a:t>ActionLoop</a:t>
            </a:r>
            <a:r>
              <a:rPr lang="en-US" sz="1400" dirty="0"/>
              <a:t> (Go proxy) and support most remaining</a:t>
            </a:r>
          </a:p>
          <a:p>
            <a:pPr lvl="1"/>
            <a:r>
              <a:rPr lang="en-US" sz="1400" dirty="0"/>
              <a:t>Apply methodology to Java Runtime</a:t>
            </a:r>
          </a:p>
          <a:p>
            <a:pPr lvl="1"/>
            <a:r>
              <a:rPr lang="en-US" sz="1400" dirty="0"/>
              <a:t>Explore NodeJS, Java runtimes using </a:t>
            </a:r>
            <a:r>
              <a:rPr lang="en-US" sz="1400" dirty="0" err="1"/>
              <a:t>ActionLoop</a:t>
            </a:r>
            <a:r>
              <a:rPr lang="en-US" sz="1400" dirty="0"/>
              <a:t> (some prototypes started for NodeJS)</a:t>
            </a:r>
          </a:p>
          <a:p>
            <a:r>
              <a:rPr lang="en-US" sz="2000" dirty="0"/>
              <a:t>References</a:t>
            </a:r>
          </a:p>
          <a:p>
            <a:pPr lvl="1"/>
            <a:r>
              <a:rPr lang="en-US" sz="1600" dirty="0"/>
              <a:t>User experience: </a:t>
            </a:r>
          </a:p>
          <a:p>
            <a:pPr lvl="2"/>
            <a:r>
              <a:rPr lang="en-US" sz="1400" dirty="0"/>
              <a:t>Sample: </a:t>
            </a:r>
            <a:r>
              <a:rPr lang="en-US" sz="1400" dirty="0">
                <a:hlinkClick r:id="rId3"/>
              </a:rPr>
              <a:t>https://github.com/knative/docs/tree/master/serving/samples/source-to-url-go</a:t>
            </a:r>
            <a:endParaRPr lang="en-US" sz="1200" dirty="0"/>
          </a:p>
          <a:p>
            <a:pPr lvl="2"/>
            <a:r>
              <a:rPr lang="en-US" sz="1400" dirty="0"/>
              <a:t>But not using the (google) </a:t>
            </a:r>
            <a:r>
              <a:rPr lang="en-US" sz="1400" dirty="0">
                <a:hlinkClick r:id="rId4"/>
              </a:rPr>
              <a:t>kaniko build template</a:t>
            </a:r>
            <a:r>
              <a:rPr lang="en-US" sz="1400" dirty="0"/>
              <a:t> (which performs a build-deploy as one step in a Kaniko container image)</a:t>
            </a:r>
          </a:p>
          <a:p>
            <a:r>
              <a:rPr lang="en-US" sz="2000" dirty="0"/>
              <a:t>Results/Claims:</a:t>
            </a:r>
          </a:p>
          <a:p>
            <a:pPr lvl="1"/>
            <a:r>
              <a:rPr lang="en-US" sz="1600" dirty="0"/>
              <a:t>“Seamless function deployment using Knative (service) or native OpenWhisk API (“wsk”) [or Lambda]</a:t>
            </a:r>
          </a:p>
          <a:p>
            <a:pPr lvl="2"/>
            <a:r>
              <a:rPr lang="en-US" sz="1400" dirty="0"/>
              <a:t>Akin to “TriggerMesh” announce for cross-running Lambda functions on Kube using Knative</a:t>
            </a:r>
          </a:p>
          <a:p>
            <a:pPr lvl="3"/>
            <a:r>
              <a:rPr lang="en-US" sz="1100" dirty="0">
                <a:hlinkClick r:id="rId5"/>
              </a:rPr>
              <a:t>https://hub.packtpub.com/triggermesh-announces-open-source-knative-lambda-runtime-aws-lambda-functions-can-now-be-deployed-on-knative/</a:t>
            </a:r>
          </a:p>
          <a:p>
            <a:pPr lvl="3"/>
            <a:r>
              <a:rPr lang="en-US" sz="1100" dirty="0">
                <a:hlinkClick r:id="rId5"/>
              </a:rPr>
              <a:t>https://www.zdnet.com/article/triggermesh-brings-aws-lambda-serverless-computing-to-kubernetes/</a:t>
            </a:r>
            <a:endParaRPr lang="en-US" sz="1100" dirty="0"/>
          </a:p>
          <a:p>
            <a:pPr lvl="2"/>
            <a:r>
              <a:rPr lang="en-US" sz="1400" i="1" dirty="0"/>
              <a:t>TriggerMesh Lambda runtime: </a:t>
            </a:r>
            <a:r>
              <a:rPr lang="en-US" sz="1200" i="1" dirty="0">
                <a:hlinkClick r:id="rId6"/>
              </a:rPr>
              <a:t>https://github.com/triggermesh/knative-lambda-runtime</a:t>
            </a:r>
            <a:endParaRPr lang="en-US" sz="1200" i="1" dirty="0"/>
          </a:p>
          <a:p>
            <a:pPr lvl="3"/>
            <a:r>
              <a:rPr lang="en-US" sz="1200" i="1" dirty="0"/>
              <a:t>Example: Python 3: </a:t>
            </a:r>
            <a:r>
              <a:rPr lang="en-US" sz="1200" i="1" dirty="0">
                <a:hlinkClick r:id="rId7"/>
              </a:rPr>
              <a:t>https://github.com/triggermesh/knative-lambda-runtime/blob/master/python-3.7/buildtemplate.yaml</a:t>
            </a:r>
            <a:endParaRPr lang="en-US" sz="1200" i="1" dirty="0"/>
          </a:p>
          <a:p>
            <a:pPr lvl="1"/>
            <a:r>
              <a:rPr lang="en-US" sz="1600" i="1" dirty="0"/>
              <a:t>But instead “run OpenWhisk Action functions on Kube”</a:t>
            </a:r>
          </a:p>
          <a:p>
            <a:r>
              <a:rPr lang="en-US" sz="2000" i="1" dirty="0"/>
              <a:t>Identify Tooling Needs/Options:</a:t>
            </a:r>
          </a:p>
          <a:p>
            <a:pPr lvl="1"/>
            <a:r>
              <a:rPr lang="en-US" sz="1600" i="1" dirty="0"/>
              <a:t>Adopt CLI support for Knative targets (once we understand differences in invocation model)</a:t>
            </a:r>
          </a:p>
          <a:p>
            <a:pPr lvl="2"/>
            <a:r>
              <a:rPr lang="en-US" sz="1400" i="1" dirty="0"/>
              <a:t>E.g., adopt --</a:t>
            </a:r>
            <a:r>
              <a:rPr lang="en-US" sz="1400" i="1" dirty="0" err="1"/>
              <a:t>knative</a:t>
            </a:r>
            <a:r>
              <a:rPr lang="en-US" sz="1400" i="1" dirty="0"/>
              <a:t> flag on “wsk” CLI</a:t>
            </a:r>
          </a:p>
          <a:p>
            <a:pPr lvl="2"/>
            <a:r>
              <a:rPr lang="en-US" sz="1400" i="1" dirty="0"/>
              <a:t>Whisk deploy: use in runtime?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AF290-3058-854A-8CB0-3660FCCF6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A95BC-9E3F-4348-A77E-AEB64F06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142346"/>
            <a:ext cx="11704320" cy="430887"/>
          </a:xfrm>
        </p:spPr>
        <p:txBody>
          <a:bodyPr/>
          <a:lstStyle/>
          <a:p>
            <a:r>
              <a:rPr lang="en-US" b="1" dirty="0"/>
              <a:t>Modifying Kaniko to support OpenWhisk Runtimes</a:t>
            </a:r>
            <a:endParaRPr lang="en-US" i="1" dirty="0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F618EEA-2830-8D4B-9B6F-C6441841954F}"/>
              </a:ext>
            </a:extLst>
          </p:cNvPr>
          <p:cNvSpPr/>
          <p:nvPr/>
        </p:nvSpPr>
        <p:spPr>
          <a:xfrm>
            <a:off x="5962025" y="1250041"/>
            <a:ext cx="5255874" cy="5256707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build.knative.dev/v1alpha1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BuildTemplate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800" b="1" i="1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openwhisk-nodejs-runtime-application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parameters:</a:t>
            </a:r>
          </a:p>
          <a:p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800" b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800" i="1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Passed to </a:t>
            </a:r>
            <a:r>
              <a:rPr lang="en-US" sz="8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Kanico </a:t>
            </a:r>
            <a:r>
              <a:rPr lang="en-US" sz="800" b="1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an arg.</a:t>
            </a:r>
          </a:p>
          <a:p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          </a:t>
            </a:r>
            <a:r>
              <a:rPr lang="en-US" sz="800" i="1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Passed to </a:t>
            </a:r>
            <a:r>
              <a:rPr lang="en-US" sz="8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Kanico </a:t>
            </a:r>
            <a:r>
              <a:rPr lang="en-US" sz="800" b="1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an arg.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WORKSPACE_SUB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   </a:t>
            </a:r>
            <a:r>
              <a:rPr lang="en-US" sz="800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subdir. of the workspace/repo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strike="sngStrike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name: </a:t>
            </a:r>
            <a:r>
              <a:rPr lang="en-US" sz="800" strike="sngStrike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 # TBD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__OW_ACTION_CODE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__OW_ACTION_NAME:         </a:t>
            </a:r>
            <a:r>
              <a:rPr lang="en-US" sz="800" i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e.g., helloNodeJS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__OW_ACTION_MAIN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main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__OW_ACTION_BINARY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false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steps: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800" b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 # Note: will want to use latest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command: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/busybox/sh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-c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|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cd /workspace/${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cat &lt;&lt;EOF &gt;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FROM </a:t>
            </a:r>
            <a:r>
              <a:rPr lang="en-US" sz="900" b="1" dirty="0" err="1">
                <a:solidFill>
                  <a:srgbClr val="C00000"/>
                </a:solidFill>
              </a:rPr>
              <a:t>docker.io</a:t>
            </a:r>
            <a:r>
              <a:rPr lang="en-US" sz="900" b="1" dirty="0">
                <a:solidFill>
                  <a:srgbClr val="C00000"/>
                </a:solidFill>
              </a:rPr>
              <a:t>/${DOCKER_USERNAME}/nodejs-10-action:latest</a:t>
            </a:r>
            <a:r>
              <a:rPr lang="en-US" sz="90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900" b="1" i="1" noProof="1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_</a:t>
            </a:r>
            <a:r>
              <a:rPr lang="en-US" sz="8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_OW_ACTION_CODE 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"${_</a:t>
            </a:r>
            <a:r>
              <a:rPr lang="en-US" sz="8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_OW_ACTION_CODE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# etc.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COPY . 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strike="sngStrike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 ["/opt/aws-custom-runtime"]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EOF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export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800" b="1" i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 # Note: will want to use latest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--context=/workspace/${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=/workspace/${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}/Dockerfile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800" b="1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800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}:${</a:t>
            </a:r>
            <a:r>
              <a:rPr lang="en-US" sz="800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81B7-71CB-354F-B2C7-515859A1984B}"/>
              </a:ext>
            </a:extLst>
          </p:cNvPr>
          <p:cNvSpPr/>
          <p:nvPr/>
        </p:nvSpPr>
        <p:spPr>
          <a:xfrm>
            <a:off x="297627" y="484955"/>
            <a:ext cx="920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For now, since we need to modify the actual OpenWhisk Runtime, we will have 2 Build Templates: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BD3555-E2A7-574E-BFF7-F1528922380C}"/>
              </a:ext>
            </a:extLst>
          </p:cNvPr>
          <p:cNvSpPr/>
          <p:nvPr/>
        </p:nvSpPr>
        <p:spPr>
          <a:xfrm>
            <a:off x="5880326" y="964994"/>
            <a:ext cx="5042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Build Template for building the TARGET image with /init data (i.e., Action code)</a:t>
            </a:r>
            <a:endParaRPr lang="en-US" sz="1200" i="1" dirty="0"/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63721CFC-2DCA-7E41-ABEA-4F2FF45E84F5}"/>
              </a:ext>
            </a:extLst>
          </p:cNvPr>
          <p:cNvSpPr/>
          <p:nvPr/>
        </p:nvSpPr>
        <p:spPr>
          <a:xfrm>
            <a:off x="420108" y="1241993"/>
            <a:ext cx="5255874" cy="4517783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build.knative.dev/v1alpha1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BuildTemplate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800" b="1" i="1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openwhisk-nodejs-knative-runtime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parameters:</a:t>
            </a:r>
          </a:p>
          <a:p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800" b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800" i="1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Passed to </a:t>
            </a:r>
            <a:r>
              <a:rPr lang="en-US" sz="8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Kanico </a:t>
            </a:r>
            <a:r>
              <a:rPr lang="en-US" sz="800" b="1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an arg.</a:t>
            </a:r>
          </a:p>
          <a:p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          </a:t>
            </a:r>
            <a:r>
              <a:rPr lang="en-US" sz="800" i="1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Passed to </a:t>
            </a:r>
            <a:r>
              <a:rPr lang="en-US" sz="8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Kanico </a:t>
            </a:r>
            <a:r>
              <a:rPr lang="en-US" sz="800" b="1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an arg.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WORKSPACE_SUB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   </a:t>
            </a:r>
            <a:r>
              <a:rPr lang="en-US" sz="800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subdir. of the workspace/repo e.g., 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__OW_RUNTIME_DEBUG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false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__OW_RUNTIME_PLATFORM     </a:t>
            </a:r>
            <a:r>
              <a:rPr lang="en-US" sz="800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one of enum[ “openwhisk”, “knative”, ...] or ERROR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 openwhisk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steps: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800" b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 # Note: will want to use latest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command: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/busybox/sh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-c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|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cd /workspace/${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WORKSPACE_SUB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cat &lt;&lt;EOF &gt;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Append these to OpenWhisk NodeJS10 runtime’s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_</a:t>
            </a:r>
            <a:r>
              <a:rPr lang="en-US" sz="8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_OW_RUNTIME_DEBUG 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__OW_RUNTIME_DEBUG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__OW_RUNTIME_PLATFORM 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__OW_RUNTIME_PLATFORM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  <a:endParaRPr lang="en-US" sz="800" noProof="1">
              <a:solidFill>
                <a:srgbClr val="3612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COPY . 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strike="sngStrike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 ["/opt/aws-custom-runtime"]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EOF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export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800" b="1" i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 # Note: will want to use latest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--context=/workspace/${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WORKSPACE_SUB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=/workspace/${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WORKSPACE_SUB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}/Dockerfile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800" b="1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800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}:${</a:t>
            </a:r>
            <a:r>
              <a:rPr lang="en-US" sz="800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07DC1-4B3D-A945-824B-20A9846840CC}"/>
              </a:ext>
            </a:extLst>
          </p:cNvPr>
          <p:cNvSpPr/>
          <p:nvPr/>
        </p:nvSpPr>
        <p:spPr>
          <a:xfrm>
            <a:off x="337433" y="956945"/>
            <a:ext cx="4433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Build Template for building Modified OpenWhisk NodeJS10 Runtime</a:t>
            </a:r>
            <a:endParaRPr lang="en-US" sz="12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0CDDA-DC1A-9547-983E-4D98CDF0F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A95BC-9E3F-4348-A77E-AEB64F06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135808"/>
            <a:ext cx="11704320" cy="430887"/>
          </a:xfrm>
        </p:spPr>
        <p:txBody>
          <a:bodyPr/>
          <a:lstStyle/>
          <a:p>
            <a:r>
              <a:rPr lang="en-US" b="1" dirty="0"/>
              <a:t>Modifying Kaniko to support OpenWhisk Runtimes</a:t>
            </a:r>
            <a:endParaRPr lang="en-US" i="1" dirty="0"/>
          </a:p>
        </p:txBody>
      </p:sp>
      <p:sp>
        <p:nvSpPr>
          <p:cNvPr id="43" name="Rectangle 42">
            <a:hlinkClick r:id="rId3"/>
            <a:extLst>
              <a:ext uri="{FF2B5EF4-FFF2-40B4-BE49-F238E27FC236}">
                <a16:creationId xmlns:a16="http://schemas.microsoft.com/office/drawing/2014/main" id="{23BDC4F2-3967-1341-B50E-01AB16EC65F1}"/>
              </a:ext>
            </a:extLst>
          </p:cNvPr>
          <p:cNvSpPr/>
          <p:nvPr/>
        </p:nvSpPr>
        <p:spPr>
          <a:xfrm>
            <a:off x="134064" y="6506749"/>
            <a:ext cx="11216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4"/>
              </a:rPr>
              <a:t>https://github.com/mrutkows/openwhisk-knative-build/</a:t>
            </a:r>
            <a:endParaRPr lang="en-US" sz="1200" noProof="1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F618EEA-2830-8D4B-9B6F-C6441841954F}"/>
              </a:ext>
            </a:extLst>
          </p:cNvPr>
          <p:cNvSpPr/>
          <p:nvPr/>
        </p:nvSpPr>
        <p:spPr>
          <a:xfrm>
            <a:off x="5962025" y="1250041"/>
            <a:ext cx="5255874" cy="5256707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build.knative.dev/v1alpha1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BuildTemplate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800" b="1" i="1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openwhisk-nodejs-runtime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parameters:</a:t>
            </a:r>
          </a:p>
          <a:p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800" b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Used by </a:t>
            </a:r>
            <a:r>
              <a:rPr lang="en-US" sz="800" b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Kanico</a:t>
            </a:r>
          </a:p>
          <a:p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 </a:t>
            </a:r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used by </a:t>
            </a:r>
            <a:r>
              <a:rPr lang="en-US" sz="800" b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Kanicko </a:t>
            </a:r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 latest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# 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subdir. of the workspace/repo</a:t>
            </a:r>
            <a:endParaRPr lang="en-US" sz="800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strike="sngStrike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name: </a:t>
            </a:r>
            <a:r>
              <a:rPr lang="en-US" sz="800" strike="sngStrike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 # TBD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__OW_ACTION_CODE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__OW_ACTION_NAME: helloNodeJS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__OW_ACTION_MAIN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main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__OW_ACTION_BINARY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false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__OW_ACTION_CODE: # "function main() {return {payload: 'Hello'};}"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__OW_DEBUG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false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steps: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800" b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 # Note: will want to use latest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command: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/busybox/sh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-c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|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cd /workspace/${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cat &lt;&lt;EOF &gt;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FROM </a:t>
            </a:r>
            <a:r>
              <a:rPr lang="en-US" sz="900" b="1" dirty="0" err="1">
                <a:solidFill>
                  <a:srgbClr val="C00000"/>
                </a:solidFill>
              </a:rPr>
              <a:t>docker.io</a:t>
            </a:r>
            <a:r>
              <a:rPr lang="en-US" sz="900" b="1" dirty="0">
                <a:solidFill>
                  <a:srgbClr val="C00000"/>
                </a:solidFill>
              </a:rPr>
              <a:t>/${DOCKER_USERNAME}/nodejs-10-action:latest</a:t>
            </a:r>
            <a:r>
              <a:rPr lang="en-US" sz="90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900" b="1" i="1" noProof="1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_</a:t>
            </a:r>
            <a:r>
              <a:rPr lang="en-US" sz="8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_OW_ACTION_CODE 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"${_</a:t>
            </a:r>
            <a:r>
              <a:rPr lang="en-US" sz="8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_OW_ACTION_CODE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# etc.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COPY . 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strike="sngStrike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 ["/opt/aws-custom-runtime"]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EOF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export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800" b="1" i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 # Note: will want to use latest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--context=/workspace/${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=/workspace/${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}/Dockerfile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800" b="1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800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}:${</a:t>
            </a:r>
            <a:r>
              <a:rPr lang="en-US" sz="800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81B7-71CB-354F-B2C7-515859A1984B}"/>
              </a:ext>
            </a:extLst>
          </p:cNvPr>
          <p:cNvSpPr/>
          <p:nvPr/>
        </p:nvSpPr>
        <p:spPr>
          <a:xfrm>
            <a:off x="297627" y="484955"/>
            <a:ext cx="920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For now, since we need to modify the actual OpenWhisk Runtime, we will have 2 Build Templates: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1DD5C929-AADC-ED4F-A5A3-BB6F7AF4FF98}"/>
              </a:ext>
            </a:extLst>
          </p:cNvPr>
          <p:cNvSpPr/>
          <p:nvPr/>
        </p:nvSpPr>
        <p:spPr>
          <a:xfrm>
            <a:off x="364075" y="1434708"/>
            <a:ext cx="4830094" cy="4035197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serving.knative.dev/v1alpha1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Service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nodejs-10-action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namespace: default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runLatest: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configuration: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build: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apiVersion: build.knative.dev/v1alpha1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kind: Build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spec: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serviceAccountName: openwhisk-runtime-builder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source: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git: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url: https://github.com/mrutkows/openwhisk-knative-build.git 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revision: master 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template: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name: kaniko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arguments: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- name: IMAGE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value: </a:t>
            </a:r>
            <a:r>
              <a:rPr lang="en-US" sz="800" i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docker.io/{DOCKER_USERNAME}/nodejs-10-action:latest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- name: DOCKERFILE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value: ./runtimes/javascript/Dockerfile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revisionTemplate: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spec: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container: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image: </a:t>
            </a:r>
            <a:r>
              <a:rPr lang="en-US" sz="800" b="1" i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docker.io/{DOCKER_USERNAME}/nodejs-10-action:latest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imagePullPolicy: Always</a:t>
            </a:r>
          </a:p>
          <a:p>
            <a:endParaRPr lang="en-US" sz="800" i="1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DD3EC8A-1FCB-5B45-8269-D318AA7D505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194169" y="3452307"/>
            <a:ext cx="767856" cy="4260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F4BAC-88DD-2F4E-B65D-FE726FD64B28}"/>
              </a:ext>
            </a:extLst>
          </p:cNvPr>
          <p:cNvSpPr/>
          <p:nvPr/>
        </p:nvSpPr>
        <p:spPr>
          <a:xfrm>
            <a:off x="364075" y="973043"/>
            <a:ext cx="5007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Knative Service Template for building NodeJS10 image with our modifications:</a:t>
            </a:r>
          </a:p>
          <a:p>
            <a:r>
              <a:rPr lang="en-US" sz="1200" i="1" dirty="0"/>
              <a:t>- No /init data (i.e., no Action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BD3555-E2A7-574E-BFF7-F1528922380C}"/>
              </a:ext>
            </a:extLst>
          </p:cNvPr>
          <p:cNvSpPr/>
          <p:nvPr/>
        </p:nvSpPr>
        <p:spPr>
          <a:xfrm>
            <a:off x="5880326" y="964994"/>
            <a:ext cx="5042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Build Template for building the TARGET image with /init data (i.e., Action code)</a:t>
            </a:r>
            <a:endParaRPr lang="en-US" sz="12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7B96A-88D8-334F-BF4F-96E8C13C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A95BC-9E3F-4348-A77E-AEB64F06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154538"/>
            <a:ext cx="11704320" cy="430887"/>
          </a:xfrm>
        </p:spPr>
        <p:txBody>
          <a:bodyPr/>
          <a:lstStyle/>
          <a:p>
            <a:r>
              <a:rPr lang="en-US" b="1" dirty="0"/>
              <a:t>Modifying Kaniko to support OpenWhisk Runtimes </a:t>
            </a:r>
            <a:r>
              <a:rPr lang="en-US" sz="2000" b="1" i="1" dirty="0"/>
              <a:t>(proxy and functions)</a:t>
            </a:r>
            <a:endParaRPr lang="en-US" i="1" dirty="0"/>
          </a:p>
        </p:txBody>
      </p:sp>
      <p:sp>
        <p:nvSpPr>
          <p:cNvPr id="43" name="Rectangle 42">
            <a:hlinkClick r:id="rId3"/>
            <a:extLst>
              <a:ext uri="{FF2B5EF4-FFF2-40B4-BE49-F238E27FC236}">
                <a16:creationId xmlns:a16="http://schemas.microsoft.com/office/drawing/2014/main" id="{23BDC4F2-3967-1341-B50E-01AB16EC65F1}"/>
              </a:ext>
            </a:extLst>
          </p:cNvPr>
          <p:cNvSpPr/>
          <p:nvPr/>
        </p:nvSpPr>
        <p:spPr>
          <a:xfrm>
            <a:off x="134064" y="6506749"/>
            <a:ext cx="11216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4"/>
              </a:rPr>
              <a:t>https://github.com/mrutkows/openwhisk-knative-build/</a:t>
            </a:r>
            <a:endParaRPr lang="en-US" sz="1200" noProof="1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F618EEA-2830-8D4B-9B6F-C6441841954F}"/>
              </a:ext>
            </a:extLst>
          </p:cNvPr>
          <p:cNvSpPr/>
          <p:nvPr/>
        </p:nvSpPr>
        <p:spPr>
          <a:xfrm>
            <a:off x="1041231" y="934744"/>
            <a:ext cx="5604159" cy="5286888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build.knative.dev/v1alpha1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BuildTemplate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800" b="1" i="1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openwhisk-nodejs-runtime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parameters:</a:t>
            </a:r>
          </a:p>
          <a:p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800" b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Used by </a:t>
            </a:r>
            <a:r>
              <a:rPr lang="en-US" sz="800" b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Kanico</a:t>
            </a:r>
          </a:p>
          <a:p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 </a:t>
            </a:r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used by </a:t>
            </a:r>
            <a:r>
              <a:rPr lang="en-US" sz="800" b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Kanicko </a:t>
            </a:r>
            <a:r>
              <a:rPr lang="en-US" sz="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 latest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# 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subdir. of the workspace/repo</a:t>
            </a:r>
            <a:endParaRPr lang="en-US" sz="800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strike="sngStrike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name: </a:t>
            </a:r>
            <a:r>
              <a:rPr lang="en-US" sz="800" strike="sngStrike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 # TBD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__OW_ACTION_CODE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__OW_ACTION_NAME: helloNodeJS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__OW_ACTION_MAIN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main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__OW_ACTION_BINARY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false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__OW_ACTION_CODE: # "function main() {return {payload: 'Hello'};}"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__OW_DEBUG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false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steps: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800" b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 # Note: will want to use latest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command: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/busybox/sh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-c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|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cd /workspace/${</a:t>
            </a:r>
            <a:r>
              <a:rPr lang="en-US" sz="8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cat &lt;&lt;EOF &gt; Dockerfile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FROM </a:t>
            </a:r>
            <a:r>
              <a:rPr lang="en-US" sz="900" b="1" dirty="0" err="1">
                <a:solidFill>
                  <a:srgbClr val="C00000"/>
                </a:solidFill>
              </a:rPr>
              <a:t>docker.io</a:t>
            </a:r>
            <a:r>
              <a:rPr lang="en-US" sz="900" b="1" dirty="0">
                <a:solidFill>
                  <a:srgbClr val="C00000"/>
                </a:solidFill>
              </a:rPr>
              <a:t>/${DOCKER_USERNAME}/nodejs-10-action:latest</a:t>
            </a:r>
            <a:r>
              <a:rPr lang="en-US" sz="90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900" b="1" i="1" noProof="1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_</a:t>
            </a:r>
            <a:r>
              <a:rPr lang="en-US" sz="8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_OW_ACTION_CODE 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"${_</a:t>
            </a:r>
            <a:r>
              <a:rPr lang="en-US" sz="8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_OW_ACTION_CODE</a:t>
            </a:r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</a:p>
          <a:p>
            <a:r>
              <a:rPr lang="en-US" sz="800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# etc.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COPY . .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strike="sngStrike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 ["/opt/aws-custom-runtime"]</a:t>
            </a:r>
          </a:p>
          <a:p>
            <a:r>
              <a:rPr lang="en-US" sz="8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EOF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export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800" b="1" i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 # Note: will want to use latest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--context=/workspace/${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=/workspace/${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}/Dockerfile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800" b="1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800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}:${</a:t>
            </a:r>
            <a:r>
              <a:rPr lang="en-US" sz="800" i="1" noProof="1">
                <a:solidFill>
                  <a:srgbClr val="3612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TARGET_IMAGE_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29070-4F36-4F4B-9BF7-EB7D6F16B83C}"/>
              </a:ext>
            </a:extLst>
          </p:cNvPr>
          <p:cNvSpPr/>
          <p:nvPr/>
        </p:nvSpPr>
        <p:spPr>
          <a:xfrm>
            <a:off x="8003357" y="669621"/>
            <a:ext cx="3674200" cy="36661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noProof="1"/>
              <a:t>Notes: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b="1" noProof="1">
                <a:cs typeface="Consolas" panose="020B0609020204030204" pitchFamily="49" charset="0"/>
              </a:rPr>
              <a:t>BuildTemplate</a:t>
            </a:r>
          </a:p>
          <a:p>
            <a:pPr marL="342900" lvl="1" indent="-177800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Spec:</a:t>
            </a:r>
          </a:p>
          <a:p>
            <a:pPr marL="508000" lvl="2" indent="-165100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TBD</a:t>
            </a:r>
            <a:endParaRPr lang="en-US" sz="1100" noProof="1">
              <a:cs typeface="Consolas" panose="020B0609020204030204" pitchFamily="49" charset="0"/>
            </a:endParaRPr>
          </a:p>
          <a:p>
            <a:pPr marL="342900" lvl="1" indent="-177800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steps:</a:t>
            </a:r>
          </a:p>
          <a:p>
            <a:pPr marL="508000" lvl="2" indent="-1651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“dockerfile”</a:t>
            </a:r>
          </a:p>
          <a:p>
            <a:pPr marL="736600" lvl="3" indent="-2286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TBD</a:t>
            </a:r>
          </a:p>
          <a:p>
            <a:pPr marL="508000" lvl="2" indent="-1651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“export”</a:t>
            </a:r>
          </a:p>
          <a:p>
            <a:pPr marL="736600" lvl="3" indent="-2286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TBD</a:t>
            </a:r>
          </a:p>
          <a:p>
            <a:pPr marL="965200" lvl="3" indent="-165100">
              <a:buFont typeface="Arial" panose="020B0604020202020204" pitchFamily="34" charset="0"/>
              <a:buChar char="•"/>
            </a:pPr>
            <a:endParaRPr lang="en-US" sz="1100" noProof="1">
              <a:cs typeface="Consolas" panose="020B0609020204030204" pitchFamily="49" charset="0"/>
            </a:endParaRPr>
          </a:p>
          <a:p>
            <a:pPr marL="279400" lvl="2" indent="-228600">
              <a:buFont typeface="Arial" panose="020B0604020202020204" pitchFamily="34" charset="0"/>
              <a:buChar char="•"/>
            </a:pPr>
            <a:endParaRPr lang="en-US" sz="1100" noProof="1">
              <a:cs typeface="Consolas" panose="020B0609020204030204" pitchFamily="49" charset="0"/>
            </a:endParaRPr>
          </a:p>
          <a:p>
            <a:pPr marL="965200" lvl="3" indent="-165100">
              <a:buFont typeface="Arial" panose="020B0604020202020204" pitchFamily="34" charset="0"/>
              <a:buChar char="•"/>
            </a:pPr>
            <a:endParaRPr lang="en-US" sz="1100" noProof="1">
              <a:cs typeface="Consolas" panose="020B0609020204030204" pitchFamily="49" charset="0"/>
            </a:endParaRPr>
          </a:p>
          <a:p>
            <a:pPr marL="508000" lvl="2" indent="-165100">
              <a:buFont typeface="Arial" panose="020B0604020202020204" pitchFamily="34" charset="0"/>
              <a:buChar char="•"/>
            </a:pPr>
            <a:endParaRPr lang="en-US" sz="1100" noProof="1">
              <a:cs typeface="Consolas" panose="020B0609020204030204" pitchFamily="49" charset="0"/>
            </a:endParaRPr>
          </a:p>
          <a:p>
            <a:endParaRPr lang="en-US" sz="1200" noProof="1"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F81B7-71CB-354F-B2C7-515859A1984B}"/>
              </a:ext>
            </a:extLst>
          </p:cNvPr>
          <p:cNvSpPr/>
          <p:nvPr/>
        </p:nvSpPr>
        <p:spPr>
          <a:xfrm>
            <a:off x="297627" y="484955"/>
            <a:ext cx="6347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Reference the OpenWhisk runtime image instead of TriggerMesh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0D772E-5711-2A42-AD5C-48AC7D13F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41F-557D-0E47-98D9-355DF5CD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74" y="1803400"/>
            <a:ext cx="9266231" cy="2076007"/>
          </a:xfrm>
        </p:spPr>
        <p:txBody>
          <a:bodyPr/>
          <a:lstStyle/>
          <a:p>
            <a:pPr algn="ctr"/>
            <a:r>
              <a:rPr lang="en-US" dirty="0"/>
              <a:t>Understanding an OpenWhisk Runtime</a:t>
            </a:r>
            <a:br>
              <a:rPr lang="en-US" dirty="0"/>
            </a:br>
            <a:r>
              <a:rPr lang="en-US" dirty="0"/>
              <a:t>Invocation sequence</a:t>
            </a:r>
            <a:br>
              <a:rPr lang="en-US" dirty="0"/>
            </a:br>
            <a:r>
              <a:rPr lang="en-US" sz="3200" i="1" dirty="0"/>
              <a:t>(using </a:t>
            </a:r>
            <a:r>
              <a:rPr lang="en-US" sz="3200" i="1" dirty="0" err="1"/>
              <a:t>NodeJ</a:t>
            </a:r>
            <a:r>
              <a:rPr lang="en-US" sz="3200" i="1" dirty="0"/>
              <a:t>)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DEF5D-CC38-9C40-8DBC-FA28CD14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52" y="1145444"/>
            <a:ext cx="833073" cy="833073"/>
          </a:xfrm>
          <a:prstGeom prst="rect">
            <a:avLst/>
          </a:prstGeom>
          <a:effectLst>
            <a:outerShdw blurRad="12700" dist="12700" dir="2700000" algn="tl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9445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A278CEC-457B-DF46-A289-2AB046C21978}"/>
              </a:ext>
            </a:extLst>
          </p:cNvPr>
          <p:cNvSpPr/>
          <p:nvPr/>
        </p:nvSpPr>
        <p:spPr>
          <a:xfrm>
            <a:off x="6649705" y="3133055"/>
            <a:ext cx="1493368" cy="2533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Started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(pre-warmed “stem cell”)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615B0D-11AC-AC4D-B1C2-6D17B2F063E8}"/>
              </a:ext>
            </a:extLst>
          </p:cNvPr>
          <p:cNvSpPr/>
          <p:nvPr/>
        </p:nvSpPr>
        <p:spPr>
          <a:xfrm>
            <a:off x="4246833" y="3120917"/>
            <a:ext cx="1493368" cy="2557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Starting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8EEFF4-7204-C346-9060-D294A69FA8BF}"/>
              </a:ext>
            </a:extLst>
          </p:cNvPr>
          <p:cNvSpPr/>
          <p:nvPr/>
        </p:nvSpPr>
        <p:spPr>
          <a:xfrm>
            <a:off x="1985815" y="3120729"/>
            <a:ext cx="1433206" cy="2558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uninitialized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627" y="128948"/>
            <a:ext cx="1170432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OpenWhisk: Invoker interaction with Runtimes: “Stem-cell”</a:t>
            </a:r>
            <a:endParaRPr lang="en-US" sz="1600" dirty="0"/>
          </a:p>
        </p:txBody>
      </p:sp>
      <p:sp>
        <p:nvSpPr>
          <p:cNvPr id="32" name="Text Box 115">
            <a:extLst>
              <a:ext uri="{FF2B5EF4-FFF2-40B4-BE49-F238E27FC236}">
                <a16:creationId xmlns:a16="http://schemas.microsoft.com/office/drawing/2014/main" id="{2497DECA-FE44-F549-BE87-349B83EF9D38}"/>
              </a:ext>
            </a:extLst>
          </p:cNvPr>
          <p:cNvSpPr txBox="1"/>
          <p:nvPr/>
        </p:nvSpPr>
        <p:spPr>
          <a:xfrm>
            <a:off x="297627" y="532653"/>
            <a:ext cx="7952638" cy="43088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solidFill>
                  <a:srgbClr val="0070C0"/>
                </a:solidFill>
                <a:effectLst/>
                <a:ea typeface="ＭＳ 明朝" charset="-128"/>
                <a:cs typeface="Times New Roman" charset="0"/>
              </a:rPr>
              <a:t>Lifecycle (state) mgmt. of a</a:t>
            </a:r>
            <a:r>
              <a:rPr lang="en-US" sz="1600" b="1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n OpenWhisk Runtime within the Invoker “ContainerProxy”</a:t>
            </a:r>
            <a:endParaRPr lang="en-US" sz="1400" i="1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7A1E0-72DC-3E4B-BF51-75E7101AE4B3}"/>
              </a:ext>
            </a:extLst>
          </p:cNvPr>
          <p:cNvSpPr/>
          <p:nvPr/>
        </p:nvSpPr>
        <p:spPr>
          <a:xfrm>
            <a:off x="172278" y="6468578"/>
            <a:ext cx="102969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hhttps://github.com/apache/incubator-openwhisk/blob/master/core/invoker/src/main/scala/org/apache/openwhisk/core/containerpool/ContainerProxy.scala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D7E8A2-B31C-E54F-98E5-5AE34A960422}"/>
              </a:ext>
            </a:extLst>
          </p:cNvPr>
          <p:cNvSpPr txBox="1"/>
          <p:nvPr/>
        </p:nvSpPr>
        <p:spPr>
          <a:xfrm>
            <a:off x="8942677" y="4076659"/>
            <a:ext cx="26378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921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400" b="1" dirty="0">
                <a:solidFill>
                  <a:srgbClr val="009051"/>
                </a:solidFill>
              </a:rPr>
              <a:t>PreWarmCompleted</a:t>
            </a:r>
            <a:endParaRPr lang="en-US" sz="1100" b="1" dirty="0">
              <a:solidFill>
                <a:srgbClr val="009051"/>
              </a:solidFill>
            </a:endParaRPr>
          </a:p>
          <a:p>
            <a:pPr marL="342900" lvl="2" indent="-1778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CP:  Waits in “</a:t>
            </a:r>
            <a:r>
              <a:rPr lang="en-US" sz="1100" b="1" dirty="0">
                <a:solidFill>
                  <a:srgbClr val="7030A0"/>
                </a:solidFill>
              </a:rPr>
              <a:t>Starting</a:t>
            </a:r>
            <a:r>
              <a:rPr lang="en-US" sz="1100" dirty="0"/>
              <a:t>” state for “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PreWarmCompleted</a:t>
            </a:r>
            <a:r>
              <a:rPr lang="en-US" sz="1100" dirty="0"/>
              <a:t>”</a:t>
            </a:r>
          </a:p>
          <a:p>
            <a:pPr marL="342900" lvl="2" indent="-1778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CP: Waits in the “</a:t>
            </a:r>
            <a:r>
              <a:rPr lang="en-US" sz="1100" b="1" dirty="0">
                <a:solidFill>
                  <a:srgbClr val="7030A0"/>
                </a:solidFill>
              </a:rPr>
              <a:t>Started</a:t>
            </a:r>
            <a:r>
              <a:rPr lang="en-US" sz="1100" dirty="0"/>
              <a:t>” state  for a “</a:t>
            </a:r>
            <a:r>
              <a:rPr lang="en-US" sz="1100" b="1" dirty="0">
                <a:solidFill>
                  <a:srgbClr val="C00000"/>
                </a:solidFill>
              </a:rPr>
              <a:t>Run</a:t>
            </a:r>
            <a:r>
              <a:rPr lang="en-US" sz="1100" dirty="0"/>
              <a:t>” event </a:t>
            </a:r>
            <a:r>
              <a:rPr lang="en-US" sz="1100" i="1" dirty="0"/>
              <a:t>(from Controller)</a:t>
            </a:r>
          </a:p>
          <a:p>
            <a:pPr marL="342900" lvl="2" indent="-1778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The container is considered a pre-warmed “stem cell”</a:t>
            </a:r>
          </a:p>
          <a:p>
            <a:pPr marL="465138" lvl="3" indent="-112713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i.e., ready for any function…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170ECE-3DF3-CA4C-AC56-F08899C4EA0F}"/>
              </a:ext>
            </a:extLst>
          </p:cNvPr>
          <p:cNvSpPr/>
          <p:nvPr/>
        </p:nvSpPr>
        <p:spPr>
          <a:xfrm>
            <a:off x="8623214" y="4078597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E1B52F-E3A9-B748-AAC4-791BB141EFA4}"/>
              </a:ext>
            </a:extLst>
          </p:cNvPr>
          <p:cNvSpPr txBox="1"/>
          <p:nvPr/>
        </p:nvSpPr>
        <p:spPr>
          <a:xfrm>
            <a:off x="8942677" y="923320"/>
            <a:ext cx="261432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Start</a:t>
            </a:r>
            <a:r>
              <a:rPr lang="en-US" sz="1400" dirty="0"/>
              <a:t> </a:t>
            </a:r>
            <a:r>
              <a:rPr lang="en-US" sz="1100" i="1" dirty="0"/>
              <a:t>(event from Controller)</a:t>
            </a:r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CP :“loads” runtime image w/ Limits</a:t>
            </a:r>
          </a:p>
          <a:p>
            <a:pPr marL="508000" lvl="2" indent="-1651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Sets state to “</a:t>
            </a:r>
            <a:r>
              <a:rPr lang="en-US" sz="1100" b="1" dirty="0">
                <a:solidFill>
                  <a:srgbClr val="7030A0"/>
                </a:solidFill>
              </a:rPr>
              <a:t>Starting</a:t>
            </a:r>
            <a:r>
              <a:rPr lang="en-US" sz="1100" dirty="0"/>
              <a:t>”</a:t>
            </a:r>
          </a:p>
          <a:p>
            <a:pPr marL="352425" lvl="1" indent="-169863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Creates “fake” Pre-warmed” data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91CE02-A794-9F47-B593-07824AA18DBA}"/>
              </a:ext>
            </a:extLst>
          </p:cNvPr>
          <p:cNvSpPr/>
          <p:nvPr/>
        </p:nvSpPr>
        <p:spPr>
          <a:xfrm>
            <a:off x="8623214" y="941763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2F543E-D5C5-8949-9631-225D878E3CE6}"/>
              </a:ext>
            </a:extLst>
          </p:cNvPr>
          <p:cNvSpPr txBox="1"/>
          <p:nvPr/>
        </p:nvSpPr>
        <p:spPr>
          <a:xfrm>
            <a:off x="8945440" y="2337783"/>
            <a:ext cx="2608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400" b="1" dirty="0"/>
              <a:t>RT: initializes</a:t>
            </a:r>
          </a:p>
          <a:p>
            <a:pPr marL="508000" lvl="2" indent="-1651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Creates app server (Http Proxy)</a:t>
            </a:r>
          </a:p>
          <a:p>
            <a:pPr marL="508000" lvl="2" indent="-1651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registers /init and /run handlers</a:t>
            </a:r>
          </a:p>
          <a:p>
            <a:pPr marL="622300" lvl="3" indent="-1143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i="1" dirty="0">
                <a:solidFill>
                  <a:srgbClr val="C00000"/>
                </a:solidFill>
              </a:rPr>
              <a:t>All other routes set to error*</a:t>
            </a:r>
          </a:p>
          <a:p>
            <a:pPr marL="508000" lvl="2" indent="-1651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Invokes start(): </a:t>
            </a:r>
          </a:p>
          <a:p>
            <a:pPr marL="622300" lvl="3" indent="-1143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starts http listener (IP, port)</a:t>
            </a:r>
          </a:p>
          <a:p>
            <a:pPr marL="622300" lvl="3" indent="-114300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sets timeout to 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DD13BE-660E-6140-8C57-AE3801564892}"/>
              </a:ext>
            </a:extLst>
          </p:cNvPr>
          <p:cNvSpPr/>
          <p:nvPr/>
        </p:nvSpPr>
        <p:spPr>
          <a:xfrm>
            <a:off x="8623214" y="2339173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8D898C-9228-604F-9B67-42EDD0004EF5}"/>
              </a:ext>
            </a:extLst>
          </p:cNvPr>
          <p:cNvGrpSpPr/>
          <p:nvPr/>
        </p:nvGrpSpPr>
        <p:grpSpPr>
          <a:xfrm>
            <a:off x="3251969" y="1436427"/>
            <a:ext cx="3291240" cy="879987"/>
            <a:chOff x="1660720" y="1190113"/>
            <a:chExt cx="3503214" cy="87998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430ADF9-C756-5F46-8429-F3AEFECE9ADD}"/>
                </a:ext>
              </a:extLst>
            </p:cNvPr>
            <p:cNvSpPr/>
            <p:nvPr/>
          </p:nvSpPr>
          <p:spPr>
            <a:xfrm>
              <a:off x="1660720" y="1190113"/>
              <a:ext cx="3503214" cy="879987"/>
            </a:xfrm>
            <a:prstGeom prst="roundRect">
              <a:avLst>
                <a:gd name="adj" fmla="val 42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FFFFFF"/>
                  </a:solidFill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rPr>
                <a:t>Invoker</a:t>
              </a:r>
              <a:endParaRPr lang="en-US" sz="1050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Times" charset="0"/>
                <a:ea typeface="ＭＳ 明朝" charset="-128"/>
                <a:cs typeface="Times New Roman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E5B182-057C-2641-886B-AA24E5A09F8F}"/>
                </a:ext>
              </a:extLst>
            </p:cNvPr>
            <p:cNvSpPr/>
            <p:nvPr/>
          </p:nvSpPr>
          <p:spPr>
            <a:xfrm>
              <a:off x="1884611" y="1531131"/>
              <a:ext cx="3110354" cy="391582"/>
            </a:xfrm>
            <a:prstGeom prst="rect">
              <a:avLst/>
            </a:prstGeom>
            <a:solidFill>
              <a:srgbClr val="6111D6"/>
            </a:solidFill>
            <a:ln>
              <a:solidFill>
                <a:srgbClr val="8204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containerpool</a:t>
              </a:r>
              <a:r>
                <a:rPr lang="en-US" sz="1400" dirty="0">
                  <a:solidFill>
                    <a:schemeClr val="bg1"/>
                  </a:solidFill>
                </a:rPr>
                <a:t> / </a:t>
              </a:r>
              <a:r>
                <a:rPr lang="en-US" sz="1400" b="1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ContainerProxy</a:t>
              </a:r>
              <a:r>
                <a:rPr lang="en-US" sz="1400" b="1" dirty="0">
                  <a:solidFill>
                    <a:schemeClr val="bg1"/>
                  </a:solidFill>
                </a:rPr>
                <a:t> (CP)</a:t>
              </a: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1F96003-86C3-234C-BD23-77E5B309B123}"/>
              </a:ext>
            </a:extLst>
          </p:cNvPr>
          <p:cNvSpPr/>
          <p:nvPr/>
        </p:nvSpPr>
        <p:spPr>
          <a:xfrm>
            <a:off x="4371269" y="3828756"/>
            <a:ext cx="1207063" cy="1657268"/>
          </a:xfrm>
          <a:prstGeom prst="roundRect">
            <a:avLst>
              <a:gd name="adj" fmla="val 42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rPr>
              <a:t>Runtime</a:t>
            </a:r>
            <a:endParaRPr lang="en-US" sz="14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400" kern="12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state: </a:t>
            </a:r>
            <a:r>
              <a:rPr lang="en-US" sz="1400" kern="1200" dirty="0">
                <a:solidFill>
                  <a:srgbClr val="FF0000"/>
                </a:solidFill>
                <a:ea typeface="ＭＳ 明朝" charset="-128"/>
                <a:cs typeface="Times New Roman" charset="0"/>
              </a:rPr>
              <a:t>ready</a:t>
            </a:r>
            <a:endParaRPr lang="en-US" sz="1000" dirty="0">
              <a:solidFill>
                <a:srgbClr val="FF0000"/>
              </a:solidFill>
              <a:latin typeface="Times" charset="0"/>
              <a:ea typeface="ＭＳ 明朝" charset="-128"/>
              <a:cs typeface="Times New Roman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48AB14F-C875-0D41-A9F2-839C6143CB90}"/>
              </a:ext>
            </a:extLst>
          </p:cNvPr>
          <p:cNvGrpSpPr/>
          <p:nvPr/>
        </p:nvGrpSpPr>
        <p:grpSpPr>
          <a:xfrm>
            <a:off x="4539423" y="4409172"/>
            <a:ext cx="903031" cy="923320"/>
            <a:chOff x="903551" y="4453404"/>
            <a:chExt cx="903031" cy="9233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9528C99-44C2-0840-9209-25E61B007F16}"/>
                </a:ext>
              </a:extLst>
            </p:cNvPr>
            <p:cNvSpPr/>
            <p:nvPr/>
          </p:nvSpPr>
          <p:spPr>
            <a:xfrm>
              <a:off x="903551" y="5106383"/>
              <a:ext cx="903031" cy="2703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a typeface="ＭＳ 明朝" charset="-128"/>
                  <a:cs typeface="Times New Roman" charset="0"/>
                </a:rPr>
                <a:t>/run</a:t>
              </a:r>
              <a:endParaRPr lang="en-US" sz="1200">
                <a:effectLst/>
                <a:ea typeface="ＭＳ 明朝" charset="-128"/>
                <a:cs typeface="Times New Roman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DE87FDD-6B84-7B4B-8A5E-943321813E4B}"/>
                </a:ext>
              </a:extLst>
            </p:cNvPr>
            <p:cNvSpPr/>
            <p:nvPr/>
          </p:nvSpPr>
          <p:spPr>
            <a:xfrm>
              <a:off x="903551" y="4453404"/>
              <a:ext cx="903031" cy="270341"/>
            </a:xfrm>
            <a:prstGeom prst="rect">
              <a:avLst/>
            </a:prstGeom>
            <a:solidFill>
              <a:srgbClr val="00FA00"/>
            </a:solidFill>
            <a:ln>
              <a:solidFill>
                <a:srgbClr val="00905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ea typeface="ＭＳ 明朝" charset="-128"/>
                  <a:cs typeface="Times New Roman" charset="0"/>
                </a:rPr>
                <a:t>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effectLst/>
                  <a:ea typeface="ＭＳ 明朝" charset="-128"/>
                  <a:cs typeface="Times New Roman" charset="0"/>
                </a:rPr>
                <a:t>tart()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9515A9B-9074-5D4E-B1F1-330756A6FC61}"/>
                </a:ext>
              </a:extLst>
            </p:cNvPr>
            <p:cNvSpPr/>
            <p:nvPr/>
          </p:nvSpPr>
          <p:spPr>
            <a:xfrm>
              <a:off x="903551" y="4779894"/>
              <a:ext cx="903031" cy="2703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ea typeface="ＭＳ 明朝" charset="-128"/>
                  <a:cs typeface="Times New Roman" charset="0"/>
                </a:rPr>
                <a:t>/init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3974B80-82CF-EB47-AA8C-CCE98BF04538}"/>
              </a:ext>
            </a:extLst>
          </p:cNvPr>
          <p:cNvSpPr/>
          <p:nvPr/>
        </p:nvSpPr>
        <p:spPr>
          <a:xfrm>
            <a:off x="172278" y="6255666"/>
            <a:ext cx="9805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* the app.use() middleware assures all other endpoints besides /init and /run result in a 500 HTTP error return codes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EEEF38-E13C-3D42-AB13-F98C62B2A927}"/>
              </a:ext>
            </a:extLst>
          </p:cNvPr>
          <p:cNvCxnSpPr>
            <a:cxnSpLocks/>
            <a:stCxn id="50" idx="2"/>
            <a:endCxn id="11" idx="0"/>
          </p:cNvCxnSpPr>
          <p:nvPr/>
        </p:nvCxnSpPr>
        <p:spPr>
          <a:xfrm flipH="1">
            <a:off x="2702418" y="2169027"/>
            <a:ext cx="2220971" cy="951702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4087215-9CA9-5D40-8429-64F25B6147FA}"/>
              </a:ext>
            </a:extLst>
          </p:cNvPr>
          <p:cNvSpPr/>
          <p:nvPr/>
        </p:nvSpPr>
        <p:spPr>
          <a:xfrm>
            <a:off x="3483188" y="2559017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EAEDF06-2BF9-654E-ABF3-3BFEEA80E43D}"/>
              </a:ext>
            </a:extLst>
          </p:cNvPr>
          <p:cNvSpPr/>
          <p:nvPr/>
        </p:nvSpPr>
        <p:spPr>
          <a:xfrm>
            <a:off x="6775332" y="3852379"/>
            <a:ext cx="1207063" cy="1630158"/>
          </a:xfrm>
          <a:prstGeom prst="roundRect">
            <a:avLst>
              <a:gd name="adj" fmla="val 4200"/>
            </a:avLst>
          </a:prstGeom>
          <a:solidFill>
            <a:srgbClr val="00A6A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rPr>
              <a:t>Runtime</a:t>
            </a:r>
          </a:p>
          <a:p>
            <a:pPr algn="ctr"/>
            <a:endParaRPr lang="en-US" sz="4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state: </a:t>
            </a:r>
            <a:r>
              <a:rPr lang="en-US" sz="1400" dirty="0">
                <a:solidFill>
                  <a:schemeClr val="bg1"/>
                </a:solidFill>
                <a:effectLst>
                  <a:outerShdw blurRad="12700" dist="12700" dir="2700000" algn="tl" rotWithShape="0">
                    <a:srgbClr val="009051"/>
                  </a:outerShdw>
                </a:effectLst>
                <a:ea typeface="ＭＳ 明朝" charset="-128"/>
                <a:cs typeface="Times New Roman" charset="0"/>
              </a:rPr>
              <a:t>ready</a:t>
            </a:r>
            <a:endParaRPr lang="en-US" sz="1000" dirty="0">
              <a:solidFill>
                <a:schemeClr val="bg1"/>
              </a:solidFill>
              <a:effectLst>
                <a:outerShdw blurRad="12700" dist="12700" dir="2700000" algn="tl" rotWithShape="0">
                  <a:srgbClr val="009051"/>
                </a:outerShdw>
              </a:effectLst>
              <a:latin typeface="Times" charset="0"/>
              <a:ea typeface="ＭＳ 明朝" charset="-128"/>
              <a:cs typeface="Times New Roman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9143645-8269-564A-8952-EB9207677EC8}"/>
              </a:ext>
            </a:extLst>
          </p:cNvPr>
          <p:cNvGrpSpPr/>
          <p:nvPr/>
        </p:nvGrpSpPr>
        <p:grpSpPr>
          <a:xfrm>
            <a:off x="6957309" y="4437150"/>
            <a:ext cx="903031" cy="929975"/>
            <a:chOff x="2834050" y="4119282"/>
            <a:chExt cx="903031" cy="92997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7723627-891B-654B-9C62-94277287E04C}"/>
                </a:ext>
              </a:extLst>
            </p:cNvPr>
            <p:cNvSpPr/>
            <p:nvPr/>
          </p:nvSpPr>
          <p:spPr>
            <a:xfrm>
              <a:off x="2834050" y="4778916"/>
              <a:ext cx="903031" cy="270341"/>
            </a:xfrm>
            <a:prstGeom prst="rect">
              <a:avLst/>
            </a:prstGeom>
            <a:solidFill>
              <a:srgbClr val="005350"/>
            </a:solidFill>
            <a:ln>
              <a:solidFill>
                <a:srgbClr val="31FFF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a typeface="ＭＳ 明朝" charset="-128"/>
                  <a:cs typeface="Times New Roman" charset="0"/>
                </a:rPr>
                <a:t>/run</a:t>
              </a:r>
              <a:endParaRPr lang="en-US" sz="1200" dirty="0">
                <a:effectLst/>
                <a:ea typeface="ＭＳ 明朝" charset="-128"/>
                <a:cs typeface="Times New Roman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56579F6-C9F3-8D41-9060-120CE6552B0D}"/>
                </a:ext>
              </a:extLst>
            </p:cNvPr>
            <p:cNvSpPr/>
            <p:nvPr/>
          </p:nvSpPr>
          <p:spPr>
            <a:xfrm>
              <a:off x="2834050" y="4449099"/>
              <a:ext cx="903031" cy="270341"/>
            </a:xfrm>
            <a:prstGeom prst="rect">
              <a:avLst/>
            </a:prstGeom>
            <a:solidFill>
              <a:srgbClr val="005350"/>
            </a:solidFill>
            <a:ln>
              <a:solidFill>
                <a:srgbClr val="31FFF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ea typeface="ＭＳ 明朝" charset="-128"/>
                  <a:cs typeface="Times New Roman" charset="0"/>
                </a:rPr>
                <a:t>/init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36DC8E9-8904-5044-8B83-0638FA144843}"/>
                </a:ext>
              </a:extLst>
            </p:cNvPr>
            <p:cNvSpPr/>
            <p:nvPr/>
          </p:nvSpPr>
          <p:spPr>
            <a:xfrm>
              <a:off x="2834050" y="4119282"/>
              <a:ext cx="903031" cy="2703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a typeface="ＭＳ 明朝" charset="-128"/>
                  <a:cs typeface="Times New Roman" charset="0"/>
                </a:rPr>
                <a:t>s</a:t>
              </a:r>
              <a:r>
                <a:rPr lang="en-US" sz="1200" dirty="0">
                  <a:effectLst/>
                  <a:ea typeface="ＭＳ 明朝" charset="-128"/>
                  <a:cs typeface="Times New Roman" charset="0"/>
                </a:rPr>
                <a:t>tart()</a:t>
              </a:r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DE47A1C7-BAA6-2A4A-81F0-DFACB5924800}"/>
              </a:ext>
            </a:extLst>
          </p:cNvPr>
          <p:cNvSpPr/>
          <p:nvPr/>
        </p:nvSpPr>
        <p:spPr>
          <a:xfrm>
            <a:off x="2083794" y="3828755"/>
            <a:ext cx="1207063" cy="1653781"/>
          </a:xfrm>
          <a:prstGeom prst="roundRect">
            <a:avLst>
              <a:gd name="adj" fmla="val 42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rPr>
              <a:t>Runtime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400" kern="12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  <a:p>
            <a:pPr marL="114300" marR="0" indent="-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kern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Create / Load </a:t>
            </a:r>
            <a:r>
              <a:rPr lang="en-US" sz="1400" i="1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Image with Limits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400" kern="12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BC5809F-26FB-364B-A4E8-37CC4F6C0711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3419021" y="4399853"/>
            <a:ext cx="827812" cy="0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3D6EB01-FED8-8C40-B212-803ACA8D9A72}"/>
              </a:ext>
            </a:extLst>
          </p:cNvPr>
          <p:cNvSpPr/>
          <p:nvPr/>
        </p:nvSpPr>
        <p:spPr>
          <a:xfrm>
            <a:off x="4273946" y="3742659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CD7CAE5-4221-824F-9560-A3C951A5DF0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5740201" y="4399852"/>
            <a:ext cx="909504" cy="1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B6D466A-A2F7-F044-9BDC-DC697D55F6B4}"/>
              </a:ext>
            </a:extLst>
          </p:cNvPr>
          <p:cNvSpPr/>
          <p:nvPr/>
        </p:nvSpPr>
        <p:spPr>
          <a:xfrm>
            <a:off x="6035221" y="4229008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Line Callout 1 (Border and Accent Bar) 74">
            <a:extLst>
              <a:ext uri="{FF2B5EF4-FFF2-40B4-BE49-F238E27FC236}">
                <a16:creationId xmlns:a16="http://schemas.microsoft.com/office/drawing/2014/main" id="{CD3F27DB-212A-854F-AF7D-52A7A7785926}"/>
              </a:ext>
            </a:extLst>
          </p:cNvPr>
          <p:cNvSpPr/>
          <p:nvPr/>
        </p:nvSpPr>
        <p:spPr>
          <a:xfrm>
            <a:off x="2884496" y="5830859"/>
            <a:ext cx="1155633" cy="318351"/>
          </a:xfrm>
          <a:prstGeom prst="accentBorderCallout1">
            <a:avLst>
              <a:gd name="adj1" fmla="val 75718"/>
              <a:gd name="adj2" fmla="val 106391"/>
              <a:gd name="adj3" fmla="val -412375"/>
              <a:gd name="adj4" fmla="val 1523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900" b="1" i="1" dirty="0">
                <a:solidFill>
                  <a:srgbClr val="C00000"/>
                </a:solidFill>
                <a:ea typeface="ＭＳ 明朝" charset="-128"/>
                <a:cs typeface="Times New Roman" charset="0"/>
              </a:rPr>
              <a:t>State initialized to “ready” (optimistic)</a:t>
            </a:r>
          </a:p>
          <a:p>
            <a:endParaRPr lang="en-US" sz="900" b="1" i="1" dirty="0">
              <a:solidFill>
                <a:srgbClr val="C00000"/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68" name="Line Callout 1 (Border and Accent Bar) 67">
            <a:extLst>
              <a:ext uri="{FF2B5EF4-FFF2-40B4-BE49-F238E27FC236}">
                <a16:creationId xmlns:a16="http://schemas.microsoft.com/office/drawing/2014/main" id="{04B2BD0C-6B75-154E-B705-19EC19B12C09}"/>
              </a:ext>
            </a:extLst>
          </p:cNvPr>
          <p:cNvSpPr/>
          <p:nvPr/>
        </p:nvSpPr>
        <p:spPr>
          <a:xfrm>
            <a:off x="297627" y="1140557"/>
            <a:ext cx="2602794" cy="879987"/>
          </a:xfrm>
          <a:prstGeom prst="accentBorderCallout1">
            <a:avLst>
              <a:gd name="adj1" fmla="val 46290"/>
              <a:gd name="adj2" fmla="val 101758"/>
              <a:gd name="adj3" fmla="val 91904"/>
              <a:gd name="adj4" fmla="val 12268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明朝" charset="-128"/>
                <a:cs typeface="Times New Roman" charset="0"/>
              </a:rPr>
              <a:t>Wraps and tracks the lifecycle of a runtime container and guarantees a contract between the client of the container and the container itself.</a:t>
            </a:r>
          </a:p>
          <a:p>
            <a:r>
              <a:rPr lang="en-US" sz="900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ＭＳ 明朝" charset="-128"/>
                <a:cs typeface="Times New Roman" charset="0"/>
              </a:rPr>
              <a:t>Contract summary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明朝" charset="-128"/>
                <a:cs typeface="Times New Roman" charset="0"/>
              </a:rPr>
              <a:t>: Manage runtime “job” (function) concurrency: i.e., </a:t>
            </a:r>
            <a:r>
              <a:rPr lang="en-US" sz="900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明朝" charset="-128"/>
                <a:cs typeface="Times New Roman" charset="0"/>
              </a:rPr>
              <a:t>maxConcurrent</a:t>
            </a: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明朝" charset="-128"/>
                <a:cs typeface="Times New Roman" charset="0"/>
              </a:rPr>
              <a:t> == 1 or  &gt; 1 </a:t>
            </a:r>
          </a:p>
          <a:p>
            <a:endParaRPr lang="en-US" sz="900" b="1" i="1" dirty="0">
              <a:solidFill>
                <a:schemeClr val="tx1">
                  <a:lumMod val="75000"/>
                  <a:lumOff val="25000"/>
                </a:schemeClr>
              </a:solidFill>
              <a:ea typeface="ＭＳ 明朝" charset="-128"/>
              <a:cs typeface="Times New Roman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92BC1E-590E-9948-818F-959FE63DF9B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97589" y="1026585"/>
            <a:ext cx="0" cy="409842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05F065-73EF-3847-B295-D77E72807598}"/>
              </a:ext>
            </a:extLst>
          </p:cNvPr>
          <p:cNvSpPr/>
          <p:nvPr/>
        </p:nvSpPr>
        <p:spPr>
          <a:xfrm>
            <a:off x="4896251" y="1002280"/>
            <a:ext cx="63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Start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9604C-DF64-064A-B014-DB1E045568C0}"/>
              </a:ext>
            </a:extLst>
          </p:cNvPr>
          <p:cNvSpPr/>
          <p:nvPr/>
        </p:nvSpPr>
        <p:spPr>
          <a:xfrm>
            <a:off x="5622477" y="2724194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100" lvl="2">
              <a:tabLst>
                <a:tab pos="168275" algn="l"/>
              </a:tabLst>
            </a:pPr>
            <a:r>
              <a:rPr lang="en-US" sz="1100" dirty="0"/>
              <a:t>“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PreWarmCompleted</a:t>
            </a:r>
            <a:r>
              <a:rPr lang="en-US" sz="1100" dirty="0"/>
              <a:t>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BECC5-35EF-8B41-ACD7-B34EDE60BDF5}"/>
              </a:ext>
            </a:extLst>
          </p:cNvPr>
          <p:cNvCxnSpPr>
            <a:cxnSpLocks/>
            <a:stCxn id="15" idx="2"/>
            <a:endCxn id="116" idx="0"/>
          </p:cNvCxnSpPr>
          <p:nvPr/>
        </p:nvCxnSpPr>
        <p:spPr>
          <a:xfrm flipH="1">
            <a:off x="6194953" y="2985804"/>
            <a:ext cx="287696" cy="1243204"/>
          </a:xfrm>
          <a:prstGeom prst="line">
            <a:avLst/>
          </a:prstGeom>
          <a:ln w="9525" cmpd="sng">
            <a:solidFill>
              <a:schemeClr val="accent6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1D2DA-1596-5240-A27F-4E41B9B3A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A278CEC-457B-DF46-A289-2AB046C21978}"/>
              </a:ext>
            </a:extLst>
          </p:cNvPr>
          <p:cNvSpPr/>
          <p:nvPr/>
        </p:nvSpPr>
        <p:spPr>
          <a:xfrm>
            <a:off x="2648549" y="3403941"/>
            <a:ext cx="1493368" cy="2542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627" y="130534"/>
            <a:ext cx="1170432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OpenWhisk: Invoker interaction with Runtimes: Run (Cold &amp; Pre-warmed) </a:t>
            </a:r>
            <a:endParaRPr lang="en-US" sz="1600" dirty="0"/>
          </a:p>
        </p:txBody>
      </p:sp>
      <p:sp>
        <p:nvSpPr>
          <p:cNvPr id="32" name="Text Box 115">
            <a:extLst>
              <a:ext uri="{FF2B5EF4-FFF2-40B4-BE49-F238E27FC236}">
                <a16:creationId xmlns:a16="http://schemas.microsoft.com/office/drawing/2014/main" id="{2497DECA-FE44-F549-BE87-349B83EF9D38}"/>
              </a:ext>
            </a:extLst>
          </p:cNvPr>
          <p:cNvSpPr txBox="1"/>
          <p:nvPr/>
        </p:nvSpPr>
        <p:spPr>
          <a:xfrm>
            <a:off x="297627" y="532653"/>
            <a:ext cx="7952638" cy="43088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solidFill>
                  <a:srgbClr val="0070C0"/>
                </a:solidFill>
                <a:effectLst/>
                <a:ea typeface="ＭＳ 明朝" charset="-128"/>
                <a:cs typeface="Times New Roman" charset="0"/>
              </a:rPr>
              <a:t>Lifecycle (state) mgmt. of a</a:t>
            </a:r>
            <a:r>
              <a:rPr lang="en-US" sz="1600" b="1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n OpenWhisk Runtime within the Invoker “ContainerProxy”</a:t>
            </a:r>
            <a:endParaRPr lang="en-US" sz="1400" i="1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7A1E0-72DC-3E4B-BF51-75E7101AE4B3}"/>
              </a:ext>
            </a:extLst>
          </p:cNvPr>
          <p:cNvSpPr/>
          <p:nvPr/>
        </p:nvSpPr>
        <p:spPr>
          <a:xfrm>
            <a:off x="172278" y="6468578"/>
            <a:ext cx="102969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hhttps://github.com/apache/incubator-openwhisk/blob/master/core/invoker/src/main/scala/org/apache/openwhisk/core/containerpool/ContainerProxy.scala</a:t>
            </a:r>
            <a:endParaRPr lang="en-US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170ECE-3DF3-CA4C-AC56-F08899C4EA0F}"/>
              </a:ext>
            </a:extLst>
          </p:cNvPr>
          <p:cNvSpPr/>
          <p:nvPr/>
        </p:nvSpPr>
        <p:spPr>
          <a:xfrm>
            <a:off x="8934504" y="4478359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E1B52F-E3A9-B748-AAC4-791BB141EFA4}"/>
              </a:ext>
            </a:extLst>
          </p:cNvPr>
          <p:cNvSpPr txBox="1"/>
          <p:nvPr/>
        </p:nvSpPr>
        <p:spPr>
          <a:xfrm>
            <a:off x="9280050" y="2275548"/>
            <a:ext cx="26143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 (Pre-warmed)</a:t>
            </a:r>
            <a:endParaRPr lang="en-US" sz="1100" dirty="0"/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CP : invokes 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initializeAndRun</a:t>
            </a:r>
            <a:r>
              <a:rPr lang="en-US" sz="1100" dirty="0"/>
              <a:t>() once “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PreWarmCompleted”</a:t>
            </a:r>
            <a:r>
              <a:rPr lang="en-US" sz="1100" dirty="0"/>
              <a:t> (event) is detected.</a:t>
            </a:r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endParaRPr lang="en-US" sz="11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91CE02-A794-9F47-B593-07824AA18DBA}"/>
              </a:ext>
            </a:extLst>
          </p:cNvPr>
          <p:cNvSpPr/>
          <p:nvPr/>
        </p:nvSpPr>
        <p:spPr>
          <a:xfrm>
            <a:off x="8910401" y="2297359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2F543E-D5C5-8949-9631-225D878E3CE6}"/>
              </a:ext>
            </a:extLst>
          </p:cNvPr>
          <p:cNvSpPr txBox="1"/>
          <p:nvPr/>
        </p:nvSpPr>
        <p:spPr>
          <a:xfrm>
            <a:off x="9285578" y="3373050"/>
            <a:ext cx="26087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8275" algn="l"/>
              </a:tabLs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initializeAndRun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1100" dirty="0"/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RT: /init</a:t>
            </a:r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endParaRPr lang="en-US" sz="1100" dirty="0"/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i="1" dirty="0">
                <a:solidFill>
                  <a:srgbClr val="FF0000"/>
                </a:solidFill>
              </a:rPr>
              <a:t>Current code does not allow “re-init” with new functional code *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8D898C-9228-604F-9B67-42EDD0004EF5}"/>
              </a:ext>
            </a:extLst>
          </p:cNvPr>
          <p:cNvGrpSpPr/>
          <p:nvPr/>
        </p:nvGrpSpPr>
        <p:grpSpPr>
          <a:xfrm>
            <a:off x="3251969" y="1372947"/>
            <a:ext cx="3291240" cy="1331309"/>
            <a:chOff x="1660720" y="1126633"/>
            <a:chExt cx="3503214" cy="133130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430ADF9-C756-5F46-8429-F3AEFECE9ADD}"/>
                </a:ext>
              </a:extLst>
            </p:cNvPr>
            <p:cNvSpPr/>
            <p:nvPr/>
          </p:nvSpPr>
          <p:spPr>
            <a:xfrm>
              <a:off x="1660720" y="1126633"/>
              <a:ext cx="3503214" cy="1331309"/>
            </a:xfrm>
            <a:prstGeom prst="roundRect">
              <a:avLst>
                <a:gd name="adj" fmla="val 42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 dirty="0">
                  <a:solidFill>
                    <a:srgbClr val="FFFFFF"/>
                  </a:solidFill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rPr>
                <a:t>Invoker</a:t>
              </a:r>
              <a:endParaRPr lang="en-US" sz="1050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Times" charset="0"/>
                <a:ea typeface="ＭＳ 明朝" charset="-128"/>
                <a:cs typeface="Times New Roman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E5B182-057C-2641-886B-AA24E5A09F8F}"/>
                </a:ext>
              </a:extLst>
            </p:cNvPr>
            <p:cNvSpPr/>
            <p:nvPr/>
          </p:nvSpPr>
          <p:spPr>
            <a:xfrm>
              <a:off x="1884611" y="1459691"/>
              <a:ext cx="3110354" cy="391582"/>
            </a:xfrm>
            <a:prstGeom prst="rect">
              <a:avLst/>
            </a:prstGeom>
            <a:solidFill>
              <a:srgbClr val="6111D6"/>
            </a:solidFill>
            <a:ln>
              <a:solidFill>
                <a:srgbClr val="8204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containerpool</a:t>
              </a:r>
              <a:r>
                <a:rPr lang="en-US" sz="1400" dirty="0">
                  <a:solidFill>
                    <a:schemeClr val="bg1"/>
                  </a:solidFill>
                </a:rPr>
                <a:t> / </a:t>
              </a:r>
              <a:r>
                <a:rPr lang="en-US" sz="1400" b="1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ContainerProxy</a:t>
              </a:r>
              <a:r>
                <a:rPr lang="en-US" sz="1400" b="1" dirty="0">
                  <a:solidFill>
                    <a:schemeClr val="bg1"/>
                  </a:solidFill>
                </a:rPr>
                <a:t> (CP)</a:t>
              </a:r>
            </a:p>
          </p:txBody>
        </p: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EAEDF06-2BF9-654E-ABF3-3BFEEA80E43D}"/>
              </a:ext>
            </a:extLst>
          </p:cNvPr>
          <p:cNvSpPr/>
          <p:nvPr/>
        </p:nvSpPr>
        <p:spPr>
          <a:xfrm>
            <a:off x="2773534" y="4023388"/>
            <a:ext cx="1207063" cy="1630158"/>
          </a:xfrm>
          <a:prstGeom prst="roundRect">
            <a:avLst>
              <a:gd name="adj" fmla="val 4200"/>
            </a:avLst>
          </a:prstGeom>
          <a:solidFill>
            <a:srgbClr val="00A6A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rPr>
              <a:t>Runtime</a:t>
            </a:r>
          </a:p>
          <a:p>
            <a:pPr algn="ctr"/>
            <a:endParaRPr lang="en-US" sz="4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state: </a:t>
            </a:r>
            <a:r>
              <a:rPr lang="en-US" sz="1400" dirty="0">
                <a:solidFill>
                  <a:srgbClr val="FF0000"/>
                </a:solidFill>
                <a:ea typeface="ＭＳ 明朝" charset="-128"/>
                <a:cs typeface="Times New Roman" charset="0"/>
              </a:rPr>
              <a:t>?</a:t>
            </a:r>
            <a:endParaRPr lang="en-US" sz="1000" dirty="0">
              <a:solidFill>
                <a:srgbClr val="FF0000"/>
              </a:solidFill>
              <a:latin typeface="Times" charset="0"/>
              <a:ea typeface="ＭＳ 明朝" charset="-128"/>
              <a:cs typeface="Times New Roman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9143645-8269-564A-8952-EB9207677EC8}"/>
              </a:ext>
            </a:extLst>
          </p:cNvPr>
          <p:cNvGrpSpPr/>
          <p:nvPr/>
        </p:nvGrpSpPr>
        <p:grpSpPr>
          <a:xfrm>
            <a:off x="2955511" y="4608159"/>
            <a:ext cx="903031" cy="929975"/>
            <a:chOff x="2834050" y="4119282"/>
            <a:chExt cx="903031" cy="92997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7723627-891B-654B-9C62-94277287E04C}"/>
                </a:ext>
              </a:extLst>
            </p:cNvPr>
            <p:cNvSpPr/>
            <p:nvPr/>
          </p:nvSpPr>
          <p:spPr>
            <a:xfrm>
              <a:off x="2834050" y="4778916"/>
              <a:ext cx="903031" cy="270341"/>
            </a:xfrm>
            <a:prstGeom prst="rect">
              <a:avLst/>
            </a:prstGeom>
            <a:solidFill>
              <a:srgbClr val="005350"/>
            </a:solidFill>
            <a:ln>
              <a:solidFill>
                <a:srgbClr val="31FFF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a typeface="ＭＳ 明朝" charset="-128"/>
                  <a:cs typeface="Times New Roman" charset="0"/>
                </a:rPr>
                <a:t>/run</a:t>
              </a:r>
              <a:endParaRPr lang="en-US" sz="1200" dirty="0">
                <a:effectLst/>
                <a:ea typeface="ＭＳ 明朝" charset="-128"/>
                <a:cs typeface="Times New Roman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56579F6-C9F3-8D41-9060-120CE6552B0D}"/>
                </a:ext>
              </a:extLst>
            </p:cNvPr>
            <p:cNvSpPr/>
            <p:nvPr/>
          </p:nvSpPr>
          <p:spPr>
            <a:xfrm>
              <a:off x="2834050" y="4449099"/>
              <a:ext cx="903031" cy="270341"/>
            </a:xfrm>
            <a:prstGeom prst="rect">
              <a:avLst/>
            </a:prstGeom>
            <a:solidFill>
              <a:srgbClr val="00FA00"/>
            </a:solidFill>
            <a:ln>
              <a:solidFill>
                <a:srgbClr val="00905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effectLst/>
                  <a:ea typeface="ＭＳ 明朝" charset="-128"/>
                  <a:cs typeface="Times New Roman" charset="0"/>
                </a:rPr>
                <a:t>/init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36DC8E9-8904-5044-8B83-0638FA144843}"/>
                </a:ext>
              </a:extLst>
            </p:cNvPr>
            <p:cNvSpPr/>
            <p:nvPr/>
          </p:nvSpPr>
          <p:spPr>
            <a:xfrm>
              <a:off x="2834050" y="4119282"/>
              <a:ext cx="903031" cy="2703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ea typeface="ＭＳ 明朝" charset="-128"/>
                  <a:cs typeface="Times New Roman" charset="0"/>
                </a:rPr>
                <a:t>s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ea typeface="ＭＳ 明朝" charset="-128"/>
                  <a:cs typeface="Times New Roman" charset="0"/>
                </a:rPr>
                <a:t>tart()</a:t>
              </a:r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CD7CAE5-4221-824F-9560-A3C951A5DF00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>
            <a:off x="2202365" y="4669600"/>
            <a:ext cx="446184" cy="5699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941444-B622-4949-AE30-329E0CD044C6}"/>
              </a:ext>
            </a:extLst>
          </p:cNvPr>
          <p:cNvSpPr txBox="1"/>
          <p:nvPr/>
        </p:nvSpPr>
        <p:spPr>
          <a:xfrm>
            <a:off x="9280050" y="756469"/>
            <a:ext cx="268334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 (Cold, No Pre-Warmed data)</a:t>
            </a:r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CP : Preforms all steps shown for “</a:t>
            </a:r>
            <a:r>
              <a:rPr lang="en-US" sz="1200" dirty="0">
                <a:solidFill>
                  <a:srgbClr val="C00000"/>
                </a:solidFill>
              </a:rPr>
              <a:t>Start</a:t>
            </a:r>
            <a:r>
              <a:rPr lang="en-US" sz="1100" dirty="0"/>
              <a:t>” event</a:t>
            </a:r>
          </a:p>
          <a:p>
            <a:pPr marL="520700" lvl="2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BUT, with actual pre-warmed data</a:t>
            </a:r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CP: Invokes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initializeAndRun</a:t>
            </a:r>
            <a:r>
              <a:rPr lang="en-US" sz="1100" dirty="0"/>
              <a:t>() method against container.</a:t>
            </a:r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CP: Waits in “</a:t>
            </a:r>
            <a:r>
              <a:rPr lang="en-US" sz="1100" dirty="0">
                <a:solidFill>
                  <a:srgbClr val="8204BD"/>
                </a:solidFill>
              </a:rPr>
              <a:t>Running</a:t>
            </a:r>
            <a:r>
              <a:rPr lang="en-US" sz="1100" dirty="0"/>
              <a:t>” state</a:t>
            </a:r>
          </a:p>
          <a:p>
            <a:pPr marL="803275" lvl="2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Skips “</a:t>
            </a:r>
            <a:r>
              <a:rPr lang="en-US" sz="1100" dirty="0">
                <a:solidFill>
                  <a:srgbClr val="7030A0"/>
                </a:solidFill>
              </a:rPr>
              <a:t>Starting</a:t>
            </a:r>
            <a:r>
              <a:rPr lang="en-US" sz="1100" dirty="0"/>
              <a:t>” state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BA420C-5D74-B240-8A70-9349915EEC79}"/>
              </a:ext>
            </a:extLst>
          </p:cNvPr>
          <p:cNvSpPr/>
          <p:nvPr/>
        </p:nvSpPr>
        <p:spPr>
          <a:xfrm>
            <a:off x="8934505" y="760143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05F562-BEE3-0847-9C9A-91397E28E691}"/>
              </a:ext>
            </a:extLst>
          </p:cNvPr>
          <p:cNvSpPr/>
          <p:nvPr/>
        </p:nvSpPr>
        <p:spPr>
          <a:xfrm>
            <a:off x="4796592" y="3398821"/>
            <a:ext cx="1493368" cy="2542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CF8C00-B356-5842-80EF-CF0384E81761}"/>
              </a:ext>
            </a:extLst>
          </p:cNvPr>
          <p:cNvSpPr/>
          <p:nvPr/>
        </p:nvSpPr>
        <p:spPr>
          <a:xfrm>
            <a:off x="4939623" y="4004566"/>
            <a:ext cx="1207063" cy="1630158"/>
          </a:xfrm>
          <a:prstGeom prst="roundRect">
            <a:avLst>
              <a:gd name="adj" fmla="val 4200"/>
            </a:avLst>
          </a:prstGeom>
          <a:solidFill>
            <a:srgbClr val="00A6A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rPr>
              <a:t>Runtime</a:t>
            </a:r>
          </a:p>
          <a:p>
            <a:pPr algn="ctr"/>
            <a:endParaRPr lang="en-US" sz="4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state: </a:t>
            </a:r>
            <a:r>
              <a:rPr lang="en-US" sz="1400" dirty="0">
                <a:solidFill>
                  <a:srgbClr val="FF0000"/>
                </a:solidFill>
                <a:ea typeface="ＭＳ 明朝" charset="-128"/>
                <a:cs typeface="Times New Roman" charset="0"/>
              </a:rPr>
              <a:t>?</a:t>
            </a:r>
            <a:endParaRPr lang="en-US" sz="1000" dirty="0">
              <a:solidFill>
                <a:srgbClr val="FF0000"/>
              </a:solidFill>
              <a:latin typeface="Times" charset="0"/>
              <a:ea typeface="ＭＳ 明朝" charset="-128"/>
              <a:cs typeface="Times New Roman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44AD6F-9737-7743-9C45-E0DEF055F9E3}"/>
              </a:ext>
            </a:extLst>
          </p:cNvPr>
          <p:cNvGrpSpPr/>
          <p:nvPr/>
        </p:nvGrpSpPr>
        <p:grpSpPr>
          <a:xfrm>
            <a:off x="5121600" y="4589337"/>
            <a:ext cx="903031" cy="929975"/>
            <a:chOff x="2834050" y="4119282"/>
            <a:chExt cx="903031" cy="92997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91EFED-1C19-A94D-BC94-3C7FF3314248}"/>
                </a:ext>
              </a:extLst>
            </p:cNvPr>
            <p:cNvSpPr/>
            <p:nvPr/>
          </p:nvSpPr>
          <p:spPr>
            <a:xfrm>
              <a:off x="2834050" y="4778916"/>
              <a:ext cx="903031" cy="270341"/>
            </a:xfrm>
            <a:prstGeom prst="rect">
              <a:avLst/>
            </a:prstGeom>
            <a:solidFill>
              <a:srgbClr val="00FA00"/>
            </a:solidFill>
            <a:ln>
              <a:solidFill>
                <a:srgbClr val="00905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ea typeface="ＭＳ 明朝" charset="-128"/>
                  <a:cs typeface="Times New Roman" charset="0"/>
                </a:rPr>
                <a:t>/run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effectLst/>
                <a:ea typeface="ＭＳ 明朝" charset="-128"/>
                <a:cs typeface="Times New Roman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393CA7-6ECF-0847-A44B-A78F17F991CE}"/>
                </a:ext>
              </a:extLst>
            </p:cNvPr>
            <p:cNvSpPr/>
            <p:nvPr/>
          </p:nvSpPr>
          <p:spPr>
            <a:xfrm>
              <a:off x="2834050" y="4449099"/>
              <a:ext cx="903031" cy="270341"/>
            </a:xfrm>
            <a:prstGeom prst="rect">
              <a:avLst/>
            </a:prstGeom>
            <a:solidFill>
              <a:srgbClr val="55595D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ea typeface="ＭＳ 明朝" charset="-128"/>
                  <a:cs typeface="Times New Roman" charset="0"/>
                </a:rPr>
                <a:t>/init *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955EAD3-1138-4247-8E97-9567180D39F4}"/>
                </a:ext>
              </a:extLst>
            </p:cNvPr>
            <p:cNvSpPr/>
            <p:nvPr/>
          </p:nvSpPr>
          <p:spPr>
            <a:xfrm>
              <a:off x="2834050" y="4119282"/>
              <a:ext cx="903031" cy="2703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ea typeface="ＭＳ 明朝" charset="-128"/>
                  <a:cs typeface="Times New Roman" charset="0"/>
                </a:rPr>
                <a:t>s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ea typeface="ＭＳ 明朝" charset="-128"/>
                  <a:cs typeface="Times New Roman" charset="0"/>
                </a:rPr>
                <a:t>tart()</a:t>
              </a: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3740A18A-8C96-794E-B609-02B03354A12C}"/>
              </a:ext>
            </a:extLst>
          </p:cNvPr>
          <p:cNvSpPr/>
          <p:nvPr/>
        </p:nvSpPr>
        <p:spPr>
          <a:xfrm>
            <a:off x="8934503" y="5352420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B2A7A41-26CF-8744-899A-4A7B871C71EC}"/>
              </a:ext>
            </a:extLst>
          </p:cNvPr>
          <p:cNvCxnSpPr>
            <a:cxnSpLocks/>
            <a:stCxn id="99" idx="1"/>
            <a:endCxn id="45" idx="0"/>
          </p:cNvCxnSpPr>
          <p:nvPr/>
        </p:nvCxnSpPr>
        <p:spPr>
          <a:xfrm rot="10800000" flipV="1">
            <a:off x="3395234" y="2429401"/>
            <a:ext cx="831773" cy="974540"/>
          </a:xfrm>
          <a:prstGeom prst="bentConnector2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A8DC79E-2F3E-0F49-93ED-4C485C1DA3F6}"/>
              </a:ext>
            </a:extLst>
          </p:cNvPr>
          <p:cNvCxnSpPr>
            <a:cxnSpLocks/>
            <a:stCxn id="99" idx="2"/>
            <a:endCxn id="51" idx="0"/>
          </p:cNvCxnSpPr>
          <p:nvPr/>
        </p:nvCxnSpPr>
        <p:spPr>
          <a:xfrm rot="16200000" flipH="1">
            <a:off x="4817998" y="2673542"/>
            <a:ext cx="810915" cy="639642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B6D466A-A2F7-F044-9BDC-DC697D55F6B4}"/>
              </a:ext>
            </a:extLst>
          </p:cNvPr>
          <p:cNvSpPr/>
          <p:nvPr/>
        </p:nvSpPr>
        <p:spPr>
          <a:xfrm>
            <a:off x="5054566" y="2813492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1b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3D6EB01-FED8-8C40-B212-803ACA8D9A72}"/>
              </a:ext>
            </a:extLst>
          </p:cNvPr>
          <p:cNvSpPr/>
          <p:nvPr/>
        </p:nvSpPr>
        <p:spPr>
          <a:xfrm>
            <a:off x="8914377" y="3330198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CCAE7D-BD33-914C-B431-D33250C41EC3}"/>
              </a:ext>
            </a:extLst>
          </p:cNvPr>
          <p:cNvSpPr/>
          <p:nvPr/>
        </p:nvSpPr>
        <p:spPr>
          <a:xfrm rot="16200000">
            <a:off x="3954885" y="4003860"/>
            <a:ext cx="1075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InitCompleted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5D8DD33-E979-F745-83CC-DF2E5E0B003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97589" y="1012497"/>
            <a:ext cx="0" cy="360450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98F3D5D-20A3-5A4F-86BE-CDBE4B25E8AB}"/>
              </a:ext>
            </a:extLst>
          </p:cNvPr>
          <p:cNvSpPr/>
          <p:nvPr/>
        </p:nvSpPr>
        <p:spPr>
          <a:xfrm>
            <a:off x="4923974" y="986730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Run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874759-C6F2-6F4A-8D4C-9D8675C9092A}"/>
              </a:ext>
            </a:extLst>
          </p:cNvPr>
          <p:cNvSpPr/>
          <p:nvPr/>
        </p:nvSpPr>
        <p:spPr>
          <a:xfrm>
            <a:off x="708997" y="3402803"/>
            <a:ext cx="1493368" cy="2533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Started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(“pre-warmed”)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B8FD3A0-45D6-254C-9395-7351E49CDB54}"/>
              </a:ext>
            </a:extLst>
          </p:cNvPr>
          <p:cNvSpPr/>
          <p:nvPr/>
        </p:nvSpPr>
        <p:spPr>
          <a:xfrm>
            <a:off x="834624" y="4122127"/>
            <a:ext cx="1207063" cy="1630158"/>
          </a:xfrm>
          <a:prstGeom prst="roundRect">
            <a:avLst>
              <a:gd name="adj" fmla="val 4200"/>
            </a:avLst>
          </a:prstGeom>
          <a:solidFill>
            <a:srgbClr val="00A6A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rPr>
              <a:t>Runtime</a:t>
            </a:r>
          </a:p>
          <a:p>
            <a:pPr algn="ctr"/>
            <a:endParaRPr lang="en-US" sz="4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state: </a:t>
            </a:r>
            <a:r>
              <a:rPr lang="en-US" sz="1400" dirty="0">
                <a:solidFill>
                  <a:schemeClr val="bg1"/>
                </a:solidFill>
                <a:effectLst>
                  <a:outerShdw blurRad="12700" dist="12700" dir="2700000" algn="tl" rotWithShape="0">
                    <a:srgbClr val="009051"/>
                  </a:outerShdw>
                </a:effectLst>
                <a:ea typeface="ＭＳ 明朝" charset="-128"/>
                <a:cs typeface="Times New Roman" charset="0"/>
              </a:rPr>
              <a:t>ready</a:t>
            </a:r>
            <a:endParaRPr lang="en-US" sz="1000" dirty="0">
              <a:solidFill>
                <a:schemeClr val="bg1"/>
              </a:solidFill>
              <a:effectLst>
                <a:outerShdw blurRad="12700" dist="12700" dir="2700000" algn="tl" rotWithShape="0">
                  <a:srgbClr val="009051"/>
                </a:outerShdw>
              </a:effectLst>
              <a:latin typeface="Times" charset="0"/>
              <a:ea typeface="ＭＳ 明朝" charset="-128"/>
              <a:cs typeface="Times New Roman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01ADEA4-A8B0-3D43-B99F-C4EC75185CCB}"/>
              </a:ext>
            </a:extLst>
          </p:cNvPr>
          <p:cNvGrpSpPr/>
          <p:nvPr/>
        </p:nvGrpSpPr>
        <p:grpSpPr>
          <a:xfrm>
            <a:off x="1016601" y="4706898"/>
            <a:ext cx="903031" cy="929975"/>
            <a:chOff x="2834050" y="4119282"/>
            <a:chExt cx="903031" cy="92997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548995-40D1-8A47-BF64-20B19F857104}"/>
                </a:ext>
              </a:extLst>
            </p:cNvPr>
            <p:cNvSpPr/>
            <p:nvPr/>
          </p:nvSpPr>
          <p:spPr>
            <a:xfrm>
              <a:off x="2834050" y="4778916"/>
              <a:ext cx="903031" cy="270341"/>
            </a:xfrm>
            <a:prstGeom prst="rect">
              <a:avLst/>
            </a:prstGeom>
            <a:solidFill>
              <a:srgbClr val="005350"/>
            </a:solidFill>
            <a:ln>
              <a:solidFill>
                <a:srgbClr val="31FFF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a typeface="ＭＳ 明朝" charset="-128"/>
                  <a:cs typeface="Times New Roman" charset="0"/>
                </a:rPr>
                <a:t>/run</a:t>
              </a:r>
              <a:endParaRPr lang="en-US" sz="1200" dirty="0">
                <a:effectLst/>
                <a:ea typeface="ＭＳ 明朝" charset="-128"/>
                <a:cs typeface="Times New Roman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587F3CD-2189-D94F-90E5-FF0273D92748}"/>
                </a:ext>
              </a:extLst>
            </p:cNvPr>
            <p:cNvSpPr/>
            <p:nvPr/>
          </p:nvSpPr>
          <p:spPr>
            <a:xfrm>
              <a:off x="2834050" y="4449099"/>
              <a:ext cx="903031" cy="270341"/>
            </a:xfrm>
            <a:prstGeom prst="rect">
              <a:avLst/>
            </a:prstGeom>
            <a:solidFill>
              <a:srgbClr val="005350"/>
            </a:solidFill>
            <a:ln>
              <a:solidFill>
                <a:srgbClr val="31FFF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ea typeface="ＭＳ 明朝" charset="-128"/>
                  <a:cs typeface="Times New Roman" charset="0"/>
                </a:rPr>
                <a:t>/init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F3269D8-763B-8145-AF18-FB329FD5F815}"/>
                </a:ext>
              </a:extLst>
            </p:cNvPr>
            <p:cNvSpPr/>
            <p:nvPr/>
          </p:nvSpPr>
          <p:spPr>
            <a:xfrm>
              <a:off x="2834050" y="4119282"/>
              <a:ext cx="903031" cy="2703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a typeface="ＭＳ 明朝" charset="-128"/>
                  <a:cs typeface="Times New Roman" charset="0"/>
                </a:rPr>
                <a:t>s</a:t>
              </a:r>
              <a:r>
                <a:rPr lang="en-US" sz="1200" dirty="0">
                  <a:effectLst/>
                  <a:ea typeface="ＭＳ 明朝" charset="-128"/>
                  <a:cs typeface="Times New Roman" charset="0"/>
                </a:rPr>
                <a:t>tart()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D6EED321-09A6-8842-AF19-C5C09B3BB378}"/>
              </a:ext>
            </a:extLst>
          </p:cNvPr>
          <p:cNvSpPr/>
          <p:nvPr/>
        </p:nvSpPr>
        <p:spPr>
          <a:xfrm>
            <a:off x="552354" y="3284926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DE5A2F3-9FF3-6F4B-9190-6F787B610F5D}"/>
              </a:ext>
            </a:extLst>
          </p:cNvPr>
          <p:cNvSpPr/>
          <p:nvPr/>
        </p:nvSpPr>
        <p:spPr>
          <a:xfrm rot="16200000">
            <a:off x="6014736" y="3946042"/>
            <a:ext cx="1113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RunCompleted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273166-EA58-9641-B72D-D668696663B7}"/>
              </a:ext>
            </a:extLst>
          </p:cNvPr>
          <p:cNvSpPr/>
          <p:nvPr/>
        </p:nvSpPr>
        <p:spPr>
          <a:xfrm>
            <a:off x="4227006" y="2270896"/>
            <a:ext cx="1353256" cy="3170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lIns="91440" tIns="73152" rIns="91440" bIns="73152">
            <a:spAutoFit/>
          </a:bodyPr>
          <a:lstStyle/>
          <a:p>
            <a:pPr marL="0" lvl="1" indent="-292100">
              <a:tabLst>
                <a:tab pos="168275" algn="l"/>
              </a:tabLst>
            </a:pPr>
            <a:r>
              <a:rPr lang="en-US" sz="1100" dirty="0"/>
              <a:t>“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initializeAndRun()</a:t>
            </a:r>
            <a:r>
              <a:rPr lang="en-US" sz="1100" dirty="0"/>
              <a:t>”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DD13BE-660E-6140-8C57-AE3801564892}"/>
              </a:ext>
            </a:extLst>
          </p:cNvPr>
          <p:cNvSpPr/>
          <p:nvPr/>
        </p:nvSpPr>
        <p:spPr>
          <a:xfrm>
            <a:off x="3235501" y="2854022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1a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EC26C1-2007-E94E-88EA-5B3F0C64B94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141917" y="4670179"/>
            <a:ext cx="654675" cy="5120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4087215-9CA9-5D40-8429-64F25B6147FA}"/>
              </a:ext>
            </a:extLst>
          </p:cNvPr>
          <p:cNvSpPr/>
          <p:nvPr/>
        </p:nvSpPr>
        <p:spPr>
          <a:xfrm>
            <a:off x="4054234" y="2051514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0EA8E94-BEAB-D140-9723-1F0360740D41}"/>
              </a:ext>
            </a:extLst>
          </p:cNvPr>
          <p:cNvCxnSpPr>
            <a:cxnSpLocks/>
            <a:stCxn id="22" idx="1"/>
            <a:endCxn id="84" idx="0"/>
          </p:cNvCxnSpPr>
          <p:nvPr/>
        </p:nvCxnSpPr>
        <p:spPr>
          <a:xfrm rot="10800000" flipV="1">
            <a:off x="1455681" y="2038601"/>
            <a:ext cx="1796288" cy="1364201"/>
          </a:xfrm>
          <a:prstGeom prst="bentConnector2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D794B5-9053-4842-82FB-283AC3A54882}"/>
              </a:ext>
            </a:extLst>
          </p:cNvPr>
          <p:cNvGrpSpPr/>
          <p:nvPr/>
        </p:nvGrpSpPr>
        <p:grpSpPr>
          <a:xfrm>
            <a:off x="945236" y="2486487"/>
            <a:ext cx="1045759" cy="505147"/>
            <a:chOff x="4892388" y="3300765"/>
            <a:chExt cx="1045759" cy="505147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FAF67EB8-7305-A14A-9322-AA5A36F67BD2}"/>
                </a:ext>
              </a:extLst>
            </p:cNvPr>
            <p:cNvSpPr/>
            <p:nvPr/>
          </p:nvSpPr>
          <p:spPr>
            <a:xfrm>
              <a:off x="4937417" y="3300765"/>
              <a:ext cx="1000730" cy="505147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896E059-2774-E44F-9B92-70D03A605BE2}"/>
                </a:ext>
              </a:extLst>
            </p:cNvPr>
            <p:cNvSpPr/>
            <p:nvPr/>
          </p:nvSpPr>
          <p:spPr>
            <a:xfrm>
              <a:off x="4892388" y="3344247"/>
              <a:ext cx="10307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ＭＳ 明朝" charset="-128"/>
                  <a:cs typeface="Times New Roman" charset="0"/>
                </a:rPr>
                <a:t>Prewarmed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ea typeface="ＭＳ 明朝" charset="-128"/>
                  <a:cs typeface="Times New Roman" charset="0"/>
                </a:rPr>
                <a:t>Data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394C180-FFA2-BC49-A4FB-5A90DA6B7B85}"/>
              </a:ext>
            </a:extLst>
          </p:cNvPr>
          <p:cNvCxnSpPr>
            <a:cxnSpLocks/>
            <a:stCxn id="51" idx="3"/>
            <a:endCxn id="115" idx="1"/>
          </p:cNvCxnSpPr>
          <p:nvPr/>
        </p:nvCxnSpPr>
        <p:spPr>
          <a:xfrm>
            <a:off x="6289960" y="4670179"/>
            <a:ext cx="561364" cy="1568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C2B1560-D9A9-DF4D-AA32-745957DBFA20}"/>
              </a:ext>
            </a:extLst>
          </p:cNvPr>
          <p:cNvSpPr txBox="1"/>
          <p:nvPr/>
        </p:nvSpPr>
        <p:spPr>
          <a:xfrm>
            <a:off x="9280050" y="4468371"/>
            <a:ext cx="26087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8275" algn="l"/>
              </a:tabLs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initializeAndRun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1100" dirty="0"/>
          </a:p>
          <a:p>
            <a:pPr marL="346075" lvl="1" indent="-168275"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lang="en-US" sz="1100" dirty="0"/>
              <a:t>RT: /run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11B250D-841B-1C46-9FE9-5A24FEF4F3F2}"/>
              </a:ext>
            </a:extLst>
          </p:cNvPr>
          <p:cNvSpPr/>
          <p:nvPr/>
        </p:nvSpPr>
        <p:spPr>
          <a:xfrm>
            <a:off x="6851324" y="3400389"/>
            <a:ext cx="1493368" cy="2542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Ready</a:t>
            </a:r>
          </a:p>
          <a:p>
            <a:pPr algn="ctr"/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(“warmed”)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05807A13-FD81-B04C-9596-5ADA2061B421}"/>
              </a:ext>
            </a:extLst>
          </p:cNvPr>
          <p:cNvSpPr/>
          <p:nvPr/>
        </p:nvSpPr>
        <p:spPr>
          <a:xfrm>
            <a:off x="6992657" y="4000217"/>
            <a:ext cx="1207063" cy="1630158"/>
          </a:xfrm>
          <a:prstGeom prst="roundRect">
            <a:avLst>
              <a:gd name="adj" fmla="val 4200"/>
            </a:avLst>
          </a:prstGeom>
          <a:solidFill>
            <a:srgbClr val="00A6A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rPr>
              <a:t>Runtime</a:t>
            </a:r>
          </a:p>
          <a:p>
            <a:pPr algn="ctr"/>
            <a:endParaRPr lang="en-US" sz="4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state: </a:t>
            </a:r>
            <a:r>
              <a:rPr lang="en-US" sz="1400" dirty="0">
                <a:solidFill>
                  <a:srgbClr val="FF0000"/>
                </a:solidFill>
                <a:ea typeface="ＭＳ 明朝" charset="-128"/>
                <a:cs typeface="Times New Roman" charset="0"/>
              </a:rPr>
              <a:t>?</a:t>
            </a:r>
            <a:endParaRPr lang="en-US" sz="1000" dirty="0">
              <a:solidFill>
                <a:srgbClr val="FF0000"/>
              </a:solidFill>
              <a:latin typeface="Times" charset="0"/>
              <a:ea typeface="ＭＳ 明朝" charset="-128"/>
              <a:cs typeface="Times New Roman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CC3A12D-EA2B-1D4F-9470-D6024726C6B0}"/>
              </a:ext>
            </a:extLst>
          </p:cNvPr>
          <p:cNvGrpSpPr/>
          <p:nvPr/>
        </p:nvGrpSpPr>
        <p:grpSpPr>
          <a:xfrm>
            <a:off x="7174634" y="4584988"/>
            <a:ext cx="903031" cy="929975"/>
            <a:chOff x="2834050" y="4119282"/>
            <a:chExt cx="903031" cy="92997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B884CC6-63F6-E140-BFBE-F0E6D16D2E7C}"/>
                </a:ext>
              </a:extLst>
            </p:cNvPr>
            <p:cNvSpPr/>
            <p:nvPr/>
          </p:nvSpPr>
          <p:spPr>
            <a:xfrm>
              <a:off x="2834050" y="4778916"/>
              <a:ext cx="903031" cy="270341"/>
            </a:xfrm>
            <a:prstGeom prst="rect">
              <a:avLst/>
            </a:prstGeom>
            <a:solidFill>
              <a:srgbClr val="005350"/>
            </a:solidFill>
            <a:ln>
              <a:solidFill>
                <a:srgbClr val="31FFF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a typeface="ＭＳ 明朝" charset="-128"/>
                  <a:cs typeface="Times New Roman" charset="0"/>
                </a:rPr>
                <a:t>/run</a:t>
              </a:r>
              <a:endParaRPr lang="en-US" sz="1200" dirty="0">
                <a:effectLst/>
                <a:ea typeface="ＭＳ 明朝" charset="-128"/>
                <a:cs typeface="Times New Roman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E32D6B2-DCA7-2147-8394-02DD7220FAA9}"/>
                </a:ext>
              </a:extLst>
            </p:cNvPr>
            <p:cNvSpPr/>
            <p:nvPr/>
          </p:nvSpPr>
          <p:spPr>
            <a:xfrm>
              <a:off x="2834050" y="4449099"/>
              <a:ext cx="903031" cy="270341"/>
            </a:xfrm>
            <a:prstGeom prst="rect">
              <a:avLst/>
            </a:prstGeom>
            <a:solidFill>
              <a:srgbClr val="55595D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ea typeface="ＭＳ 明朝" charset="-128"/>
                  <a:cs typeface="Times New Roman" charset="0"/>
                </a:rPr>
                <a:t>/init *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005519A-C4B0-024C-B8F4-58B308239313}"/>
                </a:ext>
              </a:extLst>
            </p:cNvPr>
            <p:cNvSpPr/>
            <p:nvPr/>
          </p:nvSpPr>
          <p:spPr>
            <a:xfrm>
              <a:off x="2834050" y="4119282"/>
              <a:ext cx="903031" cy="2703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ea typeface="ＭＳ 明朝" charset="-128"/>
                  <a:cs typeface="Times New Roman" charset="0"/>
                </a:rPr>
                <a:t>s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ea typeface="ＭＳ 明朝" charset="-128"/>
                  <a:cs typeface="Times New Roman" charset="0"/>
                </a:rPr>
                <a:t>tart()</a:t>
              </a: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8CF4AD48-0AF8-E24D-B15F-B19BE467D9EA}"/>
              </a:ext>
            </a:extLst>
          </p:cNvPr>
          <p:cNvSpPr/>
          <p:nvPr/>
        </p:nvSpPr>
        <p:spPr>
          <a:xfrm>
            <a:off x="6761489" y="3282406"/>
            <a:ext cx="319463" cy="31946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6598F-A9D9-3B4E-AF2A-E428128C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27" y="140352"/>
            <a:ext cx="1170432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OpenWhisk Runtime: NodeJS: Invocation sequence with entry points/call stacks</a:t>
            </a:r>
            <a:endParaRPr lang="en-US" sz="1600" dirty="0"/>
          </a:p>
        </p:txBody>
      </p:sp>
      <p:sp>
        <p:nvSpPr>
          <p:cNvPr id="32" name="Text Box 115">
            <a:extLst>
              <a:ext uri="{FF2B5EF4-FFF2-40B4-BE49-F238E27FC236}">
                <a16:creationId xmlns:a16="http://schemas.microsoft.com/office/drawing/2014/main" id="{2497DECA-FE44-F549-BE87-349B83EF9D38}"/>
              </a:ext>
            </a:extLst>
          </p:cNvPr>
          <p:cNvSpPr txBox="1"/>
          <p:nvPr/>
        </p:nvSpPr>
        <p:spPr>
          <a:xfrm>
            <a:off x="323027" y="527183"/>
            <a:ext cx="7952638" cy="43088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>
                <a:solidFill>
                  <a:srgbClr val="0070C0"/>
                </a:solidFill>
                <a:ea typeface="ＭＳ 明朝" charset="-128"/>
                <a:cs typeface="Times New Roman" charset="0"/>
              </a:rPr>
              <a:t>NodeJS10 Runtime: Docker container build &amp; layout</a:t>
            </a:r>
            <a:endParaRPr lang="en-US" sz="1400" i="1">
              <a:effectLst/>
              <a:ea typeface="ＭＳ 明朝" charset="-128"/>
              <a:cs typeface="Times New Roman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F274FB-537C-FD4F-A68E-A44E8C9B1282}"/>
              </a:ext>
            </a:extLst>
          </p:cNvPr>
          <p:cNvGrpSpPr/>
          <p:nvPr/>
        </p:nvGrpSpPr>
        <p:grpSpPr>
          <a:xfrm>
            <a:off x="663763" y="1443376"/>
            <a:ext cx="3974499" cy="3632694"/>
            <a:chOff x="663763" y="1443376"/>
            <a:chExt cx="3974499" cy="3632694"/>
          </a:xfrm>
        </p:grpSpPr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F7C207FA-E505-4842-965A-52EE7A989828}"/>
                </a:ext>
              </a:extLst>
            </p:cNvPr>
            <p:cNvSpPr/>
            <p:nvPr/>
          </p:nvSpPr>
          <p:spPr>
            <a:xfrm>
              <a:off x="663764" y="1832277"/>
              <a:ext cx="3974498" cy="3243793"/>
            </a:xfrm>
            <a:prstGeom prst="foldedCorner">
              <a:avLst>
                <a:gd name="adj" fmla="val 5991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bIns="91440" rtlCol="0" anchor="t" anchorCtr="0"/>
            <a:lstStyle/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node:10.15.0-stretch 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 apt-get update &amp;&amp; apt-get install -y \ 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imagemagick \ 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unzip \ 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&amp;&amp; rm -rf /var/lib/apt/lists/* </a:t>
              </a:r>
            </a:p>
            <a:p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rgbClr val="0432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WORKDIR /nodejsAction </a:t>
              </a:r>
            </a:p>
            <a:p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COPY . . </a:t>
              </a:r>
            </a:p>
            <a:p>
              <a:r>
                <a:rPr lang="en-US" sz="1000" i="1" noProof="1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COPY the package.json to root container, so we can install npm packages a level up from user's packages, so user's packages take precedence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COPY ./package.json / </a:t>
              </a:r>
            </a:p>
            <a:p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 cd / &amp;&amp; npm install --no-package-lock \ 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&amp;&amp; npm cache clean –force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EXPOSE 8080</a:t>
              </a:r>
            </a:p>
            <a:p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CMD node --expose-gc app.js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CFE0F4-3511-E740-9357-5715BC3F26E8}"/>
                </a:ext>
              </a:extLst>
            </p:cNvPr>
            <p:cNvSpPr/>
            <p:nvPr/>
          </p:nvSpPr>
          <p:spPr>
            <a:xfrm>
              <a:off x="663763" y="1443376"/>
              <a:ext cx="10643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/>
                <a:t>Dockerfile: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914E19-E516-BD48-BECF-F3D696B2E74F}"/>
              </a:ext>
            </a:extLst>
          </p:cNvPr>
          <p:cNvSpPr/>
          <p:nvPr/>
        </p:nvSpPr>
        <p:spPr>
          <a:xfrm>
            <a:off x="6342320" y="1443376"/>
            <a:ext cx="40405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Container layout (using Interactive Bash shell):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2F469-F5CE-D841-9F59-68E2424B3A54}"/>
              </a:ext>
            </a:extLst>
          </p:cNvPr>
          <p:cNvSpPr/>
          <p:nvPr/>
        </p:nvSpPr>
        <p:spPr>
          <a:xfrm>
            <a:off x="6342319" y="1781930"/>
            <a:ext cx="5306341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bg1"/>
                </a:solidFill>
                <a:latin typeface="Monaco" pitchFamily="2" charset="77"/>
              </a:rPr>
              <a:t>$ </a:t>
            </a:r>
            <a:r>
              <a:rPr lang="en-US" sz="1200" noProof="1">
                <a:solidFill>
                  <a:srgbClr val="00FA00"/>
                </a:solidFill>
                <a:latin typeface="Monaco" pitchFamily="2" charset="77"/>
              </a:rPr>
              <a:t>docker run -it openwhisk/action-nodejs-v10 sh</a:t>
            </a:r>
          </a:p>
          <a:p>
            <a:r>
              <a:rPr lang="en-US" sz="1200" noProof="1">
                <a:solidFill>
                  <a:schemeClr val="bg1"/>
                </a:solidFill>
                <a:latin typeface="Monaco" pitchFamily="2" charset="77"/>
              </a:rPr>
              <a:t># pwd</a:t>
            </a:r>
          </a:p>
          <a:p>
            <a:r>
              <a:rPr lang="en-US" sz="1200" noProof="1">
                <a:solidFill>
                  <a:srgbClr val="0432FF"/>
                </a:solidFill>
                <a:highlight>
                  <a:srgbClr val="C0C0C0"/>
                </a:highlight>
                <a:latin typeface="Monaco" pitchFamily="2" charset="77"/>
              </a:rPr>
              <a:t>/nodejsAction</a:t>
            </a:r>
          </a:p>
          <a:p>
            <a:endParaRPr lang="en-US" sz="1200" noProof="1">
              <a:solidFill>
                <a:schemeClr val="bg1"/>
              </a:solidFill>
              <a:latin typeface="Monaco" pitchFamily="2" charset="77"/>
            </a:endParaRPr>
          </a:p>
          <a:p>
            <a:r>
              <a:rPr lang="en-US" sz="1200" noProof="1">
                <a:solidFill>
                  <a:schemeClr val="bg1"/>
                </a:solidFill>
                <a:latin typeface="Monaco" pitchFamily="2" charset="77"/>
              </a:rPr>
              <a:t># ls</a:t>
            </a:r>
          </a:p>
          <a:p>
            <a:r>
              <a:rPr lang="en-US" sz="1200" noProof="1">
                <a:solidFill>
                  <a:schemeClr val="bg1"/>
                </a:solidFill>
                <a:latin typeface="Monaco" pitchFamily="2" charset="77"/>
              </a:rPr>
              <a:t>CHANGELOG.md  app.js  package.json  runner.js  src</a:t>
            </a:r>
            <a:br>
              <a:rPr lang="en-US" sz="1200" noProof="1">
                <a:solidFill>
                  <a:schemeClr val="bg1"/>
                </a:solidFill>
                <a:latin typeface="Monaco" pitchFamily="2" charset="77"/>
              </a:rPr>
            </a:br>
            <a:endParaRPr lang="en-US" sz="1200" noProof="1">
              <a:solidFill>
                <a:schemeClr val="bg1"/>
              </a:solidFill>
              <a:latin typeface="Monaco" pitchFamily="2" charset="77"/>
            </a:endParaRPr>
          </a:p>
          <a:p>
            <a:r>
              <a:rPr lang="en-US" sz="1200" noProof="1">
                <a:solidFill>
                  <a:schemeClr val="bg1"/>
                </a:solidFill>
                <a:latin typeface="Monaco" pitchFamily="2" charset="77"/>
              </a:rPr>
              <a:t># ls src</a:t>
            </a:r>
          </a:p>
          <a:p>
            <a:r>
              <a:rPr lang="en-US" sz="1200" noProof="1">
                <a:solidFill>
                  <a:schemeClr val="bg1"/>
                </a:solidFill>
                <a:latin typeface="Monaco" pitchFamily="2" charset="77"/>
              </a:rPr>
              <a:t>service.js</a:t>
            </a:r>
            <a:endParaRPr lang="en-US" sz="1200" noProof="1">
              <a:solidFill>
                <a:schemeClr val="bg1"/>
              </a:solidFill>
              <a:effectLst/>
              <a:latin typeface="Monaco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CE1BB9-5960-9E45-94EF-E523C8F05417}"/>
              </a:ext>
            </a:extLst>
          </p:cNvPr>
          <p:cNvGrpSpPr/>
          <p:nvPr/>
        </p:nvGrpSpPr>
        <p:grpSpPr>
          <a:xfrm>
            <a:off x="6342319" y="3865524"/>
            <a:ext cx="5306341" cy="1766986"/>
            <a:chOff x="6342319" y="3585152"/>
            <a:chExt cx="5306341" cy="17669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EACC07-5959-284B-ADC1-5068EDFB3CCA}"/>
                </a:ext>
              </a:extLst>
            </p:cNvPr>
            <p:cNvSpPr/>
            <p:nvPr/>
          </p:nvSpPr>
          <p:spPr>
            <a:xfrm>
              <a:off x="6342319" y="3874810"/>
              <a:ext cx="5306341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tIns="91440" bIns="91440">
              <a:spAutoFit/>
            </a:bodyPr>
            <a:lstStyle/>
            <a:p>
              <a:r>
                <a:rPr lang="en-US" sz="1200" dirty="0">
                  <a:solidFill>
                    <a:srgbClr val="0432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nodejsAction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|-- </a:t>
              </a:r>
              <a:r>
                <a:rPr lang="en-US" sz="1200" noProof="1">
                  <a:latin typeface="Consolas" panose="020B0609020204030204" pitchFamily="49" charset="0"/>
                  <a:cs typeface="Consolas" panose="020B0609020204030204" pitchFamily="49" charset="0"/>
                </a:rPr>
                <a:t>CHANGELOG.md</a:t>
              </a:r>
            </a:p>
            <a:p>
              <a:r>
                <a:rPr lang="en-US" sz="1200" noProof="1">
                  <a:latin typeface="Consolas" panose="020B0609020204030204" pitchFamily="49" charset="0"/>
                  <a:cs typeface="Consolas" panose="020B0609020204030204" pitchFamily="49" charset="0"/>
                </a:rPr>
                <a:t>|-- app.js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|-- package.json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|--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runner.js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|-- src\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|--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service.js</a:t>
              </a:r>
              <a:endPara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CC36F1-DE5F-7D4B-BEB6-5EDDB3B34266}"/>
                </a:ext>
              </a:extLst>
            </p:cNvPr>
            <p:cNvSpPr/>
            <p:nvPr/>
          </p:nvSpPr>
          <p:spPr>
            <a:xfrm>
              <a:off x="6342319" y="3585152"/>
              <a:ext cx="40536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Filesystem view (filesystem starts in </a:t>
              </a:r>
              <a:r>
                <a:rPr lang="en-US" sz="1600" i="1" dirty="0">
                  <a:solidFill>
                    <a:srgbClr val="0432FF"/>
                  </a:solidFill>
                </a:rPr>
                <a:t>WORKDIR</a:t>
              </a:r>
              <a:r>
                <a:rPr lang="en-US" sz="1600" i="1" dirty="0"/>
                <a:t>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E1B930F-6981-9C46-875A-26E3931603D6}"/>
              </a:ext>
            </a:extLst>
          </p:cNvPr>
          <p:cNvSpPr/>
          <p:nvPr/>
        </p:nvSpPr>
        <p:spPr>
          <a:xfrm>
            <a:off x="127513" y="6489220"/>
            <a:ext cx="8235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https://github.com/apache/incubator-openwhisk-runtime-nodejs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63383-7BD0-DE43-BBD2-B23AD719E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27" y="138282"/>
            <a:ext cx="11704320" cy="430887"/>
          </a:xfrm>
        </p:spPr>
        <p:txBody>
          <a:bodyPr>
            <a:normAutofit fontScale="90000"/>
          </a:bodyPr>
          <a:lstStyle/>
          <a:p>
            <a:r>
              <a:rPr lang="en-US"/>
              <a:t>OpenWhisk Runtime: NodeJS: Invocation sequence with entry points/call stacks</a:t>
            </a:r>
            <a:endParaRPr lang="en-US" sz="1600"/>
          </a:p>
        </p:txBody>
      </p:sp>
      <p:sp>
        <p:nvSpPr>
          <p:cNvPr id="32" name="Text Box 115">
            <a:extLst>
              <a:ext uri="{FF2B5EF4-FFF2-40B4-BE49-F238E27FC236}">
                <a16:creationId xmlns:a16="http://schemas.microsoft.com/office/drawing/2014/main" id="{2497DECA-FE44-F549-BE87-349B83EF9D38}"/>
              </a:ext>
            </a:extLst>
          </p:cNvPr>
          <p:cNvSpPr txBox="1"/>
          <p:nvPr/>
        </p:nvSpPr>
        <p:spPr>
          <a:xfrm>
            <a:off x="323027" y="527183"/>
            <a:ext cx="7952638" cy="43088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NodeJS Runtime Initialization: The runtime application uses the </a:t>
            </a:r>
            <a:r>
              <a:rPr lang="en-US" sz="1600" b="1" i="1" dirty="0">
                <a:solidFill>
                  <a:srgbClr val="0070C0"/>
                </a:solidFill>
                <a:ea typeface="ＭＳ 明朝" charset="-128"/>
                <a:cs typeface="Times New Roman" charset="0"/>
                <a:hlinkClick r:id="rId3"/>
              </a:rPr>
              <a:t>Express Application Framework</a:t>
            </a:r>
            <a:endParaRPr lang="en-US" sz="1600" b="1" i="1" dirty="0">
              <a:solidFill>
                <a:srgbClr val="0070C0"/>
              </a:solidFill>
              <a:ea typeface="ＭＳ 明朝" charset="-128"/>
              <a:cs typeface="Times New Roman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70C0"/>
                </a:solidFill>
                <a:effectLst/>
                <a:ea typeface="ＭＳ 明朝" charset="-128"/>
                <a:cs typeface="Times New Roman" charset="0"/>
              </a:rPr>
              <a:t>Wraps all “handlers” (endpoints) exported</a:t>
            </a:r>
            <a:endParaRPr lang="en-US" sz="1400" i="1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F7C207FA-E505-4842-965A-52EE7A989828}"/>
              </a:ext>
            </a:extLst>
          </p:cNvPr>
          <p:cNvSpPr/>
          <p:nvPr/>
        </p:nvSpPr>
        <p:spPr>
          <a:xfrm>
            <a:off x="323027" y="1700831"/>
            <a:ext cx="4977843" cy="4298466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bIns="91440" rtlCol="0" anchor="t" anchorCtr="0"/>
          <a:lstStyle/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config =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'port': 8080,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'apiHost': process.env.__OW_API_HOST,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'allowConcurrent': process.env.__OW_ALLOW_CONCURRENT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0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bodyParser = require('body-parser');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express</a:t>
            </a:r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require('express');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app</a:t>
            </a:r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express();</a:t>
            </a:r>
          </a:p>
          <a:p>
            <a:endParaRPr lang="en-US" sz="10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instantiate an object which handles REST calls from the Invoker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service = require('./src/service').getService(config);</a:t>
            </a:r>
          </a:p>
          <a:p>
            <a:endParaRPr lang="en-US" sz="10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app.set('port', config.port);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app.use(bodyParser.json({ limit: "48mb" }));</a:t>
            </a:r>
          </a:p>
          <a:p>
            <a:endParaRPr lang="en-US" sz="10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app.post('/init', wrapEndpoint(service.initCode));</a:t>
            </a:r>
          </a:p>
          <a:p>
            <a:r>
              <a:rPr lang="en-US" sz="1000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app.post('/run',  wrapEndpoint(service.runCode));</a:t>
            </a:r>
          </a:p>
          <a:p>
            <a:endParaRPr lang="en-US" sz="10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use</a:t>
            </a:r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(function(err, req, res, next)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console.error(err.stack);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res.status(500).json({ error: "Bad request." });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endParaRPr lang="en-US" sz="10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service.start(app);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FE0F4-3511-E740-9357-5715BC3F26E8}"/>
              </a:ext>
            </a:extLst>
          </p:cNvPr>
          <p:cNvSpPr/>
          <p:nvPr/>
        </p:nvSpPr>
        <p:spPr>
          <a:xfrm>
            <a:off x="297627" y="1319484"/>
            <a:ext cx="2726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noProof="1">
                <a:hlinkClick r:id="rId6"/>
              </a:rPr>
              <a:t>core/nodejsActionBase/app.js</a:t>
            </a:r>
            <a:r>
              <a:rPr lang="en-US" sz="1600" i="1" noProof="1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69773E-0EAB-8B4E-AE27-9906B781CB4F}"/>
              </a:ext>
            </a:extLst>
          </p:cNvPr>
          <p:cNvSpPr/>
          <p:nvPr/>
        </p:nvSpPr>
        <p:spPr>
          <a:xfrm>
            <a:off x="127513" y="6489220"/>
            <a:ext cx="8235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7"/>
              </a:rPr>
              <a:t>https://github.com/apache/incubator-openwhisk-runtime-nodejs</a:t>
            </a:r>
            <a:endParaRPr lang="en-US" sz="1600" dirty="0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BA58C4BE-1145-1249-BE86-B18333BBB661}"/>
              </a:ext>
            </a:extLst>
          </p:cNvPr>
          <p:cNvSpPr/>
          <p:nvPr/>
        </p:nvSpPr>
        <p:spPr>
          <a:xfrm>
            <a:off x="5695654" y="1059092"/>
            <a:ext cx="6267746" cy="5278309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bIns="91440" rtlCol="0" anchor="t" anchorCtr="0"/>
          <a:lstStyle/>
          <a:p>
            <a:endParaRPr lang="en-US" sz="10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Wraps an endpoint written to return a Promise into an express endpoint,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producing the appropriate HTTP response and closing it for all controlable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failure modes.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The expected signature for the promise value (both completed and failed)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is { code: int, response: object }.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@param ep a request=&gt;promise function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@returns an express endpoint handler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wrapEndpoint(ep)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function (req, res)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try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b="1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ep(req).then(function (result) </a:t>
            </a:r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res.status(result.code).json(result.response);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}).catch(function (error)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if (typeof error.code === "number" &amp;&amp; 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typeof error.response !== "undefined")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res.status(error.code).json(error.response);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 else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console.error("[wrapEndpoint]", "invalid errored promise",  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JSON.stringify(error));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res.status(500).json({ error: "Internal error." });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catch (e) {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console.error("[wrapEndpoint]", "exception caught", e.message);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res.status(500).json({ error: "Internal error (exception)." });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2D27-08EB-1441-9A28-870FD2289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41F-557D-0E47-98D9-355DF5CD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74" y="1803400"/>
            <a:ext cx="9266231" cy="2076007"/>
          </a:xfrm>
        </p:spPr>
        <p:txBody>
          <a:bodyPr/>
          <a:lstStyle/>
          <a:p>
            <a:pPr algn="ctr"/>
            <a:r>
              <a:rPr lang="en-US"/>
              <a:t>Backup Materials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9AB20-73F7-1448-BAD1-9601AE4C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52" y="1221644"/>
            <a:ext cx="833073" cy="833073"/>
          </a:xfrm>
          <a:prstGeom prst="rect">
            <a:avLst/>
          </a:prstGeom>
          <a:effectLst>
            <a:outerShdw blurRad="12700" dist="12700" dir="2700000" algn="tl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7658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1032" y="169328"/>
            <a:ext cx="1170432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1: Showing Kubernetes/Knative resources at all build and deploy stages</a:t>
            </a:r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9A11E-52B7-B84E-9AE7-476F25D81CFB}"/>
              </a:ext>
            </a:extLst>
          </p:cNvPr>
          <p:cNvGrpSpPr/>
          <p:nvPr/>
        </p:nvGrpSpPr>
        <p:grpSpPr>
          <a:xfrm>
            <a:off x="1548493" y="4784618"/>
            <a:ext cx="9095014" cy="1728667"/>
            <a:chOff x="504694" y="4397390"/>
            <a:chExt cx="9095014" cy="1728667"/>
          </a:xfrm>
        </p:grpSpPr>
        <p:sp>
          <p:nvSpPr>
            <p:cNvPr id="111" name="Rounded Rectangle 110"/>
            <p:cNvSpPr/>
            <p:nvPr/>
          </p:nvSpPr>
          <p:spPr>
            <a:xfrm>
              <a:off x="504694" y="4397390"/>
              <a:ext cx="9095014" cy="1728667"/>
            </a:xfrm>
            <a:prstGeom prst="roundRect">
              <a:avLst>
                <a:gd name="adj" fmla="val 92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b="1" i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94" y="5088046"/>
              <a:ext cx="974631" cy="835398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6688511" y="4995843"/>
            <a:ext cx="1637313" cy="13934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288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b="1" kern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Knative </a:t>
            </a:r>
            <a:r>
              <a:rPr lang="en-US" sz="1300" b="1" kern="1200" dirty="0">
                <a:solidFill>
                  <a:schemeClr val="tx1"/>
                </a:solidFill>
                <a:ea typeface="ＭＳ 明朝" charset="-128"/>
                <a:cs typeface="Times New Roman" charset="0"/>
                <a:hlinkClick r:id="rId4"/>
              </a:rPr>
              <a:t>Build</a:t>
            </a:r>
            <a:endParaRPr lang="en-US" sz="1300" b="1" kern="12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r>
              <a:rPr lang="en-US" sz="1100" i="1" dirty="0">
                <a:solidFill>
                  <a:schemeClr val="tx1"/>
                </a:solidFill>
              </a:rPr>
              <a:t>build.knative.dev</a:t>
            </a:r>
            <a:endParaRPr lang="en-US" sz="1100" b="1" i="1" kern="12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CRD Resources</a:t>
            </a:r>
            <a:endParaRPr lang="en-US" sz="13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BuildTemplate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Builder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ServiceAccount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C006B72-089F-ED46-86D0-4F4D8D6206B4}"/>
              </a:ext>
            </a:extLst>
          </p:cNvPr>
          <p:cNvSpPr/>
          <p:nvPr/>
        </p:nvSpPr>
        <p:spPr>
          <a:xfrm>
            <a:off x="4463320" y="4963713"/>
            <a:ext cx="2035947" cy="1393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288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b="1" kern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Knative </a:t>
            </a:r>
            <a:r>
              <a:rPr lang="en-US" sz="1300" b="1" kern="1200" dirty="0">
                <a:solidFill>
                  <a:schemeClr val="tx1"/>
                </a:solidFill>
                <a:ea typeface="ＭＳ 明朝" charset="-128"/>
                <a:cs typeface="Times New Roman" charset="0"/>
                <a:hlinkClick r:id="rId9"/>
              </a:rPr>
              <a:t>Serving</a:t>
            </a:r>
            <a:endParaRPr lang="en-US" sz="1300" b="1" kern="12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r>
              <a:rPr lang="en-US" sz="1100" i="1" dirty="0">
                <a:solidFill>
                  <a:schemeClr val="tx1"/>
                </a:solidFill>
              </a:rPr>
              <a:t>x.serving.knative.dev</a:t>
            </a:r>
            <a:endParaRPr lang="en-US" sz="1100" b="1" i="1" kern="12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CRD </a:t>
            </a: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  <a:hlinkClick r:id="rId10"/>
              </a:rPr>
              <a:t>Resources</a:t>
            </a: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 (</a:t>
            </a: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  <a:hlinkClick r:id="rId11"/>
              </a:rPr>
              <a:t>spec</a:t>
            </a: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)</a:t>
            </a:r>
            <a:endParaRPr lang="en-US" sz="13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Service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7338" lvl="1" indent="-1079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Routes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7338" lvl="1" indent="-1079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Configuration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7338" lvl="1" indent="-1079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4"/>
              </a:rPr>
              <a:t>Revision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E2BDAC3-3E68-6346-8121-9CBC728D0859}"/>
              </a:ext>
            </a:extLst>
          </p:cNvPr>
          <p:cNvSpPr/>
          <p:nvPr/>
        </p:nvSpPr>
        <p:spPr>
          <a:xfrm>
            <a:off x="8548319" y="4995843"/>
            <a:ext cx="1277882" cy="13262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288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b="1" kern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Kaniko </a:t>
            </a:r>
            <a:r>
              <a:rPr lang="en-US" sz="1300" b="1" kern="1200" dirty="0">
                <a:solidFill>
                  <a:schemeClr val="tx1"/>
                </a:solidFill>
                <a:ea typeface="ＭＳ 明朝" charset="-128"/>
                <a:cs typeface="Times New Roman" charset="0"/>
                <a:hlinkClick r:id="rId15"/>
              </a:rPr>
              <a:t>Builder</a:t>
            </a:r>
            <a:endParaRPr lang="en-US" sz="1300" b="1" kern="12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Resources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3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pPr marL="114300" marR="0" indent="-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811A69-1E09-844F-B5D5-870568B70BB9}"/>
              </a:ext>
            </a:extLst>
          </p:cNvPr>
          <p:cNvGrpSpPr/>
          <p:nvPr/>
        </p:nvGrpSpPr>
        <p:grpSpPr>
          <a:xfrm>
            <a:off x="350261" y="1744390"/>
            <a:ext cx="1959306" cy="863680"/>
            <a:chOff x="1413934" y="1290634"/>
            <a:chExt cx="1959306" cy="863680"/>
          </a:xfrm>
        </p:grpSpPr>
        <p:sp>
          <p:nvSpPr>
            <p:cNvPr id="22" name="Folded Corner 21">
              <a:extLst>
                <a:ext uri="{FF2B5EF4-FFF2-40B4-BE49-F238E27FC236}">
                  <a16:creationId xmlns:a16="http://schemas.microsoft.com/office/drawing/2014/main" id="{5A37810E-B53A-0748-8E56-77642D206FC6}"/>
                </a:ext>
              </a:extLst>
            </p:cNvPr>
            <p:cNvSpPr/>
            <p:nvPr/>
          </p:nvSpPr>
          <p:spPr>
            <a:xfrm>
              <a:off x="1491058" y="1586380"/>
              <a:ext cx="1882182" cy="567934"/>
            </a:xfrm>
            <a:prstGeom prst="foldedCorner">
              <a:avLst>
                <a:gd name="adj" fmla="val 13162"/>
              </a:avLst>
            </a:prstGeom>
            <a:solidFill>
              <a:srgbClr val="F1E0F6"/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t" anchorCtr="0"/>
            <a:lstStyle/>
            <a:p>
              <a:r>
                <a:rPr lang="en-US" sz="1000" b="1" noProof="1">
                  <a:solidFill>
                    <a:srgbClr val="8204B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openwhisk-runtime-builder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secrets: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</a:t>
              </a:r>
              <a:r>
                <a:rPr lang="en-US" sz="8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b="1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dockerhub-user-pass</a:t>
              </a:r>
              <a:endParaRPr lang="en-US" sz="1000" b="1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C450B2-F0F7-8941-83C0-99A8B04EAE25}"/>
                </a:ext>
              </a:extLst>
            </p:cNvPr>
            <p:cNvSpPr/>
            <p:nvPr/>
          </p:nvSpPr>
          <p:spPr>
            <a:xfrm>
              <a:off x="1413934" y="1290634"/>
              <a:ext cx="149540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200" noProof="1"/>
                <a:t>Kube ServiceAccount</a:t>
              </a:r>
              <a:endParaRPr lang="en-US" sz="1200" i="1" noProof="1"/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8DE220E-EA19-3343-A5E9-321BD2288D1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309567" y="1968961"/>
            <a:ext cx="520782" cy="35514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8FE499-E692-EE4A-911D-CDC7A75D195C}"/>
              </a:ext>
            </a:extLst>
          </p:cNvPr>
          <p:cNvGrpSpPr/>
          <p:nvPr/>
        </p:nvGrpSpPr>
        <p:grpSpPr>
          <a:xfrm>
            <a:off x="412214" y="3278450"/>
            <a:ext cx="2172198" cy="1125920"/>
            <a:chOff x="306016" y="1409171"/>
            <a:chExt cx="2172198" cy="1125920"/>
          </a:xfrm>
        </p:grpSpPr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E336C8D1-D24A-BC4C-B64D-22A3322321DF}"/>
                </a:ext>
              </a:extLst>
            </p:cNvPr>
            <p:cNvSpPr/>
            <p:nvPr/>
          </p:nvSpPr>
          <p:spPr>
            <a:xfrm>
              <a:off x="390637" y="1666713"/>
              <a:ext cx="1265977" cy="868378"/>
            </a:xfrm>
            <a:prstGeom prst="foldedCorner">
              <a:avLst>
                <a:gd name="adj" fmla="val 13162"/>
              </a:avLst>
            </a:prstGeom>
            <a:solidFill>
              <a:schemeClr val="accent6">
                <a:lumMod val="20000"/>
                <a:lumOff val="80000"/>
                <a:alpha val="47000"/>
              </a:schemeClr>
            </a:solidFill>
            <a:ln w="9525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t" anchorCtr="0"/>
            <a:lstStyle/>
            <a:p>
              <a:r>
                <a:rPr lang="en-US" sz="1000" b="1" noProof="1">
                  <a:solidFill>
                    <a:srgbClr val="00A6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kaniko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spec: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parameters: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</a:t>
              </a:r>
              <a:r>
                <a:rPr lang="en-US" sz="1000" b="1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IMAGE</a:t>
              </a: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- </a:t>
              </a:r>
              <a:r>
                <a:rPr lang="en-US" sz="1000" b="1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DOCKERFILE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06B369-8CA5-3844-8B0F-AAB109C29CEB}"/>
                </a:ext>
              </a:extLst>
            </p:cNvPr>
            <p:cNvSpPr/>
            <p:nvPr/>
          </p:nvSpPr>
          <p:spPr>
            <a:xfrm>
              <a:off x="306016" y="1409171"/>
              <a:ext cx="2172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/>
                <a:t>Knative Build Template </a:t>
              </a:r>
              <a:r>
                <a:rPr lang="en-US" sz="1100" i="1"/>
                <a:t>(</a:t>
              </a:r>
              <a:r>
                <a:rPr lang="en-US" sz="1100" i="1" err="1"/>
                <a:t>kaniko</a:t>
              </a:r>
              <a:r>
                <a:rPr lang="en-US" sz="1100" i="1"/>
                <a:t> )</a:t>
              </a:r>
              <a:endParaRPr lang="en-US" sz="1200" i="1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1F9B6B-9CB2-A74E-AC7C-31C2C46EC2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762812" y="3410307"/>
            <a:ext cx="1362426" cy="5598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8A012EB-E79E-6A46-A074-21215450049C}"/>
              </a:ext>
            </a:extLst>
          </p:cNvPr>
          <p:cNvSpPr/>
          <p:nvPr/>
        </p:nvSpPr>
        <p:spPr>
          <a:xfrm>
            <a:off x="2847059" y="4995843"/>
            <a:ext cx="1457937" cy="13262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288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b="1" kern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Kube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b="1" kern="120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Service</a:t>
            </a:r>
          </a:p>
          <a:p>
            <a:r>
              <a:rPr lang="en-US" sz="12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6"/>
              </a:rPr>
              <a:t>ServiceAccount</a:t>
            </a:r>
            <a:endParaRPr lang="en-US" sz="105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ea typeface="ＭＳ 明朝" charset="-128"/>
                <a:cs typeface="Times New Roman" charset="0"/>
              </a:rPr>
              <a:t>Shared Resources: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7"/>
              </a:rPr>
              <a:t>Secret</a:t>
            </a:r>
            <a:endParaRPr lang="en-US" sz="105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3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  <a:p>
            <a:pPr marL="114300" marR="0" indent="-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38A39-6CAB-594E-96DF-1F5C75E3B73E}"/>
              </a:ext>
            </a:extLst>
          </p:cNvPr>
          <p:cNvSpPr/>
          <p:nvPr/>
        </p:nvSpPr>
        <p:spPr>
          <a:xfrm>
            <a:off x="350261" y="549576"/>
            <a:ext cx="448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Using NodeJS 10 GitHub source as an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69E4D-D140-524E-ACA9-5354CF65D668}"/>
              </a:ext>
            </a:extLst>
          </p:cNvPr>
          <p:cNvGrpSpPr/>
          <p:nvPr/>
        </p:nvGrpSpPr>
        <p:grpSpPr>
          <a:xfrm>
            <a:off x="3953851" y="1540674"/>
            <a:ext cx="1180078" cy="587889"/>
            <a:chOff x="2962383" y="2127031"/>
            <a:chExt cx="1180078" cy="587889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DF2E4D1F-C522-8F42-82ED-207958CD83F6}"/>
                </a:ext>
              </a:extLst>
            </p:cNvPr>
            <p:cNvSpPr/>
            <p:nvPr/>
          </p:nvSpPr>
          <p:spPr>
            <a:xfrm>
              <a:off x="2962383" y="2127031"/>
              <a:ext cx="1180077" cy="587889"/>
            </a:xfrm>
            <a:prstGeom prst="can">
              <a:avLst>
                <a:gd name="adj" fmla="val 18586"/>
              </a:avLst>
            </a:prstGeom>
            <a:solidFill>
              <a:srgbClr val="009A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A6DE22-5832-1446-8F84-8D91F2C50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62384" y="2284616"/>
              <a:ext cx="1180077" cy="375124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1BAB0AB-B461-0940-8437-9A7CE841F24F}"/>
              </a:ext>
            </a:extLst>
          </p:cNvPr>
          <p:cNvSpPr/>
          <p:nvPr/>
        </p:nvSpPr>
        <p:spPr>
          <a:xfrm>
            <a:off x="364075" y="973043"/>
            <a:ext cx="5007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Knative Service Template for building NodeJS10 image with our modifications:</a:t>
            </a:r>
          </a:p>
          <a:p>
            <a:r>
              <a:rPr lang="en-US" sz="1200" i="1" dirty="0"/>
              <a:t>- No /init data (i.e., no Action code)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F47AD-C754-4543-9DC8-DD3B04855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A95BC-9E3F-4348-A77E-AEB64F06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/>
              <a:t>Orchestrating a source-to-URL deployment on Kubernetes</a:t>
            </a:r>
            <a:endParaRPr lang="en-US" noProof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16160-FB63-844C-AD3C-920C14660C92}"/>
              </a:ext>
            </a:extLst>
          </p:cNvPr>
          <p:cNvGrpSpPr/>
          <p:nvPr/>
        </p:nvGrpSpPr>
        <p:grpSpPr>
          <a:xfrm>
            <a:off x="890210" y="1976418"/>
            <a:ext cx="3935968" cy="2353903"/>
            <a:chOff x="1042927" y="3116708"/>
            <a:chExt cx="3935968" cy="2353903"/>
          </a:xfrm>
        </p:grpSpPr>
        <p:sp>
          <p:nvSpPr>
            <p:cNvPr id="28" name="Folded Corner 27">
              <a:extLst>
                <a:ext uri="{FF2B5EF4-FFF2-40B4-BE49-F238E27FC236}">
                  <a16:creationId xmlns:a16="http://schemas.microsoft.com/office/drawing/2014/main" id="{C18EA75E-35D3-0E4D-B862-E25B678E0A92}"/>
                </a:ext>
              </a:extLst>
            </p:cNvPr>
            <p:cNvSpPr/>
            <p:nvPr/>
          </p:nvSpPr>
          <p:spPr>
            <a:xfrm>
              <a:off x="1042927" y="3401391"/>
              <a:ext cx="3935968" cy="2069220"/>
            </a:xfrm>
            <a:prstGeom prst="foldedCorner">
              <a:avLst>
                <a:gd name="adj" fmla="val 993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t" anchorCtr="0"/>
            <a:lstStyle/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apiVersion: v1</a:t>
              </a: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kind: </a:t>
              </a:r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Secret</a:t>
              </a:r>
              <a:endParaRPr lang="en-US" sz="12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metadata:</a:t>
              </a: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name: </a:t>
              </a:r>
              <a:r>
                <a:rPr lang="en-US" sz="1200" b="1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dockerhub-user-pass</a:t>
              </a:r>
              <a:endParaRPr lang="en-US" sz="1100" b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annotations:</a:t>
              </a: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type: kubernetes.io/basic-auth</a:t>
              </a: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data:</a:t>
              </a:r>
              <a:endParaRPr lang="en-US" sz="1200" i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i="1" noProof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username: </a:t>
              </a:r>
              <a:r>
                <a:rPr lang="en-US" sz="1100" i="1" noProof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${DOCKERHUB_USERNAME_BASE64_ENCODED}</a:t>
              </a:r>
            </a:p>
            <a:p>
              <a:r>
                <a:rPr lang="en-US" sz="1200" i="1" noProof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password: </a:t>
              </a:r>
              <a:r>
                <a:rPr lang="en-US" sz="1100" i="1" noProof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${DOCKERHUB_PASSWORD_BASE64_ENCODED}</a:t>
              </a:r>
              <a:endParaRPr lang="en-US" sz="1200" i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287E80-24F8-5B41-B53D-163FEF120173}"/>
                </a:ext>
              </a:extLst>
            </p:cNvPr>
            <p:cNvSpPr/>
            <p:nvPr/>
          </p:nvSpPr>
          <p:spPr>
            <a:xfrm>
              <a:off x="1042927" y="3116708"/>
              <a:ext cx="23524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noProof="1"/>
                <a:t>Kube Secret </a:t>
              </a:r>
              <a:r>
                <a:rPr lang="en-US" sz="1200" i="1" noProof="1"/>
                <a:t>(docker-secret.yaml)</a:t>
              </a:r>
              <a:endParaRPr lang="en-US" sz="1400" i="1" noProof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B3167D-7A33-D24D-8D25-63C740D98B6D}"/>
              </a:ext>
            </a:extLst>
          </p:cNvPr>
          <p:cNvGrpSpPr/>
          <p:nvPr/>
        </p:nvGrpSpPr>
        <p:grpSpPr>
          <a:xfrm>
            <a:off x="5579971" y="1374179"/>
            <a:ext cx="3149965" cy="1624092"/>
            <a:chOff x="1425966" y="1278602"/>
            <a:chExt cx="3149965" cy="1624092"/>
          </a:xfrm>
        </p:grpSpPr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2769CB41-ACB9-9F40-8487-0C24434A3F2E}"/>
                </a:ext>
              </a:extLst>
            </p:cNvPr>
            <p:cNvSpPr/>
            <p:nvPr/>
          </p:nvSpPr>
          <p:spPr>
            <a:xfrm>
              <a:off x="1491056" y="1586379"/>
              <a:ext cx="2736938" cy="1316315"/>
            </a:xfrm>
            <a:prstGeom prst="foldedCorner">
              <a:avLst>
                <a:gd name="adj" fmla="val 1316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t" anchorCtr="0"/>
            <a:lstStyle/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apiVersion: v1</a:t>
              </a: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kind: </a:t>
              </a:r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hlinkClick r:id="rId4"/>
                </a:rPr>
                <a:t>ServiceAccount</a:t>
              </a:r>
              <a:endParaRPr lang="en-US" sz="12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metadata:</a:t>
              </a: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name: </a:t>
              </a:r>
              <a:r>
                <a:rPr lang="en-US" sz="1400" b="1" noProof="1">
                  <a:solidFill>
                    <a:srgbClr val="8204B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build-bot</a:t>
              </a:r>
              <a:endParaRPr lang="en-US" sz="1200" b="1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secrets:</a:t>
              </a:r>
            </a:p>
            <a:p>
              <a:r>
                <a:rPr lang="en-US" sz="12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- name: </a:t>
              </a:r>
              <a:r>
                <a:rPr lang="en-US" sz="1200" b="1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dockerhub-user-pass</a:t>
              </a:r>
              <a:endParaRPr lang="en-US" sz="1200" b="1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77657F-B402-B24F-BBA1-59417FC67940}"/>
                </a:ext>
              </a:extLst>
            </p:cNvPr>
            <p:cNvSpPr/>
            <p:nvPr/>
          </p:nvSpPr>
          <p:spPr>
            <a:xfrm>
              <a:off x="1425966" y="1278602"/>
              <a:ext cx="31499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noProof="1"/>
                <a:t>Kube ServiceAccount </a:t>
              </a:r>
              <a:r>
                <a:rPr lang="en-US" sz="1200" i="1" noProof="1"/>
                <a:t>(service-account.yaml)</a:t>
              </a:r>
              <a:endParaRPr lang="en-US" sz="1400" i="1" noProof="1"/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E285515-EB59-E840-9529-F68BB7406E60}"/>
              </a:ext>
            </a:extLst>
          </p:cNvPr>
          <p:cNvCxnSpPr>
            <a:cxnSpLocks/>
            <a:stCxn id="28" idx="3"/>
            <a:endCxn id="31" idx="2"/>
          </p:cNvCxnSpPr>
          <p:nvPr/>
        </p:nvCxnSpPr>
        <p:spPr>
          <a:xfrm flipV="1">
            <a:off x="4826178" y="2998271"/>
            <a:ext cx="2187352" cy="297440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48085CC-7B0C-A74F-B274-0E38080D3328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8381999" y="2340114"/>
            <a:ext cx="1260825" cy="11429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60062C6-C3F9-664C-B890-79A2A1F32F02}"/>
              </a:ext>
            </a:extLst>
          </p:cNvPr>
          <p:cNvSpPr/>
          <p:nvPr/>
        </p:nvSpPr>
        <p:spPr>
          <a:xfrm>
            <a:off x="1584147" y="4899346"/>
            <a:ext cx="5563998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182880" tIns="91440" bIns="91440">
            <a:spAutoFit/>
          </a:bodyPr>
          <a:lstStyle/>
          <a:p>
            <a:r>
              <a:rPr lang="en-US" sz="12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kubectl apply --filename docker-secret.yaml </a:t>
            </a:r>
          </a:p>
          <a:p>
            <a:r>
              <a:rPr lang="en-US" sz="1200" i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 "basic-user-pass" created </a:t>
            </a:r>
          </a:p>
          <a:p>
            <a:r>
              <a:rPr lang="en-US" sz="12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kubectl apply --filename service-account.yaml </a:t>
            </a:r>
          </a:p>
          <a:p>
            <a:r>
              <a:rPr lang="en-US" sz="1200" i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serviceaccount "build-bot" created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C3C620-30EA-FD4E-97EC-8C1ACFC5FF9B}"/>
              </a:ext>
            </a:extLst>
          </p:cNvPr>
          <p:cNvSpPr/>
          <p:nvPr/>
        </p:nvSpPr>
        <p:spPr>
          <a:xfrm>
            <a:off x="306572" y="682486"/>
            <a:ext cx="1054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Pre-Req. : </a:t>
            </a:r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Create Kube Service Account and Kube Secret for Docker Hub used in “Push” of image built by Knative</a:t>
            </a:r>
          </a:p>
        </p:txBody>
      </p:sp>
      <p:sp>
        <p:nvSpPr>
          <p:cNvPr id="82" name="Rectangle 81">
            <a:hlinkClick r:id="rId5"/>
            <a:extLst>
              <a:ext uri="{FF2B5EF4-FFF2-40B4-BE49-F238E27FC236}">
                <a16:creationId xmlns:a16="http://schemas.microsoft.com/office/drawing/2014/main" id="{6F0DA374-D3FA-B741-BA38-92AE85F4EF04}"/>
              </a:ext>
            </a:extLst>
          </p:cNvPr>
          <p:cNvSpPr/>
          <p:nvPr/>
        </p:nvSpPr>
        <p:spPr>
          <a:xfrm>
            <a:off x="134064" y="6506749"/>
            <a:ext cx="11216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5"/>
              </a:rPr>
              <a:t>https://github.com/knative/docs/tree/master/serving/samples/source-to-url-go</a:t>
            </a:r>
            <a:endParaRPr lang="en-US" sz="1200" noProof="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723CF4-9923-924A-A7B5-E4251AB0232C}"/>
              </a:ext>
            </a:extLst>
          </p:cNvPr>
          <p:cNvSpPr/>
          <p:nvPr/>
        </p:nvSpPr>
        <p:spPr>
          <a:xfrm>
            <a:off x="8466806" y="197078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build-bot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09BF16-6DFF-D545-9AD5-F0119C652EC2}"/>
              </a:ext>
            </a:extLst>
          </p:cNvPr>
          <p:cNvSpPr/>
          <p:nvPr/>
        </p:nvSpPr>
        <p:spPr>
          <a:xfrm>
            <a:off x="4928673" y="3368348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dockerhub-user-pass</a:t>
            </a:r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FC4282-12AE-1E46-A76E-6E18FF311E6D}"/>
              </a:ext>
            </a:extLst>
          </p:cNvPr>
          <p:cNvSpPr/>
          <p:nvPr/>
        </p:nvSpPr>
        <p:spPr>
          <a:xfrm>
            <a:off x="134064" y="6045347"/>
            <a:ext cx="10090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 </a:t>
            </a:r>
            <a:r>
              <a:rPr lang="en-US">
                <a:hlinkClick r:id="rId4"/>
              </a:rPr>
              <a:t>Service Account</a:t>
            </a:r>
            <a:r>
              <a:rPr lang="en-US"/>
              <a:t> provides an identity for processes that run in a Pod.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4B2821-E8ED-B043-ABE5-8D317579ED0E}"/>
              </a:ext>
            </a:extLst>
          </p:cNvPr>
          <p:cNvGrpSpPr/>
          <p:nvPr/>
        </p:nvGrpSpPr>
        <p:grpSpPr>
          <a:xfrm>
            <a:off x="9543864" y="2615504"/>
            <a:ext cx="1691938" cy="1383508"/>
            <a:chOff x="10007401" y="2419914"/>
            <a:chExt cx="1691938" cy="138350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B88922D-4B8E-E94F-9F84-A2A60ECF159E}"/>
                </a:ext>
              </a:extLst>
            </p:cNvPr>
            <p:cNvSpPr/>
            <p:nvPr/>
          </p:nvSpPr>
          <p:spPr>
            <a:xfrm>
              <a:off x="10106361" y="2771513"/>
              <a:ext cx="1494017" cy="1031909"/>
            </a:xfrm>
            <a:prstGeom prst="roundRect">
              <a:avLst>
                <a:gd name="adj" fmla="val 7153"/>
              </a:avLst>
            </a:prstGeom>
            <a:solidFill>
              <a:srgbClr val="0096FF">
                <a:alpha val="16000"/>
              </a:srgbClr>
            </a:solidFill>
            <a:ln w="25400">
              <a:solidFill>
                <a:srgbClr val="0096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i="1">
                  <a:solidFill>
                    <a:schemeClr val="accent1">
                      <a:lumMod val="50000"/>
                    </a:schemeClr>
                  </a:solidFill>
                </a:rPr>
                <a:t>Service </a:t>
              </a:r>
              <a:r>
                <a:rPr lang="en-US" i="1">
                  <a:solidFill>
                    <a:schemeClr val="accent1">
                      <a:lumMod val="50000"/>
                    </a:schemeClr>
                  </a:solidFill>
                </a:rPr>
                <a:t>(pods)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C080D2-8026-6B4D-9D34-C8B11265A45B}"/>
                </a:ext>
              </a:extLst>
            </p:cNvPr>
            <p:cNvSpPr/>
            <p:nvPr/>
          </p:nvSpPr>
          <p:spPr>
            <a:xfrm>
              <a:off x="10007401" y="2419914"/>
              <a:ext cx="1691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noProof="1"/>
                <a:t>Kube Services (pods)</a:t>
              </a:r>
              <a:endParaRPr lang="en-US" sz="1400" i="1" noProof="1"/>
            </a:p>
          </p:txBody>
        </p:sp>
      </p:grpSp>
      <p:sp>
        <p:nvSpPr>
          <p:cNvPr id="21" name="Line Callout 1 (Border and Accent Bar) 20">
            <a:extLst>
              <a:ext uri="{FF2B5EF4-FFF2-40B4-BE49-F238E27FC236}">
                <a16:creationId xmlns:a16="http://schemas.microsoft.com/office/drawing/2014/main" id="{E8EB32B0-8612-AB40-BCED-B8C679ABFD48}"/>
              </a:ext>
            </a:extLst>
          </p:cNvPr>
          <p:cNvSpPr/>
          <p:nvPr/>
        </p:nvSpPr>
        <p:spPr>
          <a:xfrm>
            <a:off x="8677532" y="4515474"/>
            <a:ext cx="1366502" cy="1758356"/>
          </a:xfrm>
          <a:prstGeom prst="accentBorderCallout1">
            <a:avLst>
              <a:gd name="adj1" fmla="val 25190"/>
              <a:gd name="adj2" fmla="val 106820"/>
              <a:gd name="adj3" fmla="val -56278"/>
              <a:gd name="adj4" fmla="val 13886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1100" b="1" i="1">
                <a:solidFill>
                  <a:schemeClr val="tx1">
                    <a:lumMod val="75000"/>
                    <a:lumOff val="25000"/>
                  </a:schemeClr>
                </a:solidFill>
                <a:ea typeface="ＭＳ 明朝" charset="-128"/>
                <a:cs typeface="Times New Roman" charset="0"/>
              </a:rPr>
              <a:t>Service accounts can be referenced by one or more Kubernetes Services (and their respective pods), &lt;or&gt; specifically in our case by Knative Services</a:t>
            </a:r>
            <a:endParaRPr lang="en-US" sz="1100" i="1">
              <a:solidFill>
                <a:schemeClr val="tx1">
                  <a:lumMod val="75000"/>
                  <a:lumOff val="25000"/>
                </a:schemeClr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098240-65B6-814D-8F4A-4633AC45F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2AFF-71BD-1240-BC41-B0386EFD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Runtime Single Entrypoint – HTTP Body – Key collision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C0FB9-31C2-5E42-A75A-E2C7AB53CDED}"/>
              </a:ext>
            </a:extLst>
          </p:cNvPr>
          <p:cNvSpPr/>
          <p:nvPr/>
        </p:nvSpPr>
        <p:spPr>
          <a:xfrm>
            <a:off x="3315629" y="1586563"/>
            <a:ext cx="7094463" cy="449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b="1" dirty="0">
                <a:solidFill>
                  <a:srgbClr val="CC7832"/>
                </a:solidFill>
              </a:rPr>
              <a:t>POST </a:t>
            </a:r>
            <a:r>
              <a:rPr lang="en-US" sz="1200" dirty="0"/>
              <a:t>http://localhost:8080/ HTTP/1.1</a:t>
            </a:r>
            <a:br>
              <a:rPr lang="en-US" sz="1200" dirty="0"/>
            </a:br>
            <a:r>
              <a:rPr lang="en-US" sz="1200" i="1" dirty="0">
                <a:solidFill>
                  <a:srgbClr val="9876AA"/>
                </a:solidFill>
              </a:rPr>
              <a:t>content-type</a:t>
            </a:r>
            <a:r>
              <a:rPr lang="en-US" sz="1200" dirty="0"/>
              <a:t>: application/json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>
                <a:solidFill>
                  <a:srgbClr val="9876AA"/>
                </a:solidFill>
              </a:rPr>
              <a:t>"init"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>
                <a:solidFill>
                  <a:srgbClr val="FF0000"/>
                </a:solidFill>
              </a:rPr>
              <a:t>    "</a:t>
            </a:r>
            <a:r>
              <a:rPr lang="en-US" sz="1400" b="1" dirty="0">
                <a:solidFill>
                  <a:srgbClr val="FF0000"/>
                </a:solidFill>
              </a:rPr>
              <a:t>name</a:t>
            </a:r>
            <a:r>
              <a:rPr lang="en-US" sz="1200" dirty="0">
                <a:solidFill>
                  <a:srgbClr val="FF0000"/>
                </a:solidFill>
              </a:rPr>
              <a:t>" : "nodejs-helloworld-with-params",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"main"</a:t>
            </a:r>
            <a:r>
              <a:rPr lang="en-US" sz="1200" dirty="0"/>
              <a:t> : "main",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"binary"</a:t>
            </a:r>
            <a:r>
              <a:rPr lang="en-US" sz="1200" dirty="0"/>
              <a:t>: false,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"code"</a:t>
            </a:r>
            <a:r>
              <a:rPr lang="en-US" sz="1200" dirty="0"/>
              <a:t> : "function main(params) {return {payload: 'Hello ' + </a:t>
            </a:r>
            <a:r>
              <a:rPr lang="en-US" sz="1200" dirty="0" err="1"/>
              <a:t>params.name</a:t>
            </a:r>
            <a:r>
              <a:rPr lang="en-US" sz="1200" dirty="0"/>
              <a:t> + ' from ' + </a:t>
            </a:r>
            <a:r>
              <a:rPr lang="en-US" sz="1200" dirty="0" err="1"/>
              <a:t>params.place</a:t>
            </a:r>
            <a:r>
              <a:rPr lang="en-US" sz="1200" dirty="0"/>
              <a:t> +  '!'};}"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>
                <a:solidFill>
                  <a:srgbClr val="9876AA"/>
                </a:solidFill>
              </a:rPr>
              <a:t>"activation"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"namespace"</a:t>
            </a:r>
            <a:r>
              <a:rPr lang="en-US" sz="1200" dirty="0"/>
              <a:t>: "default",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</a:t>
            </a:r>
            <a:r>
              <a:rPr lang="en-US" sz="1200" dirty="0" err="1">
                <a:solidFill>
                  <a:srgbClr val="9876AA"/>
                </a:solidFill>
              </a:rPr>
              <a:t>action_name</a:t>
            </a:r>
            <a:r>
              <a:rPr lang="en-US" sz="1200" dirty="0">
                <a:solidFill>
                  <a:srgbClr val="9876AA"/>
                </a:solidFill>
              </a:rPr>
              <a:t>"</a:t>
            </a:r>
            <a:r>
              <a:rPr lang="en-US" sz="1200" dirty="0"/>
              <a:t>: "nodejs-helloworld-with-params",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</a:t>
            </a:r>
            <a:r>
              <a:rPr lang="en-US" sz="1200" dirty="0" err="1">
                <a:solidFill>
                  <a:srgbClr val="9876AA"/>
                </a:solidFill>
              </a:rPr>
              <a:t>api_host</a:t>
            </a:r>
            <a:r>
              <a:rPr lang="en-US" sz="1200" dirty="0">
                <a:solidFill>
                  <a:srgbClr val="9876AA"/>
                </a:solidFill>
              </a:rPr>
              <a:t>"</a:t>
            </a:r>
            <a:r>
              <a:rPr lang="en-US" sz="1200" dirty="0"/>
              <a:t>: "",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</a:t>
            </a:r>
            <a:r>
              <a:rPr lang="en-US" sz="1200" dirty="0" err="1">
                <a:solidFill>
                  <a:srgbClr val="9876AA"/>
                </a:solidFill>
              </a:rPr>
              <a:t>api_key</a:t>
            </a:r>
            <a:r>
              <a:rPr lang="en-US" sz="1200" dirty="0">
                <a:solidFill>
                  <a:srgbClr val="9876AA"/>
                </a:solidFill>
              </a:rPr>
              <a:t>"</a:t>
            </a:r>
            <a:r>
              <a:rPr lang="en-US" sz="1200" dirty="0"/>
              <a:t>: "",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</a:t>
            </a:r>
            <a:r>
              <a:rPr lang="en-US" sz="1200" dirty="0" err="1">
                <a:solidFill>
                  <a:srgbClr val="9876AA"/>
                </a:solidFill>
              </a:rPr>
              <a:t>activation_id</a:t>
            </a:r>
            <a:r>
              <a:rPr lang="en-US" sz="1200" dirty="0">
                <a:solidFill>
                  <a:srgbClr val="9876AA"/>
                </a:solidFill>
              </a:rPr>
              <a:t>"</a:t>
            </a:r>
            <a:r>
              <a:rPr lang="en-US" sz="1200" dirty="0"/>
              <a:t>: "",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"deadline"</a:t>
            </a:r>
            <a:r>
              <a:rPr lang="en-US" sz="1200" dirty="0"/>
              <a:t>: "4102498800000"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>
                <a:solidFill>
                  <a:srgbClr val="9876AA"/>
                </a:solidFill>
              </a:rPr>
              <a:t>"value"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>
                <a:solidFill>
                  <a:srgbClr val="FF0000"/>
                </a:solidFill>
              </a:rPr>
              <a:t>    "</a:t>
            </a:r>
            <a:r>
              <a:rPr lang="en-US" sz="1400" b="1" dirty="0">
                <a:solidFill>
                  <a:srgbClr val="FF0000"/>
                </a:solidFill>
              </a:rPr>
              <a:t>name</a:t>
            </a:r>
            <a:r>
              <a:rPr lang="en-US" sz="1200" dirty="0">
                <a:solidFill>
                  <a:srgbClr val="FF0000"/>
                </a:solidFill>
              </a:rPr>
              <a:t>" : "Joe",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876AA"/>
                </a:solidFill>
              </a:rPr>
              <a:t>"place"</a:t>
            </a:r>
            <a:r>
              <a:rPr lang="en-US" sz="1200" dirty="0"/>
              <a:t> : "TX"</a:t>
            </a:r>
            <a:br>
              <a:rPr lang="en-US" sz="1200" dirty="0"/>
            </a:br>
            <a:r>
              <a:rPr lang="en-US" sz="1200" dirty="0"/>
              <a:t>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4" name="Text Box 115">
            <a:extLst>
              <a:ext uri="{FF2B5EF4-FFF2-40B4-BE49-F238E27FC236}">
                <a16:creationId xmlns:a16="http://schemas.microsoft.com/office/drawing/2014/main" id="{A371C61B-F9BE-584E-9376-1016BA502D28}"/>
              </a:ext>
            </a:extLst>
          </p:cNvPr>
          <p:cNvSpPr txBox="1"/>
          <p:nvPr/>
        </p:nvSpPr>
        <p:spPr>
          <a:xfrm>
            <a:off x="297627" y="670769"/>
            <a:ext cx="7952638" cy="65622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70C0"/>
                </a:solidFill>
                <a:effectLst/>
                <a:ea typeface="ＭＳ 明朝" charset="-128"/>
                <a:cs typeface="Times New Roman" charset="0"/>
              </a:rPr>
              <a:t>If you want a “stem cell” (init not “baked into” dedicated Runtime image),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Then we will need to separate logical data within the Http Request body</a:t>
            </a:r>
            <a:endParaRPr lang="en-US" sz="1400" i="1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6A762B5B-DEC2-A242-BDBF-D666F9FA056A}"/>
              </a:ext>
            </a:extLst>
          </p:cNvPr>
          <p:cNvSpPr/>
          <p:nvPr/>
        </p:nvSpPr>
        <p:spPr>
          <a:xfrm>
            <a:off x="472335" y="3850182"/>
            <a:ext cx="1993338" cy="893805"/>
          </a:xfrm>
          <a:prstGeom prst="accentBorderCallout1">
            <a:avLst>
              <a:gd name="adj1" fmla="val 25190"/>
              <a:gd name="adj2" fmla="val 106820"/>
              <a:gd name="adj3" fmla="val -125805"/>
              <a:gd name="adj4" fmla="val 1512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1400" b="1" i="1" dirty="0">
                <a:solidFill>
                  <a:srgbClr val="FF0000"/>
                </a:solidFill>
                <a:ea typeface="ＭＳ 明朝" charset="-128"/>
                <a:cs typeface="Times New Roman" charset="0"/>
              </a:rPr>
              <a:t>Name</a:t>
            </a:r>
            <a:r>
              <a:rPr lang="en-US" sz="1200" i="1" dirty="0">
                <a:solidFill>
                  <a:srgbClr val="FF0000"/>
                </a:solidFill>
                <a:ea typeface="ＭＳ 明朝" charset="-128"/>
                <a:cs typeface="Times New Roman" charset="0"/>
              </a:rPr>
              <a:t> Key in Init data collides with “Name” key used for function’s parameter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DDC0-522C-774A-808A-B99002AD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A95BC-9E3F-4348-A77E-AEB64F06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Orchestrating a source-to-URL deployment on Kubernetes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49544-CE53-2849-A8C8-29A62B6485CB}"/>
              </a:ext>
            </a:extLst>
          </p:cNvPr>
          <p:cNvSpPr/>
          <p:nvPr/>
        </p:nvSpPr>
        <p:spPr>
          <a:xfrm>
            <a:off x="4947274" y="1664100"/>
            <a:ext cx="5851986" cy="3464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noProof="1"/>
              <a:t>Notes: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b="1" noProof="1">
                <a:cs typeface="Consolas" panose="020B0609020204030204" pitchFamily="49" charset="0"/>
              </a:rPr>
              <a:t>Build Template: </a:t>
            </a:r>
          </a:p>
          <a:p>
            <a:pPr marL="393700" lvl="1" indent="-214313">
              <a:buFont typeface="Arial" panose="020B0604020202020204" pitchFamily="34" charset="0"/>
              <a:buChar char="•"/>
            </a:pPr>
            <a:r>
              <a:rPr lang="en-US" sz="1400" i="1" noProof="1">
                <a:cs typeface="Consolas" panose="020B0609020204030204" pitchFamily="49" charset="0"/>
              </a:rPr>
              <a:t>The builder image for </a:t>
            </a:r>
            <a:r>
              <a:rPr lang="en-US" sz="1400" b="1" i="1" noProof="1">
                <a:solidFill>
                  <a:srgbClr val="00B050"/>
                </a:solidFill>
                <a:cs typeface="Consolas" panose="020B0609020204030204" pitchFamily="49" charset="0"/>
              </a:rPr>
              <a:t>Kaniko</a:t>
            </a:r>
            <a:r>
              <a:rPr lang="en-US" sz="1400" i="1" noProof="1">
                <a:cs typeface="Consolas" panose="020B0609020204030204" pitchFamily="49" charset="0"/>
              </a:rPr>
              <a:t> is: </a:t>
            </a:r>
            <a:r>
              <a:rPr lang="en-US" sz="1400" noProof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gcr.io/kaniko-project/executor</a:t>
            </a:r>
            <a:endParaRPr lang="en-US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0900" lvl="2" indent="-214313">
              <a:buFont typeface="Arial" panose="020B0604020202020204" pitchFamily="34" charset="0"/>
              <a:buChar char="•"/>
            </a:pPr>
            <a:r>
              <a:rPr lang="en-US" sz="1400" i="1" noProof="1">
                <a:latin typeface="Consolas" panose="020B0609020204030204" pitchFamily="49" charset="0"/>
                <a:cs typeface="Consolas" panose="020B0609020204030204" pitchFamily="49" charset="0"/>
              </a:rPr>
              <a:t>In the Google Cloud Registry (gcr)</a:t>
            </a:r>
            <a:endParaRPr lang="en-US" sz="1400" i="1" noProof="1">
              <a:cs typeface="Consolas" panose="020B0609020204030204" pitchFamily="49" charset="0"/>
            </a:endParaRPr>
          </a:p>
          <a:p>
            <a:pPr marL="393700" lvl="1" indent="-214313">
              <a:buFont typeface="Arial" panose="020B0604020202020204" pitchFamily="34" charset="0"/>
              <a:buChar char="•"/>
            </a:pPr>
            <a:r>
              <a:rPr lang="en-US" sz="1400" i="1" noProof="1">
                <a:cs typeface="Consolas" panose="020B0609020204030204" pitchFamily="49" charset="0"/>
              </a:rPr>
              <a:t>Parameters:</a:t>
            </a:r>
          </a:p>
          <a:p>
            <a:pPr marL="850900" lvl="2" indent="-214313">
              <a:buFont typeface="Arial" panose="020B0604020202020204" pitchFamily="34" charset="0"/>
              <a:buChar char="•"/>
            </a:pPr>
            <a:r>
              <a:rPr lang="en-US" sz="1400" i="1" noProof="1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IMAGE:</a:t>
            </a:r>
            <a:r>
              <a:rPr lang="en-US" sz="1400" i="1" noProof="1">
                <a:cs typeface="Consolas" panose="020B0609020204030204" pitchFamily="49" charset="0"/>
              </a:rPr>
              <a:t> target image name the builder will push to DockerHub </a:t>
            </a:r>
          </a:p>
          <a:p>
            <a:pPr marL="850900" lvl="2" indent="-214313">
              <a:buFont typeface="Arial" panose="020B0604020202020204" pitchFamily="34" charset="0"/>
              <a:buChar char="•"/>
            </a:pPr>
            <a:r>
              <a:rPr lang="en-US" sz="1400" i="1" noProof="1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DOCKERFILE:</a:t>
            </a:r>
            <a:r>
              <a:rPr lang="en-US" sz="1400" i="1" noProof="1">
                <a:cs typeface="Consolas" panose="020B0609020204030204" pitchFamily="49" charset="0"/>
              </a:rPr>
              <a:t> the path within the “builder image” to use to find the runtime (applicaton) ‘Dockerfile’ to build</a:t>
            </a:r>
          </a:p>
          <a:p>
            <a:pPr marL="850900" lvl="2" indent="-214313">
              <a:buFont typeface="Arial" panose="020B0604020202020204" pitchFamily="34" charset="0"/>
              <a:buChar char="•"/>
            </a:pPr>
            <a:r>
              <a:rPr lang="en-US" sz="1400" i="1" noProof="1">
                <a:cs typeface="Consolas" panose="020B0609020204030204" pitchFamily="49" charset="0"/>
              </a:rPr>
              <a:t>NOTE: in the samples used in Knative, the DOCKERFILE parameter is always defaulted to:</a:t>
            </a:r>
          </a:p>
          <a:p>
            <a:pPr marL="1308100" lvl="3" indent="-214313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/workspace/Dockerfile</a:t>
            </a:r>
            <a:endParaRPr lang="en-US" sz="1400" i="1" noProof="1">
              <a:cs typeface="Consolas" panose="020B0609020204030204" pitchFamily="49" charset="0"/>
            </a:endParaRPr>
          </a:p>
          <a:p>
            <a:endParaRPr lang="en-US" sz="1200" noProof="1"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4A937D-4961-5F40-B0F4-FD5F8CBBEA7B}"/>
              </a:ext>
            </a:extLst>
          </p:cNvPr>
          <p:cNvGrpSpPr/>
          <p:nvPr/>
        </p:nvGrpSpPr>
        <p:grpSpPr>
          <a:xfrm>
            <a:off x="1404930" y="1602700"/>
            <a:ext cx="2913805" cy="3255544"/>
            <a:chOff x="-2066054" y="935386"/>
            <a:chExt cx="2913805" cy="3255544"/>
          </a:xfrm>
        </p:grpSpPr>
        <p:sp>
          <p:nvSpPr>
            <p:cNvPr id="44" name="Folded Corner 43">
              <a:extLst>
                <a:ext uri="{FF2B5EF4-FFF2-40B4-BE49-F238E27FC236}">
                  <a16:creationId xmlns:a16="http://schemas.microsoft.com/office/drawing/2014/main" id="{9C4354FD-3A5E-4146-B905-CAFC9F015FC3}"/>
                </a:ext>
              </a:extLst>
            </p:cNvPr>
            <p:cNvSpPr/>
            <p:nvPr/>
          </p:nvSpPr>
          <p:spPr>
            <a:xfrm>
              <a:off x="-1984263" y="1279429"/>
              <a:ext cx="2832014" cy="2911501"/>
            </a:xfrm>
            <a:prstGeom prst="foldedCorner">
              <a:avLst>
                <a:gd name="adj" fmla="val 1316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t" anchorCtr="0"/>
            <a:lstStyle/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apiVersion: </a:t>
              </a:r>
              <a:r>
                <a:rPr lang="en-US" sz="8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build.knative.dev/v1alpha1</a:t>
              </a:r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kind: </a:t>
              </a:r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hlinkClick r:id="rId4"/>
                </a:rPr>
                <a:t>BuildTemplate</a:t>
              </a:r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metadata: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name: </a:t>
              </a:r>
              <a:r>
                <a:rPr lang="en-US" sz="1200" b="1" noProof="1">
                  <a:solidFill>
                    <a:srgbClr val="00A6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kaniko</a:t>
              </a:r>
              <a:endParaRPr lang="en-US" sz="1000" b="1" noProof="1">
                <a:solidFill>
                  <a:srgbClr val="00A6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spec: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parameters: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name: </a:t>
              </a:r>
              <a:r>
                <a:rPr lang="en-US" sz="1000" noProof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IMAGE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description: </a:t>
              </a:r>
              <a:r>
                <a:rPr lang="en-US" sz="800" i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image to push to Docker</a:t>
              </a:r>
              <a:endPara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- name: </a:t>
              </a:r>
              <a:r>
                <a:rPr lang="en-US" sz="1000" noProof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DOCKERFILE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description: </a:t>
              </a:r>
              <a:r>
                <a:rPr lang="en-US" sz="800" i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Dockerfile to build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default: </a:t>
              </a:r>
              <a:r>
                <a:rPr lang="en-US" sz="1000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/workspace/Dockerfile</a:t>
              </a:r>
            </a:p>
            <a:p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steps: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- name: build-and-push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image: </a:t>
              </a:r>
              <a:r>
                <a:rPr lang="en-US" sz="9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gcr.io/kaniko-project/executor</a:t>
              </a:r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args:</a:t>
              </a: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- --dockerfile=${</a:t>
              </a:r>
              <a:r>
                <a:rPr lang="en-US" sz="1000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DOCKERFILE</a:t>
              </a:r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- --destination=${</a:t>
              </a:r>
              <a:r>
                <a:rPr lang="en-US" sz="1000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IMAGE</a:t>
              </a:r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003A74-B6BD-514D-8DB1-5EDCF2888916}"/>
                </a:ext>
              </a:extLst>
            </p:cNvPr>
            <p:cNvSpPr/>
            <p:nvPr/>
          </p:nvSpPr>
          <p:spPr>
            <a:xfrm>
              <a:off x="-2066054" y="935386"/>
              <a:ext cx="27596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Knative Build Template </a:t>
              </a:r>
              <a:r>
                <a:rPr lang="en-US" sz="1200" i="1" dirty="0"/>
                <a:t>(</a:t>
              </a:r>
              <a:r>
                <a:rPr lang="en-US" sz="1200" i="1" dirty="0" err="1"/>
                <a:t>kaniko.yaml</a:t>
              </a:r>
              <a:r>
                <a:rPr lang="en-US" sz="1200" i="1" dirty="0"/>
                <a:t> )</a:t>
              </a:r>
              <a:endParaRPr lang="en-US" sz="1400" i="1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2D1510-CBA4-7D4E-B2E9-6FEAA4C67D2F}"/>
              </a:ext>
            </a:extLst>
          </p:cNvPr>
          <p:cNvSpPr/>
          <p:nvPr/>
        </p:nvSpPr>
        <p:spPr>
          <a:xfrm>
            <a:off x="1066565" y="5608418"/>
            <a:ext cx="1005887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182880" tIns="91440" bIns="91440">
            <a:spAutoFit/>
          </a:bodyPr>
          <a:lstStyle/>
          <a:p>
            <a:r>
              <a:rPr lang="en-US" sz="12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kubectl apply --filename </a:t>
            </a:r>
            <a:r>
              <a:rPr lang="en-US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https://raw.githubusercontent.com/knative/build-templates/master/kaniko/kaniko.yaml</a:t>
            </a:r>
            <a:r>
              <a:rPr lang="en-US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3" name="Rectangle 42">
            <a:hlinkClick r:id="rId6"/>
            <a:extLst>
              <a:ext uri="{FF2B5EF4-FFF2-40B4-BE49-F238E27FC236}">
                <a16:creationId xmlns:a16="http://schemas.microsoft.com/office/drawing/2014/main" id="{23BDC4F2-3967-1341-B50E-01AB16EC65F1}"/>
              </a:ext>
            </a:extLst>
          </p:cNvPr>
          <p:cNvSpPr/>
          <p:nvPr/>
        </p:nvSpPr>
        <p:spPr>
          <a:xfrm>
            <a:off x="134064" y="6506749"/>
            <a:ext cx="11216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6"/>
              </a:rPr>
              <a:t>https://github.com/knative/docs/tree/master/serving/samples/source-to-url-go</a:t>
            </a:r>
            <a:endParaRPr lang="en-US" sz="1200" noProof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153ED9-018C-8347-BF7A-F42B9F4E1BD0}"/>
              </a:ext>
            </a:extLst>
          </p:cNvPr>
          <p:cNvSpPr/>
          <p:nvPr/>
        </p:nvSpPr>
        <p:spPr>
          <a:xfrm>
            <a:off x="326294" y="695584"/>
            <a:ext cx="10832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Pre-Req. : </a:t>
            </a:r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Create Knative Service Account and Kube Secret for Docker Hub used in “Push” of image built by Knative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24670-4590-8E42-80E2-9B761BA84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A95BC-9E3F-4348-A77E-AEB64F06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Orchestrating a source-to-URL deployment on Kubernetes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94BAE3-D609-5646-ADC3-FFE90BCC0935}"/>
              </a:ext>
            </a:extLst>
          </p:cNvPr>
          <p:cNvGrpSpPr/>
          <p:nvPr/>
        </p:nvGrpSpPr>
        <p:grpSpPr>
          <a:xfrm>
            <a:off x="480558" y="1772725"/>
            <a:ext cx="1929359" cy="956036"/>
            <a:chOff x="1413934" y="1290634"/>
            <a:chExt cx="1929359" cy="956036"/>
          </a:xfrm>
        </p:grpSpPr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5A1FF6DC-8423-1D47-AD49-F700ACC79B3E}"/>
                </a:ext>
              </a:extLst>
            </p:cNvPr>
            <p:cNvSpPr/>
            <p:nvPr/>
          </p:nvSpPr>
          <p:spPr>
            <a:xfrm>
              <a:off x="1491057" y="1586379"/>
              <a:ext cx="1852236" cy="660291"/>
            </a:xfrm>
            <a:prstGeom prst="foldedCorner">
              <a:avLst>
                <a:gd name="adj" fmla="val 13162"/>
              </a:avLst>
            </a:prstGeom>
            <a:solidFill>
              <a:srgbClr val="F1E0F6"/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t" anchorCtr="0"/>
            <a:lstStyle/>
            <a:p>
              <a:r>
                <a:rPr lang="en-US" sz="1200" b="1" noProof="1">
                  <a:solidFill>
                    <a:srgbClr val="8204B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build-bot</a:t>
              </a:r>
              <a:endParaRPr lang="en-US" sz="1100" b="1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secrets:</a:t>
              </a:r>
            </a:p>
            <a:p>
              <a:r>
                <a:rPr lang="en-US" sz="11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en-US" sz="1100" b="1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dockerhub-user-pass</a:t>
              </a:r>
              <a:endParaRPr lang="en-US" sz="1100" b="1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0B309F-A2C8-F647-B72D-7C063D13EE12}"/>
                </a:ext>
              </a:extLst>
            </p:cNvPr>
            <p:cNvSpPr/>
            <p:nvPr/>
          </p:nvSpPr>
          <p:spPr>
            <a:xfrm>
              <a:off x="1413934" y="1290634"/>
              <a:ext cx="172431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200" noProof="1"/>
                <a:t>Kube </a:t>
              </a:r>
              <a:r>
                <a:rPr lang="en-US" sz="1200" noProof="1">
                  <a:latin typeface="Consolas" panose="020B0609020204030204" pitchFamily="49" charset="0"/>
                  <a:cs typeface="Consolas" panose="020B0609020204030204" pitchFamily="49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ServiceAccount</a:t>
              </a:r>
              <a:endParaRPr lang="en-US" sz="12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i="1" noProof="1"/>
            </a:p>
          </p:txBody>
        </p:sp>
      </p:grpSp>
      <p:sp>
        <p:nvSpPr>
          <p:cNvPr id="43" name="Rectangle 42">
            <a:hlinkClick r:id="rId4"/>
            <a:extLst>
              <a:ext uri="{FF2B5EF4-FFF2-40B4-BE49-F238E27FC236}">
                <a16:creationId xmlns:a16="http://schemas.microsoft.com/office/drawing/2014/main" id="{23BDC4F2-3967-1341-B50E-01AB16EC65F1}"/>
              </a:ext>
            </a:extLst>
          </p:cNvPr>
          <p:cNvSpPr/>
          <p:nvPr/>
        </p:nvSpPr>
        <p:spPr>
          <a:xfrm>
            <a:off x="134064" y="6506749"/>
            <a:ext cx="5391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4"/>
              </a:rPr>
              <a:t>https://github.com/knative/docs/tree/master/serving/samples/source-to-url-go</a:t>
            </a:r>
            <a:endParaRPr lang="en-US" sz="1200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8A0AE3-D4FB-0B4B-9A2F-7AFD0455169A}"/>
              </a:ext>
            </a:extLst>
          </p:cNvPr>
          <p:cNvSpPr/>
          <p:nvPr/>
        </p:nvSpPr>
        <p:spPr>
          <a:xfrm>
            <a:off x="8454390" y="556469"/>
            <a:ext cx="3579378" cy="55258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noProof="1"/>
              <a:t>Notes: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b="1" noProof="1">
                <a:cs typeface="Consolas" panose="020B0609020204030204" pitchFamily="49" charset="0"/>
              </a:rPr>
              <a:t>Service: </a:t>
            </a:r>
          </a:p>
          <a:p>
            <a:pPr marL="342900" lvl="1" indent="-177800">
              <a:buFont typeface="Arial" panose="020B0604020202020204" pitchFamily="34" charset="0"/>
              <a:buChar char="•"/>
            </a:pPr>
            <a:r>
              <a:rPr lang="en-US" sz="1400" b="1" noProof="1">
                <a:cs typeface="Consolas" panose="020B0609020204030204" pitchFamily="49" charset="0"/>
              </a:rPr>
              <a:t>runtlatest: </a:t>
            </a:r>
            <a:r>
              <a:rPr lang="en-US" sz="1400" noProof="1">
                <a:cs typeface="Consolas" panose="020B0609020204030204" pitchFamily="49" charset="0"/>
              </a:rPr>
              <a:t>defines how to </a:t>
            </a:r>
            <a:r>
              <a:rPr lang="en-US" sz="1400" i="1" u="sng" noProof="1">
                <a:cs typeface="Consolas" panose="020B0609020204030204" pitchFamily="49" charset="0"/>
              </a:rPr>
              <a:t>build and run</a:t>
            </a:r>
            <a:r>
              <a:rPr lang="en-US" sz="1400" noProof="1">
                <a:cs typeface="Consolas" panose="020B0609020204030204" pitchFamily="49" charset="0"/>
              </a:rPr>
              <a:t> a Knative service using the “latest” tagged revisions to/from DockerHub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b="1" noProof="1">
                <a:cs typeface="Consolas" panose="020B0609020204030204" pitchFamily="49" charset="0"/>
              </a:rPr>
              <a:t>Build Configuration</a:t>
            </a:r>
            <a:r>
              <a:rPr lang="en-US" sz="1400" noProof="1">
                <a:cs typeface="Consolas" panose="020B0609020204030204" pitchFamily="49" charset="0"/>
              </a:rPr>
              <a:t>: </a:t>
            </a:r>
          </a:p>
          <a:p>
            <a:pPr marL="346075" lvl="1" indent="-166688">
              <a:buFont typeface="Arial" panose="020B0604020202020204" pitchFamily="34" charset="0"/>
              <a:buChar char="•"/>
            </a:pPr>
            <a:r>
              <a:rPr lang="en-US" sz="1400" b="1" i="1" noProof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serviceAccountName </a:t>
            </a:r>
            <a:r>
              <a:rPr lang="en-US" sz="1400" i="1" noProof="1">
                <a:cs typeface="Consolas" panose="020B0609020204030204" pitchFamily="49" charset="0"/>
              </a:rPr>
              <a:t>value is defaulted to </a:t>
            </a:r>
            <a:r>
              <a:rPr lang="en-US" sz="1400" b="1" i="1" noProof="1">
                <a:solidFill>
                  <a:srgbClr val="8204BD"/>
                </a:solidFill>
                <a:cs typeface="Consolas" panose="020B0609020204030204" pitchFamily="49" charset="0"/>
              </a:rPr>
              <a:t>build-bot</a:t>
            </a:r>
            <a:r>
              <a:rPr lang="en-US" sz="1400" i="1" noProof="1">
                <a:cs typeface="Consolas" panose="020B0609020204030204" pitchFamily="49" charset="0"/>
              </a:rPr>
              <a:t> which provides access to the Secret (</a:t>
            </a:r>
            <a:r>
              <a:rPr lang="en-US" sz="1400" i="1" noProof="1">
                <a:solidFill>
                  <a:srgbClr val="FF0000"/>
                </a:solidFill>
                <a:cs typeface="Consolas" panose="020B0609020204030204" pitchFamily="49" charset="0"/>
              </a:rPr>
              <a:t>basic-user-pass</a:t>
            </a:r>
            <a:r>
              <a:rPr lang="en-US" sz="1400" i="1" noProof="1">
                <a:cs typeface="Consolas" panose="020B0609020204030204" pitchFamily="49" charset="0"/>
              </a:rPr>
              <a:t>) for DockerHub ”push” of  </a:t>
            </a:r>
            <a:r>
              <a:rPr lang="en-US" sz="1400" b="1" i="1" noProof="1">
                <a:solidFill>
                  <a:schemeClr val="accent4">
                    <a:lumMod val="50000"/>
                  </a:schemeClr>
                </a:solidFill>
                <a:cs typeface="Consolas" panose="020B0609020204030204" pitchFamily="49" charset="0"/>
              </a:rPr>
              <a:t>IMAGE</a:t>
            </a:r>
          </a:p>
          <a:p>
            <a:pPr marL="346075" lvl="1" indent="-166688">
              <a:buFont typeface="Arial" panose="020B0604020202020204" pitchFamily="34" charset="0"/>
              <a:buChar char="•"/>
            </a:pPr>
            <a:r>
              <a:rPr lang="en-US" sz="1400" b="1" i="1" noProof="1">
                <a:cs typeface="Consolas" panose="020B0609020204030204" pitchFamily="49" charset="0"/>
              </a:rPr>
              <a:t>source</a:t>
            </a:r>
            <a:r>
              <a:rPr lang="en-US" sz="1400" i="1" noProof="1">
                <a:cs typeface="Consolas" panose="020B0609020204030204" pitchFamily="49" charset="0"/>
              </a:rPr>
              <a:t>:</a:t>
            </a:r>
          </a:p>
          <a:p>
            <a:pPr marL="508000" lvl="2" indent="-165100">
              <a:buFont typeface="Arial" panose="020B0604020202020204" pitchFamily="34" charset="0"/>
              <a:buChar char="•"/>
            </a:pPr>
            <a:r>
              <a:rPr lang="en-US" sz="1400" b="1" i="1" noProof="1">
                <a:cs typeface="Consolas" panose="020B0609020204030204" pitchFamily="49" charset="0"/>
              </a:rPr>
              <a:t>git</a:t>
            </a:r>
            <a:r>
              <a:rPr lang="en-US" sz="1400" i="1" noProof="1">
                <a:cs typeface="Consolas" panose="020B0609020204030204" pitchFamily="49" charset="0"/>
              </a:rPr>
              <a:t> url is the “app” location (i.e., the Dockerfile) used to build the “app” (or function) into the target runtime</a:t>
            </a:r>
            <a:r>
              <a:rPr lang="en-US" sz="1400" b="1" i="1" noProof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 IMAGE </a:t>
            </a:r>
            <a:r>
              <a:rPr lang="en-US" sz="1400" i="1" noProof="1">
                <a:cs typeface="Consolas" panose="020B0609020204030204" pitchFamily="49" charset="0"/>
              </a:rPr>
              <a:t>(Knative service runtime)</a:t>
            </a:r>
          </a:p>
          <a:p>
            <a:pPr marL="342900" lvl="1" indent="-163513">
              <a:buFont typeface="Arial" panose="020B0604020202020204" pitchFamily="34" charset="0"/>
              <a:buChar char="•"/>
            </a:pPr>
            <a:r>
              <a:rPr lang="en-US" sz="1400" b="1" i="1" noProof="1">
                <a:cs typeface="Consolas" panose="020B0609020204030204" pitchFamily="49" charset="0"/>
              </a:rPr>
              <a:t>template</a:t>
            </a:r>
          </a:p>
          <a:p>
            <a:pPr marL="508000" lvl="2" indent="-114300">
              <a:buFont typeface="Arial" panose="020B0604020202020204" pitchFamily="34" charset="0"/>
              <a:buChar char="•"/>
            </a:pPr>
            <a:r>
              <a:rPr lang="en-US" sz="1400" i="1" noProof="1">
                <a:cs typeface="Consolas" panose="020B0609020204030204" pitchFamily="49" charset="0"/>
              </a:rPr>
              <a:t>Knative Build Template set to </a:t>
            </a:r>
            <a:r>
              <a:rPr lang="en-US" sz="1400" b="1" i="1" noProof="1">
                <a:solidFill>
                  <a:srgbClr val="009051"/>
                </a:solidFill>
                <a:cs typeface="Consolas" panose="020B0609020204030204" pitchFamily="49" charset="0"/>
              </a:rPr>
              <a:t>Kaniko</a:t>
            </a:r>
          </a:p>
          <a:p>
            <a:pPr marL="508000" lvl="2" indent="-114300">
              <a:buFont typeface="Arial" panose="020B0604020202020204" pitchFamily="34" charset="0"/>
              <a:buChar char="•"/>
            </a:pPr>
            <a:r>
              <a:rPr lang="en-US" sz="1400" b="1" i="1" noProof="1">
                <a:solidFill>
                  <a:srgbClr val="009051"/>
                </a:solidFill>
                <a:cs typeface="Consolas" panose="020B0609020204030204" pitchFamily="49" charset="0"/>
              </a:rPr>
              <a:t>Kaniko</a:t>
            </a:r>
            <a:r>
              <a:rPr lang="en-US" sz="1400" b="1" i="1" noProof="1">
                <a:cs typeface="Consolas" panose="020B0609020204030204" pitchFamily="49" charset="0"/>
              </a:rPr>
              <a:t> </a:t>
            </a:r>
            <a:r>
              <a:rPr lang="en-US" sz="1400" b="1" i="1" noProof="1">
                <a:solidFill>
                  <a:schemeClr val="accent4">
                    <a:lumMod val="50000"/>
                  </a:schemeClr>
                </a:solidFill>
                <a:cs typeface="Consolas" panose="020B0609020204030204" pitchFamily="49" charset="0"/>
              </a:rPr>
              <a:t>IMAGE</a:t>
            </a:r>
            <a:r>
              <a:rPr lang="en-US" sz="1400" i="1" noProof="1">
                <a:cs typeface="Consolas" panose="020B0609020204030204" pitchFamily="49" charset="0"/>
              </a:rPr>
              <a:t> argument’s value includes </a:t>
            </a:r>
            <a:r>
              <a:rPr lang="en-US" sz="1400" noProof="1">
                <a:solidFill>
                  <a:srgbClr val="C00000"/>
                </a:solidFill>
                <a:cs typeface="Consolas" panose="020B0609020204030204" pitchFamily="49" charset="0"/>
              </a:rPr>
              <a:t>DOCKER_USERNAME </a:t>
            </a:r>
            <a:r>
              <a:rPr lang="en-US" sz="1400" noProof="1">
                <a:cs typeface="Consolas" panose="020B0609020204030204" pitchFamily="49" charset="0"/>
              </a:rPr>
              <a:t>which should be the username (unencoded) that matches that within the </a:t>
            </a:r>
            <a:r>
              <a:rPr lang="en-US" sz="1400" noProof="1">
                <a:solidFill>
                  <a:srgbClr val="FF0000"/>
                </a:solidFill>
                <a:cs typeface="Consolas" panose="020B0609020204030204" pitchFamily="49" charset="0"/>
              </a:rPr>
              <a:t>basic-user-pass</a:t>
            </a:r>
            <a:r>
              <a:rPr lang="en-US" sz="1400" noProof="1">
                <a:cs typeface="Consolas" panose="020B0609020204030204" pitchFamily="49" charset="0"/>
              </a:rPr>
              <a:t> Secret</a:t>
            </a:r>
          </a:p>
          <a:p>
            <a:pPr marL="346075" lvl="1" indent="-166688">
              <a:buFont typeface="Arial" panose="020B0604020202020204" pitchFamily="34" charset="0"/>
              <a:buChar char="•"/>
            </a:pPr>
            <a:r>
              <a:rPr lang="en-US" sz="1400" b="1" i="1" noProof="1">
                <a:solidFill>
                  <a:schemeClr val="accent4">
                    <a:lumMod val="50000"/>
                  </a:schemeClr>
                </a:solidFill>
                <a:cs typeface="Consolas" panose="020B0609020204030204" pitchFamily="49" charset="0"/>
              </a:rPr>
              <a:t>SIMPLE_MSG </a:t>
            </a:r>
            <a:r>
              <a:rPr lang="en-US" sz="1400" i="1" noProof="1">
                <a:cs typeface="Consolas" panose="020B0609020204030204" pitchFamily="49" charset="0"/>
              </a:rPr>
              <a:t>is an Environment variable placed in the application’s container runtime environment</a:t>
            </a:r>
          </a:p>
          <a:p>
            <a:endParaRPr lang="en-US" sz="1200" noProof="1"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4ACCAE-654F-214F-AE3D-66A8534180AA}"/>
              </a:ext>
            </a:extLst>
          </p:cNvPr>
          <p:cNvGrpSpPr/>
          <p:nvPr/>
        </p:nvGrpSpPr>
        <p:grpSpPr>
          <a:xfrm>
            <a:off x="457681" y="3778719"/>
            <a:ext cx="2172198" cy="1151346"/>
            <a:chOff x="306016" y="1409171"/>
            <a:chExt cx="2172198" cy="1151346"/>
          </a:xfrm>
        </p:grpSpPr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F5CF0FA9-95C2-824D-A327-698D979925EB}"/>
                </a:ext>
              </a:extLst>
            </p:cNvPr>
            <p:cNvSpPr/>
            <p:nvPr/>
          </p:nvSpPr>
          <p:spPr>
            <a:xfrm>
              <a:off x="390637" y="1666712"/>
              <a:ext cx="1554837" cy="893805"/>
            </a:xfrm>
            <a:prstGeom prst="foldedCorner">
              <a:avLst>
                <a:gd name="adj" fmla="val 13162"/>
              </a:avLst>
            </a:prstGeom>
            <a:solidFill>
              <a:schemeClr val="accent6">
                <a:lumMod val="20000"/>
                <a:lumOff val="80000"/>
                <a:alpha val="47000"/>
              </a:schemeClr>
            </a:solidFill>
            <a:ln w="9525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t" anchorCtr="0"/>
            <a:lstStyle/>
            <a:p>
              <a:r>
                <a:rPr lang="en-US" sz="1200" b="1" noProof="1">
                  <a:solidFill>
                    <a:srgbClr val="00A6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kaniko</a:t>
              </a:r>
              <a:endParaRPr lang="en-US" sz="1000" b="1" noProof="1">
                <a:solidFill>
                  <a:srgbClr val="00A6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spec: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parameters: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</a:t>
              </a:r>
              <a:r>
                <a:rPr lang="en-US" sz="1000" b="1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IMAGE</a:t>
              </a: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- </a:t>
              </a:r>
              <a:r>
                <a:rPr lang="en-US" sz="1000" b="1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DOCKERFILE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02F261-36E3-E444-8460-0F1702810DB2}"/>
                </a:ext>
              </a:extLst>
            </p:cNvPr>
            <p:cNvSpPr/>
            <p:nvPr/>
          </p:nvSpPr>
          <p:spPr>
            <a:xfrm>
              <a:off x="306016" y="1409171"/>
              <a:ext cx="2172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Knative Build Template </a:t>
              </a:r>
              <a:r>
                <a:rPr lang="en-US" sz="1100" i="1" dirty="0"/>
                <a:t>(</a:t>
              </a:r>
              <a:r>
                <a:rPr lang="en-US" sz="1100" i="1" dirty="0" err="1"/>
                <a:t>kaniko</a:t>
              </a:r>
              <a:r>
                <a:rPr lang="en-US" sz="1100" i="1" dirty="0"/>
                <a:t> )</a:t>
              </a:r>
              <a:endParaRPr lang="en-US" sz="1200" i="1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A7E9D57-2EA1-BD41-B675-FD05880F510F}"/>
              </a:ext>
            </a:extLst>
          </p:cNvPr>
          <p:cNvSpPr/>
          <p:nvPr/>
        </p:nvSpPr>
        <p:spPr>
          <a:xfrm>
            <a:off x="297627" y="585561"/>
            <a:ext cx="6918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Build (Knative Build) and deploy (Knative Serving) the Service using the Kaniko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A01FE2-E41E-0B43-B462-C1A1C25E52F4}"/>
              </a:ext>
            </a:extLst>
          </p:cNvPr>
          <p:cNvGrpSpPr/>
          <p:nvPr/>
        </p:nvGrpSpPr>
        <p:grpSpPr>
          <a:xfrm>
            <a:off x="2800699" y="977659"/>
            <a:ext cx="5348873" cy="5412394"/>
            <a:chOff x="2844631" y="770509"/>
            <a:chExt cx="5348873" cy="5412394"/>
          </a:xfrm>
        </p:grpSpPr>
        <p:sp>
          <p:nvSpPr>
            <p:cNvPr id="63" name="Folded Corner 62">
              <a:extLst>
                <a:ext uri="{FF2B5EF4-FFF2-40B4-BE49-F238E27FC236}">
                  <a16:creationId xmlns:a16="http://schemas.microsoft.com/office/drawing/2014/main" id="{1E6681DE-C00D-0242-91E9-DA8FF3084395}"/>
                </a:ext>
              </a:extLst>
            </p:cNvPr>
            <p:cNvSpPr/>
            <p:nvPr/>
          </p:nvSpPr>
          <p:spPr>
            <a:xfrm>
              <a:off x="2914999" y="1078196"/>
              <a:ext cx="5278505" cy="5104707"/>
            </a:xfrm>
            <a:prstGeom prst="foldedCorner">
              <a:avLst>
                <a:gd name="adj" fmla="val 5991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bIns="91440" rtlCol="0" anchor="t" anchorCtr="0"/>
            <a:lstStyle/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apiVersion: </a:t>
              </a:r>
              <a:r>
                <a:rPr lang="en-US" sz="8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serving.knative.dev/v1alpha1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kind: </a:t>
              </a:r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hlinkClick r:id="rId5"/>
                </a:rPr>
                <a:t>Service</a:t>
              </a:r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metadata: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name: </a:t>
              </a:r>
              <a:r>
                <a:rPr lang="en-US" sz="1000" noProof="1">
                  <a:solidFill>
                    <a:srgbClr val="0432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app-from-source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namespace: default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spec: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0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runLatest</a:t>
              </a:r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configuration: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build: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apiVersion: </a:t>
              </a:r>
              <a:r>
                <a:rPr lang="en-US" sz="8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build.knative.dev/v1alpha1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kind: </a:t>
              </a:r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hlinkClick r:id="rId6"/>
                </a:rPr>
                <a:t>Build</a:t>
              </a:r>
              <a:endParaRPr lang="en-US" sz="10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spec: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serviceAccountName: </a:t>
              </a:r>
              <a:r>
                <a:rPr lang="en-US" sz="1200" b="1" noProof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build-bot</a:t>
              </a:r>
              <a:endParaRPr lang="en-US" sz="1000" b="1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source: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git: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url: </a:t>
              </a:r>
              <a:r>
                <a:rPr lang="en-US" sz="1000" noProof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hlinkClick r:id="rId7"/>
                </a:rPr>
                <a:t>https://github.com/mchmarny/simple-app.git</a:t>
              </a:r>
              <a:endParaRPr lang="en-US" sz="1000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revision: master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template: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name: </a:t>
              </a:r>
              <a:r>
                <a:rPr lang="en-US" sz="1100" b="1" noProof="1">
                  <a:solidFill>
                    <a:srgbClr val="00905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kaniko</a:t>
              </a:r>
              <a:endParaRPr lang="en-US" sz="1000" b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arguments:</a:t>
              </a: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- name: </a:t>
              </a:r>
              <a:r>
                <a:rPr lang="en-US" sz="1100" b="1" noProof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IMAGE</a:t>
              </a:r>
              <a:endParaRPr lang="en-US" sz="1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value: docker.io/{</a:t>
              </a:r>
              <a:r>
                <a:rPr lang="en-US" sz="1000" noProof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DOCKER_USERNAME</a:t>
              </a:r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}/app-from-source:latest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revisionTemplate: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spec: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container: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image: docker.io/{</a:t>
              </a:r>
              <a:r>
                <a:rPr lang="en-US" sz="1000" noProof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DOCKER_USERNAME</a:t>
              </a:r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}/app-from-source:latest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imagePullPolicy: Always</a:t>
              </a:r>
            </a:p>
            <a:p>
              <a:r>
                <a:rPr lang="en-US" sz="1000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env:</a:t>
              </a: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- name: </a:t>
              </a:r>
              <a:r>
                <a:rPr lang="en-US" sz="1200" b="1" noProof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SIMPLE_MSG</a:t>
              </a:r>
            </a:p>
            <a:p>
              <a:r>
                <a:rPr lang="en-US" sz="1000" noProof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value: </a:t>
              </a:r>
              <a:r>
                <a:rPr lang="en-US" sz="1100" noProof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"Hello from the sample app!"</a:t>
              </a:r>
              <a:endParaRPr lang="en-US" sz="1000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87A42D2-86D7-B84B-BB0B-45E172666312}"/>
                </a:ext>
              </a:extLst>
            </p:cNvPr>
            <p:cNvSpPr/>
            <p:nvPr/>
          </p:nvSpPr>
          <p:spPr>
            <a:xfrm>
              <a:off x="3035149" y="2223821"/>
              <a:ext cx="5038205" cy="2518867"/>
            </a:xfrm>
            <a:prstGeom prst="roundRect">
              <a:avLst>
                <a:gd name="adj" fmla="val 5614"/>
              </a:avLst>
            </a:prstGeom>
            <a:solidFill>
              <a:schemeClr val="accent6">
                <a:lumMod val="10000"/>
                <a:lumOff val="90000"/>
                <a:alpha val="20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i="1" dirty="0">
                  <a:solidFill>
                    <a:srgbClr val="FF0000"/>
                  </a:solidFill>
                </a:rPr>
                <a:t>Build 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3304A3-8A6A-5A44-B9AC-E3AF1461FBDC}"/>
                </a:ext>
              </a:extLst>
            </p:cNvPr>
            <p:cNvSpPr/>
            <p:nvPr/>
          </p:nvSpPr>
          <p:spPr>
            <a:xfrm>
              <a:off x="2844631" y="770509"/>
              <a:ext cx="5217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Knative Service Template using the Kaniko build template </a:t>
              </a:r>
              <a:r>
                <a:rPr lang="en-US" sz="1200" i="1" dirty="0"/>
                <a:t>(</a:t>
              </a:r>
              <a:r>
                <a:rPr lang="en-US" sz="1200" i="1" dirty="0" err="1"/>
                <a:t>kaniko.yaml</a:t>
              </a:r>
              <a:r>
                <a:rPr lang="en-US" sz="1200" i="1" dirty="0"/>
                <a:t> )</a:t>
              </a:r>
              <a:endParaRPr lang="en-US" sz="1400" i="1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49C28C0-DE04-D549-A0F9-0DE12396A746}"/>
              </a:ext>
            </a:extLst>
          </p:cNvPr>
          <p:cNvSpPr/>
          <p:nvPr/>
        </p:nvSpPr>
        <p:spPr>
          <a:xfrm>
            <a:off x="7297721" y="6244837"/>
            <a:ext cx="3817824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182880" tIns="91440" bIns="91440">
            <a:spAutoFit/>
          </a:bodyPr>
          <a:lstStyle/>
          <a:p>
            <a:r>
              <a:rPr lang="en-US" sz="1200">
                <a:solidFill>
                  <a:srgbClr val="00FA00"/>
                </a:solidFill>
              </a:rPr>
              <a:t>$ kubectl apply -f service.yaml </a:t>
            </a:r>
          </a:p>
          <a:p>
            <a:r>
              <a:rPr lang="en-US" sz="1200" i="1">
                <a:solidFill>
                  <a:schemeClr val="bg2"/>
                </a:solidFill>
              </a:rPr>
              <a:t>service "app-from-source" created</a:t>
            </a:r>
            <a:endParaRPr lang="en-US" sz="1200" i="1" noProof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121155C-5925-384E-8D08-6484FDB8F7E6}"/>
              </a:ext>
            </a:extLst>
          </p:cNvPr>
          <p:cNvCxnSpPr>
            <a:cxnSpLocks/>
            <a:stCxn id="34" idx="3"/>
            <a:endCxn id="63" idx="1"/>
          </p:cNvCxnSpPr>
          <p:nvPr/>
        </p:nvCxnSpPr>
        <p:spPr>
          <a:xfrm>
            <a:off x="2409917" y="2398616"/>
            <a:ext cx="461150" cy="14390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3590E46-4927-D645-B58D-91A81A57AD6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2097139" y="3690405"/>
            <a:ext cx="894078" cy="7927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ine Callout 1 (Border and Accent Bar) 19">
            <a:extLst>
              <a:ext uri="{FF2B5EF4-FFF2-40B4-BE49-F238E27FC236}">
                <a16:creationId xmlns:a16="http://schemas.microsoft.com/office/drawing/2014/main" id="{B9E9C96D-81F8-6C43-BBF4-1CEB90CF04E8}"/>
              </a:ext>
            </a:extLst>
          </p:cNvPr>
          <p:cNvSpPr/>
          <p:nvPr/>
        </p:nvSpPr>
        <p:spPr>
          <a:xfrm>
            <a:off x="416579" y="5444806"/>
            <a:ext cx="1993338" cy="893805"/>
          </a:xfrm>
          <a:prstGeom prst="accentBorderCallout1">
            <a:avLst>
              <a:gd name="adj1" fmla="val 25190"/>
              <a:gd name="adj2" fmla="val 106820"/>
              <a:gd name="adj3" fmla="val -130527"/>
              <a:gd name="adj4" fmla="val 1519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ea typeface="ＭＳ 明朝" charset="-128"/>
                <a:cs typeface="Times New Roman" charset="0"/>
              </a:rPr>
              <a:t>Note: In this example, the Build Configuration (template) integrated into Service resource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50192-235F-E742-8B6D-DA3DEEAA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9A95BC-9E3F-4348-A77E-AEB64F06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7" y="191114"/>
            <a:ext cx="11704320" cy="430887"/>
          </a:xfrm>
        </p:spPr>
        <p:txBody>
          <a:bodyPr/>
          <a:lstStyle/>
          <a:p>
            <a:r>
              <a:rPr lang="en-US" b="1" dirty="0"/>
              <a:t>TriggerMesh: Modifying Kaniko to support their own Runtimes </a:t>
            </a:r>
            <a:r>
              <a:rPr lang="en-US" sz="2000" b="1" i="1" dirty="0"/>
              <a:t>(proxy and functions)</a:t>
            </a:r>
            <a:endParaRPr lang="en-US" i="1" dirty="0"/>
          </a:p>
        </p:txBody>
      </p:sp>
      <p:sp>
        <p:nvSpPr>
          <p:cNvPr id="63" name="Folded Corner 62">
            <a:extLst>
              <a:ext uri="{FF2B5EF4-FFF2-40B4-BE49-F238E27FC236}">
                <a16:creationId xmlns:a16="http://schemas.microsoft.com/office/drawing/2014/main" id="{1E6681DE-C00D-0242-91E9-DA8FF3084395}"/>
              </a:ext>
            </a:extLst>
          </p:cNvPr>
          <p:cNvSpPr/>
          <p:nvPr/>
        </p:nvSpPr>
        <p:spPr>
          <a:xfrm>
            <a:off x="1104836" y="1068857"/>
            <a:ext cx="5278505" cy="5313776"/>
          </a:xfrm>
          <a:prstGeom prst="foldedCorner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bIns="91440" rtlCol="0" anchor="t" anchorCtr="0"/>
          <a:lstStyle/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apiVersion: build.knative.dev/v1alpha1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BuildTemplate</a:t>
            </a:r>
            <a:endParaRPr lang="en-US" sz="9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000" b="1" noProof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knative-python37-runtime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parameters: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 </a:t>
            </a:r>
            <a:r>
              <a:rPr lang="en-US" sz="800" i="1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Used by </a:t>
            </a:r>
            <a:r>
              <a:rPr lang="en-US" sz="8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Kaniko</a:t>
            </a:r>
          </a:p>
          <a:p>
            <a:r>
              <a:rPr lang="en-US" sz="8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8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 </a:t>
            </a:r>
            <a:r>
              <a:rPr lang="en-US" sz="800" i="1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used by </a:t>
            </a:r>
            <a:r>
              <a:rPr lang="en-US" sz="8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Kaniko</a:t>
            </a:r>
          </a:p>
          <a:p>
            <a:r>
              <a:rPr lang="en-US" sz="900" b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</a:p>
          <a:p>
            <a:r>
              <a:rPr lang="en-US" sz="900" b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description: The subdirectory of the workspace/repo</a:t>
            </a:r>
          </a:p>
          <a:p>
            <a:r>
              <a:rPr lang="en-US" sz="900" b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""</a:t>
            </a:r>
          </a:p>
          <a:p>
            <a:r>
              <a:rPr lang="en-US" sz="900" b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9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</a:p>
          <a:p>
            <a:r>
              <a:rPr lang="en-US" sz="900" b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 "function.handler” </a:t>
            </a:r>
            <a:r>
              <a:rPr lang="en-US" sz="900" i="1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See </a:t>
            </a:r>
            <a:r>
              <a:rPr lang="en-US" sz="9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AWS Lamda docs</a:t>
            </a:r>
            <a:endParaRPr lang="en-US" sz="900" i="1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900" b="1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steps: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dockerfile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1000" b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9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command: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/busybox/sh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-c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|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cd /workspace/${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cat &lt;&lt;EOF &gt; Dockerfile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FROM 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gcr.io/triggermesh/knative-lambda-python37</a:t>
            </a:r>
            <a:endParaRPr lang="en-US" sz="9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ENV _HANDLER "${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COPY . .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b="1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noProof="1">
                <a:solidFill>
                  <a:srgbClr val="8204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["/opt/aws-custom-runtime"]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EOF</a:t>
            </a:r>
          </a:p>
          <a:p>
            <a:endParaRPr lang="en-US" sz="7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export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900" b="1" noProof="1">
                <a:solidFill>
                  <a:srgbClr val="0090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gcr.io/kaniko-project/executor@</a:t>
            </a:r>
            <a:r>
              <a:rPr lang="en-US" sz="9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&lt;&lt;commit hash&gt;&gt;&gt;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noProof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--context=/workspace/${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900" noProof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1050" b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=/workspace/${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}/Dockerfile</a:t>
            </a:r>
          </a:p>
          <a:p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1050" b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}:${</a:t>
            </a:r>
            <a:r>
              <a:rPr lang="en-US" sz="9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Rectangle 42">
            <a:hlinkClick r:id="rId6"/>
            <a:extLst>
              <a:ext uri="{FF2B5EF4-FFF2-40B4-BE49-F238E27FC236}">
                <a16:creationId xmlns:a16="http://schemas.microsoft.com/office/drawing/2014/main" id="{23BDC4F2-3967-1341-B50E-01AB16EC65F1}"/>
              </a:ext>
            </a:extLst>
          </p:cNvPr>
          <p:cNvSpPr/>
          <p:nvPr/>
        </p:nvSpPr>
        <p:spPr>
          <a:xfrm>
            <a:off x="0" y="6560594"/>
            <a:ext cx="57499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>
                <a:hlinkClick r:id="rId5"/>
              </a:rPr>
              <a:t>https://github.com/triggermesh/knative-lambda-runtime/tree/master/python-3.7</a:t>
            </a:r>
            <a:endParaRPr lang="en-US" sz="1200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8A0AE3-D4FB-0B4B-9A2F-7AFD0455169A}"/>
              </a:ext>
            </a:extLst>
          </p:cNvPr>
          <p:cNvSpPr/>
          <p:nvPr/>
        </p:nvSpPr>
        <p:spPr>
          <a:xfrm>
            <a:off x="6694765" y="595600"/>
            <a:ext cx="5278749" cy="389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noProof="1"/>
              <a:t>Notes: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b="1" noProof="1">
                <a:cs typeface="Consolas" panose="020B0609020204030204" pitchFamily="49" charset="0"/>
              </a:rPr>
              <a:t>BuildTemplate </a:t>
            </a:r>
            <a:r>
              <a:rPr lang="en-US" sz="1200" noProof="1">
                <a:cs typeface="Consolas" panose="020B0609020204030204" pitchFamily="49" charset="0"/>
              </a:rPr>
              <a:t>(</a:t>
            </a:r>
            <a:r>
              <a:rPr lang="en-US" sz="1200" dirty="0">
                <a:hlinkClick r:id="rId7"/>
              </a:rPr>
              <a:t>triggermesh</a:t>
            </a:r>
            <a:r>
              <a:rPr lang="en-US" sz="1200" dirty="0"/>
              <a:t>/</a:t>
            </a:r>
            <a:r>
              <a:rPr lang="en-US" sz="1200" dirty="0">
                <a:hlinkClick r:id="rId8"/>
              </a:rPr>
              <a:t>knative-lambda-runtime</a:t>
            </a:r>
            <a:r>
              <a:rPr lang="en-US" sz="1200" noProof="1">
                <a:cs typeface="Consolas" panose="020B0609020204030204" pitchFamily="49" charset="0"/>
              </a:rPr>
              <a:t>)</a:t>
            </a:r>
            <a:endParaRPr lang="en-US" sz="1400" noProof="1">
              <a:cs typeface="Consolas" panose="020B0609020204030204" pitchFamily="49" charset="0"/>
            </a:endParaRPr>
          </a:p>
          <a:p>
            <a:pPr marL="342900" lvl="1" indent="-177800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Spec:</a:t>
            </a:r>
          </a:p>
          <a:p>
            <a:pPr marL="508000" lvl="2" indent="-165100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Define add. Parameters to find the function (source file) within GitHub.</a:t>
            </a:r>
          </a:p>
          <a:p>
            <a:pPr marL="685800" lvl="3" indent="-1778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DIRECTORY:</a:t>
            </a:r>
            <a:r>
              <a:rPr lang="en-US" sz="1200" i="1" noProof="1">
                <a:solidFill>
                  <a:schemeClr val="bg2">
                    <a:lumMod val="25000"/>
                  </a:schemeClr>
                </a:solidFill>
                <a:cs typeface="Consolas" panose="020B0609020204030204" pitchFamily="49" charset="0"/>
              </a:rPr>
              <a:t>: subdir to function’s source file</a:t>
            </a:r>
            <a:endParaRPr lang="en-US" sz="1200" noProof="1">
              <a:solidFill>
                <a:schemeClr val="accent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685800" lvl="3" indent="-177800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HANDLER</a:t>
            </a:r>
            <a:r>
              <a:rPr lang="en-US" sz="1200" i="1" noProof="1">
                <a:solidFill>
                  <a:schemeClr val="bg2">
                    <a:lumMod val="25000"/>
                  </a:schemeClr>
                </a:solidFill>
                <a:cs typeface="Consolas" panose="020B0609020204030204" pitchFamily="49" charset="0"/>
              </a:rPr>
              <a:t>: the function’s source file</a:t>
            </a:r>
          </a:p>
          <a:p>
            <a:pPr marL="1143000" lvl="4" indent="-177800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TM examples use Serverless.com’s samples for functions: </a:t>
            </a:r>
            <a:r>
              <a:rPr lang="en-US" sz="1200" noProof="1">
                <a:cs typeface="Consolas" panose="020B0609020204030204" pitchFamily="49" charset="0"/>
                <a:hlinkClick r:id="rId9"/>
              </a:rPr>
              <a:t>https://github.com/serverless/examples/blob/master/aws-python-simple-http-endpoint/handler.py</a:t>
            </a:r>
            <a:endParaRPr lang="en-US" sz="1200" i="1" noProof="1">
              <a:solidFill>
                <a:schemeClr val="bg2">
                  <a:lumMod val="25000"/>
                </a:schemeClr>
              </a:solidFill>
              <a:cs typeface="Consolas" panose="020B0609020204030204" pitchFamily="49" charset="0"/>
            </a:endParaRPr>
          </a:p>
          <a:p>
            <a:pPr marL="508000" lvl="2" indent="-165100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IMAGE</a:t>
            </a:r>
            <a:r>
              <a:rPr lang="en-US" sz="1100" noProof="1">
                <a:cs typeface="Consolas" panose="020B0609020204030204" pitchFamily="49" charset="0"/>
              </a:rPr>
              <a:t>: same as Kaniko IMAGE (passthrough)</a:t>
            </a:r>
          </a:p>
          <a:p>
            <a:pPr marL="342900" lvl="1" indent="-177800">
              <a:buFont typeface="Arial" panose="020B0604020202020204" pitchFamily="34" charset="0"/>
              <a:buChar char="•"/>
            </a:pPr>
            <a:r>
              <a:rPr lang="en-US" sz="1200" noProof="1">
                <a:cs typeface="Consolas" panose="020B0609020204030204" pitchFamily="49" charset="0"/>
              </a:rPr>
              <a:t>steps:</a:t>
            </a:r>
          </a:p>
          <a:p>
            <a:pPr marL="508000" lvl="2" indent="-1651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“dockerfile” (this is an “</a:t>
            </a:r>
            <a:r>
              <a:rPr lang="en-US" sz="1100" noProof="1">
                <a:cs typeface="Consolas" panose="020B0609020204030204" pitchFamily="49" charset="0"/>
                <a:hlinkClick r:id="rId10"/>
              </a:rPr>
              <a:t>atypical builder</a:t>
            </a:r>
            <a:r>
              <a:rPr lang="en-US" sz="1100" noProof="1">
                <a:cs typeface="Consolas" panose="020B0609020204030204" pitchFamily="49" charset="0"/>
              </a:rPr>
              <a:t>”</a:t>
            </a:r>
          </a:p>
          <a:p>
            <a:pPr marL="736600" lvl="3" indent="-2286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Reuse the </a:t>
            </a:r>
            <a:r>
              <a:rPr lang="en-US" sz="1100" b="1" noProof="1">
                <a:solidFill>
                  <a:srgbClr val="009051"/>
                </a:solidFill>
                <a:cs typeface="Consolas" panose="020B0609020204030204" pitchFamily="49" charset="0"/>
              </a:rPr>
              <a:t>Kaniko</a:t>
            </a:r>
            <a:r>
              <a:rPr lang="en-US" sz="1100" noProof="1">
                <a:cs typeface="Consolas" panose="020B0609020204030204" pitchFamily="49" charset="0"/>
              </a:rPr>
              <a:t> ”executor” image</a:t>
            </a:r>
          </a:p>
          <a:p>
            <a:pPr marL="736600" lvl="3" indent="-2286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Execute a CMD which creates a new Dockerfile which will copy the function source file (i.e., </a:t>
            </a:r>
            <a:r>
              <a:rPr lang="en-US" sz="1100" noProof="1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HANDLER</a:t>
            </a:r>
            <a:r>
              <a:rPr lang="en-US" sz="1100" noProof="1">
                <a:cs typeface="Consolas" panose="020B0609020204030204" pitchFamily="49" charset="0"/>
              </a:rPr>
              <a:t>) into the build image’s ENV (environment)</a:t>
            </a:r>
          </a:p>
          <a:p>
            <a:pPr marL="736600" lvl="3" indent="-228600">
              <a:buFont typeface="Arial" panose="020B0604020202020204" pitchFamily="34" charset="0"/>
              <a:buChar char="•"/>
            </a:pPr>
            <a:r>
              <a:rPr lang="en-US" sz="1100" noProof="1">
                <a:solidFill>
                  <a:srgbClr val="8204BD"/>
                </a:solidFill>
                <a:cs typeface="Consolas" panose="020B0609020204030204" pitchFamily="49" charset="0"/>
              </a:rPr>
              <a:t>ENTRYPOINT</a:t>
            </a:r>
            <a:r>
              <a:rPr lang="en-US" sz="1100" noProof="1">
                <a:cs typeface="Consolas" panose="020B0609020204030204" pitchFamily="49" charset="0"/>
              </a:rPr>
              <a:t>: is an AWS Custom Runtime convention</a:t>
            </a:r>
          </a:p>
          <a:p>
            <a:pPr marL="508000" lvl="1" indent="-1651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“export”</a:t>
            </a:r>
          </a:p>
          <a:p>
            <a:pPr marL="736600" lvl="3" indent="-228600">
              <a:buFont typeface="Arial" panose="020B0604020202020204" pitchFamily="34" charset="0"/>
              <a:buChar char="•"/>
            </a:pPr>
            <a:r>
              <a:rPr lang="en-US" sz="1100" noProof="1">
                <a:cs typeface="Consolas" panose="020B0609020204030204" pitchFamily="49" charset="0"/>
              </a:rPr>
              <a:t>The </a:t>
            </a:r>
            <a:r>
              <a:rPr lang="en-US" sz="1100" b="1" noProof="1">
                <a:solidFill>
                  <a:srgbClr val="009051"/>
                </a:solidFill>
                <a:cs typeface="Consolas" panose="020B0609020204030204" pitchFamily="49" charset="0"/>
              </a:rPr>
              <a:t>Kaniko</a:t>
            </a:r>
            <a:r>
              <a:rPr lang="en-US" sz="1100" noProof="1">
                <a:cs typeface="Consolas" panose="020B0609020204030204" pitchFamily="49" charset="0"/>
              </a:rPr>
              <a:t> ”executor” image is provided a new “Build Context” (i.e., --</a:t>
            </a:r>
            <a:r>
              <a:rPr lang="en-US" sz="1100" noProof="1">
                <a:solidFill>
                  <a:srgbClr val="FF0000"/>
                </a:solidFill>
                <a:cs typeface="Consolas" panose="020B0609020204030204" pitchFamily="49" charset="0"/>
              </a:rPr>
              <a:t>context</a:t>
            </a:r>
            <a:r>
              <a:rPr lang="en-US" sz="1100" noProof="1">
                <a:cs typeface="Consolas" panose="020B0609020204030204" pitchFamily="49" charset="0"/>
              </a:rPr>
              <a:t>) which includes the TriggerMesh Python runtime along with a copy of the </a:t>
            </a:r>
            <a:r>
              <a:rPr lang="en-US" sz="1100" b="1" noProof="1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HANDLER</a:t>
            </a:r>
            <a:r>
              <a:rPr lang="en-US" sz="1100" noProof="1">
                <a:cs typeface="Consolas" panose="020B0609020204030204" pitchFamily="49" charset="0"/>
              </a:rPr>
              <a:t> function it will run</a:t>
            </a:r>
          </a:p>
          <a:p>
            <a:pPr marL="965200" lvl="3" indent="-165100">
              <a:buFont typeface="Arial" panose="020B0604020202020204" pitchFamily="34" charset="0"/>
              <a:buChar char="•"/>
            </a:pPr>
            <a:endParaRPr lang="en-US" sz="1100" noProof="1">
              <a:cs typeface="Consolas" panose="020B0609020204030204" pitchFamily="49" charset="0"/>
            </a:endParaRPr>
          </a:p>
          <a:p>
            <a:pPr marL="279400" lvl="2" indent="-228600">
              <a:buFont typeface="Arial" panose="020B0604020202020204" pitchFamily="34" charset="0"/>
              <a:buChar char="•"/>
            </a:pPr>
            <a:endParaRPr lang="en-US" sz="1100" noProof="1">
              <a:cs typeface="Consolas" panose="020B0609020204030204" pitchFamily="49" charset="0"/>
            </a:endParaRPr>
          </a:p>
          <a:p>
            <a:pPr marL="965200" lvl="3" indent="-165100">
              <a:buFont typeface="Arial" panose="020B0604020202020204" pitchFamily="34" charset="0"/>
              <a:buChar char="•"/>
            </a:pPr>
            <a:endParaRPr lang="en-US" sz="1100" noProof="1">
              <a:cs typeface="Consolas" panose="020B0609020204030204" pitchFamily="49" charset="0"/>
            </a:endParaRPr>
          </a:p>
          <a:p>
            <a:pPr marL="508000" lvl="2" indent="-165100">
              <a:buFont typeface="Arial" panose="020B0604020202020204" pitchFamily="34" charset="0"/>
              <a:buChar char="•"/>
            </a:pPr>
            <a:endParaRPr lang="en-US" sz="1100" noProof="1">
              <a:cs typeface="Consolas" panose="020B0609020204030204" pitchFamily="49" charset="0"/>
            </a:endParaRPr>
          </a:p>
          <a:p>
            <a:endParaRPr lang="en-US" sz="1200" noProof="1">
              <a:cs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0A8986-9FB8-9D41-A5E7-F69AA201CFB4}"/>
              </a:ext>
            </a:extLst>
          </p:cNvPr>
          <p:cNvSpPr/>
          <p:nvPr/>
        </p:nvSpPr>
        <p:spPr>
          <a:xfrm>
            <a:off x="302509" y="594043"/>
            <a:ext cx="608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70C0"/>
                </a:solidFill>
                <a:ea typeface="ＭＳ 明朝" charset="-128"/>
                <a:cs typeface="Times New Roman" charset="0"/>
              </a:rPr>
              <a:t>Creating a Build Template that reuses the Kaniko build image….</a:t>
            </a:r>
          </a:p>
        </p:txBody>
      </p:sp>
      <p:sp>
        <p:nvSpPr>
          <p:cNvPr id="57" name="Folded Corner 56">
            <a:extLst>
              <a:ext uri="{FF2B5EF4-FFF2-40B4-BE49-F238E27FC236}">
                <a16:creationId xmlns:a16="http://schemas.microsoft.com/office/drawing/2014/main" id="{449492A7-1A45-4F49-BC8C-3999A0701E55}"/>
              </a:ext>
            </a:extLst>
          </p:cNvPr>
          <p:cNvSpPr/>
          <p:nvPr/>
        </p:nvSpPr>
        <p:spPr>
          <a:xfrm>
            <a:off x="7347764" y="4406900"/>
            <a:ext cx="3972752" cy="2218752"/>
          </a:xfrm>
          <a:prstGeom prst="foldedCorner">
            <a:avLst>
              <a:gd name="adj" fmla="val 131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t" anchorCtr="0"/>
          <a:lstStyle/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kind: </a:t>
            </a:r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BuildTemplate</a:t>
            </a:r>
            <a:endParaRPr lang="en-US" sz="1000" i="1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metadata:</a:t>
            </a:r>
          </a:p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200" b="1" i="1" noProof="1">
                <a:solidFill>
                  <a:srgbClr val="00A6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kaniko</a:t>
            </a:r>
            <a:endParaRPr lang="en-US" sz="1000" b="1" i="1" noProof="1">
              <a:solidFill>
                <a:srgbClr val="00A6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spec:</a:t>
            </a:r>
          </a:p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parameters:</a:t>
            </a:r>
          </a:p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name: </a:t>
            </a:r>
            <a:r>
              <a:rPr lang="en-US" sz="1000" b="1" i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</a:p>
          <a:p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</a:t>
            </a:r>
            <a:r>
              <a:rPr lang="en-US" sz="1000" b="1" i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</a:p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steps:</a:t>
            </a:r>
          </a:p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name: build-and-push</a:t>
            </a:r>
          </a:p>
          <a:p>
            <a:r>
              <a:rPr lang="en-US" sz="10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image: </a:t>
            </a:r>
            <a:r>
              <a:rPr lang="en-US" sz="900" i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gcr.io/kaniko-project/executor</a:t>
            </a:r>
            <a:endParaRPr lang="en-US" sz="1000" i="1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args:</a:t>
            </a:r>
          </a:p>
          <a:p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1100" b="1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10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--</a:t>
            </a:r>
            <a:r>
              <a:rPr lang="en-US" sz="1100" b="1" i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</a:t>
            </a:r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US" sz="1000" i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1000" i="1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47E3E99-A168-1F4A-96D1-9107FAB31D05}"/>
              </a:ext>
            </a:extLst>
          </p:cNvPr>
          <p:cNvSpPr/>
          <p:nvPr/>
        </p:nvSpPr>
        <p:spPr>
          <a:xfrm>
            <a:off x="1311358" y="2904263"/>
            <a:ext cx="4865462" cy="2273190"/>
          </a:xfrm>
          <a:prstGeom prst="roundRect">
            <a:avLst>
              <a:gd name="adj" fmla="val 5614"/>
            </a:avLst>
          </a:prstGeom>
          <a:solidFill>
            <a:schemeClr val="accent6">
              <a:lumMod val="10000"/>
              <a:lumOff val="90000"/>
              <a:alpha val="20000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b="1" i="1" dirty="0">
                <a:solidFill>
                  <a:srgbClr val="C00000"/>
                </a:solidFill>
              </a:rPr>
              <a:t>Dynamically create the Dockerfile for the Serverless “app”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D878C8BC-7AFD-B94E-9DA6-5C1DEBADE9DA}"/>
              </a:ext>
            </a:extLst>
          </p:cNvPr>
          <p:cNvSpPr/>
          <p:nvPr/>
        </p:nvSpPr>
        <p:spPr>
          <a:xfrm>
            <a:off x="5210633" y="1956964"/>
            <a:ext cx="1366502" cy="635225"/>
          </a:xfrm>
          <a:prstGeom prst="accentBorderCallout1">
            <a:avLst>
              <a:gd name="adj1" fmla="val 28801"/>
              <a:gd name="adj2" fmla="val -8423"/>
              <a:gd name="adj3" fmla="val -46282"/>
              <a:gd name="adj4" fmla="val -1213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1100" b="1" i="1">
                <a:solidFill>
                  <a:schemeClr val="tx1">
                    <a:lumMod val="75000"/>
                    <a:lumOff val="25000"/>
                  </a:schemeClr>
                </a:solidFill>
                <a:ea typeface="ＭＳ 明朝" charset="-128"/>
                <a:cs typeface="Times New Roman" charset="0"/>
              </a:rPr>
              <a:t>TriggerMesh’s Python runtime example</a:t>
            </a:r>
            <a:endParaRPr lang="en-US" sz="1100" i="1">
              <a:solidFill>
                <a:schemeClr val="tx1">
                  <a:lumMod val="75000"/>
                  <a:lumOff val="25000"/>
                </a:schemeClr>
              </a:solidFill>
              <a:ea typeface="ＭＳ 明朝" charset="-128"/>
              <a:cs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5C23C8-49A2-844C-961D-A364500D6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41F-557D-0E47-98D9-355DF5CD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74" y="1803400"/>
            <a:ext cx="9266231" cy="2076007"/>
          </a:xfrm>
        </p:spPr>
        <p:txBody>
          <a:bodyPr/>
          <a:lstStyle/>
          <a:p>
            <a:pPr algn="ctr"/>
            <a:r>
              <a:rPr lang="en-US" i="1" dirty="0"/>
              <a:t>Phase 1:</a:t>
            </a:r>
            <a:br>
              <a:rPr lang="en-US" i="1" dirty="0"/>
            </a:br>
            <a:r>
              <a:rPr lang="en-US" i="1" dirty="0"/>
              <a:t>Single-stage Build of OW Runtimes using Kaniko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52E92-A633-FA45-99DB-FAA4A37D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52" y="1221644"/>
            <a:ext cx="833073" cy="833073"/>
          </a:xfrm>
          <a:prstGeom prst="rect">
            <a:avLst/>
          </a:prstGeom>
          <a:effectLst>
            <a:outerShdw blurRad="12700" dist="12700" dir="2700000" algn="tl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95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261" y="184878"/>
            <a:ext cx="11704320" cy="430887"/>
          </a:xfrm>
        </p:spPr>
        <p:txBody>
          <a:bodyPr>
            <a:normAutofit/>
          </a:bodyPr>
          <a:lstStyle/>
          <a:p>
            <a:r>
              <a:rPr lang="en-US" sz="2400" b="1" dirty="0"/>
              <a:t>Understanding the Kube/Knative vs. OpenWhisk Developer approach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38A39-6CAB-594E-96DF-1F5C75E3B73E}"/>
              </a:ext>
            </a:extLst>
          </p:cNvPr>
          <p:cNvSpPr/>
          <p:nvPr/>
        </p:nvSpPr>
        <p:spPr>
          <a:xfrm>
            <a:off x="350261" y="549576"/>
            <a:ext cx="1105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Knative </a:t>
            </a:r>
            <a:r>
              <a:rPr lang="en-US" i="1" dirty="0" err="1">
                <a:solidFill>
                  <a:srgbClr val="0070C0"/>
                </a:solidFill>
                <a:ea typeface="ＭＳ 明朝" charset="-128"/>
                <a:cs typeface="Times New Roman" charset="0"/>
              </a:rPr>
              <a:t>devs</a:t>
            </a:r>
            <a:r>
              <a:rPr lang="en-US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. are Container dev(ops) people moving “up-the-stack” vs. Serverless app. developers (No-Ops, No Stack)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253B082-7C75-0048-AE80-6CA18A2F6EF3}"/>
              </a:ext>
            </a:extLst>
          </p:cNvPr>
          <p:cNvSpPr txBox="1">
            <a:spLocks/>
          </p:cNvSpPr>
          <p:nvPr/>
        </p:nvSpPr>
        <p:spPr>
          <a:xfrm>
            <a:off x="350261" y="980463"/>
            <a:ext cx="11473144" cy="5675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General philosophical differences</a:t>
            </a:r>
          </a:p>
          <a:p>
            <a:pPr lvl="1"/>
            <a:r>
              <a:rPr lang="en-US" sz="1400" b="1" dirty="0"/>
              <a:t>Workload granularity</a:t>
            </a:r>
            <a:r>
              <a:rPr lang="en-US" sz="1400" dirty="0"/>
              <a:t>: Container vs. Function</a:t>
            </a:r>
          </a:p>
          <a:p>
            <a:pPr lvl="1"/>
            <a:r>
              <a:rPr lang="en-US" sz="1400" b="1" dirty="0"/>
              <a:t>Invocation</a:t>
            </a:r>
            <a:r>
              <a:rPr lang="en-US" sz="1400" dirty="0"/>
              <a:t>: Single Runtime entry-point (application root as “/run”, function “baked in”) vs. /init and /run (reuse &amp; functionally aware)</a:t>
            </a:r>
          </a:p>
          <a:p>
            <a:pPr lvl="1"/>
            <a:r>
              <a:rPr lang="en-US" sz="1400" b="1" dirty="0"/>
              <a:t>Parameters</a:t>
            </a:r>
            <a:r>
              <a:rPr lang="en-US" sz="1400" dirty="0"/>
              <a:t>: as Container Environment Vars. (i.e., environment aware) vs. made avail. As JSON (agnostic of environment)</a:t>
            </a:r>
            <a:endParaRPr lang="en-US" sz="1800" dirty="0"/>
          </a:p>
          <a:p>
            <a:r>
              <a:rPr lang="en-US" sz="2000" dirty="0"/>
              <a:t>OpenWhisk </a:t>
            </a:r>
          </a:p>
          <a:p>
            <a:pPr lvl="1"/>
            <a:r>
              <a:rPr lang="en-US" sz="1400" b="1" dirty="0"/>
              <a:t>Build</a:t>
            </a:r>
            <a:r>
              <a:rPr lang="en-US" sz="1400" dirty="0"/>
              <a:t>: Runtimes are language-specific, </a:t>
            </a:r>
            <a:r>
              <a:rPr lang="en-US" sz="1400" b="1" dirty="0">
                <a:solidFill>
                  <a:srgbClr val="C00000"/>
                </a:solidFill>
              </a:rPr>
              <a:t>reusable “stem cell” images </a:t>
            </a:r>
            <a:r>
              <a:rPr lang="en-US" sz="1400" dirty="0"/>
              <a:t>managed by Control plan via dist. Invoker pools</a:t>
            </a:r>
          </a:p>
          <a:p>
            <a:pPr lvl="2"/>
            <a:r>
              <a:rPr lang="en-US" sz="1200" i="1" dirty="0">
                <a:solidFill>
                  <a:srgbClr val="C00000"/>
                </a:solidFill>
              </a:rPr>
              <a:t>No “build” concept for Serverless Developers (apart from SDK), focus is on function with a programming </a:t>
            </a:r>
          </a:p>
          <a:p>
            <a:pPr lvl="1"/>
            <a:r>
              <a:rPr lang="en-US" sz="1400" b="1" dirty="0"/>
              <a:t>Serve</a:t>
            </a:r>
            <a:r>
              <a:rPr lang="en-US" sz="1400" dirty="0"/>
              <a:t>: from known pools of Runtime containers (Docker images) and compliant Docker images (e.g., Docker SDK), via CLI</a:t>
            </a:r>
          </a:p>
          <a:p>
            <a:pPr lvl="1"/>
            <a:r>
              <a:rPr lang="en-US" sz="1400" b="1" dirty="0"/>
              <a:t>Code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C00000"/>
                </a:solidFill>
              </a:rPr>
              <a:t>Function code “injected” </a:t>
            </a:r>
            <a:r>
              <a:rPr lang="en-US" sz="1400" dirty="0"/>
              <a:t>into compatible runtimes (</a:t>
            </a:r>
            <a:r>
              <a:rPr lang="en-US" sz="1400" i="1" dirty="0"/>
              <a:t>Endpoints exposed via API Gateway service/integration)</a:t>
            </a:r>
            <a:endParaRPr lang="en-US" sz="1400" dirty="0"/>
          </a:p>
          <a:p>
            <a:pPr lvl="1"/>
            <a:r>
              <a:rPr lang="en-US" sz="1400" b="1" dirty="0"/>
              <a:t>Execution</a:t>
            </a:r>
            <a:r>
              <a:rPr lang="en-US" sz="1400" dirty="0"/>
              <a:t>: Activations caused by CLI or Event-Triggers; </a:t>
            </a:r>
          </a:p>
          <a:p>
            <a:pPr lvl="1"/>
            <a:r>
              <a:rPr lang="en-US" sz="1400" b="1" dirty="0"/>
              <a:t>Parameters</a:t>
            </a:r>
            <a:r>
              <a:rPr lang="en-US" sz="1400" dirty="0"/>
              <a:t> Set on a per-invocation basis CLI or (Event) Trigger </a:t>
            </a:r>
          </a:p>
          <a:p>
            <a:r>
              <a:rPr lang="en-US" dirty="0"/>
              <a:t>Knative</a:t>
            </a:r>
          </a:p>
          <a:p>
            <a:pPr lvl="1"/>
            <a:r>
              <a:rPr lang="en-US" sz="1400" b="1" dirty="0"/>
              <a:t>Build</a:t>
            </a:r>
            <a:r>
              <a:rPr lang="en-US" sz="1400" dirty="0"/>
              <a:t>: Serverless functions built into </a:t>
            </a:r>
            <a:r>
              <a:rPr lang="en-US" sz="1400" b="1" dirty="0">
                <a:solidFill>
                  <a:srgbClr val="C00000"/>
                </a:solidFill>
              </a:rPr>
              <a:t>dedicated “Application” images </a:t>
            </a:r>
            <a:r>
              <a:rPr lang="en-US" sz="1400" dirty="0"/>
              <a:t>(Services); treated like any other Kube managed Service (image)</a:t>
            </a:r>
          </a:p>
          <a:p>
            <a:pPr lvl="2"/>
            <a:r>
              <a:rPr lang="en-US" sz="1200" dirty="0"/>
              <a:t>“Kube compliant” Build steps that “</a:t>
            </a:r>
            <a:r>
              <a:rPr lang="en-US" sz="1200" u="sng" dirty="0"/>
              <a:t>pull</a:t>
            </a:r>
            <a:r>
              <a:rPr lang="en-US" sz="1200" dirty="0"/>
              <a:t>” from sources </a:t>
            </a:r>
            <a:r>
              <a:rPr lang="en-US" sz="1200" i="1" dirty="0"/>
              <a:t>(e.g., GitHub, S3, filesystem), “</a:t>
            </a:r>
            <a:r>
              <a:rPr lang="en-US" sz="1200" i="1" u="sng" dirty="0"/>
              <a:t>push</a:t>
            </a:r>
            <a:r>
              <a:rPr lang="en-US" sz="1200" i="1" dirty="0"/>
              <a:t>” to a “registry” (e.g.,  DockerHub or GCR).  </a:t>
            </a:r>
          </a:p>
          <a:p>
            <a:pPr lvl="2"/>
            <a:r>
              <a:rPr lang="en-US" sz="1200" i="1" dirty="0"/>
              <a:t>Knative utilizes “</a:t>
            </a:r>
            <a:r>
              <a:rPr lang="en-US" sz="1200" b="1" i="1" dirty="0"/>
              <a:t>BuildTemplates</a:t>
            </a:r>
            <a:r>
              <a:rPr lang="en-US" sz="1200" i="1" dirty="0"/>
              <a:t>” that compatible “</a:t>
            </a:r>
            <a:r>
              <a:rPr lang="en-US" sz="1200" b="1" i="1" dirty="0"/>
              <a:t>Builder</a:t>
            </a:r>
            <a:r>
              <a:rPr lang="en-US" sz="1200" i="1" dirty="0"/>
              <a:t>” (Docker images) use to perform all steps from source (pull) to target (push)</a:t>
            </a:r>
            <a:endParaRPr lang="en-US" sz="1200" dirty="0"/>
          </a:p>
          <a:p>
            <a:pPr lvl="1"/>
            <a:r>
              <a:rPr lang="en-US" sz="1400" b="1" dirty="0"/>
              <a:t>Serve: “</a:t>
            </a:r>
            <a:r>
              <a:rPr lang="en-US" sz="1400" dirty="0"/>
              <a:t>Pull“ and deploy a Knative compliant (TBD?) Docker image to a Kube pod with Knative </a:t>
            </a:r>
            <a:r>
              <a:rPr lang="en-US" sz="1400" u="sng" dirty="0"/>
              <a:t>configuration</a:t>
            </a:r>
            <a:r>
              <a:rPr lang="en-US" sz="1400" dirty="0"/>
              <a:t> (scale to zero, etc.)</a:t>
            </a:r>
          </a:p>
          <a:p>
            <a:pPr lvl="1"/>
            <a:r>
              <a:rPr lang="en-US" sz="1400" b="1" dirty="0"/>
              <a:t>Execution: </a:t>
            </a:r>
            <a:r>
              <a:rPr lang="en-US" sz="1400" dirty="0"/>
              <a:t>Activations by Kube generated Endpoint (domain); accessible via Http(s) (e.g., curl)</a:t>
            </a:r>
          </a:p>
          <a:p>
            <a:pPr lvl="2"/>
            <a:r>
              <a:rPr lang="en-US" sz="1400" b="1" i="1" dirty="0"/>
              <a:t>Single endpoint (domain assigned): </a:t>
            </a:r>
            <a:r>
              <a:rPr lang="en-US" sz="1400" i="1" dirty="0">
                <a:solidFill>
                  <a:srgbClr val="C00000"/>
                </a:solidFill>
              </a:rPr>
              <a:t>Functional code is “baked in” to runtime image </a:t>
            </a:r>
            <a:r>
              <a:rPr lang="en-US" sz="1400" i="1" dirty="0"/>
              <a:t>(part of Knative build)</a:t>
            </a:r>
          </a:p>
          <a:p>
            <a:pPr lvl="2"/>
            <a:r>
              <a:rPr lang="en-US" sz="1400" b="1" i="1" dirty="0"/>
              <a:t>Kube Controlled Scaling: </a:t>
            </a:r>
            <a:r>
              <a:rPr lang="en-US" sz="1400" i="1" dirty="0"/>
              <a:t>Developer must be aware; Configuration options set by Developer on deployment</a:t>
            </a:r>
          </a:p>
          <a:p>
            <a:pPr lvl="3"/>
            <a:r>
              <a:rPr lang="en-US" sz="1200" i="1" dirty="0"/>
              <a:t>default</a:t>
            </a:r>
            <a:r>
              <a:rPr lang="en-US" sz="1200" b="1" i="1" dirty="0"/>
              <a:t> </a:t>
            </a:r>
            <a:r>
              <a:rPr lang="en-US" sz="1200" i="1" dirty="0"/>
              <a:t>pod has 3 instances started, scale to zero after inactivity; “wake” via a Knative proxy that detects new invocation</a:t>
            </a:r>
          </a:p>
          <a:p>
            <a:pPr lvl="1"/>
            <a:r>
              <a:rPr lang="en-US" sz="1400" b="1" dirty="0"/>
              <a:t>Parameters</a:t>
            </a:r>
            <a:r>
              <a:rPr lang="en-US" sz="1400" dirty="0"/>
              <a:t>: Set on Service deployment of via Knative Service YAML (i.e., “baked” into Container Env. Vars.), or by Knative Eventing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821DA-C98A-0E49-A687-EBC5E2B6F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627" y="138282"/>
            <a:ext cx="11704320" cy="430887"/>
          </a:xfrm>
        </p:spPr>
        <p:txBody>
          <a:bodyPr>
            <a:normAutofit/>
          </a:bodyPr>
          <a:lstStyle/>
          <a:p>
            <a:r>
              <a:rPr lang="en-US" sz="2400" dirty="0"/>
              <a:t>Phase 1: Use Knative to “Build” &amp; “Serve” the NodeJS10 runtime with dedicated 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38A39-6CAB-594E-96DF-1F5C75E3B73E}"/>
              </a:ext>
            </a:extLst>
          </p:cNvPr>
          <p:cNvSpPr/>
          <p:nvPr/>
        </p:nvSpPr>
        <p:spPr>
          <a:xfrm>
            <a:off x="297627" y="569169"/>
            <a:ext cx="109405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rgbClr val="0070C0"/>
                </a:solidFill>
                <a:ea typeface="ＭＳ 明朝" charset="-128"/>
                <a:cs typeface="Times New Roman" charset="0"/>
              </a:rPr>
              <a:t>Kube/Knative communities all assume “Container” workload granularity; Functions get “baked” into dedicated containers 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253B082-7C75-0048-AE80-6CA18A2F6EF3}"/>
              </a:ext>
            </a:extLst>
          </p:cNvPr>
          <p:cNvSpPr txBox="1">
            <a:spLocks/>
          </p:cNvSpPr>
          <p:nvPr/>
        </p:nvSpPr>
        <p:spPr>
          <a:xfrm>
            <a:off x="350261" y="980463"/>
            <a:ext cx="10920351" cy="5675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Goals</a:t>
            </a:r>
          </a:p>
          <a:p>
            <a:pPr lvl="1"/>
            <a:r>
              <a:rPr lang="en-US" sz="1600" dirty="0"/>
              <a:t>Identify, the least invasive set of changes needed to allow our OpenWhisk runtimes to run with Knative (serving)</a:t>
            </a:r>
          </a:p>
          <a:p>
            <a:pPr lvl="1"/>
            <a:r>
              <a:rPr lang="en-US" sz="1600" dirty="0"/>
              <a:t>Identify a definitive set of use cases/scenarios (I.e., Action functions) that can seamlessly work in under Knative or OpenWhisk platforms </a:t>
            </a:r>
          </a:p>
          <a:p>
            <a:pPr lvl="1"/>
            <a:r>
              <a:rPr lang="en-US" sz="1600" dirty="0"/>
              <a:t>Utilize Knative Build (YAML) to build an OpenWhisk runtime &lt;or&gt; a Knative runtime and make the runtime (proxy) aware of the environment (host) to execute different logical code paths where needed</a:t>
            </a:r>
          </a:p>
          <a:p>
            <a:pPr lvl="2"/>
            <a:r>
              <a:rPr lang="en-US" sz="1400" dirty="0"/>
              <a:t>Exclude unneeded code for whichever is NOT the target platform)</a:t>
            </a:r>
          </a:p>
          <a:p>
            <a:pPr lvl="2"/>
            <a:r>
              <a:rPr lang="en-US" sz="1400" dirty="0"/>
              <a:t>Seek maximum code reuse, minimize unique code.</a:t>
            </a:r>
            <a:endParaRPr lang="en-US" sz="2000" dirty="0"/>
          </a:p>
          <a:p>
            <a:r>
              <a:rPr lang="en-US" sz="2000" dirty="0"/>
              <a:t>NodeJS considerations</a:t>
            </a:r>
          </a:p>
          <a:p>
            <a:pPr lvl="1"/>
            <a:r>
              <a:rPr lang="en-US" sz="1600" dirty="0"/>
              <a:t>By far, the majority of Serverless functions are impl. In NodeJS </a:t>
            </a:r>
            <a:r>
              <a:rPr lang="en-US" sz="1600" dirty="0" err="1"/>
              <a:t>compat</a:t>
            </a:r>
            <a:r>
              <a:rPr lang="en-US" sz="1600" dirty="0"/>
              <a:t>. Javascript.</a:t>
            </a:r>
          </a:p>
          <a:p>
            <a:pPr lvl="1"/>
            <a:r>
              <a:rPr lang="en-US" sz="1600" dirty="0"/>
              <a:t>Ability to showcase (demo/blog) Apache OW runtimes working on Knative/Kube (or even AWS Lambda) seamlessly</a:t>
            </a:r>
          </a:p>
          <a:p>
            <a:pPr lvl="1"/>
            <a:r>
              <a:rPr lang="en-US" sz="1600" dirty="0"/>
              <a:t>Get the Knative (Kube) communities to pay attention to OpenWhisk’s capabilities/knowledgebase/models/tooling</a:t>
            </a:r>
          </a:p>
          <a:p>
            <a:r>
              <a:rPr lang="en-US" sz="2000" dirty="0"/>
              <a:t>Next Steps</a:t>
            </a:r>
          </a:p>
          <a:p>
            <a:pPr lvl="1"/>
            <a:r>
              <a:rPr lang="en-US" sz="1600" dirty="0"/>
              <a:t>Submit PR for review/comment ~1 week’s time</a:t>
            </a:r>
          </a:p>
          <a:p>
            <a:pPr lvl="1"/>
            <a:r>
              <a:rPr lang="en-US" sz="1600" i="1" u="sng" dirty="0">
                <a:solidFill>
                  <a:srgbClr val="FF0000"/>
                </a:solidFill>
              </a:rPr>
              <a:t>Complete 2-stage build to allow separate creation of a “stem cell” container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(i.e., separate Dockerfile and Knative build templates)…  challenge the notion of Container granularity </a:t>
            </a:r>
          </a:p>
          <a:p>
            <a:pPr lvl="1"/>
            <a:r>
              <a:rPr lang="en-US" sz="1600" dirty="0"/>
              <a:t>Carry over knowledge and work against </a:t>
            </a:r>
            <a:r>
              <a:rPr lang="en-US" sz="1600" dirty="0" err="1"/>
              <a:t>ActionLoop</a:t>
            </a:r>
            <a:r>
              <a:rPr lang="en-US" sz="1600" dirty="0"/>
              <a:t>-based runtimes (Go proxy) and see if NodeJS an option there as well</a:t>
            </a:r>
          </a:p>
          <a:p>
            <a:pPr lvl="1"/>
            <a:r>
              <a:rPr lang="en-US" sz="1600" dirty="0"/>
              <a:t>Showcase interesting scenarios that we could advantage with a Knative inclusive build pipeline (e.g., retail/debug builds)</a:t>
            </a:r>
          </a:p>
          <a:p>
            <a:pPr lvl="2"/>
            <a:r>
              <a:rPr lang="en-US" sz="1400" dirty="0"/>
              <a:t>Note: if all our runtimes can resolve to a single proxy, we might leverage Knative build in many fascinating ways</a:t>
            </a:r>
          </a:p>
          <a:p>
            <a:pPr lvl="2"/>
            <a:endParaRPr lang="en-US" sz="1400" dirty="0"/>
          </a:p>
          <a:p>
            <a:endParaRPr lang="en-US" sz="20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r>
              <a:rPr lang="en-US" sz="14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A3534-F9B8-4444-8DAF-420AA2CA9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D38F4-738B-DD42-A400-F827AC77D2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  <a:prstDash val="dash"/>
        </a:ln>
        <a:effectLst/>
      </a:spPr>
      <a:bodyPr wrap="square" rtlCol="0" anchor="t" anchorCtr="0">
        <a:noAutofit/>
      </a:bodyPr>
      <a:lstStyle>
        <a:defPPr algn="l">
          <a:defRPr sz="900" noProof="1" smtClean="0">
            <a:solidFill>
              <a:schemeClr val="accent2">
                <a:lumMod val="50000"/>
              </a:schemeClr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3">
              <a:lumMod val="50000"/>
            </a:schemeClr>
          </a:solidFill>
          <a:prstDash val="sysDot"/>
          <a:headEnd type="non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41828</TotalTime>
  <Words>8863</Words>
  <Application>Microsoft Macintosh PowerPoint</Application>
  <PresentationFormat>Widescreen</PresentationFormat>
  <Paragraphs>1227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Monaco</vt:lpstr>
      <vt:lpstr>Times</vt:lpstr>
      <vt:lpstr>Office Theme</vt:lpstr>
      <vt:lpstr>Knative build for Apache OpenWhisk Runtimes</vt:lpstr>
      <vt:lpstr>Goals</vt:lpstr>
      <vt:lpstr>Orchestrating a source-to-URL deployment on Kubernetes</vt:lpstr>
      <vt:lpstr>Orchestrating a source-to-URL deployment on Kubernetes</vt:lpstr>
      <vt:lpstr>Orchestrating a source-to-URL deployment on Kubernetes</vt:lpstr>
      <vt:lpstr>TriggerMesh: Modifying Kaniko to support their own Runtimes (proxy and functions)</vt:lpstr>
      <vt:lpstr>Phase 1: Single-stage Build of OW Runtimes using Kaniko</vt:lpstr>
      <vt:lpstr>Understanding the Kube/Knative vs. OpenWhisk Developer approach</vt:lpstr>
      <vt:lpstr>Phase 1: Use Knative to “Build” &amp; “Serve” the NodeJS10 runtime with dedicated Actions</vt:lpstr>
      <vt:lpstr>Build an OpenWhisk Runtime compatible with Knative:</vt:lpstr>
      <vt:lpstr>Build an OpenWhisk Runtime compatible with Knative: BuildTemplate</vt:lpstr>
      <vt:lpstr>Build an OpenWhisk Runtime compatible with Knative: Build</vt:lpstr>
      <vt:lpstr>Build an OpenWhisk Runtime compatible with Knative: Serve</vt:lpstr>
      <vt:lpstr> Phase 1: OW Runtime as a Knative Service   What can we do without a Controller/Invoker  Against Existing Use Cases?</vt:lpstr>
      <vt:lpstr>Knative Platform Impl. – Overview of Request/Response Processing</vt:lpstr>
      <vt:lpstr>Knative Platform Impl. – Pre/Post-processing Details</vt:lpstr>
      <vt:lpstr>Knative Platform Impl. – Functional view of capabilities </vt:lpstr>
      <vt:lpstr>Knative Platform Impl. – Functional view of capabilities (continued)</vt:lpstr>
      <vt:lpstr>Phase 2 2-Stage Build using Knative Build Templates</vt:lpstr>
      <vt:lpstr>Modifying Kaniko to support OpenWhisk Runtimes</vt:lpstr>
      <vt:lpstr>Modifying Kaniko to support OpenWhisk Runtimes</vt:lpstr>
      <vt:lpstr>Modifying Kaniko to support OpenWhisk Runtimes (proxy and functions)</vt:lpstr>
      <vt:lpstr>Understanding an OpenWhisk Runtime Invocation sequence (using NodeJ)</vt:lpstr>
      <vt:lpstr>OpenWhisk: Invoker interaction with Runtimes: “Stem-cell”</vt:lpstr>
      <vt:lpstr>OpenWhisk: Invoker interaction with Runtimes: Run (Cold &amp; Pre-warmed) </vt:lpstr>
      <vt:lpstr>OpenWhisk Runtime: NodeJS: Invocation sequence with entry points/call stacks</vt:lpstr>
      <vt:lpstr>OpenWhisk Runtime: NodeJS: Invocation sequence with entry points/call stacks</vt:lpstr>
      <vt:lpstr>Backup Materials</vt:lpstr>
      <vt:lpstr>Phase 1: Showing Kubernetes/Knative resources at all build and deploy stages</vt:lpstr>
      <vt:lpstr>Issue: Runtime Single Entrypoint – HTTP Body – Key collision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Rutkowski</dc:creator>
  <cp:lastModifiedBy>Matt Rutkowski</cp:lastModifiedBy>
  <cp:revision>461</cp:revision>
  <dcterms:created xsi:type="dcterms:W3CDTF">2019-01-14T16:42:14Z</dcterms:created>
  <dcterms:modified xsi:type="dcterms:W3CDTF">2019-03-19T19:23:20Z</dcterms:modified>
</cp:coreProperties>
</file>