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7" r:id="rId9"/>
    <p:sldId id="265" r:id="rId10"/>
    <p:sldId id="266" r:id="rId11"/>
    <p:sldId id="278" r:id="rId12"/>
    <p:sldId id="268" r:id="rId13"/>
    <p:sldId id="269" r:id="rId14"/>
    <p:sldId id="270" r:id="rId15"/>
    <p:sldId id="279" r:id="rId16"/>
    <p:sldId id="271" r:id="rId17"/>
    <p:sldId id="272" r:id="rId18"/>
    <p:sldId id="280" r:id="rId19"/>
    <p:sldId id="273" r:id="rId20"/>
    <p:sldId id="274" r:id="rId21"/>
    <p:sldId id="275" r:id="rId22"/>
    <p:sldId id="276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39"/>
  </p:normalViewPr>
  <p:slideViewPr>
    <p:cSldViewPr snapToGrid="0" snapToObjects="1">
      <p:cViewPr varScale="1">
        <p:scale>
          <a:sx n="136" d="100"/>
          <a:sy n="13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F3A2-7553-7342-934C-312730CC1A5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6283-3679-6045-B1D9-EF49D2F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C75E2-28F1-5244-8F15-E414950A96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C75E2-28F1-5244-8F15-E414950A96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2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C75E2-28F1-5244-8F15-E414950A96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1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C75E2-28F1-5244-8F15-E414950A96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purchased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gift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Starbucks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Share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gift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redeemed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gift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sweeping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C75E2-28F1-5244-8F15-E414950A96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10F1A38-D5FE-9347-B350-B71B2D3B18D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60AA5-0492-B84C-B402-9C66D521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huanqiu.com/news/2015-11/8066701.html" TargetMode="External"/><Relationship Id="rId4" Type="http://schemas.openxmlformats.org/officeDocument/2006/relationships/hyperlink" Target="http://www.arduino.cn/thread-31891-1-1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inal.com/project/2" TargetMode="External"/><Relationship Id="rId4" Type="http://schemas.openxmlformats.org/officeDocument/2006/relationships/hyperlink" Target="https://gitee.com/jfinal/jfinal-weixin/wikis/Home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jbake.org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Trans-program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Kickoff</a:t>
            </a:r>
            <a:r>
              <a:rPr lang="zh-CN" altLang="en-US" dirty="0" smtClean="0"/>
              <a:t> </a:t>
            </a:r>
            <a:r>
              <a:rPr lang="en-US" altLang="zh-CN" dirty="0" smtClean="0"/>
              <a:t>Meeting</a:t>
            </a:r>
          </a:p>
          <a:p>
            <a:r>
              <a:rPr lang="en-US" altLang="zh-CN" dirty="0" smtClean="0"/>
              <a:t>2017-12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A2.</a:t>
            </a:r>
            <a:r>
              <a:rPr lang="zh-CN" altLang="en-US" dirty="0" smtClean="0"/>
              <a:t>关键业务流程监控平台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08" y="3123647"/>
            <a:ext cx="4439828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Tangible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assets: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hybris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backoffice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cart/order/fulfillment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progress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953" y="3123647"/>
            <a:ext cx="4817365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Liby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其他有订单监控流程需求的客户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A2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5780"/>
              </p:ext>
            </p:extLst>
          </p:nvPr>
        </p:nvGraphicFramePr>
        <p:xfrm>
          <a:off x="2243328" y="3106525"/>
          <a:ext cx="7729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593"/>
                <a:gridCol w="1876751"/>
                <a:gridCol w="3926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Additional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Kairong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Bonnie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Michael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15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628" y="2751015"/>
            <a:ext cx="7729728" cy="1188720"/>
          </a:xfrm>
        </p:spPr>
        <p:txBody>
          <a:bodyPr anchor="ctr"/>
          <a:lstStyle/>
          <a:p>
            <a:r>
              <a:rPr lang="en-US" altLang="zh-CN" dirty="0" smtClean="0"/>
              <a:t>A3.China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4400" y="493150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479304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Jeff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committed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delivery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outcome</a:t>
            </a:r>
            <a:endParaRPr lang="en-US" altLang="zh-CN" b="1" dirty="0" smtClean="0"/>
          </a:p>
          <a:p>
            <a:r>
              <a:rPr lang="en-US" altLang="zh-CN" b="1" dirty="0"/>
              <a:t>Sean</a:t>
            </a:r>
            <a:r>
              <a:rPr lang="zh-CN" altLang="en-US" b="1" dirty="0"/>
              <a:t> </a:t>
            </a:r>
            <a:r>
              <a:rPr lang="en-US" altLang="zh-CN" b="1" dirty="0"/>
              <a:t>Koi</a:t>
            </a:r>
            <a:r>
              <a:rPr lang="zh-CN" altLang="en-US" b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OG</a:t>
            </a:r>
            <a:r>
              <a:rPr lang="zh-CN" altLang="en-US" dirty="0"/>
              <a:t> </a:t>
            </a:r>
            <a:r>
              <a:rPr lang="en-US" altLang="zh-CN" dirty="0"/>
              <a:t>TC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couple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ago(GC/APAC</a:t>
            </a:r>
            <a:r>
              <a:rPr lang="en-US" altLang="zh-CN" dirty="0" smtClean="0"/>
              <a:t>)</a:t>
            </a:r>
            <a:endParaRPr lang="en-US" altLang="zh-CN" b="1" dirty="0" smtClean="0"/>
          </a:p>
          <a:p>
            <a:r>
              <a:rPr lang="en-US" altLang="zh-CN" b="1" dirty="0" err="1" smtClean="0"/>
              <a:t>Tianhao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Baojian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Kevin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DU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eCommerce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building(GC)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Max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Itally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Milano,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Jap(APAC/</a:t>
            </a:r>
            <a:r>
              <a:rPr lang="en-US" altLang="zh-CN" dirty="0" err="1" smtClean="0"/>
              <a:t>Golbally</a:t>
            </a:r>
            <a:r>
              <a:rPr lang="en-US" altLang="zh-CN" dirty="0" smtClean="0"/>
              <a:t>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reinvent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885" y="2243828"/>
            <a:ext cx="4815840" cy="26939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delivered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cases?</a:t>
            </a:r>
          </a:p>
          <a:p>
            <a:endParaRPr lang="en-US" altLang="zh-CN" dirty="0"/>
          </a:p>
          <a:p>
            <a:r>
              <a:rPr lang="en-US" altLang="zh-CN" dirty="0" smtClean="0"/>
              <a:t>Collaborate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provider</a:t>
            </a:r>
            <a:r>
              <a:rPr lang="en-US" altLang="zh-CN" dirty="0"/>
              <a:t>?</a:t>
            </a:r>
            <a:endParaRPr lang="en-US" altLang="zh-CN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98156" y="397565"/>
            <a:ext cx="1717481" cy="659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Optional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A3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2285"/>
              </p:ext>
            </p:extLst>
          </p:nvPr>
        </p:nvGraphicFramePr>
        <p:xfrm>
          <a:off x="2243328" y="3106525"/>
          <a:ext cx="7729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593"/>
                <a:gridCol w="1876751"/>
                <a:gridCol w="3926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Additional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Hongwei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Xiao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Tianhao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6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628" y="2751015"/>
            <a:ext cx="7729728" cy="1188720"/>
          </a:xfrm>
        </p:spPr>
        <p:txBody>
          <a:bodyPr anchor="ctr"/>
          <a:lstStyle/>
          <a:p>
            <a:r>
              <a:rPr lang="en-US" altLang="zh-CN" dirty="0" smtClean="0"/>
              <a:t>A4.</a:t>
            </a:r>
            <a:r>
              <a:rPr lang="zh-CN" altLang="en-US" dirty="0" smtClean="0"/>
              <a:t> </a:t>
            </a:r>
            <a:r>
              <a:rPr lang="en-US" altLang="zh-CN" dirty="0" smtClean="0"/>
              <a:t>AI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8" y="1777874"/>
            <a:ext cx="10064231" cy="11434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097" y="3480495"/>
            <a:ext cx="561403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IFTTT</a:t>
            </a:r>
            <a:r>
              <a:rPr lang="zh-CN" altLang="en-US" dirty="0"/>
              <a:t>深度集成：亚马逊</a:t>
            </a:r>
            <a:r>
              <a:rPr lang="en-US" altLang="zh-CN" dirty="0"/>
              <a:t>Echo</a:t>
            </a:r>
            <a:r>
              <a:rPr lang="zh-CN" altLang="en-US" dirty="0"/>
              <a:t>迎来可定制声控命令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tech.huanqiu.com/news/2015-11/8066701.html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zh-CN" altLang="en-US" u="sng" dirty="0">
                <a:hlinkClick r:id="rId4" tooltip="点击标题复制链接"/>
              </a:rPr>
              <a:t>亚马逊</a:t>
            </a:r>
            <a:r>
              <a:rPr lang="en-US" altLang="zh-CN" u="sng" dirty="0">
                <a:hlinkClick r:id="rId4" tooltip="点击标题复制链接"/>
              </a:rPr>
              <a:t>Echo</a:t>
            </a:r>
            <a:r>
              <a:rPr lang="zh-CN" altLang="en-US" u="sng" dirty="0">
                <a:hlinkClick r:id="rId4" tooltip="点击标题复制链接"/>
              </a:rPr>
              <a:t>接入教程</a:t>
            </a:r>
            <a:endParaRPr lang="en-US" u="sng" dirty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www.arduino.cn/thread-31891-1-1.html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A4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23693"/>
              </p:ext>
            </p:extLst>
          </p:nvPr>
        </p:nvGraphicFramePr>
        <p:xfrm>
          <a:off x="2243328" y="3106525"/>
          <a:ext cx="7729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593"/>
                <a:gridCol w="1876751"/>
                <a:gridCol w="3926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Additional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Xudong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James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Liu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KAI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48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628" y="2751015"/>
            <a:ext cx="7729728" cy="1188720"/>
          </a:xfrm>
        </p:spPr>
        <p:txBody>
          <a:bodyPr anchor="ctr"/>
          <a:lstStyle/>
          <a:p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945138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/>
                <a:gridCol w="2577042"/>
                <a:gridCol w="25770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Overall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David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Zhu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David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Zhu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David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Zhu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speech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Free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discussion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Delivery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discussion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</a:t>
            </a:r>
            <a:r>
              <a:rPr lang="zh-CN" altLang="en-US" dirty="0" smtClean="0"/>
              <a:t> </a:t>
            </a:r>
            <a:r>
              <a:rPr lang="en-US" altLang="zh-CN" dirty="0" smtClean="0"/>
              <a:t>kit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1137" y="2492943"/>
            <a:ext cx="440066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Seeking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for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smart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and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quick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way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for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the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purpose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of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Cost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effective</a:t>
            </a:r>
            <a:r>
              <a:rPr lang="zh-CN" altLang="en-US" sz="1000" dirty="0" smtClean="0"/>
              <a:t> </a:t>
            </a:r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000" dirty="0" smtClean="0"/>
          </a:p>
          <a:p>
            <a:r>
              <a:rPr lang="en-US" altLang="zh-CN" sz="1000" dirty="0" err="1"/>
              <a:t>JFinal</a:t>
            </a:r>
            <a:r>
              <a:rPr lang="en-US" altLang="zh-CN" sz="1000" dirty="0"/>
              <a:t> </a:t>
            </a:r>
            <a:r>
              <a:rPr lang="zh-CN" altLang="en-US" sz="1000" dirty="0"/>
              <a:t>极速开发</a:t>
            </a:r>
            <a:r>
              <a:rPr lang="zh-CN" altLang="en-US" sz="1000" dirty="0" smtClean="0"/>
              <a:t>框架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en-US" altLang="zh-CN" sz="1000" dirty="0" err="1"/>
              <a:t>JFinal</a:t>
            </a:r>
            <a:r>
              <a:rPr lang="en-US" altLang="zh-CN" sz="1000" dirty="0"/>
              <a:t> </a:t>
            </a:r>
            <a:r>
              <a:rPr lang="zh-CN" altLang="en-US" sz="1000" dirty="0"/>
              <a:t>是基于 </a:t>
            </a:r>
            <a:r>
              <a:rPr lang="en-US" altLang="zh-CN" sz="1000" dirty="0"/>
              <a:t>Java </a:t>
            </a:r>
            <a:r>
              <a:rPr lang="zh-CN" altLang="en-US" sz="1000" dirty="0"/>
              <a:t>语言的极速 </a:t>
            </a:r>
            <a:r>
              <a:rPr lang="en-US" altLang="zh-CN" sz="1000" dirty="0"/>
              <a:t>WEB + ORM </a:t>
            </a:r>
            <a:r>
              <a:rPr lang="zh-CN" altLang="en-US" sz="1000" dirty="0"/>
              <a:t>框架，其核心设计目标是开发迅速、代码量少、学习简单、功能强大、轻量级、易扩展、</a:t>
            </a:r>
            <a:r>
              <a:rPr lang="en-US" altLang="zh-CN" sz="1000" dirty="0"/>
              <a:t>Restful</a:t>
            </a:r>
            <a:r>
              <a:rPr lang="zh-CN" altLang="en-US" sz="1000" dirty="0"/>
              <a:t>。在拥有</a:t>
            </a:r>
            <a:r>
              <a:rPr lang="en-US" altLang="zh-CN" sz="1000" dirty="0"/>
              <a:t>Java</a:t>
            </a:r>
            <a:r>
              <a:rPr lang="zh-CN" altLang="en-US" sz="1000" dirty="0"/>
              <a:t>语言所有优势的同时再拥有</a:t>
            </a:r>
            <a:r>
              <a:rPr lang="en-US" altLang="zh-CN" sz="1000" dirty="0"/>
              <a:t>ruby</a:t>
            </a:r>
            <a:r>
              <a:rPr lang="zh-CN" altLang="en-US" sz="1000" dirty="0"/>
              <a:t>、</a:t>
            </a:r>
            <a:r>
              <a:rPr lang="en-US" altLang="zh-CN" sz="1000" dirty="0"/>
              <a:t>python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php</a:t>
            </a:r>
            <a:r>
              <a:rPr lang="zh-CN" altLang="en-US" sz="1000" dirty="0"/>
              <a:t>等动态语言的开发效率！为您节约更多时间，去陪恋人、家人和朋友 </a:t>
            </a:r>
            <a:r>
              <a:rPr lang="en-US" altLang="zh-CN" sz="1000" dirty="0"/>
              <a:t>:)</a:t>
            </a:r>
          </a:p>
          <a:p>
            <a:endParaRPr lang="en-US" altLang="zh-CN" sz="1000" dirty="0" smtClean="0"/>
          </a:p>
          <a:p>
            <a:r>
              <a:rPr lang="en-US" altLang="zh-CN" sz="1000" dirty="0" err="1" smtClean="0"/>
              <a:t>JFinal</a:t>
            </a:r>
            <a:r>
              <a:rPr lang="zh-CN" altLang="en-US" sz="1000" dirty="0"/>
              <a:t>有如下主要特点：</a:t>
            </a:r>
          </a:p>
          <a:p>
            <a:r>
              <a:rPr lang="en-US" altLang="zh-CN" sz="1000" dirty="0"/>
              <a:t>MVC</a:t>
            </a:r>
            <a:r>
              <a:rPr lang="zh-CN" altLang="en-US" sz="1000" dirty="0"/>
              <a:t>架构，设计精巧，使用简单</a:t>
            </a:r>
          </a:p>
          <a:p>
            <a:r>
              <a:rPr lang="zh-CN" altLang="en-US" sz="1000" dirty="0"/>
              <a:t>遵循</a:t>
            </a:r>
            <a:r>
              <a:rPr lang="en-US" altLang="zh-CN" sz="1000" dirty="0"/>
              <a:t>COC</a:t>
            </a:r>
            <a:r>
              <a:rPr lang="zh-CN" altLang="en-US" sz="1000" dirty="0"/>
              <a:t>原则，零配置，无</a:t>
            </a:r>
            <a:r>
              <a:rPr lang="en-US" altLang="zh-CN" sz="1000" dirty="0"/>
              <a:t>xml</a:t>
            </a:r>
          </a:p>
          <a:p>
            <a:r>
              <a:rPr lang="zh-CN" altLang="en-US" sz="1000" dirty="0"/>
              <a:t>独创</a:t>
            </a:r>
            <a:r>
              <a:rPr lang="en-US" altLang="zh-CN" sz="1000" dirty="0"/>
              <a:t>Db + Record</a:t>
            </a:r>
            <a:r>
              <a:rPr lang="zh-CN" altLang="en-US" sz="1000" dirty="0"/>
              <a:t>模式，灵活便利</a:t>
            </a:r>
          </a:p>
          <a:p>
            <a:r>
              <a:rPr lang="en-US" altLang="zh-CN" sz="1000" dirty="0" err="1"/>
              <a:t>ActiveRecord</a:t>
            </a:r>
            <a:r>
              <a:rPr lang="zh-CN" altLang="en-US" sz="1000" dirty="0"/>
              <a:t>支持，使数据库开发极致快速</a:t>
            </a:r>
          </a:p>
          <a:p>
            <a:r>
              <a:rPr lang="zh-CN" altLang="en-US" sz="1000" dirty="0"/>
              <a:t>自动加载修改后的</a:t>
            </a:r>
            <a:r>
              <a:rPr lang="en-US" altLang="zh-CN" sz="1000" dirty="0"/>
              <a:t>java</a:t>
            </a:r>
            <a:r>
              <a:rPr lang="zh-CN" altLang="en-US" sz="1000" dirty="0"/>
              <a:t>文件，开发过程中无需重启</a:t>
            </a:r>
            <a:r>
              <a:rPr lang="en-US" altLang="zh-CN" sz="1000" dirty="0"/>
              <a:t>web server</a:t>
            </a:r>
          </a:p>
          <a:p>
            <a:r>
              <a:rPr lang="en-US" altLang="zh-CN" sz="1000" dirty="0"/>
              <a:t>AOP</a:t>
            </a:r>
            <a:r>
              <a:rPr lang="zh-CN" altLang="en-US" sz="1000" dirty="0"/>
              <a:t>支持，拦截器配置灵活，功能强大</a:t>
            </a:r>
          </a:p>
          <a:p>
            <a:r>
              <a:rPr lang="en-US" altLang="zh-CN" sz="1000" dirty="0"/>
              <a:t>Plugin</a:t>
            </a:r>
            <a:r>
              <a:rPr lang="zh-CN" altLang="en-US" sz="1000" dirty="0"/>
              <a:t>体系结构，扩展性强</a:t>
            </a:r>
          </a:p>
          <a:p>
            <a:r>
              <a:rPr lang="zh-CN" altLang="en-US" sz="1000" dirty="0"/>
              <a:t>多视图支持，支持</a:t>
            </a:r>
            <a:r>
              <a:rPr lang="en-US" altLang="zh-CN" sz="1000" dirty="0" err="1"/>
              <a:t>FreeMarker</a:t>
            </a:r>
            <a:r>
              <a:rPr lang="zh-CN" altLang="en-US" sz="1000" dirty="0"/>
              <a:t>、</a:t>
            </a:r>
            <a:r>
              <a:rPr lang="en-US" altLang="zh-CN" sz="1000" dirty="0"/>
              <a:t>JSP</a:t>
            </a:r>
            <a:r>
              <a:rPr lang="zh-CN" altLang="en-US" sz="1000" dirty="0"/>
              <a:t>、</a:t>
            </a:r>
            <a:r>
              <a:rPr lang="en-US" altLang="zh-CN" sz="1000" dirty="0"/>
              <a:t>Velocity</a:t>
            </a:r>
          </a:p>
          <a:p>
            <a:r>
              <a:rPr lang="zh-CN" altLang="en-US" sz="1000" dirty="0"/>
              <a:t>强大的</a:t>
            </a:r>
            <a:r>
              <a:rPr lang="en-US" altLang="zh-CN" sz="1000" dirty="0"/>
              <a:t>Validator</a:t>
            </a:r>
            <a:r>
              <a:rPr lang="zh-CN" altLang="en-US" sz="1000" dirty="0"/>
              <a:t>后端校验功能</a:t>
            </a:r>
          </a:p>
          <a:p>
            <a:r>
              <a:rPr lang="zh-CN" altLang="en-US" sz="1000" dirty="0"/>
              <a:t>功能齐全，拥有</a:t>
            </a:r>
            <a:r>
              <a:rPr lang="en-US" altLang="zh-CN" sz="1000" dirty="0"/>
              <a:t>struts2</a:t>
            </a:r>
            <a:r>
              <a:rPr lang="zh-CN" altLang="en-US" sz="1000" dirty="0"/>
              <a:t>的绝大部分功能</a:t>
            </a:r>
          </a:p>
          <a:p>
            <a:r>
              <a:rPr lang="zh-CN" altLang="en-US" sz="1000" dirty="0"/>
              <a:t>体积小仅</a:t>
            </a:r>
            <a:r>
              <a:rPr lang="en-US" altLang="zh-CN" sz="1000" dirty="0"/>
              <a:t>632K</a:t>
            </a:r>
            <a:r>
              <a:rPr lang="zh-CN" altLang="en-US" sz="1000" dirty="0"/>
              <a:t>，且无第三方依赖</a:t>
            </a:r>
          </a:p>
          <a:p>
            <a:r>
              <a:rPr lang="zh-CN" altLang="en-US" sz="1000" dirty="0"/>
              <a:t/>
            </a:r>
            <a:br>
              <a:rPr lang="zh-CN" altLang="en-US" sz="1000" dirty="0"/>
            </a:br>
            <a:endParaRPr lang="en-US" altLang="zh-CN" sz="1000" dirty="0"/>
          </a:p>
          <a:p>
            <a:r>
              <a:rPr lang="en-US" altLang="zh-CN" sz="1000" dirty="0"/>
              <a:t>http://</a:t>
            </a:r>
            <a:r>
              <a:rPr lang="en-US" altLang="zh-CN" sz="1000" dirty="0" err="1"/>
              <a:t>www.jfinal.com</a:t>
            </a:r>
            <a:r>
              <a:rPr lang="en-US" altLang="zh-CN" sz="1000" dirty="0"/>
              <a:t>/project/1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05" y="2492943"/>
            <a:ext cx="4076665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31136" y="3359360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weixin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</a:t>
            </a:r>
            <a:r>
              <a:rPr lang="zh-CN" altLang="en-US" dirty="0" smtClean="0"/>
              <a:t> </a:t>
            </a:r>
            <a:r>
              <a:rPr lang="en-US" altLang="zh-CN" dirty="0" smtClean="0"/>
              <a:t>kit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55278" y="2492943"/>
            <a:ext cx="228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JFinal</a:t>
            </a:r>
            <a:r>
              <a:rPr lang="en-US" sz="1000" dirty="0"/>
              <a:t> </a:t>
            </a:r>
            <a:r>
              <a:rPr lang="en-US" sz="1000" dirty="0" err="1"/>
              <a:t>Weixin</a:t>
            </a:r>
            <a:r>
              <a:rPr lang="en-US" sz="1000" dirty="0"/>
              <a:t> 极速开发 SDK</a:t>
            </a:r>
          </a:p>
          <a:p>
            <a:endParaRPr lang="en-US" altLang="zh-CN" sz="1000" dirty="0" smtClean="0"/>
          </a:p>
          <a:p>
            <a:r>
              <a:rPr lang="en-US" altLang="zh-CN" sz="1000" dirty="0" err="1"/>
              <a:t>JFinal</a:t>
            </a:r>
            <a:r>
              <a:rPr lang="en-US" altLang="zh-CN" sz="1000" dirty="0"/>
              <a:t> </a:t>
            </a:r>
            <a:r>
              <a:rPr lang="en-US" altLang="zh-CN" sz="1000" dirty="0" err="1"/>
              <a:t>Weixin</a:t>
            </a:r>
            <a:r>
              <a:rPr lang="en-US" altLang="zh-CN" sz="1000" dirty="0"/>
              <a:t> </a:t>
            </a:r>
            <a:r>
              <a:rPr lang="zh-CN" altLang="en-US" sz="1000" dirty="0"/>
              <a:t>是基于 </a:t>
            </a:r>
            <a:r>
              <a:rPr lang="en-US" altLang="zh-CN" sz="1000" dirty="0" err="1"/>
              <a:t>JFinal</a:t>
            </a:r>
            <a:r>
              <a:rPr lang="en-US" altLang="zh-CN" sz="1000" dirty="0"/>
              <a:t> </a:t>
            </a:r>
            <a:r>
              <a:rPr lang="zh-CN" altLang="en-US" sz="1000" dirty="0"/>
              <a:t>的微信公众号极速开发 </a:t>
            </a:r>
            <a:r>
              <a:rPr lang="en-US" altLang="zh-CN" sz="1000" dirty="0"/>
              <a:t>SDK</a:t>
            </a:r>
            <a:r>
              <a:rPr lang="zh-CN" altLang="en-US" sz="1000" dirty="0"/>
              <a:t>，只需浏览 </a:t>
            </a:r>
            <a:r>
              <a:rPr lang="en-US" altLang="zh-CN" sz="1000" dirty="0"/>
              <a:t>Demo </a:t>
            </a:r>
            <a:r>
              <a:rPr lang="zh-CN" altLang="en-US" sz="1000" dirty="0"/>
              <a:t>代码即可进行极速开发，自 </a:t>
            </a:r>
            <a:r>
              <a:rPr lang="en-US" altLang="zh-CN" sz="1000" dirty="0" err="1"/>
              <a:t>JFinal</a:t>
            </a:r>
            <a:r>
              <a:rPr lang="en-US" altLang="zh-CN" sz="1000" dirty="0"/>
              <a:t> </a:t>
            </a:r>
            <a:r>
              <a:rPr lang="en-US" altLang="zh-CN" sz="1000" dirty="0" err="1"/>
              <a:t>Weixin</a:t>
            </a:r>
            <a:r>
              <a:rPr lang="en-US" altLang="zh-CN" sz="1000" dirty="0"/>
              <a:t> 1.2 </a:t>
            </a:r>
            <a:r>
              <a:rPr lang="zh-CN" altLang="en-US" sz="1000" dirty="0"/>
              <a:t>版本开始已添加对多公众号支持。</a:t>
            </a:r>
          </a:p>
          <a:p>
            <a:r>
              <a:rPr lang="zh-CN" altLang="en-US" sz="1000" dirty="0"/>
              <a:t/>
            </a:r>
            <a:br>
              <a:rPr lang="zh-CN" altLang="en-US" sz="1000" dirty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endParaRPr lang="en-US" altLang="zh-CN" sz="1000" dirty="0" smtClean="0"/>
          </a:p>
          <a:p>
            <a:r>
              <a:rPr lang="en-US" altLang="zh-CN" sz="1000" dirty="0">
                <a:hlinkClick r:id="rId3"/>
              </a:rPr>
              <a:t>http://</a:t>
            </a:r>
            <a:r>
              <a:rPr lang="en-US" altLang="zh-CN" sz="1000" dirty="0" smtClean="0">
                <a:hlinkClick r:id="rId3"/>
              </a:rPr>
              <a:t>www.jfinal.com/project/2</a:t>
            </a:r>
            <a:endParaRPr lang="en-US" altLang="zh-CN" sz="1000" dirty="0" smtClean="0"/>
          </a:p>
          <a:p>
            <a:r>
              <a:rPr lang="en-US" altLang="zh-CN" sz="1000" dirty="0">
                <a:hlinkClick r:id="rId4"/>
              </a:rPr>
              <a:t>https://</a:t>
            </a:r>
            <a:r>
              <a:rPr lang="en-US" altLang="zh-CN" sz="1000" dirty="0" smtClean="0">
                <a:hlinkClick r:id="rId4"/>
              </a:rPr>
              <a:t>gitee.com/jfinal/jfinal-weixin/wikis/Home</a:t>
            </a:r>
            <a:endParaRPr lang="en-US" altLang="zh-CN" sz="1000" dirty="0" smtClean="0"/>
          </a:p>
          <a:p>
            <a:endParaRPr lang="en-US" altLang="zh-CN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267" y="2546719"/>
            <a:ext cx="2713171" cy="285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168" y="2546719"/>
            <a:ext cx="2162507" cy="38444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479099" y="33581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A5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73914"/>
              </p:ext>
            </p:extLst>
          </p:nvPr>
        </p:nvGraphicFramePr>
        <p:xfrm>
          <a:off x="2243328" y="3106525"/>
          <a:ext cx="7729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593"/>
                <a:gridCol w="1876751"/>
                <a:gridCol w="3926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Additional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Liang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Qiumin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Matthew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ZHU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Aizhen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71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635000"/>
            <a:ext cx="11772900" cy="55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248" y="1631628"/>
            <a:ext cx="3077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facts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2017-12-6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Members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85459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3443" y="2751292"/>
            <a:ext cx="29851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A1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Mingming</a:t>
            </a:r>
            <a:endParaRPr lang="en-US" altLang="zh-CN" sz="3600" dirty="0" smtClean="0"/>
          </a:p>
          <a:p>
            <a:r>
              <a:rPr lang="en-US" altLang="zh-CN" sz="3600" dirty="0" smtClean="0"/>
              <a:t>A2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Kairong</a:t>
            </a:r>
            <a:endParaRPr lang="en-US" altLang="zh-CN" sz="3600" dirty="0" smtClean="0"/>
          </a:p>
          <a:p>
            <a:r>
              <a:rPr lang="en-US" altLang="zh-CN" sz="3600" dirty="0" smtClean="0"/>
              <a:t>A3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Hongwei</a:t>
            </a:r>
            <a:endParaRPr lang="en-US" altLang="zh-CN" sz="3600" dirty="0" smtClean="0"/>
          </a:p>
          <a:p>
            <a:r>
              <a:rPr lang="en-US" altLang="zh-CN" sz="3600" dirty="0" smtClean="0"/>
              <a:t>A4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Xudong</a:t>
            </a:r>
            <a:r>
              <a:rPr lang="zh-CN" altLang="en-US" sz="3600" dirty="0" smtClean="0"/>
              <a:t>  </a:t>
            </a:r>
            <a:endParaRPr lang="en-US" altLang="zh-CN" sz="3600" dirty="0" smtClean="0"/>
          </a:p>
          <a:p>
            <a:r>
              <a:rPr lang="en-US" altLang="zh-CN" sz="3600" dirty="0" smtClean="0"/>
              <a:t>A5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Jin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Liang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8642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Delivery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9901" y="2727017"/>
            <a:ext cx="4236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Meeting(</a:t>
            </a:r>
            <a:r>
              <a:rPr lang="en-US" altLang="zh-CN" dirty="0" err="1" smtClean="0"/>
              <a:t>Wechat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F2F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Coffee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Meeting)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(Off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weekly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mtClean="0"/>
              <a:t>Expense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642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72" y="85090"/>
            <a:ext cx="11942859" cy="1188720"/>
          </a:xfrm>
        </p:spPr>
        <p:txBody>
          <a:bodyPr/>
          <a:lstStyle/>
          <a:p>
            <a:r>
              <a:rPr lang="en-US" altLang="zh-CN" dirty="0" smtClean="0"/>
              <a:t>Transformation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roadmap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0" y="1451944"/>
            <a:ext cx="11324835" cy="48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628" y="2751015"/>
            <a:ext cx="7729728" cy="1188720"/>
          </a:xfrm>
        </p:spPr>
        <p:txBody>
          <a:bodyPr anchor="ctr"/>
          <a:lstStyle/>
          <a:p>
            <a:r>
              <a:rPr lang="en-US" altLang="zh-CN" dirty="0"/>
              <a:t>A1.</a:t>
            </a:r>
            <a:r>
              <a:rPr lang="zh-CN" altLang="en-US" dirty="0"/>
              <a:t> </a:t>
            </a:r>
            <a:r>
              <a:rPr lang="en-US" altLang="zh-CN" dirty="0" smtClean="0"/>
              <a:t>Hybris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SuperCart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4227" y="2303333"/>
            <a:ext cx="1004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Background:</a:t>
            </a:r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extensible,</a:t>
            </a:r>
            <a:r>
              <a:rPr lang="zh-CN" altLang="en-US" dirty="0" smtClean="0"/>
              <a:t> 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hybris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cart.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hybris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side.</a:t>
            </a:r>
          </a:p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cart,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thousands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sqls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instead.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745" y="4412119"/>
            <a:ext cx="4439828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Tangible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assets: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jars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OCC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Infrastructure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390" y="4412119"/>
            <a:ext cx="481736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麦当劳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其他对购物车服务化有高扩展高可用需求的客户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66" y="2452597"/>
            <a:ext cx="6784467" cy="36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562" y="2519293"/>
            <a:ext cx="4718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将动态网页静态化，可以有效减轻服务器端的压力，并且静态网页的访问速度要快于动态网页。此外，使用静态网页还有利于搜索引擎的收录，从而提高网站的搜索排名。 </a:t>
            </a:r>
            <a:br>
              <a:rPr lang="zh-CN" altLang="en-US" sz="1600" dirty="0"/>
            </a:br>
            <a:endParaRPr lang="en-US" altLang="zh-CN" sz="1600" dirty="0" smtClean="0"/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www.iteye.com/magazines/133-Static-Site-Generators</a:t>
            </a:r>
          </a:p>
          <a:p>
            <a:endParaRPr lang="en-US" sz="1600" dirty="0">
              <a:hlinkClick r:id="rId2"/>
            </a:endParaRPr>
          </a:p>
          <a:p>
            <a:endParaRPr lang="en-US" sz="1600" dirty="0" smtClean="0">
              <a:hlinkClick r:id="rId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jbake.org</a:t>
            </a:r>
            <a:r>
              <a:rPr lang="zh-CN" altLang="en-US" sz="1600" dirty="0" smtClean="0"/>
              <a:t> </a:t>
            </a:r>
            <a:r>
              <a:rPr lang="en-US" sz="1600" dirty="0" err="1"/>
              <a:t>JBake</a:t>
            </a:r>
            <a:r>
              <a:rPr lang="en-US" sz="1600" dirty="0"/>
              <a:t> is a Java based, open source, static site/blog generator for developers &amp; </a:t>
            </a:r>
            <a:r>
              <a:rPr lang="en-US" sz="1600" dirty="0" smtClean="0"/>
              <a:t>designers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。。。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24" y="2519293"/>
            <a:ext cx="2110833" cy="2748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8616" y="2519293"/>
            <a:ext cx="2998955" cy="1600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Tangible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assets: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tool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open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source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project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finally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being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selected,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which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able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convert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hybris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WCMS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pages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functions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correctly</a:t>
            </a:r>
            <a:r>
              <a:rPr lang="en-US" altLang="zh-CN" sz="1400" dirty="0"/>
              <a:t>.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PPT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describe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popular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8615" y="4755778"/>
            <a:ext cx="2998955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Target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client: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暂无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其他对购物车服务化有高扩展高可用需求的客户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34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66938"/>
              </p:ext>
            </p:extLst>
          </p:nvPr>
        </p:nvGraphicFramePr>
        <p:xfrm>
          <a:off x="2243328" y="3106525"/>
          <a:ext cx="7729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593"/>
                <a:gridCol w="1876751"/>
                <a:gridCol w="3926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Additional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Mingming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Junbin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Mingming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5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A2.</a:t>
            </a:r>
            <a:r>
              <a:rPr lang="zh-CN" altLang="en-US" dirty="0" smtClean="0"/>
              <a:t>关键业务流程监控平台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00" y="2599170"/>
            <a:ext cx="3981550" cy="3260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56" y="3373282"/>
            <a:ext cx="4380654" cy="1230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5899867" y="38082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106</TotalTime>
  <Words>848</Words>
  <Application>Microsoft Macintosh PowerPoint</Application>
  <PresentationFormat>Widescreen</PresentationFormat>
  <Paragraphs>194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DengXian</vt:lpstr>
      <vt:lpstr>Gill Sans MT</vt:lpstr>
      <vt:lpstr>Mangal</vt:lpstr>
      <vt:lpstr>华文中宋</vt:lpstr>
      <vt:lpstr>Arial</vt:lpstr>
      <vt:lpstr>Parcel</vt:lpstr>
      <vt:lpstr>AI Trans-program</vt:lpstr>
      <vt:lpstr>agenda</vt:lpstr>
      <vt:lpstr>Transformation roadmap</vt:lpstr>
      <vt:lpstr>A1. Hybris china accelerator3.0</vt:lpstr>
      <vt:lpstr>SuperCart</vt:lpstr>
      <vt:lpstr>High level architecture</vt:lpstr>
      <vt:lpstr>HTML generator</vt:lpstr>
      <vt:lpstr>A1 Team members</vt:lpstr>
      <vt:lpstr>A2.关键业务流程监控平台</vt:lpstr>
      <vt:lpstr>A2.关键业务流程监控平台</vt:lpstr>
      <vt:lpstr>A2 Team members</vt:lpstr>
      <vt:lpstr>A3.China commerce solution</vt:lpstr>
      <vt:lpstr>China commerce solution based on yh</vt:lpstr>
      <vt:lpstr>Don’t reinvent wheel</vt:lpstr>
      <vt:lpstr>A3 Team members</vt:lpstr>
      <vt:lpstr>A4. AI integrator</vt:lpstr>
      <vt:lpstr>PowerPoint Presentation</vt:lpstr>
      <vt:lpstr>A4 Team members</vt:lpstr>
      <vt:lpstr>Open source</vt:lpstr>
      <vt:lpstr>a java web dev kit</vt:lpstr>
      <vt:lpstr>Spring boot</vt:lpstr>
      <vt:lpstr>a java based weixin dev kit</vt:lpstr>
      <vt:lpstr>A5 Team members</vt:lpstr>
      <vt:lpstr>PowerPoint Presentation</vt:lpstr>
      <vt:lpstr>Leader speech</vt:lpstr>
      <vt:lpstr>Delivery methodology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David F.</dc:creator>
  <cp:lastModifiedBy>Zhu, David F.</cp:lastModifiedBy>
  <cp:revision>42</cp:revision>
  <dcterms:created xsi:type="dcterms:W3CDTF">2017-12-06T02:40:43Z</dcterms:created>
  <dcterms:modified xsi:type="dcterms:W3CDTF">2017-12-06T04:27:08Z</dcterms:modified>
</cp:coreProperties>
</file>