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79" r:id="rId3"/>
    <p:sldId id="28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4" r:id="rId15"/>
    <p:sldId id="271" r:id="rId16"/>
    <p:sldId id="272" r:id="rId17"/>
    <p:sldId id="273" r:id="rId18"/>
    <p:sldId id="274" r:id="rId19"/>
    <p:sldId id="275" r:id="rId20"/>
    <p:sldId id="276" r:id="rId21"/>
    <p:sldId id="281" r:id="rId22"/>
    <p:sldId id="282" r:id="rId23"/>
    <p:sldId id="283" r:id="rId24"/>
    <p:sldId id="284" r:id="rId25"/>
    <p:sldId id="277" r:id="rId26"/>
    <p:sldId id="278" r:id="rId27"/>
    <p:sldId id="268" r:id="rId28"/>
    <p:sldId id="269" r:id="rId29"/>
    <p:sldId id="27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ED7613"/>
    <a:srgbClr val="FF9900"/>
    <a:srgbClr val="D78C29"/>
    <a:srgbClr val="E0A920"/>
    <a:srgbClr val="00384C"/>
    <a:srgbClr val="014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195206939951532E-2"/>
          <c:y val="2.8054693940836314E-2"/>
          <c:w val="0.90483029779797997"/>
          <c:h val="0.763948224758764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投资案例数</c:v>
                </c:pt>
              </c:strCache>
            </c:strRef>
          </c:tx>
          <c:spPr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150</c:v>
                </c:pt>
                <c:pt idx="1">
                  <c:v>252</c:v>
                </c:pt>
                <c:pt idx="2">
                  <c:v>381</c:v>
                </c:pt>
                <c:pt idx="3">
                  <c:v>524</c:v>
                </c:pt>
                <c:pt idx="4">
                  <c:v>698</c:v>
                </c:pt>
                <c:pt idx="5">
                  <c:v>860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53-4B94-BA01-7673E80508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9105560"/>
        <c:axId val="419108184"/>
      </c:bar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投资金额（单位：亿美元）</c:v>
                </c:pt>
              </c:strCache>
            </c:strRef>
          </c:tx>
          <c:spPr>
            <a:ln w="31750" cap="rnd">
              <a:solidFill>
                <a:srgbClr val="D78C2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7.9260237780713338E-3"/>
                  <c:y val="-8.82223079900513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653-4B94-BA01-7673E80508CC}"/>
                </c:ext>
              </c:extLst>
            </c:dLbl>
            <c:dLbl>
              <c:idx val="1"/>
              <c:layout>
                <c:manualLayout>
                  <c:x val="-6.6050198150594455E-3"/>
                  <c:y val="-9.1751200309653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653-4B94-BA01-7673E80508CC}"/>
                </c:ext>
              </c:extLst>
            </c:dLbl>
            <c:dLbl>
              <c:idx val="2"/>
              <c:layout>
                <c:manualLayout>
                  <c:x val="-1.3210039630118891E-2"/>
                  <c:y val="-5.64622771136328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653-4B94-BA01-7673E80508CC}"/>
                </c:ext>
              </c:extLst>
            </c:dLbl>
            <c:dLbl>
              <c:idx val="3"/>
              <c:layout>
                <c:manualLayout>
                  <c:x val="-1.0568031704095112E-2"/>
                  <c:y val="-5.9991169433234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653-4B94-BA01-7673E80508CC}"/>
                </c:ext>
              </c:extLst>
            </c:dLbl>
            <c:dLbl>
              <c:idx val="4"/>
              <c:layout>
                <c:manualLayout>
                  <c:x val="-2.1136063408190322E-2"/>
                  <c:y val="-6.35200617528369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653-4B94-BA01-7673E80508CC}"/>
                </c:ext>
              </c:extLst>
            </c:dLbl>
            <c:dLbl>
              <c:idx val="5"/>
              <c:layout>
                <c:manualLayout>
                  <c:x val="-3.0383091149273449E-2"/>
                  <c:y val="-4.5875600154826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653-4B94-BA01-7673E80508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D78C29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5.6</c:v>
                </c:pt>
                <c:pt idx="1">
                  <c:v>14.2</c:v>
                </c:pt>
                <c:pt idx="2">
                  <c:v>26</c:v>
                </c:pt>
                <c:pt idx="3">
                  <c:v>37.4</c:v>
                </c:pt>
                <c:pt idx="4">
                  <c:v>48.7</c:v>
                </c:pt>
                <c:pt idx="5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53-4B94-BA01-7673E80508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4456360"/>
        <c:axId val="614458328"/>
      </c:lineChart>
      <c:catAx>
        <c:axId val="419105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08184"/>
        <c:crosses val="autoZero"/>
        <c:auto val="1"/>
        <c:lblAlgn val="ctr"/>
        <c:lblOffset val="100"/>
        <c:noMultiLvlLbl val="0"/>
      </c:catAx>
      <c:valAx>
        <c:axId val="4191081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05560"/>
        <c:crosses val="autoZero"/>
        <c:crossBetween val="between"/>
      </c:valAx>
      <c:valAx>
        <c:axId val="61445832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99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456360"/>
        <c:crosses val="max"/>
        <c:crossBetween val="between"/>
      </c:valAx>
      <c:catAx>
        <c:axId val="6144563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44583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投资数量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</c:v>
                </c:pt>
                <c:pt idx="1">
                  <c:v>36</c:v>
                </c:pt>
                <c:pt idx="2">
                  <c:v>46</c:v>
                </c:pt>
                <c:pt idx="3">
                  <c:v>83</c:v>
                </c:pt>
                <c:pt idx="4">
                  <c:v>96</c:v>
                </c:pt>
                <c:pt idx="5">
                  <c:v>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FE-4471-99A2-D528273C1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71641320"/>
        <c:axId val="671636728"/>
      </c:barChart>
      <c:catAx>
        <c:axId val="671641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636728"/>
        <c:crosses val="autoZero"/>
        <c:auto val="1"/>
        <c:lblAlgn val="ctr"/>
        <c:lblOffset val="100"/>
        <c:noMultiLvlLbl val="0"/>
      </c:catAx>
      <c:valAx>
        <c:axId val="671636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641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投资数量</c:v>
                </c:pt>
              </c:strCache>
            </c:strRef>
          </c:tx>
          <c:explosion val="1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C44-4359-9415-FF40C8A605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C44-4359-9415-FF40C8A605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C44-4359-9415-FF40C8A6052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C44-4359-9415-FF40C8A6052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C44-4359-9415-FF40C8A6052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C44-4359-9415-FF40C8A6052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C44-4359-9415-FF40C8A6052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运动</c:v>
                </c:pt>
                <c:pt idx="1">
                  <c:v>社交</c:v>
                </c:pt>
                <c:pt idx="2">
                  <c:v>旅游</c:v>
                </c:pt>
                <c:pt idx="3">
                  <c:v>法律</c:v>
                </c:pt>
                <c:pt idx="4">
                  <c:v>农业</c:v>
                </c:pt>
                <c:pt idx="5">
                  <c:v>教育</c:v>
                </c:pt>
                <c:pt idx="6">
                  <c:v>文娱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0.06</c:v>
                </c:pt>
                <c:pt idx="1">
                  <c:v>0.08</c:v>
                </c:pt>
                <c:pt idx="2">
                  <c:v>0.11</c:v>
                </c:pt>
                <c:pt idx="3">
                  <c:v>0.12</c:v>
                </c:pt>
                <c:pt idx="4">
                  <c:v>0.14000000000000001</c:v>
                </c:pt>
                <c:pt idx="5">
                  <c:v>0.2</c:v>
                </c:pt>
                <c:pt idx="6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42-464E-91D8-E9526A0F3BD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种子轮/天使轮</c:v>
                </c:pt>
              </c:strCache>
            </c:strRef>
          </c:tx>
          <c:spPr>
            <a:solidFill>
              <a:srgbClr val="ED761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937EB35-98C8-4CD0-9858-700FA7A32F64}" type="VALUE">
                      <a:rPr lang="en-US" smtClean="0"/>
                      <a:pPr/>
                      <a:t>[VALUE]</a:t>
                    </a:fld>
                    <a:r>
                      <a:rPr lang="en-US" altLang="zh-CN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968-495A-AD67-95FB5E3621D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8B1CDAB-F30F-4A55-90CD-29B37AAC25DF}" type="VALUE">
                      <a:rPr lang="en-US" smtClean="0"/>
                      <a:pPr/>
                      <a:t>[VALUE]</a:t>
                    </a:fld>
                    <a:r>
                      <a:rPr lang="en-US" altLang="zh-CN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D968-495A-AD67-95FB5E3621D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F503341-AC6D-4CEC-A8BF-DAD4CE215BE9}" type="VALUE">
                      <a:rPr lang="en-US" smtClean="0"/>
                      <a:pPr/>
                      <a:t>[VALUE]</a:t>
                    </a:fld>
                    <a:r>
                      <a:rPr lang="en-US" altLang="zh-CN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968-495A-AD67-95FB5E3621D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724F5F4-A191-48AA-B160-02B331F388AA}" type="VALUE">
                      <a:rPr lang="en-US" smtClean="0"/>
                      <a:pPr/>
                      <a:t>[VALUE]</a:t>
                    </a:fld>
                    <a:r>
                      <a:rPr lang="en-US" altLang="zh-CN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D968-495A-AD67-95FB5E3621D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C8F432B-F53B-4421-80CF-625656DDF2D5}" type="VALUE">
                      <a:rPr lang="en-US" smtClean="0"/>
                      <a:pPr/>
                      <a:t>[VALUE]</a:t>
                    </a:fld>
                    <a:r>
                      <a:rPr lang="en-US" altLang="zh-CN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968-495A-AD67-95FB5E3621D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86DD359-9FB4-415E-A392-A0BB022491B1}" type="VALUE">
                      <a:rPr lang="en-US" smtClean="0"/>
                      <a:pPr/>
                      <a:t>[VALUE]</a:t>
                    </a:fld>
                    <a:r>
                      <a:rPr lang="en-US" altLang="zh-CN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D968-495A-AD67-95FB5E3621D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4BC7097-5CE1-4922-8A1F-56224004F375}" type="VALUE">
                      <a:rPr lang="en-US" smtClean="0"/>
                      <a:pPr/>
                      <a:t>[VALUE]</a:t>
                    </a:fld>
                    <a:r>
                      <a:rPr lang="en-US" altLang="zh-CN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D968-495A-AD67-95FB5E3621D4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</c:v>
                </c:pt>
                <c:pt idx="1">
                  <c:v>40</c:v>
                </c:pt>
                <c:pt idx="2">
                  <c:v>47</c:v>
                </c:pt>
                <c:pt idx="3">
                  <c:v>48</c:v>
                </c:pt>
                <c:pt idx="4">
                  <c:v>46</c:v>
                </c:pt>
                <c:pt idx="5">
                  <c:v>48</c:v>
                </c:pt>
                <c:pt idx="6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68-495A-AD67-95FB5E3621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A轮</c:v>
                </c:pt>
              </c:strCache>
            </c:strRef>
          </c:tx>
          <c:spPr>
            <a:solidFill>
              <a:srgbClr val="E0A92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99EF45C-A5CA-4B24-B20D-C55A3AAF035D}" type="VALUE">
                      <a:rPr lang="en-US" smtClean="0"/>
                      <a:pPr/>
                      <a:t>[VALUE]</a:t>
                    </a:fld>
                    <a:r>
                      <a:rPr lang="en-US" altLang="zh-CN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D968-495A-AD67-95FB5E3621D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5FC6BE9-1AEA-4357-9D92-6194306E1207}" type="VALUE">
                      <a:rPr lang="en-US" smtClean="0"/>
                      <a:pPr/>
                      <a:t>[VALUE]</a:t>
                    </a:fld>
                    <a:r>
                      <a:rPr lang="en-US" altLang="zh-CN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D968-495A-AD67-95FB5E3621D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3A7F13C-3C0F-407C-A95F-B6CADAA496F7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D968-495A-AD67-95FB5E3621D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3DA4F1E-9B96-4214-ACF9-976E433DBAED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D968-495A-AD67-95FB5E3621D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9BCF956-142E-47EC-8E66-CD9D44C019B6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D968-495A-AD67-95FB5E3621D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1995FC0-471B-43C2-B643-96C98A9C1AFC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D968-495A-AD67-95FB5E3621D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59D174F-4E8A-42B9-9F2C-C611A76C0466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D968-495A-AD67-95FB5E3621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62</c:v>
                </c:pt>
                <c:pt idx="1">
                  <c:v>27</c:v>
                </c:pt>
                <c:pt idx="2">
                  <c:v>21</c:v>
                </c:pt>
                <c:pt idx="3">
                  <c:v>22</c:v>
                </c:pt>
                <c:pt idx="4">
                  <c:v>24</c:v>
                </c:pt>
                <c:pt idx="5">
                  <c:v>19</c:v>
                </c:pt>
                <c:pt idx="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68-495A-AD67-95FB5E3621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B轮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6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9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68-495A-AD67-95FB5E3621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C轮</c:v>
                </c:pt>
              </c:strCache>
            </c:strRef>
          </c:tx>
          <c:spPr>
            <a:solidFill>
              <a:schemeClr val="tx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5</c:v>
                </c:pt>
                <c:pt idx="1">
                  <c:v>4</c:v>
                </c:pt>
                <c:pt idx="2">
                  <c:v>10</c:v>
                </c:pt>
                <c:pt idx="3">
                  <c:v>7</c:v>
                </c:pt>
                <c:pt idx="4">
                  <c:v>6</c:v>
                </c:pt>
                <c:pt idx="5">
                  <c:v>10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68-495A-AD67-95FB5E3621D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D轮</c:v>
                </c:pt>
              </c:strCache>
            </c:strRef>
          </c:tx>
          <c:spPr>
            <a:solidFill>
              <a:schemeClr val="tx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Sheet1!$F$2:$F$8</c:f>
              <c:numCache>
                <c:formatCode>General</c:formatCode>
                <c:ptCount val="7"/>
                <c:pt idx="0">
                  <c:v>5</c:v>
                </c:pt>
                <c:pt idx="1">
                  <c:v>9</c:v>
                </c:pt>
                <c:pt idx="2">
                  <c:v>2</c:v>
                </c:pt>
                <c:pt idx="3">
                  <c:v>13</c:v>
                </c:pt>
                <c:pt idx="4">
                  <c:v>14</c:v>
                </c:pt>
                <c:pt idx="5">
                  <c:v>14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68-495A-AD67-95FB5E3621D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14467840"/>
        <c:axId val="614469808"/>
      </c:barChart>
      <c:catAx>
        <c:axId val="6144678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14469808"/>
        <c:crosses val="autoZero"/>
        <c:auto val="1"/>
        <c:lblAlgn val="ctr"/>
        <c:lblOffset val="100"/>
        <c:noMultiLvlLbl val="0"/>
      </c:catAx>
      <c:valAx>
        <c:axId val="61446980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1446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投资数</c:v>
                </c:pt>
              </c:strCache>
            </c:strRef>
          </c:tx>
          <c:explosion val="8"/>
          <c:dPt>
            <c:idx val="0"/>
            <c:bubble3D val="0"/>
            <c:spPr>
              <a:solidFill>
                <a:srgbClr val="ED761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18F-4973-B15D-F18FCAEDFE1D}"/>
              </c:ext>
            </c:extLst>
          </c:dPt>
          <c:dPt>
            <c:idx val="1"/>
            <c:bubble3D val="0"/>
            <c:spPr>
              <a:solidFill>
                <a:srgbClr val="E0A92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8F-4973-B15D-F18FCAEDFE1D}"/>
              </c:ext>
            </c:extLst>
          </c:dPt>
          <c:dPt>
            <c:idx val="2"/>
            <c:bubble3D val="0"/>
            <c:spPr>
              <a:solidFill>
                <a:srgbClr val="FFC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8F-4973-B15D-F18FCAEDFE1D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18F-4973-B15D-F18FCAEDFE1D}"/>
              </c:ext>
            </c:extLst>
          </c:dPt>
          <c:dPt>
            <c:idx val="4"/>
            <c:bubble3D val="0"/>
            <c:spPr>
              <a:solidFill>
                <a:schemeClr val="tx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8F-4973-B15D-F18FCAEDFE1D}"/>
              </c:ext>
            </c:extLst>
          </c:dPt>
          <c:dPt>
            <c:idx val="5"/>
            <c:bubble3D val="0"/>
            <c:spPr>
              <a:solidFill>
                <a:schemeClr val="tx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18F-4973-B15D-F18FCAEDFE1D}"/>
              </c:ext>
            </c:extLst>
          </c:dPt>
          <c:dPt>
            <c:idx val="6"/>
            <c:bubble3D val="0"/>
            <c:spPr>
              <a:solidFill>
                <a:schemeClr val="bg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8F-4973-B15D-F18FCAEDFE1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1A8F998-6D18-411F-8773-5F8D29193417}" type="VALUE">
                      <a:rPr lang="en-US" smtClean="0"/>
                      <a:pPr/>
                      <a:t>[VALUE]</a:t>
                    </a:fld>
                    <a:r>
                      <a:rPr lang="en-US" altLang="zh-CN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18F-4973-B15D-F18FCAEDFE1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0A4FC1B-171B-4F08-8DF0-067691E4476C}" type="VALUE">
                      <a:rPr lang="en-US" smtClean="0"/>
                      <a:pPr/>
                      <a:t>[VALUE]</a:t>
                    </a:fld>
                    <a:r>
                      <a:rPr lang="en-US" altLang="zh-CN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18F-4973-B15D-F18FCAEDFE1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FD04A96-2E40-485B-81A3-C92440147A79}" type="VALUE">
                      <a:rPr lang="en-US" smtClean="0"/>
                      <a:pPr/>
                      <a:t>[VALUE]</a:t>
                    </a:fld>
                    <a:r>
                      <a:rPr lang="en-US" altLang="zh-CN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18F-4973-B15D-F18FCAEDFE1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789CA3A-5FCE-4E70-95D0-15A310934A3D}" type="VALUE">
                      <a:rPr lang="en-US" smtClean="0"/>
                      <a:pPr/>
                      <a:t>[VALUE]</a:t>
                    </a:fld>
                    <a:r>
                      <a:rPr lang="en-US" altLang="zh-CN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518F-4973-B15D-F18FCAEDFE1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54BC487-B5EA-43F5-823D-D7832039CA40}" type="VALUE">
                      <a:rPr lang="en-US" smtClean="0"/>
                      <a:pPr/>
                      <a:t>[VALUE]</a:t>
                    </a:fld>
                    <a:r>
                      <a:rPr lang="en-US" altLang="zh-CN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18F-4973-B15D-F18FCAEDFE1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4CF1227-D507-4813-BD8D-2B0054835BF2}" type="VALUE">
                      <a:rPr lang="en-US" smtClean="0"/>
                      <a:pPr/>
                      <a:t>[VALUE]</a:t>
                    </a:fld>
                    <a:r>
                      <a:rPr lang="en-US" altLang="zh-CN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18F-4973-B15D-F18FCAEDFE1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9077076-9024-4B42-BECB-88083AB41AE6}" type="VALUE">
                      <a:rPr lang="en-US" smtClean="0"/>
                      <a:pPr/>
                      <a:t>[VALUE]</a:t>
                    </a:fld>
                    <a:r>
                      <a:rPr lang="en-US" altLang="zh-CN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18F-4973-B15D-F18FCAEDFE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企业服务</c:v>
                </c:pt>
                <c:pt idx="1">
                  <c:v>医疗健康</c:v>
                </c:pt>
                <c:pt idx="2">
                  <c:v>物联网（loT）</c:v>
                </c:pt>
                <c:pt idx="3">
                  <c:v>金融科技</c:v>
                </c:pt>
                <c:pt idx="4">
                  <c:v>网络安全</c:v>
                </c:pt>
                <c:pt idx="5">
                  <c:v>新零售</c:v>
                </c:pt>
                <c:pt idx="6">
                  <c:v>新型应用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29</c:v>
                </c:pt>
                <c:pt idx="1">
                  <c:v>15</c:v>
                </c:pt>
                <c:pt idx="2">
                  <c:v>14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8F-4973-B15D-F18FCAEDF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789661499521343E-2"/>
          <c:y val="0.18146220202227756"/>
          <c:w val="0.90280866892978151"/>
          <c:h val="0.6678514292982911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市场营销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7424547592887931E-3"/>
                  <c:y val="-0.110458254987880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59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DD9-47F9-95D0-8EAEE3CE3540}"/>
                </c:ext>
              </c:extLst>
            </c:dLbl>
            <c:dLbl>
              <c:idx val="1"/>
              <c:layout>
                <c:manualLayout>
                  <c:x val="0"/>
                  <c:y val="-0.16913920295019214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98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DD9-47F9-95D0-8EAEE3CE3540}"/>
                </c:ext>
              </c:extLst>
            </c:dLbl>
            <c:dLbl>
              <c:idx val="2"/>
              <c:layout>
                <c:manualLayout>
                  <c:x val="0"/>
                  <c:y val="-0.21056104857064728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131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D9-47F9-95D0-8EAEE3CE3540}"/>
                </c:ext>
              </c:extLst>
            </c:dLbl>
            <c:dLbl>
              <c:idx val="3"/>
              <c:layout>
                <c:manualLayout>
                  <c:x val="-1.2777853957258525E-16"/>
                  <c:y val="-0.26233835559621638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166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DD9-47F9-95D0-8EAEE3CE3540}"/>
                </c:ext>
              </c:extLst>
            </c:dLbl>
            <c:dLbl>
              <c:idx val="4"/>
              <c:layout>
                <c:manualLayout>
                  <c:x val="0"/>
                  <c:y val="-0.32792294449527049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221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DD9-47F9-95D0-8EAEE3CE3540}"/>
                </c:ext>
              </c:extLst>
            </c:dLbl>
            <c:dLbl>
              <c:idx val="5"/>
              <c:layout>
                <c:manualLayout>
                  <c:x val="-3.4849095185775863E-3"/>
                  <c:y val="-0.45218848135663609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308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DD9-47F9-95D0-8EAEE3CE35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  <c:pt idx="4">
                  <c:v>150</c:v>
                </c:pt>
                <c:pt idx="5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A7-4E90-B7E6-CFF1D8333A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商业分析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50</c:v>
                </c:pt>
                <c:pt idx="5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A7-4E90-B7E6-CFF1D8333A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人力资源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1</c:v>
                </c:pt>
                <c:pt idx="1">
                  <c:v>8</c:v>
                </c:pt>
                <c:pt idx="2">
                  <c:v>11</c:v>
                </c:pt>
                <c:pt idx="3">
                  <c:v>16</c:v>
                </c:pt>
                <c:pt idx="4">
                  <c:v>21</c:v>
                </c:pt>
                <c:pt idx="5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A7-4E90-B7E6-CFF1D8333A6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26036840"/>
        <c:axId val="626034216"/>
      </c:barChart>
      <c:catAx>
        <c:axId val="626036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034216"/>
        <c:crosses val="autoZero"/>
        <c:auto val="1"/>
        <c:lblAlgn val="ctr"/>
        <c:lblOffset val="100"/>
        <c:noMultiLvlLbl val="0"/>
      </c:catAx>
      <c:valAx>
        <c:axId val="6260342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036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899682220321265E-2"/>
          <c:y val="2.3591675972546897E-2"/>
          <c:w val="0.90769024349299809"/>
          <c:h val="0.8647527290863594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投资数量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36</c:v>
                </c:pt>
                <c:pt idx="2">
                  <c:v>58</c:v>
                </c:pt>
                <c:pt idx="3">
                  <c:v>89</c:v>
                </c:pt>
                <c:pt idx="4">
                  <c:v>131</c:v>
                </c:pt>
                <c:pt idx="5">
                  <c:v>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7-4F18-B942-86C383B59F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6704208"/>
        <c:axId val="606705520"/>
      </c:barChart>
      <c:catAx>
        <c:axId val="606704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705520"/>
        <c:crosses val="autoZero"/>
        <c:auto val="1"/>
        <c:lblAlgn val="ctr"/>
        <c:lblOffset val="100"/>
        <c:noMultiLvlLbl val="0"/>
      </c:catAx>
      <c:valAx>
        <c:axId val="6067055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70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物联网设备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0600001816693074E-3"/>
                  <c:y val="-7.093303942355667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DFC-453E-936C-735E0C1D9F60}"/>
                </c:ext>
              </c:extLst>
            </c:dLbl>
            <c:dLbl>
              <c:idx val="1"/>
              <c:layout>
                <c:manualLayout>
                  <c:x val="0"/>
                  <c:y val="-0.121599496154668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DFC-453E-936C-735E0C1D9F60}"/>
                </c:ext>
              </c:extLst>
            </c:dLbl>
            <c:dLbl>
              <c:idx val="2"/>
              <c:layout>
                <c:manualLayout>
                  <c:x val="-2.0600001816693074E-3"/>
                  <c:y val="-0.1992880631423736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DFC-453E-936C-735E0C1D9F60}"/>
                </c:ext>
              </c:extLst>
            </c:dLbl>
            <c:dLbl>
              <c:idx val="3"/>
              <c:layout>
                <c:manualLayout>
                  <c:x val="0"/>
                  <c:y val="-0.3039987403866715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DFC-453E-936C-735E0C1D9F60}"/>
                </c:ext>
              </c:extLst>
            </c:dLbl>
            <c:dLbl>
              <c:idx val="4"/>
              <c:layout>
                <c:manualLayout>
                  <c:x val="0"/>
                  <c:y val="-0.506664567311119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128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DFC-453E-936C-735E0C1D9F60}"/>
                </c:ext>
              </c:extLst>
            </c:dLbl>
            <c:dLbl>
              <c:idx val="5"/>
              <c:layout>
                <c:manualLayout>
                  <c:x val="-2.0600001816693074E-3"/>
                  <c:y val="-0.63501959102993599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166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DFC-453E-936C-735E0C1D9F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28</c:v>
                </c:pt>
                <c:pt idx="2">
                  <c:v>35</c:v>
                </c:pt>
                <c:pt idx="3">
                  <c:v>45</c:v>
                </c:pt>
                <c:pt idx="4">
                  <c:v>65</c:v>
                </c:pt>
                <c:pt idx="5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FC-453E-936C-735E0C1D9F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智能汽车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16</c:v>
                </c:pt>
                <c:pt idx="3">
                  <c:v>27</c:v>
                </c:pt>
                <c:pt idx="4">
                  <c:v>58</c:v>
                </c:pt>
                <c:pt idx="5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FC-453E-936C-735E0C1D9F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安防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5</c:v>
                </c:pt>
                <c:pt idx="4">
                  <c:v>5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FC-453E-936C-735E0C1D9F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0894616"/>
        <c:axId val="610894944"/>
      </c:barChart>
      <c:catAx>
        <c:axId val="610894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894944"/>
        <c:crosses val="autoZero"/>
        <c:auto val="1"/>
        <c:lblAlgn val="ctr"/>
        <c:lblOffset val="100"/>
        <c:noMultiLvlLbl val="0"/>
      </c:catAx>
      <c:valAx>
        <c:axId val="610894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894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投资数量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14</c:v>
                </c:pt>
                <c:pt idx="1">
                  <c:v>26</c:v>
                </c:pt>
                <c:pt idx="2">
                  <c:v>53</c:v>
                </c:pt>
                <c:pt idx="3">
                  <c:v>69</c:v>
                </c:pt>
                <c:pt idx="4">
                  <c:v>76</c:v>
                </c:pt>
                <c:pt idx="5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97-4D74-B23D-BD7EC7E18A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9203640"/>
        <c:axId val="609208888"/>
      </c:barChart>
      <c:catAx>
        <c:axId val="609203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208888"/>
        <c:crosses val="autoZero"/>
        <c:auto val="1"/>
        <c:lblAlgn val="ctr"/>
        <c:lblOffset val="100"/>
        <c:noMultiLvlLbl val="0"/>
      </c:catAx>
      <c:valAx>
        <c:axId val="609208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203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投资数量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26</c:v>
                </c:pt>
                <c:pt idx="1">
                  <c:v>28</c:v>
                </c:pt>
                <c:pt idx="2">
                  <c:v>42</c:v>
                </c:pt>
                <c:pt idx="3">
                  <c:v>59</c:v>
                </c:pt>
                <c:pt idx="4">
                  <c:v>82</c:v>
                </c:pt>
                <c:pt idx="5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17-4FA8-86A1-D3BD7656AC2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71639352"/>
        <c:axId val="671637056"/>
      </c:barChart>
      <c:catAx>
        <c:axId val="671639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637056"/>
        <c:crosses val="autoZero"/>
        <c:auto val="1"/>
        <c:lblAlgn val="ctr"/>
        <c:lblOffset val="100"/>
        <c:noMultiLvlLbl val="0"/>
      </c:catAx>
      <c:valAx>
        <c:axId val="671637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639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投资数量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17</c:v>
                </c:pt>
                <c:pt idx="2">
                  <c:v>42</c:v>
                </c:pt>
                <c:pt idx="3">
                  <c:v>45</c:v>
                </c:pt>
                <c:pt idx="4">
                  <c:v>80</c:v>
                </c:pt>
                <c:pt idx="5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B8-484B-A412-4B8AB8F50BF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06684856"/>
        <c:axId val="606688792"/>
      </c:barChart>
      <c:catAx>
        <c:axId val="60668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688792"/>
        <c:crosses val="autoZero"/>
        <c:auto val="1"/>
        <c:lblAlgn val="ctr"/>
        <c:lblOffset val="100"/>
        <c:noMultiLvlLbl val="0"/>
      </c:catAx>
      <c:valAx>
        <c:axId val="606688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684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C6D3-EA15-417A-ADCE-49A4073C25C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8A8373F-5766-4F0C-A187-8553D1CD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9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C6D3-EA15-417A-ADCE-49A4073C25C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8A8373F-5766-4F0C-A187-8553D1CD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9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C6D3-EA15-417A-ADCE-49A4073C25C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8A8373F-5766-4F0C-A187-8553D1CD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09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C6D3-EA15-417A-ADCE-49A4073C25C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8A8373F-5766-4F0C-A187-8553D1CD6B0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0826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C6D3-EA15-417A-ADCE-49A4073C25C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8A8373F-5766-4F0C-A187-8553D1CD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1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C6D3-EA15-417A-ADCE-49A4073C25C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73F-5766-4F0C-A187-8553D1CD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14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C6D3-EA15-417A-ADCE-49A4073C25C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73F-5766-4F0C-A187-8553D1CD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22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C6D3-EA15-417A-ADCE-49A4073C25C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73F-5766-4F0C-A187-8553D1CD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41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F5BC6D3-EA15-417A-ADCE-49A4073C25C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8A8373F-5766-4F0C-A187-8553D1CD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2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C6D3-EA15-417A-ADCE-49A4073C25C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73F-5766-4F0C-A187-8553D1CD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9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C6D3-EA15-417A-ADCE-49A4073C25C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8A8373F-5766-4F0C-A187-8553D1CD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C6D3-EA15-417A-ADCE-49A4073C25C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73F-5766-4F0C-A187-8553D1CD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C6D3-EA15-417A-ADCE-49A4073C25C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73F-5766-4F0C-A187-8553D1CD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9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C6D3-EA15-417A-ADCE-49A4073C25C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73F-5766-4F0C-A187-8553D1CD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C6D3-EA15-417A-ADCE-49A4073C25C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73F-5766-4F0C-A187-8553D1CD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1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C6D3-EA15-417A-ADCE-49A4073C25C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73F-5766-4F0C-A187-8553D1CD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5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C6D3-EA15-417A-ADCE-49A4073C25C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373F-5766-4F0C-A187-8553D1CD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5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BC6D3-EA15-417A-ADCE-49A4073C25C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8373F-5766-4F0C-A187-8553D1CD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6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keras.io/" TargetMode="External"/><Relationship Id="rId7" Type="http://schemas.openxmlformats.org/officeDocument/2006/relationships/hyperlink" Target="https://www.tensorflow.org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github.com/gluon-api/gluon-api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mxnet.incubator.apache.org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://pytorch.org/" TargetMode="External"/><Relationship Id="rId7" Type="http://schemas.openxmlformats.org/officeDocument/2006/relationships/hyperlink" Target="https://deeplearning4j.org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caffe2.ai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://cs.stanford.edu/people/karpathy/convnetj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E574-24EC-444D-8E9B-8EDB1E3AED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All in </a:t>
            </a:r>
            <a:r>
              <a:rPr lang="en-US" b="1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endParaRPr 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17448-190D-475B-B3D0-8BC1C4A95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1200" b="1" dirty="0">
                <a:latin typeface="+mn-ea"/>
              </a:rPr>
              <a:t>本文大部分摘选</a:t>
            </a:r>
            <a:r>
              <a:rPr lang="en-US" altLang="zh-CN" sz="1200" b="1" dirty="0">
                <a:latin typeface="+mn-ea"/>
              </a:rPr>
              <a:t>《</a:t>
            </a:r>
            <a:r>
              <a:rPr lang="zh-CN" altLang="en-US" sz="1200" b="1" dirty="0">
                <a:solidFill>
                  <a:srgbClr val="FFC000"/>
                </a:solidFill>
                <a:latin typeface="+mn-ea"/>
              </a:rPr>
              <a:t>美国人工智能投资分析报告</a:t>
            </a:r>
            <a:r>
              <a:rPr lang="en-US" altLang="zh-CN" sz="1200" b="1" dirty="0">
                <a:latin typeface="+mn-ea"/>
              </a:rPr>
              <a:t>》</a:t>
            </a:r>
            <a:r>
              <a:rPr lang="zh-CN" altLang="en-US" sz="1200" b="1" dirty="0">
                <a:latin typeface="+mn-ea"/>
              </a:rPr>
              <a:t>，详解美国人工智能的投资现状和趋势，以及水平和垂直应用场景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编辑整理：史嘉晨</a:t>
            </a: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09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192A-ACEF-4521-B7DD-A259D296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人工智能</a:t>
            </a:r>
            <a:r>
              <a:rPr lang="zh-CN" altLang="en-US" dirty="0">
                <a:solidFill>
                  <a:srgbClr val="FFC000"/>
                </a:solidFill>
                <a:latin typeface="+mn-ea"/>
                <a:ea typeface="+mn-ea"/>
              </a:rPr>
              <a:t>水平应用场景</a:t>
            </a:r>
            <a:endParaRPr lang="en-US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CEADF-CDAF-4027-98EE-999BB6FF4B99}"/>
              </a:ext>
            </a:extLst>
          </p:cNvPr>
          <p:cNvSpPr txBox="1"/>
          <p:nvPr/>
        </p:nvSpPr>
        <p:spPr>
          <a:xfrm>
            <a:off x="933450" y="2352675"/>
            <a:ext cx="8343900" cy="12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latin typeface="+mn-ea"/>
              </a:rPr>
              <a:t>机器学习 </a:t>
            </a:r>
            <a:r>
              <a:rPr lang="en-US" altLang="zh-CN" dirty="0">
                <a:latin typeface="+mn-ea"/>
              </a:rPr>
              <a:t>/ </a:t>
            </a:r>
            <a:r>
              <a:rPr lang="zh-CN" altLang="en-US" dirty="0">
                <a:latin typeface="+mn-ea"/>
              </a:rPr>
              <a:t>深度学习算法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latin typeface="+mn-ea"/>
              </a:rPr>
              <a:t>计算机视觉技术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latin typeface="+mn-ea"/>
              </a:rPr>
              <a:t>语音识别 </a:t>
            </a:r>
            <a:r>
              <a:rPr lang="en-US" altLang="zh-CN" dirty="0">
                <a:latin typeface="+mn-ea"/>
              </a:rPr>
              <a:t>&amp; </a:t>
            </a:r>
            <a:r>
              <a:rPr lang="zh-CN" altLang="en-US" dirty="0">
                <a:latin typeface="+mn-ea"/>
              </a:rPr>
              <a:t>自然语言处理技术</a:t>
            </a:r>
            <a:endParaRPr lang="en-US" dirty="0">
              <a:latin typeface="+mn-ea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14AC69-AFB1-43B8-A7E6-982572CF1108}"/>
              </a:ext>
            </a:extLst>
          </p:cNvPr>
          <p:cNvSpPr/>
          <p:nvPr/>
        </p:nvSpPr>
        <p:spPr>
          <a:xfrm>
            <a:off x="680321" y="2564130"/>
            <a:ext cx="156210" cy="156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788F78-E745-4367-AA2C-AA3CFF6AE074}"/>
              </a:ext>
            </a:extLst>
          </p:cNvPr>
          <p:cNvSpPr/>
          <p:nvPr/>
        </p:nvSpPr>
        <p:spPr>
          <a:xfrm>
            <a:off x="676747" y="2968164"/>
            <a:ext cx="156210" cy="15621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38FABF-E29D-4BFE-A028-A0E7C4078AF8}"/>
              </a:ext>
            </a:extLst>
          </p:cNvPr>
          <p:cNvSpPr/>
          <p:nvPr/>
        </p:nvSpPr>
        <p:spPr>
          <a:xfrm>
            <a:off x="680321" y="3372199"/>
            <a:ext cx="156210" cy="15621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91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57A0-8067-4595-BF6D-F2C2F549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人工智能水平应用场景一：</a:t>
            </a:r>
            <a:r>
              <a:rPr lang="zh-CN" altLang="en-US" sz="2800" dirty="0">
                <a:solidFill>
                  <a:srgbClr val="FFC000"/>
                </a:solidFill>
                <a:latin typeface="+mn-ea"/>
                <a:ea typeface="+mn-ea"/>
              </a:rPr>
              <a:t>机器学习</a:t>
            </a:r>
            <a:r>
              <a:rPr lang="en-US" altLang="zh-CN" sz="2800" dirty="0">
                <a:latin typeface="+mn-ea"/>
                <a:ea typeface="+mn-ea"/>
              </a:rPr>
              <a:t>/</a:t>
            </a:r>
            <a:r>
              <a:rPr lang="zh-CN" altLang="en-US" sz="2800" dirty="0">
                <a:solidFill>
                  <a:srgbClr val="FFC000"/>
                </a:solidFill>
                <a:latin typeface="+mn-ea"/>
                <a:ea typeface="+mn-ea"/>
              </a:rPr>
              <a:t>深度学习算法</a:t>
            </a:r>
            <a:endParaRPr lang="en-US" sz="2800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B501F-02D5-415D-A070-DC3ADA7B700B}"/>
              </a:ext>
            </a:extLst>
          </p:cNvPr>
          <p:cNvSpPr txBox="1"/>
          <p:nvPr/>
        </p:nvSpPr>
        <p:spPr>
          <a:xfrm>
            <a:off x="614362" y="2362200"/>
            <a:ext cx="9610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机器学习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深度学习算法是人工智能的底层技术，人工智能在各个垂直领域的应用都离不开用行业数据训练机器学习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深度学习算法，进而提升算法处理新数据和预测分析的能力。因此专注研发机器学习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深度学习算法的人工智能公司是人工智能的第一个水平应用场景。</a:t>
            </a:r>
            <a:endParaRPr lang="en-US" dirty="0">
              <a:latin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A5B30-CB81-4FCE-A889-55AFAE0E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2" y="3595687"/>
            <a:ext cx="3056274" cy="652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D491A5-1ADC-4746-A25E-2A3FD910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87" y="3595687"/>
            <a:ext cx="995363" cy="995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5E0F7D-7DF6-4A27-BAA4-5167DF073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212" y="3595687"/>
            <a:ext cx="1019175" cy="108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A52E48-BDE3-415A-905C-4652E3EE1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749" y="3595687"/>
            <a:ext cx="3519488" cy="8925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356F28-8CD1-48E1-97A6-28EA84B37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4299" y="4772796"/>
            <a:ext cx="981075" cy="1559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83EB80-6AAD-4B01-AD7E-A0A731D46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035" y="4772796"/>
            <a:ext cx="3008852" cy="8205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0EDFF2-F61C-436A-9E53-5D9710644C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321" y="5825441"/>
            <a:ext cx="3845554" cy="585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59B52-8301-402B-818D-53E680CAF8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0487" y="4772796"/>
            <a:ext cx="3429000" cy="84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66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A157-6C92-48AF-B028-D9EF1492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人工智能水平应用场景二：</a:t>
            </a:r>
            <a:r>
              <a:rPr lang="zh-CN" altLang="en-US" sz="2800" dirty="0">
                <a:solidFill>
                  <a:srgbClr val="FFC000"/>
                </a:solidFill>
                <a:latin typeface="+mn-ea"/>
                <a:ea typeface="+mn-ea"/>
              </a:rPr>
              <a:t>计算机视觉技术</a:t>
            </a:r>
            <a:endParaRPr lang="en-US" sz="2800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741DC-82A4-4CA4-B2B8-64863E9E766D}"/>
              </a:ext>
            </a:extLst>
          </p:cNvPr>
          <p:cNvSpPr txBox="1"/>
          <p:nvPr/>
        </p:nvSpPr>
        <p:spPr>
          <a:xfrm>
            <a:off x="614362" y="2362200"/>
            <a:ext cx="9610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计算机视觉技术基于机器学习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深度学习算法，经图片、视频等图像资料训练所得。目前计算机视觉技术在多个垂直领域均有所应用，例如无人超市中的自助结账系统、</a:t>
            </a:r>
            <a:r>
              <a:rPr lang="en-US" altLang="zh-CN" dirty="0">
                <a:latin typeface="+mn-ea"/>
              </a:rPr>
              <a:t>iPhone X</a:t>
            </a:r>
            <a:r>
              <a:rPr lang="zh-CN" altLang="en-US" dirty="0">
                <a:latin typeface="+mn-ea"/>
              </a:rPr>
              <a:t>面部识别解锁功能、无人驾驶汽车自动驾驶功能以及医疗影像诊断等。</a:t>
            </a:r>
            <a:endParaRPr lang="en-US" dirty="0">
              <a:latin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5CD03-C360-4073-98D5-EDEBD5E7C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511712"/>
            <a:ext cx="2396254" cy="8766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7DC2BC-9AA3-43C8-9512-3437BD9B7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0" y="3520803"/>
            <a:ext cx="2022206" cy="876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85D56-0A94-4E77-8C21-0C0DC5F18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745" y="3493528"/>
            <a:ext cx="1885805" cy="876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4AA6AD-343D-45DE-AC60-41C5C237C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331" y="3493528"/>
            <a:ext cx="1448139" cy="894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53A51A-4D12-43EB-AC50-803C448A8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321" y="4570364"/>
            <a:ext cx="2396254" cy="89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2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3524-75C2-4431-9E39-05DB3663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人工智能水平应用场景三：</a:t>
            </a:r>
            <a:r>
              <a:rPr lang="zh-CN" altLang="en-US" sz="2800" dirty="0">
                <a:solidFill>
                  <a:srgbClr val="FFC000"/>
                </a:solidFill>
                <a:latin typeface="+mn-ea"/>
                <a:ea typeface="+mn-ea"/>
              </a:rPr>
              <a:t>语音识别</a:t>
            </a:r>
            <a:r>
              <a:rPr lang="en-US" altLang="zh-CN" sz="2800" dirty="0">
                <a:latin typeface="+mn-ea"/>
                <a:ea typeface="+mn-ea"/>
              </a:rPr>
              <a:t>&amp;</a:t>
            </a:r>
            <a:r>
              <a:rPr lang="zh-CN" altLang="en-US" sz="2800" dirty="0">
                <a:solidFill>
                  <a:srgbClr val="FFC000"/>
                </a:solidFill>
                <a:latin typeface="+mn-ea"/>
                <a:ea typeface="+mn-ea"/>
              </a:rPr>
              <a:t>自然语言处理技术</a:t>
            </a:r>
            <a:endParaRPr lang="en-US" sz="2800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2ACAD-8427-4C40-AD31-7F3238787CC4}"/>
              </a:ext>
            </a:extLst>
          </p:cNvPr>
          <p:cNvSpPr txBox="1"/>
          <p:nvPr/>
        </p:nvSpPr>
        <p:spPr>
          <a:xfrm>
            <a:off x="614362" y="2362200"/>
            <a:ext cx="9610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语言识别</a:t>
            </a:r>
            <a:r>
              <a:rPr lang="en-US" altLang="zh-CN" dirty="0">
                <a:latin typeface="+mn-ea"/>
              </a:rPr>
              <a:t>&amp;</a:t>
            </a:r>
            <a:r>
              <a:rPr lang="zh-CN" altLang="en-US" dirty="0">
                <a:latin typeface="+mn-ea"/>
              </a:rPr>
              <a:t>自然语言处理技术基于机器学习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深度学习算法，经音频等语言资料训练所得。目前，语音识别</a:t>
            </a:r>
            <a:r>
              <a:rPr lang="en-US" altLang="zh-CN" dirty="0">
                <a:latin typeface="+mn-ea"/>
              </a:rPr>
              <a:t>&amp;</a:t>
            </a:r>
            <a:r>
              <a:rPr lang="zh-CN" altLang="en-US" dirty="0">
                <a:latin typeface="+mn-ea"/>
              </a:rPr>
              <a:t>自然语言处理技术的主要应用体现为智能语音助手如，苹果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Siri</a:t>
            </a:r>
            <a:r>
              <a:rPr lang="zh-CN" altLang="en-US" dirty="0">
                <a:latin typeface="+mn-ea"/>
              </a:rPr>
              <a:t>、亚马逊</a:t>
            </a:r>
            <a:r>
              <a:rPr lang="en-US" altLang="zh-CN" dirty="0">
                <a:latin typeface="+mn-ea"/>
              </a:rPr>
              <a:t>Alexa</a:t>
            </a:r>
            <a:r>
              <a:rPr lang="zh-CN" altLang="en-US" dirty="0">
                <a:latin typeface="+mn-ea"/>
              </a:rPr>
              <a:t>、微软小冰、阿里天猫精灵等。智能语音助手在多个垂直领域均有所应用，如智能家居、电商客服、医疗诊断语音助理、交通出行等领域。</a:t>
            </a:r>
            <a:endParaRPr lang="en-US" dirty="0">
              <a:latin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58C82-4D1C-423C-AF00-FC57EF369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681413"/>
            <a:ext cx="1647930" cy="1633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818EA-D8FC-4A17-B770-F5ECE129E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318" y="3681413"/>
            <a:ext cx="2366963" cy="496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C7E786-B7CB-4DB9-BF1B-A27AFCDC1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315" y="3681413"/>
            <a:ext cx="1462851" cy="2338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D6CB6E-4863-48DC-8933-8E29A51E5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201" y="3681413"/>
            <a:ext cx="2004250" cy="1438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7FCC1E-36C6-49F9-9973-5C19C7A9EC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0318" y="4595793"/>
            <a:ext cx="1852613" cy="719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2B02CA-7F8B-428F-A83F-5AA8DB121D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9486" y="3681413"/>
            <a:ext cx="1501676" cy="26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3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57CD-096A-427E-BA35-F7981950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人工智能</a:t>
            </a:r>
            <a:r>
              <a:rPr lang="zh-CN" altLang="en-US" dirty="0">
                <a:solidFill>
                  <a:srgbClr val="FFC000"/>
                </a:solidFill>
                <a:latin typeface="+mn-ea"/>
                <a:ea typeface="+mn-ea"/>
              </a:rPr>
              <a:t>垂直应用场景</a:t>
            </a:r>
            <a:endParaRPr lang="en-US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37AB5-1E05-4B13-88F2-82D6957C06D2}"/>
              </a:ext>
            </a:extLst>
          </p:cNvPr>
          <p:cNvSpPr txBox="1"/>
          <p:nvPr/>
        </p:nvSpPr>
        <p:spPr>
          <a:xfrm>
            <a:off x="1095375" y="2314575"/>
            <a:ext cx="2143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企业服务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医疗健康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物联网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新零售</a:t>
            </a:r>
            <a:endParaRPr lang="en-US" altLang="zh-CN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48813-5874-448D-9C00-70DD14472BB9}"/>
              </a:ext>
            </a:extLst>
          </p:cNvPr>
          <p:cNvSpPr txBox="1"/>
          <p:nvPr/>
        </p:nvSpPr>
        <p:spPr>
          <a:xfrm>
            <a:off x="4810125" y="2314575"/>
            <a:ext cx="1107996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网络安全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金融科技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新型应用</a:t>
            </a:r>
          </a:p>
          <a:p>
            <a:endParaRPr lang="en-US" dirty="0">
              <a:latin typeface="+mn-ea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325A8A-A3E9-438F-88B4-1C3969AE63C5}"/>
              </a:ext>
            </a:extLst>
          </p:cNvPr>
          <p:cNvSpPr/>
          <p:nvPr/>
        </p:nvSpPr>
        <p:spPr>
          <a:xfrm>
            <a:off x="886061" y="2526030"/>
            <a:ext cx="156210" cy="156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2C2787-48F9-41BB-8BFC-1FB3770A62C9}"/>
              </a:ext>
            </a:extLst>
          </p:cNvPr>
          <p:cNvSpPr/>
          <p:nvPr/>
        </p:nvSpPr>
        <p:spPr>
          <a:xfrm>
            <a:off x="882487" y="2930064"/>
            <a:ext cx="156210" cy="15621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7C20AB-2B5D-452F-A77C-B9085CCE1FD6}"/>
              </a:ext>
            </a:extLst>
          </p:cNvPr>
          <p:cNvSpPr/>
          <p:nvPr/>
        </p:nvSpPr>
        <p:spPr>
          <a:xfrm>
            <a:off x="886061" y="3334099"/>
            <a:ext cx="156210" cy="15621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A507A0-7253-4A79-A59D-2BF6E8D740A5}"/>
              </a:ext>
            </a:extLst>
          </p:cNvPr>
          <p:cNvSpPr/>
          <p:nvPr/>
        </p:nvSpPr>
        <p:spPr>
          <a:xfrm>
            <a:off x="4628914" y="2526030"/>
            <a:ext cx="156210" cy="156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020107-9656-41FC-8906-A748B09A5D92}"/>
              </a:ext>
            </a:extLst>
          </p:cNvPr>
          <p:cNvSpPr/>
          <p:nvPr/>
        </p:nvSpPr>
        <p:spPr>
          <a:xfrm>
            <a:off x="4625340" y="2930064"/>
            <a:ext cx="156210" cy="15621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D97BA2-CF99-4F67-A815-0E11F9E8AC60}"/>
              </a:ext>
            </a:extLst>
          </p:cNvPr>
          <p:cNvSpPr/>
          <p:nvPr/>
        </p:nvSpPr>
        <p:spPr>
          <a:xfrm>
            <a:off x="4628914" y="3334099"/>
            <a:ext cx="156210" cy="15621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AD16AF-A3A4-41D8-8910-400F3CCEE021}"/>
              </a:ext>
            </a:extLst>
          </p:cNvPr>
          <p:cNvSpPr/>
          <p:nvPr/>
        </p:nvSpPr>
        <p:spPr>
          <a:xfrm>
            <a:off x="882487" y="3732505"/>
            <a:ext cx="156210" cy="156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03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87B1-CEA5-469E-A7FA-AC797759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人工智能</a:t>
            </a:r>
            <a:r>
              <a:rPr lang="zh-CN" altLang="en-US" dirty="0">
                <a:solidFill>
                  <a:srgbClr val="FFC000"/>
                </a:solidFill>
                <a:latin typeface="+mn-ea"/>
                <a:ea typeface="+mn-ea"/>
              </a:rPr>
              <a:t>热门</a:t>
            </a:r>
            <a:r>
              <a:rPr lang="zh-CN" altLang="en-US" dirty="0">
                <a:latin typeface="+mn-ea"/>
                <a:ea typeface="+mn-ea"/>
              </a:rPr>
              <a:t>投资领域</a:t>
            </a:r>
            <a:endParaRPr lang="en-US" dirty="0">
              <a:latin typeface="+mn-ea"/>
              <a:ea typeface="+mn-ea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1D10DBD-8AD7-4E49-8070-8C2AE39BC2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741890"/>
              </p:ext>
            </p:extLst>
          </p:nvPr>
        </p:nvGraphicFramePr>
        <p:xfrm>
          <a:off x="2836799" y="2747033"/>
          <a:ext cx="5041553" cy="3331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97748F-721F-4E24-B1F8-C2F70EC2B793}"/>
              </a:ext>
            </a:extLst>
          </p:cNvPr>
          <p:cNvSpPr txBox="1"/>
          <p:nvPr/>
        </p:nvSpPr>
        <p:spPr>
          <a:xfrm>
            <a:off x="552215" y="2162258"/>
            <a:ext cx="9610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n-ea"/>
              </a:rPr>
              <a:t>	2012</a:t>
            </a:r>
            <a:r>
              <a:rPr lang="zh-CN" altLang="en-US" sz="1600" dirty="0">
                <a:latin typeface="+mn-ea"/>
              </a:rPr>
              <a:t>至</a:t>
            </a:r>
            <a:r>
              <a:rPr lang="en-US" altLang="zh-CN" sz="1600" dirty="0">
                <a:latin typeface="+mn-ea"/>
              </a:rPr>
              <a:t>2017</a:t>
            </a:r>
            <a:r>
              <a:rPr lang="zh-CN" altLang="en-US" sz="1600" dirty="0">
                <a:latin typeface="+mn-ea"/>
              </a:rPr>
              <a:t>年，人工智能领域投资高达</a:t>
            </a:r>
            <a:r>
              <a:rPr lang="en-US" altLang="zh-CN" sz="1600" dirty="0">
                <a:latin typeface="+mn-ea"/>
              </a:rPr>
              <a:t>3404</a:t>
            </a:r>
            <a:r>
              <a:rPr lang="zh-CN" altLang="en-US" sz="1600" dirty="0">
                <a:latin typeface="+mn-ea"/>
              </a:rPr>
              <a:t>笔。其中</a:t>
            </a:r>
            <a:r>
              <a:rPr lang="zh-CN" altLang="en-US" sz="1600" dirty="0">
                <a:solidFill>
                  <a:srgbClr val="FFC000"/>
                </a:solidFill>
                <a:latin typeface="+mn-ea"/>
              </a:rPr>
              <a:t>企业服务</a:t>
            </a:r>
            <a:r>
              <a:rPr lang="zh-CN" altLang="en-US" sz="1600" dirty="0">
                <a:latin typeface="+mn-ea"/>
              </a:rPr>
              <a:t>领域的人工智能项目获得的投资的比例最高，占总投资案例数的</a:t>
            </a:r>
            <a:r>
              <a:rPr lang="en-US" altLang="zh-CN" sz="1600" dirty="0">
                <a:latin typeface="+mn-ea"/>
              </a:rPr>
              <a:t>29%</a:t>
            </a:r>
            <a:r>
              <a:rPr lang="zh-CN" altLang="en-US" sz="1600" dirty="0">
                <a:latin typeface="+mn-ea"/>
              </a:rPr>
              <a:t>，其次为</a:t>
            </a:r>
            <a:r>
              <a:rPr lang="zh-CN" altLang="en-US" sz="1600" dirty="0">
                <a:solidFill>
                  <a:srgbClr val="FFC000"/>
                </a:solidFill>
                <a:latin typeface="+mn-ea"/>
              </a:rPr>
              <a:t>医疗健康</a:t>
            </a:r>
            <a:r>
              <a:rPr lang="zh-CN" altLang="en-US" sz="1600" dirty="0">
                <a:latin typeface="+mn-ea"/>
              </a:rPr>
              <a:t>、</a:t>
            </a:r>
            <a:r>
              <a:rPr lang="zh-CN" altLang="en-US" sz="1600" dirty="0">
                <a:solidFill>
                  <a:srgbClr val="FFC000"/>
                </a:solidFill>
                <a:latin typeface="+mn-ea"/>
              </a:rPr>
              <a:t>物联网</a:t>
            </a:r>
            <a:r>
              <a:rPr lang="zh-CN" altLang="en-US" sz="1600" dirty="0">
                <a:latin typeface="+mn-ea"/>
              </a:rPr>
              <a:t>、</a:t>
            </a:r>
            <a:r>
              <a:rPr lang="zh-CN" altLang="en-US" sz="1600" dirty="0">
                <a:solidFill>
                  <a:srgbClr val="FFC000"/>
                </a:solidFill>
                <a:latin typeface="+mn-ea"/>
              </a:rPr>
              <a:t>新零售</a:t>
            </a:r>
            <a:r>
              <a:rPr lang="zh-CN" altLang="en-US" sz="1600" dirty="0">
                <a:latin typeface="+mn-ea"/>
              </a:rPr>
              <a:t>、</a:t>
            </a:r>
            <a:r>
              <a:rPr lang="zh-CN" altLang="en-US" sz="1600" dirty="0">
                <a:solidFill>
                  <a:srgbClr val="FFC000"/>
                </a:solidFill>
                <a:latin typeface="+mn-ea"/>
              </a:rPr>
              <a:t>网络安全</a:t>
            </a:r>
            <a:r>
              <a:rPr lang="zh-CN" altLang="en-US" sz="1600" dirty="0">
                <a:latin typeface="+mn-ea"/>
              </a:rPr>
              <a:t>和</a:t>
            </a:r>
            <a:r>
              <a:rPr lang="zh-CN" altLang="en-US" sz="1600" dirty="0">
                <a:solidFill>
                  <a:srgbClr val="FFC000"/>
                </a:solidFill>
                <a:latin typeface="+mn-ea"/>
              </a:rPr>
              <a:t>金融科技</a:t>
            </a:r>
            <a:r>
              <a:rPr lang="zh-CN" altLang="en-US" sz="1600" dirty="0">
                <a:latin typeface="+mn-ea"/>
              </a:rPr>
              <a:t>领域。</a:t>
            </a:r>
            <a:endParaRPr lang="en-US" sz="16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4BF35-AFCE-417B-995C-7B777FD5920E}"/>
              </a:ext>
            </a:extLst>
          </p:cNvPr>
          <p:cNvSpPr txBox="1"/>
          <p:nvPr/>
        </p:nvSpPr>
        <p:spPr>
          <a:xfrm>
            <a:off x="4308251" y="6015194"/>
            <a:ext cx="196239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ea"/>
              </a:rPr>
              <a:t>100</a:t>
            </a:r>
            <a:r>
              <a:rPr lang="en-US" altLang="zh-CN" sz="1600" dirty="0">
                <a:latin typeface="+mn-ea"/>
              </a:rPr>
              <a:t>% = </a:t>
            </a:r>
            <a:r>
              <a:rPr lang="en-US" altLang="zh-CN" sz="1600" dirty="0">
                <a:solidFill>
                  <a:srgbClr val="FFC000"/>
                </a:solidFill>
                <a:latin typeface="+mn-ea"/>
              </a:rPr>
              <a:t>3404</a:t>
            </a:r>
            <a:r>
              <a:rPr lang="zh-CN" altLang="en-US" sz="1600" dirty="0">
                <a:latin typeface="+mn-ea"/>
              </a:rPr>
              <a:t>笔投资</a:t>
            </a:r>
            <a:endParaRPr lang="en-US" altLang="zh-CN" sz="1600" dirty="0">
              <a:latin typeface="+mn-ea"/>
            </a:endParaRPr>
          </a:p>
          <a:p>
            <a:pPr algn="ctr"/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2012~2017</a:t>
            </a:r>
            <a:r>
              <a:rPr lang="zh-CN" altLang="en-US" sz="1600" dirty="0">
                <a:latin typeface="+mn-ea"/>
              </a:rPr>
              <a:t>*）</a:t>
            </a:r>
            <a:endParaRPr lang="en-US" altLang="zh-CN" sz="1600" dirty="0">
              <a:latin typeface="+mn-ea"/>
            </a:endParaRPr>
          </a:p>
          <a:p>
            <a:pPr algn="ctr"/>
            <a:r>
              <a:rPr lang="zh-CN" altLang="en-US" sz="1100" dirty="0">
                <a:latin typeface="+mn-ea"/>
              </a:rPr>
              <a:t>数据来源：</a:t>
            </a:r>
            <a:r>
              <a:rPr lang="en-US" altLang="zh-CN" sz="1100" dirty="0">
                <a:latin typeface="+mn-ea"/>
              </a:rPr>
              <a:t>CB Insights</a:t>
            </a:r>
            <a:endParaRPr lang="en-US" sz="1100" dirty="0">
              <a:latin typeface="+mn-ea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943F5A2-C63B-4BDD-9E69-35BF0985D415}"/>
              </a:ext>
            </a:extLst>
          </p:cNvPr>
          <p:cNvSpPr/>
          <p:nvPr/>
        </p:nvSpPr>
        <p:spPr>
          <a:xfrm>
            <a:off x="7494183" y="2958901"/>
            <a:ext cx="1436190" cy="646333"/>
          </a:xfrm>
          <a:prstGeom prst="roundRect">
            <a:avLst/>
          </a:prstGeom>
          <a:solidFill>
            <a:srgbClr val="ED7613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企业服务</a:t>
            </a:r>
            <a:endParaRPr lang="en-US" altLang="zh-CN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n-ea"/>
              </a:rPr>
              <a:t>29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%</a:t>
            </a:r>
            <a:endParaRPr 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C63411-7342-4956-B3EF-14062FCBE665}"/>
              </a:ext>
            </a:extLst>
          </p:cNvPr>
          <p:cNvSpPr/>
          <p:nvPr/>
        </p:nvSpPr>
        <p:spPr>
          <a:xfrm>
            <a:off x="7494183" y="3937634"/>
            <a:ext cx="1436190" cy="646333"/>
          </a:xfrm>
          <a:prstGeom prst="roundRect">
            <a:avLst/>
          </a:prstGeom>
          <a:solidFill>
            <a:srgbClr val="D78C29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医疗健康</a:t>
            </a:r>
            <a:endParaRPr lang="en-US" altLang="zh-CN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n-ea"/>
              </a:rPr>
              <a:t>15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%</a:t>
            </a:r>
            <a:endParaRPr 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36951ED-EF3B-41E3-8CCC-83B5EF453789}"/>
              </a:ext>
            </a:extLst>
          </p:cNvPr>
          <p:cNvSpPr/>
          <p:nvPr/>
        </p:nvSpPr>
        <p:spPr>
          <a:xfrm>
            <a:off x="7494183" y="4916860"/>
            <a:ext cx="1616736" cy="646333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物联网（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IoT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n-ea"/>
              </a:rPr>
              <a:t>14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%</a:t>
            </a:r>
            <a:endParaRPr 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7A51C43-E79A-4622-8AFC-F914D4513A52}"/>
              </a:ext>
            </a:extLst>
          </p:cNvPr>
          <p:cNvSpPr/>
          <p:nvPr/>
        </p:nvSpPr>
        <p:spPr>
          <a:xfrm>
            <a:off x="1784778" y="2958901"/>
            <a:ext cx="1436190" cy="64633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新型应用</a:t>
            </a:r>
            <a:endParaRPr lang="en-US" altLang="zh-CN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n-ea"/>
              </a:rPr>
              <a:t>13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%</a:t>
            </a:r>
            <a:endParaRPr 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93FE4B1-54CE-4BF4-AD87-DCF497D4C66F}"/>
              </a:ext>
            </a:extLst>
          </p:cNvPr>
          <p:cNvSpPr/>
          <p:nvPr/>
        </p:nvSpPr>
        <p:spPr>
          <a:xfrm>
            <a:off x="1784778" y="3696756"/>
            <a:ext cx="1436190" cy="64633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新零售</a:t>
            </a:r>
            <a:endParaRPr lang="en-US" altLang="zh-CN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n-ea"/>
              </a:rPr>
              <a:t>10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%</a:t>
            </a:r>
            <a:endParaRPr 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C38C37-8F25-430B-92FC-070874C7C166}"/>
              </a:ext>
            </a:extLst>
          </p:cNvPr>
          <p:cNvSpPr/>
          <p:nvPr/>
        </p:nvSpPr>
        <p:spPr>
          <a:xfrm>
            <a:off x="1784778" y="4434611"/>
            <a:ext cx="1436190" cy="646333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网络安全</a:t>
            </a:r>
            <a:endParaRPr lang="en-US" altLang="zh-CN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n-ea"/>
              </a:rPr>
              <a:t>10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%</a:t>
            </a:r>
            <a:endParaRPr 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405D8E9-0061-4294-8C70-AF7B7219F8A1}"/>
              </a:ext>
            </a:extLst>
          </p:cNvPr>
          <p:cNvSpPr/>
          <p:nvPr/>
        </p:nvSpPr>
        <p:spPr>
          <a:xfrm>
            <a:off x="1784778" y="5172466"/>
            <a:ext cx="1436190" cy="64633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+mn-ea"/>
              </a:rPr>
              <a:t>金融科技</a:t>
            </a:r>
            <a:endParaRPr lang="en-US" altLang="zh-CN" sz="1600" dirty="0">
              <a:latin typeface="+mn-ea"/>
            </a:endParaRPr>
          </a:p>
          <a:p>
            <a:pPr algn="ctr"/>
            <a:r>
              <a:rPr lang="en-US" sz="1600" dirty="0">
                <a:latin typeface="+mn-ea"/>
              </a:rPr>
              <a:t>10</a:t>
            </a:r>
            <a:r>
              <a:rPr lang="en-US" altLang="zh-CN" sz="1600" dirty="0">
                <a:latin typeface="+mn-ea"/>
              </a:rPr>
              <a:t>%</a:t>
            </a:r>
            <a:endParaRPr 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500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B768-EDDC-4EF9-AB4F-26D63F50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热门投资领域一：人工智能 </a:t>
            </a:r>
            <a:r>
              <a:rPr lang="en-US" altLang="zh-CN" sz="3200" dirty="0"/>
              <a:t>X </a:t>
            </a:r>
            <a:r>
              <a:rPr lang="zh-CN" altLang="en-US" sz="3200" dirty="0">
                <a:solidFill>
                  <a:srgbClr val="FFC000"/>
                </a:solidFill>
              </a:rPr>
              <a:t>企业服务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6BDDC-9088-4906-907F-7F83E8968730}"/>
              </a:ext>
            </a:extLst>
          </p:cNvPr>
          <p:cNvSpPr txBox="1"/>
          <p:nvPr/>
        </p:nvSpPr>
        <p:spPr>
          <a:xfrm>
            <a:off x="525586" y="2362200"/>
            <a:ext cx="9610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	2017</a:t>
            </a:r>
            <a:r>
              <a:rPr lang="zh-CN" altLang="en-US" dirty="0">
                <a:latin typeface="+mn-ea"/>
              </a:rPr>
              <a:t>年预计共有</a:t>
            </a:r>
            <a:r>
              <a:rPr lang="en-US" altLang="zh-CN" dirty="0">
                <a:latin typeface="+mn-ea"/>
              </a:rPr>
              <a:t>308</a:t>
            </a:r>
            <a:r>
              <a:rPr lang="zh-CN" altLang="en-US" dirty="0">
                <a:latin typeface="+mn-ea"/>
              </a:rPr>
              <a:t>个人工智能 </a:t>
            </a:r>
            <a:r>
              <a:rPr lang="en-US" altLang="zh-CN" dirty="0">
                <a:latin typeface="+mn-ea"/>
              </a:rPr>
              <a:t>X </a:t>
            </a:r>
            <a:r>
              <a:rPr lang="zh-CN" altLang="en-US" dirty="0">
                <a:latin typeface="+mn-ea"/>
              </a:rPr>
              <a:t>企业服务项目获得投资。人工智能在企业服务领域中的应用可以细分为三个场景：</a:t>
            </a:r>
            <a:r>
              <a:rPr lang="zh-CN" altLang="en-US" dirty="0">
                <a:solidFill>
                  <a:srgbClr val="FFCC00"/>
                </a:solidFill>
                <a:latin typeface="+mn-ea"/>
              </a:rPr>
              <a:t>市场营销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dirty="0">
                <a:solidFill>
                  <a:srgbClr val="FFCC00"/>
                </a:solidFill>
                <a:latin typeface="+mn-ea"/>
              </a:rPr>
              <a:t>商业分析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dirty="0">
                <a:solidFill>
                  <a:srgbClr val="FFCC00"/>
                </a:solidFill>
                <a:latin typeface="+mn-ea"/>
              </a:rPr>
              <a:t>人力资源</a:t>
            </a:r>
            <a:r>
              <a:rPr lang="zh-CN" altLang="en-US" dirty="0">
                <a:latin typeface="+mn-ea"/>
              </a:rPr>
              <a:t>，其中市场营销类项目获得投资的比例最高</a:t>
            </a:r>
            <a:endParaRPr lang="en-US" dirty="0">
              <a:latin typeface="+mn-ea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0526F21-0F8B-4D4C-9280-CB06100FF1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9030812"/>
              </p:ext>
            </p:extLst>
          </p:nvPr>
        </p:nvGraphicFramePr>
        <p:xfrm>
          <a:off x="1580227" y="2956265"/>
          <a:ext cx="7288568" cy="3679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EE7B84-A86C-4C73-8257-63044064077F}"/>
              </a:ext>
            </a:extLst>
          </p:cNvPr>
          <p:cNvCxnSpPr/>
          <p:nvPr/>
        </p:nvCxnSpPr>
        <p:spPr>
          <a:xfrm>
            <a:off x="8584707" y="4687410"/>
            <a:ext cx="1551604" cy="0"/>
          </a:xfrm>
          <a:prstGeom prst="line">
            <a:avLst/>
          </a:prstGeom>
          <a:ln w="22225">
            <a:solidFill>
              <a:srgbClr val="ED761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FAD32B-42C1-4825-A663-982F5F545EAD}"/>
              </a:ext>
            </a:extLst>
          </p:cNvPr>
          <p:cNvCxnSpPr/>
          <p:nvPr/>
        </p:nvCxnSpPr>
        <p:spPr>
          <a:xfrm>
            <a:off x="8558074" y="4128117"/>
            <a:ext cx="1578237" cy="0"/>
          </a:xfrm>
          <a:prstGeom prst="line">
            <a:avLst/>
          </a:prstGeom>
          <a:ln w="222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BA7047-5FDD-4135-8264-3E5DE7A19B35}"/>
              </a:ext>
            </a:extLst>
          </p:cNvPr>
          <p:cNvSpPr txBox="1"/>
          <p:nvPr/>
        </p:nvSpPr>
        <p:spPr>
          <a:xfrm>
            <a:off x="8630741" y="5281476"/>
            <a:ext cx="1384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+mn-ea"/>
              </a:rPr>
              <a:t>市场营销</a:t>
            </a:r>
            <a:endParaRPr lang="en-US" sz="14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F83C9A-8B57-47D9-99B6-1AFDA16A0724}"/>
              </a:ext>
            </a:extLst>
          </p:cNvPr>
          <p:cNvSpPr txBox="1"/>
          <p:nvPr/>
        </p:nvSpPr>
        <p:spPr>
          <a:xfrm>
            <a:off x="8630741" y="4253875"/>
            <a:ext cx="1384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+mn-ea"/>
              </a:rPr>
              <a:t>商业分析</a:t>
            </a:r>
            <a:endParaRPr lang="en-US" sz="14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D859B6-FBF5-4BEF-9FBF-AC59A6EDAE97}"/>
              </a:ext>
            </a:extLst>
          </p:cNvPr>
          <p:cNvSpPr txBox="1"/>
          <p:nvPr/>
        </p:nvSpPr>
        <p:spPr>
          <a:xfrm>
            <a:off x="8654734" y="3777424"/>
            <a:ext cx="1384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+mn-ea"/>
              </a:rPr>
              <a:t>人力资源</a:t>
            </a:r>
            <a:endParaRPr lang="en-US" sz="14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44708A-44E7-40B1-977B-085AAA301E01}"/>
              </a:ext>
            </a:extLst>
          </p:cNvPr>
          <p:cNvSpPr txBox="1"/>
          <p:nvPr/>
        </p:nvSpPr>
        <p:spPr>
          <a:xfrm>
            <a:off x="3830539" y="6481594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人工智能 </a:t>
            </a:r>
            <a:r>
              <a:rPr lang="en-US" altLang="zh-CN" sz="1400" dirty="0">
                <a:latin typeface="+mn-ea"/>
              </a:rPr>
              <a:t>X </a:t>
            </a:r>
            <a:r>
              <a:rPr lang="zh-CN" altLang="en-US" sz="1400" dirty="0">
                <a:latin typeface="+mn-ea"/>
              </a:rPr>
              <a:t>企业服务</a:t>
            </a:r>
            <a:r>
              <a:rPr lang="zh-CN" altLang="en-US" sz="1400" dirty="0">
                <a:solidFill>
                  <a:srgbClr val="FFCC00"/>
                </a:solidFill>
                <a:latin typeface="+mn-ea"/>
              </a:rPr>
              <a:t>投资案例数</a:t>
            </a:r>
            <a:endParaRPr lang="en-US" sz="1400" dirty="0">
              <a:solidFill>
                <a:srgbClr val="FFCC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386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F49C-9F1D-48F4-89DC-779C959B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热门投资领域二：人工智能 </a:t>
            </a:r>
            <a:r>
              <a:rPr lang="en-US" altLang="zh-CN" sz="3200" dirty="0"/>
              <a:t>X </a:t>
            </a:r>
            <a:r>
              <a:rPr lang="zh-CN" altLang="en-US" sz="3200" dirty="0">
                <a:solidFill>
                  <a:srgbClr val="FFC000"/>
                </a:solidFill>
              </a:rPr>
              <a:t>医疗健康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7DF90-C7CD-4F72-B00F-1229A307EBE8}"/>
              </a:ext>
            </a:extLst>
          </p:cNvPr>
          <p:cNvSpPr txBox="1"/>
          <p:nvPr/>
        </p:nvSpPr>
        <p:spPr>
          <a:xfrm>
            <a:off x="525586" y="2158006"/>
            <a:ext cx="961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人工智能正在以飞快的速度改变医疗健康行业，预计</a:t>
            </a:r>
            <a:r>
              <a:rPr lang="en-US" altLang="zh-CN" dirty="0">
                <a:latin typeface="+mn-ea"/>
              </a:rPr>
              <a:t>2017</a:t>
            </a:r>
            <a:r>
              <a:rPr lang="zh-CN" altLang="en-US" dirty="0">
                <a:latin typeface="+mn-ea"/>
              </a:rPr>
              <a:t>年获得投资的人工智能 </a:t>
            </a:r>
            <a:r>
              <a:rPr lang="en-US" altLang="zh-CN" dirty="0">
                <a:latin typeface="+mn-ea"/>
              </a:rPr>
              <a:t>X </a:t>
            </a:r>
            <a:r>
              <a:rPr lang="zh-CN" altLang="en-US" dirty="0">
                <a:latin typeface="+mn-ea"/>
              </a:rPr>
              <a:t>医疗健康案例数将达到</a:t>
            </a:r>
            <a:r>
              <a:rPr lang="en-US" altLang="zh-CN" dirty="0">
                <a:solidFill>
                  <a:srgbClr val="FFCC00"/>
                </a:solidFill>
                <a:latin typeface="+mn-ea"/>
              </a:rPr>
              <a:t>183</a:t>
            </a:r>
            <a:r>
              <a:rPr lang="zh-CN" altLang="en-US" dirty="0">
                <a:latin typeface="+mn-ea"/>
              </a:rPr>
              <a:t>笔，是</a:t>
            </a:r>
            <a:r>
              <a:rPr lang="en-US" altLang="zh-CN" dirty="0">
                <a:latin typeface="+mn-ea"/>
              </a:rPr>
              <a:t>2012</a:t>
            </a:r>
            <a:r>
              <a:rPr lang="zh-CN" altLang="en-US" dirty="0">
                <a:latin typeface="+mn-ea"/>
              </a:rPr>
              <a:t>年的</a:t>
            </a:r>
            <a:r>
              <a:rPr lang="en-US" altLang="zh-CN" dirty="0">
                <a:solidFill>
                  <a:srgbClr val="FFCC00"/>
                </a:solidFill>
                <a:latin typeface="+mn-ea"/>
              </a:rPr>
              <a:t>6</a:t>
            </a:r>
            <a:r>
              <a:rPr lang="zh-CN" altLang="en-US" dirty="0">
                <a:latin typeface="+mn-ea"/>
              </a:rPr>
              <a:t>倍。</a:t>
            </a:r>
            <a:endParaRPr lang="en-US" dirty="0">
              <a:latin typeface="+mn-ea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CE5CE30-A60B-4123-818D-2E608EF8E6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86518"/>
              </p:ext>
            </p:extLst>
          </p:nvPr>
        </p:nvGraphicFramePr>
        <p:xfrm>
          <a:off x="2096317" y="2876932"/>
          <a:ext cx="6469262" cy="3741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66466A2-742B-48D9-AA4A-C5D8495CD247}"/>
              </a:ext>
            </a:extLst>
          </p:cNvPr>
          <p:cNvSpPr txBox="1"/>
          <p:nvPr/>
        </p:nvSpPr>
        <p:spPr>
          <a:xfrm>
            <a:off x="3830539" y="6499350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人工智能 </a:t>
            </a:r>
            <a:r>
              <a:rPr lang="en-US" altLang="zh-CN" sz="1400" dirty="0">
                <a:latin typeface="+mn-ea"/>
              </a:rPr>
              <a:t>X </a:t>
            </a:r>
            <a:r>
              <a:rPr lang="zh-CN" altLang="en-US" sz="1400" dirty="0">
                <a:latin typeface="+mn-ea"/>
              </a:rPr>
              <a:t>医疗健康</a:t>
            </a:r>
            <a:r>
              <a:rPr lang="zh-CN" altLang="en-US" sz="1400" dirty="0">
                <a:solidFill>
                  <a:srgbClr val="FFCC00"/>
                </a:solidFill>
                <a:latin typeface="+mn-ea"/>
              </a:rPr>
              <a:t>投资案例数</a:t>
            </a:r>
            <a:endParaRPr lang="en-US" sz="1400" dirty="0">
              <a:solidFill>
                <a:srgbClr val="FFCC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1992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BEB7-DB7F-4B88-9090-01A90874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热门投资领域三：人工智能 </a:t>
            </a:r>
            <a:r>
              <a:rPr lang="en-US" altLang="zh-CN" sz="3200" dirty="0"/>
              <a:t>X </a:t>
            </a:r>
            <a:r>
              <a:rPr lang="zh-CN" altLang="en-US" sz="3200" dirty="0">
                <a:solidFill>
                  <a:srgbClr val="FFC000"/>
                </a:solidFill>
              </a:rPr>
              <a:t>物联网</a:t>
            </a:r>
            <a:endParaRPr lang="en-US" sz="3200" dirty="0">
              <a:solidFill>
                <a:srgbClr val="FFC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80D7613-B1F3-4423-A32B-3B1783402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163214"/>
              </p:ext>
            </p:extLst>
          </p:nvPr>
        </p:nvGraphicFramePr>
        <p:xfrm>
          <a:off x="1393794" y="2948172"/>
          <a:ext cx="6040761" cy="3635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93950FA-3819-4672-B9C7-EFF55E64B7A3}"/>
              </a:ext>
            </a:extLst>
          </p:cNvPr>
          <p:cNvSpPr txBox="1"/>
          <p:nvPr/>
        </p:nvSpPr>
        <p:spPr>
          <a:xfrm>
            <a:off x="507831" y="2104744"/>
            <a:ext cx="9610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	2017</a:t>
            </a:r>
            <a:r>
              <a:rPr lang="zh-CN" altLang="en-US" dirty="0">
                <a:latin typeface="+mn-ea"/>
              </a:rPr>
              <a:t>年预计将有</a:t>
            </a:r>
            <a:r>
              <a:rPr lang="en-US" altLang="zh-CN" dirty="0">
                <a:solidFill>
                  <a:srgbClr val="FFCC00"/>
                </a:solidFill>
                <a:latin typeface="+mn-ea"/>
              </a:rPr>
              <a:t>166</a:t>
            </a:r>
            <a:r>
              <a:rPr lang="zh-CN" altLang="en-US" dirty="0">
                <a:latin typeface="+mn-ea"/>
              </a:rPr>
              <a:t>个人工智能 </a:t>
            </a:r>
            <a:r>
              <a:rPr lang="en-US" altLang="zh-CN" dirty="0">
                <a:latin typeface="+mn-ea"/>
              </a:rPr>
              <a:t>X </a:t>
            </a:r>
            <a:r>
              <a:rPr lang="zh-CN" altLang="en-US" dirty="0">
                <a:latin typeface="+mn-ea"/>
              </a:rPr>
              <a:t>物联网的项目获得投资。人工智能在物联网领域的应用可细分为三个场景：人工智能对</a:t>
            </a:r>
            <a:r>
              <a:rPr lang="zh-CN" altLang="en-US" dirty="0">
                <a:solidFill>
                  <a:srgbClr val="FFCC00"/>
                </a:solidFill>
                <a:latin typeface="+mn-ea"/>
              </a:rPr>
              <a:t>物联网设备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dirty="0">
                <a:solidFill>
                  <a:srgbClr val="FFCC00"/>
                </a:solidFill>
                <a:latin typeface="+mn-ea"/>
              </a:rPr>
              <a:t>智能汽车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dirty="0">
                <a:solidFill>
                  <a:srgbClr val="FFCC00"/>
                </a:solidFill>
                <a:latin typeface="+mn-ea"/>
              </a:rPr>
              <a:t>安防</a:t>
            </a:r>
            <a:r>
              <a:rPr lang="zh-CN" altLang="en-US" dirty="0">
                <a:latin typeface="+mn-ea"/>
              </a:rPr>
              <a:t>领域的改变。其中人工智能 </a:t>
            </a:r>
            <a:r>
              <a:rPr lang="en-US" altLang="zh-CN" dirty="0">
                <a:latin typeface="+mn-ea"/>
              </a:rPr>
              <a:t>X </a:t>
            </a:r>
            <a:r>
              <a:rPr lang="zh-CN" altLang="en-US" dirty="0">
                <a:solidFill>
                  <a:srgbClr val="FFCC00"/>
                </a:solidFill>
                <a:latin typeface="+mn-ea"/>
              </a:rPr>
              <a:t>物联网设备</a:t>
            </a:r>
            <a:r>
              <a:rPr lang="zh-CN" altLang="en-US" dirty="0">
                <a:latin typeface="+mn-ea"/>
              </a:rPr>
              <a:t>投资案例数量最高。</a:t>
            </a:r>
            <a:endParaRPr lang="en-US" dirty="0">
              <a:latin typeface="+mn-ea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EB1FF3-39F7-4A0C-BDA2-917476A599D7}"/>
              </a:ext>
            </a:extLst>
          </p:cNvPr>
          <p:cNvCxnSpPr>
            <a:cxnSpLocks/>
          </p:cNvCxnSpPr>
          <p:nvPr/>
        </p:nvCxnSpPr>
        <p:spPr>
          <a:xfrm>
            <a:off x="7111014" y="4748212"/>
            <a:ext cx="2308195" cy="0"/>
          </a:xfrm>
          <a:prstGeom prst="line">
            <a:avLst/>
          </a:prstGeom>
          <a:ln w="22225">
            <a:solidFill>
              <a:srgbClr val="ED761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B23B4F-BBBA-47E3-A664-2FDDC3DB5CE4}"/>
              </a:ext>
            </a:extLst>
          </p:cNvPr>
          <p:cNvCxnSpPr>
            <a:cxnSpLocks/>
          </p:cNvCxnSpPr>
          <p:nvPr/>
        </p:nvCxnSpPr>
        <p:spPr>
          <a:xfrm>
            <a:off x="7111014" y="3630960"/>
            <a:ext cx="2308195" cy="0"/>
          </a:xfrm>
          <a:prstGeom prst="line">
            <a:avLst/>
          </a:prstGeom>
          <a:ln w="222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1E383D-9FFF-4703-9D57-4658897CF66F}"/>
              </a:ext>
            </a:extLst>
          </p:cNvPr>
          <p:cNvSpPr txBox="1"/>
          <p:nvPr/>
        </p:nvSpPr>
        <p:spPr>
          <a:xfrm>
            <a:off x="7656499" y="5415918"/>
            <a:ext cx="1384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+mn-ea"/>
              </a:rPr>
              <a:t>物联网设备</a:t>
            </a:r>
            <a:endParaRPr lang="en-US" altLang="zh-CN" sz="14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25A8F3-2EE1-4917-842A-2DACD8F1AF63}"/>
              </a:ext>
            </a:extLst>
          </p:cNvPr>
          <p:cNvSpPr txBox="1"/>
          <p:nvPr/>
        </p:nvSpPr>
        <p:spPr>
          <a:xfrm>
            <a:off x="7613583" y="4044576"/>
            <a:ext cx="1384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+mn-ea"/>
              </a:rPr>
              <a:t>智能汽车</a:t>
            </a:r>
            <a:endParaRPr lang="en-US" altLang="zh-CN" sz="14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A44A8E-1CF4-4FA7-A091-FE5BA3BF4D10}"/>
              </a:ext>
            </a:extLst>
          </p:cNvPr>
          <p:cNvSpPr txBox="1"/>
          <p:nvPr/>
        </p:nvSpPr>
        <p:spPr>
          <a:xfrm>
            <a:off x="7613583" y="3121246"/>
            <a:ext cx="1384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+mn-ea"/>
              </a:rPr>
              <a:t>安防</a:t>
            </a:r>
            <a:endParaRPr lang="en-US" altLang="zh-CN" sz="14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74866F-81D0-4A4B-8DCB-25D5EDCC5025}"/>
              </a:ext>
            </a:extLst>
          </p:cNvPr>
          <p:cNvSpPr txBox="1"/>
          <p:nvPr/>
        </p:nvSpPr>
        <p:spPr>
          <a:xfrm>
            <a:off x="3040422" y="6543740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人工智能 </a:t>
            </a:r>
            <a:r>
              <a:rPr lang="en-US" altLang="zh-CN" sz="1400" dirty="0">
                <a:latin typeface="+mn-ea"/>
              </a:rPr>
              <a:t>X </a:t>
            </a:r>
            <a:r>
              <a:rPr lang="zh-CN" altLang="en-US" sz="1400" dirty="0">
                <a:latin typeface="+mn-ea"/>
              </a:rPr>
              <a:t>物联网</a:t>
            </a:r>
            <a:r>
              <a:rPr lang="zh-CN" altLang="en-US" sz="1400" dirty="0">
                <a:solidFill>
                  <a:srgbClr val="FFCC00"/>
                </a:solidFill>
                <a:latin typeface="+mn-ea"/>
              </a:rPr>
              <a:t>投资案例数</a:t>
            </a:r>
            <a:endParaRPr lang="en-US" sz="1400" dirty="0">
              <a:solidFill>
                <a:srgbClr val="FFCC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1328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A2D2-0669-4C6B-8F5C-2B294EC0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热门投资领域四：人工智能 </a:t>
            </a:r>
            <a:r>
              <a:rPr lang="en-US" altLang="zh-CN" sz="3200" dirty="0"/>
              <a:t>X </a:t>
            </a:r>
            <a:r>
              <a:rPr lang="zh-CN" altLang="en-US" sz="3200" dirty="0">
                <a:solidFill>
                  <a:srgbClr val="FFC000"/>
                </a:solidFill>
              </a:rPr>
              <a:t>网络安全</a:t>
            </a:r>
            <a:endParaRPr lang="en-US" sz="3200" dirty="0">
              <a:solidFill>
                <a:srgbClr val="FFC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051FA8E-E44B-4BE0-9F21-BEA6F1F1B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374456"/>
              </p:ext>
            </p:extLst>
          </p:nvPr>
        </p:nvGraphicFramePr>
        <p:xfrm>
          <a:off x="1997476" y="2654416"/>
          <a:ext cx="6560598" cy="3889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8D4DCA2-4322-45D2-B431-8559CEB5CD19}"/>
              </a:ext>
            </a:extLst>
          </p:cNvPr>
          <p:cNvSpPr txBox="1"/>
          <p:nvPr/>
        </p:nvSpPr>
        <p:spPr>
          <a:xfrm>
            <a:off x="339155" y="2087987"/>
            <a:ext cx="961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	2017</a:t>
            </a:r>
            <a:r>
              <a:rPr lang="zh-CN" altLang="en-US" dirty="0">
                <a:latin typeface="+mn-ea"/>
              </a:rPr>
              <a:t>年网络病毒接连爆发，使得企业越来越重视网络安全。投资机构看好利用人工智能技术强化</a:t>
            </a:r>
            <a:r>
              <a:rPr lang="zh-CN" altLang="en-US" dirty="0">
                <a:solidFill>
                  <a:srgbClr val="FFCC00"/>
                </a:solidFill>
                <a:latin typeface="+mn-ea"/>
              </a:rPr>
              <a:t>网络安全</a:t>
            </a:r>
            <a:r>
              <a:rPr lang="zh-CN" altLang="en-US" dirty="0">
                <a:latin typeface="+mn-ea"/>
              </a:rPr>
              <a:t>的初创企业。</a:t>
            </a:r>
            <a:endParaRPr 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1A4C4-1586-4B8D-ADD8-23765E2440AD}"/>
              </a:ext>
            </a:extLst>
          </p:cNvPr>
          <p:cNvSpPr txBox="1"/>
          <p:nvPr/>
        </p:nvSpPr>
        <p:spPr>
          <a:xfrm>
            <a:off x="3840314" y="6526882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人工智能 </a:t>
            </a:r>
            <a:r>
              <a:rPr lang="en-US" altLang="zh-CN" sz="1400" dirty="0">
                <a:latin typeface="+mn-ea"/>
              </a:rPr>
              <a:t>X </a:t>
            </a:r>
            <a:r>
              <a:rPr lang="zh-CN" altLang="en-US" sz="1400" dirty="0">
                <a:latin typeface="+mn-ea"/>
              </a:rPr>
              <a:t>网络安全</a:t>
            </a:r>
            <a:r>
              <a:rPr lang="zh-CN" altLang="en-US" sz="1400" dirty="0">
                <a:solidFill>
                  <a:srgbClr val="FFCC00"/>
                </a:solidFill>
                <a:latin typeface="+mn-ea"/>
              </a:rPr>
              <a:t>投资案例数</a:t>
            </a:r>
            <a:endParaRPr lang="en-US" sz="1400" dirty="0">
              <a:solidFill>
                <a:srgbClr val="FFCC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024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5953-A8E3-4804-8AA6-AF424D90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人工智能的</a:t>
            </a:r>
            <a:r>
              <a:rPr lang="zh-CN" altLang="en-US" dirty="0">
                <a:solidFill>
                  <a:srgbClr val="FFCC00"/>
                </a:solidFill>
                <a:latin typeface="+mn-ea"/>
                <a:ea typeface="+mn-ea"/>
              </a:rPr>
              <a:t>历史</a:t>
            </a:r>
            <a:endParaRPr lang="en-US" dirty="0">
              <a:solidFill>
                <a:srgbClr val="FFCC00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C49BE-549E-4453-A993-3276614E670D}"/>
              </a:ext>
            </a:extLst>
          </p:cNvPr>
          <p:cNvSpPr txBox="1"/>
          <p:nvPr/>
        </p:nvSpPr>
        <p:spPr>
          <a:xfrm>
            <a:off x="300467" y="2450236"/>
            <a:ext cx="9993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早在</a:t>
            </a:r>
            <a:r>
              <a:rPr lang="en-US" altLang="zh-CN" dirty="0">
                <a:latin typeface="+mn-ea"/>
              </a:rPr>
              <a:t>1956</a:t>
            </a:r>
            <a:r>
              <a:rPr lang="zh-CN" altLang="en-US" dirty="0">
                <a:latin typeface="+mn-ea"/>
              </a:rPr>
              <a:t>年，</a:t>
            </a:r>
            <a:r>
              <a:rPr lang="zh-CN" altLang="en-US" dirty="0">
                <a:solidFill>
                  <a:srgbClr val="FFCC00"/>
                </a:solidFill>
                <a:latin typeface="+mn-ea"/>
              </a:rPr>
              <a:t>人工智能</a:t>
            </a:r>
            <a:r>
              <a:rPr lang="zh-CN" altLang="en-US" dirty="0">
                <a:latin typeface="+mn-ea"/>
              </a:rPr>
              <a:t>就在美国达特茅斯大学召开的学术会议上被提出，然而，经过整整一个甲子的起伏反复，却始终没能形成产业发展。进入</a:t>
            </a:r>
            <a:r>
              <a:rPr lang="en-US" altLang="zh-CN" dirty="0">
                <a:solidFill>
                  <a:srgbClr val="FFCC00"/>
                </a:solidFill>
                <a:latin typeface="+mn-ea"/>
              </a:rPr>
              <a:t>2016</a:t>
            </a:r>
            <a:r>
              <a:rPr lang="zh-CN" altLang="en-US" dirty="0">
                <a:latin typeface="+mn-ea"/>
              </a:rPr>
              <a:t>年，借着</a:t>
            </a:r>
            <a:r>
              <a:rPr lang="en-US" altLang="zh-CN" dirty="0">
                <a:solidFill>
                  <a:srgbClr val="FFCC00"/>
                </a:solidFill>
                <a:latin typeface="+mn-ea"/>
              </a:rPr>
              <a:t>AlphaGo</a:t>
            </a:r>
            <a:r>
              <a:rPr lang="zh-CN" altLang="en-US" dirty="0">
                <a:latin typeface="+mn-ea"/>
              </a:rPr>
              <a:t>与李世石的人机世纪对战，</a:t>
            </a:r>
            <a:r>
              <a:rPr lang="zh-CN" altLang="en-US" dirty="0">
                <a:solidFill>
                  <a:srgbClr val="FFCC00"/>
                </a:solidFill>
                <a:latin typeface="+mn-ea"/>
              </a:rPr>
              <a:t>人工智能</a:t>
            </a:r>
            <a:r>
              <a:rPr lang="zh-CN" altLang="en-US" dirty="0">
                <a:latin typeface="+mn-ea"/>
              </a:rPr>
              <a:t>再次掀起一波小高潮</a:t>
            </a:r>
            <a:endParaRPr lang="en-US" dirty="0">
              <a:latin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61D8E-9A2D-4707-9CC8-0AEB3111D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0" b="11553"/>
          <a:stretch/>
        </p:blipFill>
        <p:spPr>
          <a:xfrm>
            <a:off x="1564548" y="3820960"/>
            <a:ext cx="4162425" cy="21839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BB6841-2ADB-46C2-8AE1-7F7E5BE955DE}"/>
              </a:ext>
            </a:extLst>
          </p:cNvPr>
          <p:cNvSpPr txBox="1"/>
          <p:nvPr/>
        </p:nvSpPr>
        <p:spPr>
          <a:xfrm>
            <a:off x="1466893" y="6082930"/>
            <a:ext cx="42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1956 </a:t>
            </a:r>
            <a:r>
              <a:rPr lang="en-US" altLang="zh-CN" dirty="0"/>
              <a:t>----------------------------------- 2016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B65294-EBA2-4B87-B8E5-6002FBA9A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769" y="3820961"/>
            <a:ext cx="2111911" cy="21839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C7CCF6-D9EE-494F-BE34-97B7ECB22474}"/>
              </a:ext>
            </a:extLst>
          </p:cNvPr>
          <p:cNvSpPr txBox="1"/>
          <p:nvPr/>
        </p:nvSpPr>
        <p:spPr>
          <a:xfrm>
            <a:off x="7652551" y="608293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2017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D1885E1-B068-4E4E-8248-454FF670D1EA}"/>
              </a:ext>
            </a:extLst>
          </p:cNvPr>
          <p:cNvSpPr/>
          <p:nvPr/>
        </p:nvSpPr>
        <p:spPr>
          <a:xfrm>
            <a:off x="5992427" y="4776186"/>
            <a:ext cx="639192" cy="417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51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0B81-FCC0-44C5-B2F0-5DD969D9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热门投资领域五：人工智能 </a:t>
            </a:r>
            <a:r>
              <a:rPr lang="en-US" altLang="zh-CN" sz="3200" dirty="0"/>
              <a:t>X </a:t>
            </a:r>
            <a:r>
              <a:rPr lang="zh-CN" altLang="en-US" sz="3200" dirty="0">
                <a:solidFill>
                  <a:srgbClr val="FFC000"/>
                </a:solidFill>
              </a:rPr>
              <a:t>新零售</a:t>
            </a:r>
            <a:endParaRPr lang="en-US" sz="3200" dirty="0">
              <a:solidFill>
                <a:srgbClr val="FFC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9E9650F-904B-4B84-85D2-FDB6D67A2B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0910947"/>
              </p:ext>
            </p:extLst>
          </p:nvPr>
        </p:nvGraphicFramePr>
        <p:xfrm>
          <a:off x="2249367" y="2610033"/>
          <a:ext cx="6475767" cy="4017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CF6552-5E51-461D-98CC-AB3B1B99CBFC}"/>
              </a:ext>
            </a:extLst>
          </p:cNvPr>
          <p:cNvSpPr txBox="1"/>
          <p:nvPr/>
        </p:nvSpPr>
        <p:spPr>
          <a:xfrm>
            <a:off x="339155" y="2070231"/>
            <a:ext cx="961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人工智能技术的应用对零售行业产生巨大的冲击，对无人零售店的到来提供了技术基础。亚马逊推出</a:t>
            </a:r>
            <a:r>
              <a:rPr lang="en-US" altLang="zh-CN" dirty="0">
                <a:solidFill>
                  <a:srgbClr val="FFCC00"/>
                </a:solidFill>
                <a:latin typeface="+mn-ea"/>
              </a:rPr>
              <a:t>Amazon Go</a:t>
            </a:r>
            <a:r>
              <a:rPr lang="zh-CN" altLang="en-US" dirty="0">
                <a:latin typeface="+mn-ea"/>
              </a:rPr>
              <a:t>无人零售概念店，成为第一个吃螃蟹的科技公司</a:t>
            </a:r>
            <a:endParaRPr 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5B9AA-CD00-47A2-8D72-EE775F77A8B5}"/>
              </a:ext>
            </a:extLst>
          </p:cNvPr>
          <p:cNvSpPr txBox="1"/>
          <p:nvPr/>
        </p:nvSpPr>
        <p:spPr>
          <a:xfrm>
            <a:off x="3840314" y="6526882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人工智能 </a:t>
            </a:r>
            <a:r>
              <a:rPr lang="en-US" altLang="zh-CN" sz="1400" dirty="0">
                <a:latin typeface="+mn-ea"/>
              </a:rPr>
              <a:t>X </a:t>
            </a:r>
            <a:r>
              <a:rPr lang="zh-CN" altLang="en-US" sz="1400" dirty="0">
                <a:latin typeface="+mn-ea"/>
              </a:rPr>
              <a:t>新零售</a:t>
            </a:r>
            <a:r>
              <a:rPr lang="zh-CN" altLang="en-US" sz="1400" dirty="0">
                <a:solidFill>
                  <a:srgbClr val="FFCC00"/>
                </a:solidFill>
                <a:latin typeface="+mn-ea"/>
              </a:rPr>
              <a:t>投资案例数</a:t>
            </a:r>
            <a:endParaRPr lang="en-US" sz="1400" dirty="0">
              <a:solidFill>
                <a:srgbClr val="FFCC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74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3E0E-B9AD-448F-8546-C0D0FCE4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新零售</a:t>
            </a:r>
            <a:r>
              <a:rPr lang="zh-CN" altLang="en-US" dirty="0">
                <a:solidFill>
                  <a:srgbClr val="FFCC00"/>
                </a:solidFill>
              </a:rPr>
              <a:t>应用场景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7F0B1F-AB85-4C5F-9D74-260E99E7011D}"/>
              </a:ext>
            </a:extLst>
          </p:cNvPr>
          <p:cNvSpPr/>
          <p:nvPr/>
        </p:nvSpPr>
        <p:spPr>
          <a:xfrm>
            <a:off x="822366" y="2354108"/>
            <a:ext cx="3829533" cy="509637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人脸识别解锁购物者的账户信息；虚拟助手提供语音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图像搜索商品服务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5BABAD-3205-41B7-95FF-6F53D56A695E}"/>
              </a:ext>
            </a:extLst>
          </p:cNvPr>
          <p:cNvSpPr/>
          <p:nvPr/>
        </p:nvSpPr>
        <p:spPr>
          <a:xfrm>
            <a:off x="5295529" y="3383703"/>
            <a:ext cx="1358283" cy="6747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挑选商品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DE80C8-E40A-42E7-88CB-2D010D834BD0}"/>
              </a:ext>
            </a:extLst>
          </p:cNvPr>
          <p:cNvSpPr/>
          <p:nvPr/>
        </p:nvSpPr>
        <p:spPr>
          <a:xfrm>
            <a:off x="5184560" y="2335202"/>
            <a:ext cx="4083727" cy="546085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人工智能根据用户喜好推荐商品，并根据消费者意愿进行浮动定价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5A1D47-5828-4AA3-B0D5-349109CA0AD5}"/>
              </a:ext>
            </a:extLst>
          </p:cNvPr>
          <p:cNvSpPr/>
          <p:nvPr/>
        </p:nvSpPr>
        <p:spPr>
          <a:xfrm>
            <a:off x="3293616" y="4586609"/>
            <a:ext cx="1358283" cy="6747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结账付款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6E5132-507D-40AE-923A-E86AA0F61EAF}"/>
              </a:ext>
            </a:extLst>
          </p:cNvPr>
          <p:cNvSpPr/>
          <p:nvPr/>
        </p:nvSpPr>
        <p:spPr>
          <a:xfrm>
            <a:off x="822366" y="5666556"/>
            <a:ext cx="3829533" cy="534904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计算机视觉技术自动扫描商品将其加入购物车，实现自助结账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45021B-BF7B-4927-BD83-50177D8578B0}"/>
              </a:ext>
            </a:extLst>
          </p:cNvPr>
          <p:cNvSpPr/>
          <p:nvPr/>
        </p:nvSpPr>
        <p:spPr>
          <a:xfrm>
            <a:off x="5295529" y="4604146"/>
            <a:ext cx="1358283" cy="6747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送货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112AD1-DB80-44D3-9C05-8AD69F49599B}"/>
              </a:ext>
            </a:extLst>
          </p:cNvPr>
          <p:cNvSpPr/>
          <p:nvPr/>
        </p:nvSpPr>
        <p:spPr>
          <a:xfrm>
            <a:off x="5210742" y="5666556"/>
            <a:ext cx="3928819" cy="534904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自动驾驶购物车；无人机送货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89C614-8062-4A8A-AF39-732950AA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19" y="2977592"/>
            <a:ext cx="1682043" cy="11517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F8DB0C-856B-4A44-9140-FE805C199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111" y="2986813"/>
            <a:ext cx="1688947" cy="11425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0EF1FE-6726-4650-8EFD-A6E0E2E13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219" y="4412655"/>
            <a:ext cx="1682042" cy="11487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F36B26-23C9-4D39-9647-C65869897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110" y="4403964"/>
            <a:ext cx="1688948" cy="115908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CC19FD-8785-49AF-8A3D-B7E6BD97A9A2}"/>
              </a:ext>
            </a:extLst>
          </p:cNvPr>
          <p:cNvCxnSpPr>
            <a:cxnSpLocks/>
          </p:cNvCxnSpPr>
          <p:nvPr/>
        </p:nvCxnSpPr>
        <p:spPr>
          <a:xfrm>
            <a:off x="914400" y="4313317"/>
            <a:ext cx="8451542" cy="0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822899-4412-47B2-8A51-140E71992F69}"/>
              </a:ext>
            </a:extLst>
          </p:cNvPr>
          <p:cNvCxnSpPr/>
          <p:nvPr/>
        </p:nvCxnSpPr>
        <p:spPr>
          <a:xfrm>
            <a:off x="4918229" y="2201662"/>
            <a:ext cx="0" cy="4500979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F084408-3B79-41E9-B6E2-983A6D34C105}"/>
              </a:ext>
            </a:extLst>
          </p:cNvPr>
          <p:cNvSpPr/>
          <p:nvPr/>
        </p:nvSpPr>
        <p:spPr>
          <a:xfrm>
            <a:off x="3293616" y="3382324"/>
            <a:ext cx="1358283" cy="6747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进店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55F486-85A3-45DD-BF30-2549A5ACAE66}"/>
              </a:ext>
            </a:extLst>
          </p:cNvPr>
          <p:cNvSpPr/>
          <p:nvPr/>
        </p:nvSpPr>
        <p:spPr>
          <a:xfrm>
            <a:off x="4352278" y="3189072"/>
            <a:ext cx="377301" cy="364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1EC66A-D441-480C-9D38-B52FC2A4D1D8}"/>
              </a:ext>
            </a:extLst>
          </p:cNvPr>
          <p:cNvSpPr/>
          <p:nvPr/>
        </p:nvSpPr>
        <p:spPr>
          <a:xfrm>
            <a:off x="5184560" y="3191757"/>
            <a:ext cx="377301" cy="364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9454DA-A230-413F-82BD-10D018FD50A7}"/>
              </a:ext>
            </a:extLst>
          </p:cNvPr>
          <p:cNvSpPr/>
          <p:nvPr/>
        </p:nvSpPr>
        <p:spPr>
          <a:xfrm>
            <a:off x="4352278" y="4431313"/>
            <a:ext cx="377301" cy="364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133724-A630-47D0-A7FA-5BC90621BBC4}"/>
              </a:ext>
            </a:extLst>
          </p:cNvPr>
          <p:cNvSpPr/>
          <p:nvPr/>
        </p:nvSpPr>
        <p:spPr>
          <a:xfrm>
            <a:off x="5184560" y="4421950"/>
            <a:ext cx="377301" cy="364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53969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4116-152E-42D7-9FF9-D1060F8B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新零售项目分析一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0D367-CD76-4DF8-BDD6-4ED4C8972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73" y="3351967"/>
            <a:ext cx="2514434" cy="2754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B056BD-7660-43B4-9BA0-876838236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089" y="3351966"/>
            <a:ext cx="2472756" cy="2754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DE49DF-F076-464C-90CE-9BF7DCBED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027" y="3351966"/>
            <a:ext cx="2527812" cy="2754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FC4537-7CC4-4ACA-B564-610881406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1603" y="3351965"/>
            <a:ext cx="2464702" cy="275466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2E9A85-D5ED-485D-ADAB-262BBEE7EA1A}"/>
              </a:ext>
            </a:extLst>
          </p:cNvPr>
          <p:cNvSpPr/>
          <p:nvPr/>
        </p:nvSpPr>
        <p:spPr>
          <a:xfrm>
            <a:off x="680321" y="2681058"/>
            <a:ext cx="4291172" cy="40837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进店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2F7168-41B7-4E21-B807-54B2C21E0F3C}"/>
              </a:ext>
            </a:extLst>
          </p:cNvPr>
          <p:cNvSpPr/>
          <p:nvPr/>
        </p:nvSpPr>
        <p:spPr>
          <a:xfrm>
            <a:off x="5895290" y="2681058"/>
            <a:ext cx="4291172" cy="40837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挑选商品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39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34B2-D87B-4B41-B7B7-0FB52743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新零售项目分析二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DC4621-067A-4CF2-87AA-92F8979BA7A0}"/>
              </a:ext>
            </a:extLst>
          </p:cNvPr>
          <p:cNvSpPr/>
          <p:nvPr/>
        </p:nvSpPr>
        <p:spPr>
          <a:xfrm>
            <a:off x="680321" y="2681058"/>
            <a:ext cx="4291172" cy="40837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挑选商品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F09BD8-515A-4DAC-9309-4003FEFA92B9}"/>
              </a:ext>
            </a:extLst>
          </p:cNvPr>
          <p:cNvSpPr/>
          <p:nvPr/>
        </p:nvSpPr>
        <p:spPr>
          <a:xfrm>
            <a:off x="5895290" y="2681058"/>
            <a:ext cx="4291172" cy="40837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结账付款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A6119-B17D-4916-BBBA-C770BBAF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9" y="3414712"/>
            <a:ext cx="2520218" cy="2746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186E3-1728-45E9-B28E-09ECF8B88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785" y="3414711"/>
            <a:ext cx="2504062" cy="2746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1A6E48-4CC5-4935-8F9E-49BCD7B68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150" y="3414712"/>
            <a:ext cx="2478251" cy="2746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C5D23E-CD27-438B-BB51-4DD6FFB49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5704" y="3414710"/>
            <a:ext cx="2485606" cy="274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16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5F3C-3EFF-4F18-AEC0-A45B54EE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新零售项目分析三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FC327-DBDF-4A0B-8C7F-C193CC336579}"/>
              </a:ext>
            </a:extLst>
          </p:cNvPr>
          <p:cNvSpPr/>
          <p:nvPr/>
        </p:nvSpPr>
        <p:spPr>
          <a:xfrm>
            <a:off x="3341665" y="2672180"/>
            <a:ext cx="4291172" cy="40837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送货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88F35-263E-4435-8B23-011EFC60D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501" y="3390899"/>
            <a:ext cx="2452042" cy="2681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DFB86B-17A1-49C2-A4D9-911E0A5C1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141" y="3390899"/>
            <a:ext cx="2441299" cy="26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96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A95D-464E-48E8-BE54-35FFB1E9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热门投资领域六：人工智能 </a:t>
            </a:r>
            <a:r>
              <a:rPr lang="en-US" altLang="zh-CN" sz="3200" dirty="0"/>
              <a:t>X </a:t>
            </a:r>
            <a:r>
              <a:rPr lang="zh-CN" altLang="en-US" sz="3200" dirty="0">
                <a:solidFill>
                  <a:srgbClr val="FFC000"/>
                </a:solidFill>
              </a:rPr>
              <a:t>金融科技</a:t>
            </a:r>
            <a:endParaRPr lang="en-US" sz="3200" dirty="0">
              <a:solidFill>
                <a:srgbClr val="FFC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46236E8-3F37-47EC-9CCC-814C1BDA6C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7041366"/>
              </p:ext>
            </p:extLst>
          </p:nvPr>
        </p:nvGraphicFramePr>
        <p:xfrm>
          <a:off x="1916590" y="2787586"/>
          <a:ext cx="6898936" cy="3634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19087FA-5BB7-412C-BDDF-F32F168B77BC}"/>
              </a:ext>
            </a:extLst>
          </p:cNvPr>
          <p:cNvSpPr txBox="1"/>
          <p:nvPr/>
        </p:nvSpPr>
        <p:spPr>
          <a:xfrm>
            <a:off x="339155" y="2114621"/>
            <a:ext cx="961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金融科技领域用大量的金融数据训练算法模型，可进一步细分为人工智能技术在</a:t>
            </a:r>
            <a:r>
              <a:rPr lang="zh-CN" altLang="en-US" dirty="0">
                <a:solidFill>
                  <a:srgbClr val="FFCC00"/>
                </a:solidFill>
                <a:latin typeface="+mn-ea"/>
              </a:rPr>
              <a:t>银行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dirty="0">
                <a:solidFill>
                  <a:srgbClr val="FFCC00"/>
                </a:solidFill>
                <a:latin typeface="+mn-ea"/>
              </a:rPr>
              <a:t>投资银行</a:t>
            </a:r>
            <a:r>
              <a:rPr lang="en-US" altLang="zh-CN" dirty="0">
                <a:solidFill>
                  <a:srgbClr val="FFCC00"/>
                </a:solidFill>
                <a:latin typeface="+mn-ea"/>
              </a:rPr>
              <a:t>/</a:t>
            </a:r>
            <a:r>
              <a:rPr lang="zh-CN" altLang="en-US" dirty="0">
                <a:solidFill>
                  <a:srgbClr val="FFCC00"/>
                </a:solidFill>
                <a:latin typeface="+mn-ea"/>
              </a:rPr>
              <a:t>对冲基金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dirty="0">
                <a:solidFill>
                  <a:srgbClr val="FFCC00"/>
                </a:solidFill>
                <a:latin typeface="+mn-ea"/>
              </a:rPr>
              <a:t>保险</a:t>
            </a:r>
            <a:r>
              <a:rPr lang="zh-CN" altLang="en-US" dirty="0">
                <a:latin typeface="+mn-ea"/>
              </a:rPr>
              <a:t>行业的应用</a:t>
            </a:r>
            <a:endParaRPr 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C60D1-3E29-45B3-A0B8-F94AAA447B17}"/>
              </a:ext>
            </a:extLst>
          </p:cNvPr>
          <p:cNvSpPr txBox="1"/>
          <p:nvPr/>
        </p:nvSpPr>
        <p:spPr>
          <a:xfrm>
            <a:off x="3840314" y="6446980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人工智能 </a:t>
            </a:r>
            <a:r>
              <a:rPr lang="en-US" altLang="zh-CN" sz="1400" dirty="0">
                <a:latin typeface="+mn-ea"/>
              </a:rPr>
              <a:t>X </a:t>
            </a:r>
            <a:r>
              <a:rPr lang="zh-CN" altLang="en-US" sz="1400" dirty="0">
                <a:latin typeface="+mn-ea"/>
              </a:rPr>
              <a:t>金融科技</a:t>
            </a:r>
            <a:r>
              <a:rPr lang="zh-CN" altLang="en-US" sz="1400" dirty="0">
                <a:solidFill>
                  <a:srgbClr val="FFCC00"/>
                </a:solidFill>
                <a:latin typeface="+mn-ea"/>
              </a:rPr>
              <a:t>投资案例数</a:t>
            </a:r>
            <a:endParaRPr lang="en-US" sz="1400" dirty="0">
              <a:solidFill>
                <a:srgbClr val="FFCC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733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F510-0063-43B6-92AC-0979D242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热门投资领域七：人工智能 </a:t>
            </a:r>
            <a:r>
              <a:rPr lang="en-US" altLang="zh-CN" sz="3200" dirty="0"/>
              <a:t>X </a:t>
            </a:r>
            <a:r>
              <a:rPr lang="zh-CN" altLang="en-US" sz="3200" dirty="0">
                <a:solidFill>
                  <a:srgbClr val="FFC000"/>
                </a:solidFill>
              </a:rPr>
              <a:t>更多生活</a:t>
            </a:r>
            <a:r>
              <a:rPr lang="zh-CN" altLang="en-US" sz="3200" dirty="0"/>
              <a:t>、</a:t>
            </a:r>
            <a:r>
              <a:rPr lang="zh-CN" altLang="en-US" sz="3200" dirty="0">
                <a:solidFill>
                  <a:srgbClr val="FFC000"/>
                </a:solidFill>
              </a:rPr>
              <a:t>工作场景</a:t>
            </a:r>
            <a:endParaRPr lang="en-US" sz="3200" dirty="0">
              <a:solidFill>
                <a:srgbClr val="FFC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8F9788B-2349-4430-994C-A724520FB7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9180121"/>
              </p:ext>
            </p:extLst>
          </p:nvPr>
        </p:nvGraphicFramePr>
        <p:xfrm>
          <a:off x="399495" y="3107184"/>
          <a:ext cx="5842193" cy="3279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27EDC4-EA66-443E-B314-C93F52A1CEC9}"/>
              </a:ext>
            </a:extLst>
          </p:cNvPr>
          <p:cNvSpPr txBox="1"/>
          <p:nvPr/>
        </p:nvSpPr>
        <p:spPr>
          <a:xfrm>
            <a:off x="1926619" y="6386907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人工智能 </a:t>
            </a:r>
            <a:r>
              <a:rPr lang="en-US" altLang="zh-CN" sz="1400" dirty="0">
                <a:latin typeface="+mn-ea"/>
              </a:rPr>
              <a:t>X </a:t>
            </a:r>
            <a:r>
              <a:rPr lang="zh-CN" altLang="en-US" sz="1400" dirty="0">
                <a:latin typeface="+mn-ea"/>
              </a:rPr>
              <a:t>新型应用</a:t>
            </a:r>
            <a:r>
              <a:rPr lang="zh-CN" altLang="en-US" sz="1400" dirty="0">
                <a:solidFill>
                  <a:srgbClr val="FFCC00"/>
                </a:solidFill>
                <a:latin typeface="+mn-ea"/>
              </a:rPr>
              <a:t>投资案例数</a:t>
            </a:r>
            <a:endParaRPr lang="en-US" sz="1400" dirty="0">
              <a:solidFill>
                <a:srgbClr val="FFCC00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E0E1C-F386-4925-ACB0-5DD4AEF75FF3}"/>
              </a:ext>
            </a:extLst>
          </p:cNvPr>
          <p:cNvSpPr txBox="1"/>
          <p:nvPr/>
        </p:nvSpPr>
        <p:spPr>
          <a:xfrm>
            <a:off x="339155" y="2114621"/>
            <a:ext cx="961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	2015</a:t>
            </a:r>
            <a:r>
              <a:rPr lang="zh-CN" altLang="en-US" dirty="0">
                <a:latin typeface="+mn-ea"/>
              </a:rPr>
              <a:t>年起，人工智能的应用场景增多，</a:t>
            </a:r>
            <a:r>
              <a:rPr lang="zh-CN" altLang="en-US" dirty="0">
                <a:solidFill>
                  <a:srgbClr val="FFCC00"/>
                </a:solidFill>
                <a:latin typeface="+mn-ea"/>
              </a:rPr>
              <a:t>文娱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dirty="0">
                <a:solidFill>
                  <a:srgbClr val="FFCC00"/>
                </a:solidFill>
                <a:latin typeface="+mn-ea"/>
              </a:rPr>
              <a:t>教育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dirty="0">
                <a:solidFill>
                  <a:srgbClr val="FFCC00"/>
                </a:solidFill>
                <a:latin typeface="+mn-ea"/>
              </a:rPr>
              <a:t>农业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dirty="0">
                <a:solidFill>
                  <a:srgbClr val="FFCC00"/>
                </a:solidFill>
                <a:latin typeface="+mn-ea"/>
              </a:rPr>
              <a:t>法律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dirty="0">
                <a:solidFill>
                  <a:srgbClr val="FFCC00"/>
                </a:solidFill>
                <a:latin typeface="+mn-ea"/>
              </a:rPr>
              <a:t>地产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dirty="0">
                <a:solidFill>
                  <a:srgbClr val="FFCC00"/>
                </a:solidFill>
                <a:latin typeface="+mn-ea"/>
              </a:rPr>
              <a:t>社交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dirty="0">
                <a:solidFill>
                  <a:srgbClr val="FFCC00"/>
                </a:solidFill>
                <a:latin typeface="+mn-ea"/>
              </a:rPr>
              <a:t>运动</a:t>
            </a:r>
            <a:r>
              <a:rPr lang="zh-CN" altLang="en-US" dirty="0">
                <a:latin typeface="+mn-ea"/>
              </a:rPr>
              <a:t>领域出现越来越多应用人工智能颠覆行业传统的企业。</a:t>
            </a:r>
            <a:endParaRPr lang="en-US" dirty="0">
              <a:latin typeface="+mn-ea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8D1C9F6-2C30-4BF7-962D-1BC837229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763189"/>
              </p:ext>
            </p:extLst>
          </p:nvPr>
        </p:nvGraphicFramePr>
        <p:xfrm>
          <a:off x="6143349" y="3041407"/>
          <a:ext cx="4291859" cy="3096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4BC2BE-53C7-4E18-B088-D3803233BB3E}"/>
              </a:ext>
            </a:extLst>
          </p:cNvPr>
          <p:cNvSpPr txBox="1"/>
          <p:nvPr/>
        </p:nvSpPr>
        <p:spPr>
          <a:xfrm>
            <a:off x="7513247" y="6279185"/>
            <a:ext cx="156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n-ea"/>
              </a:rPr>
              <a:t>100</a:t>
            </a:r>
            <a:r>
              <a:rPr lang="en-US" altLang="zh-CN" sz="1400" dirty="0">
                <a:latin typeface="+mn-ea"/>
              </a:rPr>
              <a:t>% =</a:t>
            </a:r>
            <a:r>
              <a:rPr lang="en-US" altLang="zh-CN" sz="1400" dirty="0">
                <a:solidFill>
                  <a:srgbClr val="FFCC00"/>
                </a:solidFill>
                <a:latin typeface="+mn-ea"/>
              </a:rPr>
              <a:t>441</a:t>
            </a:r>
            <a:r>
              <a:rPr lang="zh-CN" altLang="en-US" sz="1400" dirty="0">
                <a:latin typeface="+mn-ea"/>
              </a:rPr>
              <a:t>笔投资</a:t>
            </a:r>
            <a:endParaRPr lang="en-US" altLang="zh-CN" sz="1400" dirty="0">
              <a:latin typeface="+mn-ea"/>
            </a:endParaRPr>
          </a:p>
          <a:p>
            <a:pPr algn="ctr"/>
            <a:r>
              <a:rPr lang="zh-CN" altLang="en-US" sz="1400" dirty="0">
                <a:latin typeface="+mn-ea"/>
              </a:rPr>
              <a:t>（</a:t>
            </a:r>
            <a:r>
              <a:rPr lang="en-US" altLang="zh-CN" sz="1400" dirty="0">
                <a:latin typeface="+mn-ea"/>
              </a:rPr>
              <a:t>2012~2017*</a:t>
            </a:r>
            <a:r>
              <a:rPr lang="zh-CN" altLang="en-US" sz="1400" dirty="0">
                <a:latin typeface="+mn-ea"/>
              </a:rPr>
              <a:t>）</a:t>
            </a:r>
            <a:endParaRPr 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9986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8F11-6425-47DC-BD45-9DEC5BEE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深度学习框架</a:t>
            </a:r>
            <a:r>
              <a:rPr lang="zh-CN" altLang="en-US" dirty="0">
                <a:solidFill>
                  <a:srgbClr val="FFC000"/>
                </a:solidFill>
                <a:latin typeface="+mn-ea"/>
                <a:ea typeface="+mn-ea"/>
              </a:rPr>
              <a:t>排名</a:t>
            </a:r>
            <a:endParaRPr lang="en-US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9DA7B-ED18-46AE-BD9A-3224F063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584" y="2234029"/>
            <a:ext cx="3474429" cy="44453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6AA997-9A04-4075-8E39-B8CC01DFB690}"/>
              </a:ext>
            </a:extLst>
          </p:cNvPr>
          <p:cNvSpPr txBox="1"/>
          <p:nvPr/>
        </p:nvSpPr>
        <p:spPr>
          <a:xfrm>
            <a:off x="461639" y="2234029"/>
            <a:ext cx="5717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右表为前任</a:t>
            </a:r>
            <a:r>
              <a:rPr lang="en-US" dirty="0">
                <a:latin typeface="+mn-ea"/>
              </a:rPr>
              <a:t>Foursquare</a:t>
            </a:r>
            <a:r>
              <a:rPr lang="zh-CN" altLang="en-US" dirty="0">
                <a:latin typeface="+mn-ea"/>
              </a:rPr>
              <a:t>数据科学家</a:t>
            </a:r>
            <a:r>
              <a:rPr lang="en-US" dirty="0">
                <a:latin typeface="+mn-ea"/>
              </a:rPr>
              <a:t>Michael Li</a:t>
            </a:r>
            <a:r>
              <a:rPr lang="zh-CN" altLang="en-US" dirty="0">
                <a:latin typeface="+mn-ea"/>
              </a:rPr>
              <a:t>发表的对 </a:t>
            </a:r>
            <a:r>
              <a:rPr lang="en-US" altLang="zh-CN" dirty="0">
                <a:latin typeface="+mn-ea"/>
              </a:rPr>
              <a:t>23 </a:t>
            </a:r>
            <a:r>
              <a:rPr lang="zh-CN" altLang="en-US" dirty="0">
                <a:latin typeface="+mn-ea"/>
              </a:rPr>
              <a:t>个深度学习库进行了排名，排名基于三个重要指标：</a:t>
            </a:r>
            <a:r>
              <a:rPr lang="en-US" dirty="0" err="1">
                <a:solidFill>
                  <a:srgbClr val="FFC000"/>
                </a:solidFill>
                <a:latin typeface="+mn-ea"/>
              </a:rPr>
              <a:t>GitHub</a:t>
            </a:r>
            <a:r>
              <a:rPr lang="en-US" dirty="0" err="1">
                <a:latin typeface="+mn-ea"/>
              </a:rPr>
              <a:t>、</a:t>
            </a:r>
            <a:r>
              <a:rPr lang="en-US" dirty="0" err="1">
                <a:solidFill>
                  <a:srgbClr val="FFC000"/>
                </a:solidFill>
                <a:latin typeface="+mn-ea"/>
              </a:rPr>
              <a:t>Stack</a:t>
            </a:r>
            <a:r>
              <a:rPr lang="en-US" dirty="0">
                <a:solidFill>
                  <a:srgbClr val="FFC000"/>
                </a:solidFill>
                <a:latin typeface="+mn-ea"/>
              </a:rPr>
              <a:t> Overflow </a:t>
            </a:r>
            <a:r>
              <a:rPr lang="zh-CN" altLang="en-US" dirty="0">
                <a:latin typeface="+mn-ea"/>
              </a:rPr>
              <a:t>以及</a:t>
            </a:r>
            <a:r>
              <a:rPr lang="zh-CN" altLang="en-US" dirty="0">
                <a:solidFill>
                  <a:srgbClr val="FFC000"/>
                </a:solidFill>
                <a:latin typeface="+mn-ea"/>
              </a:rPr>
              <a:t>谷歌搜索结果</a:t>
            </a:r>
            <a:r>
              <a:rPr lang="zh-CN" altLang="en-US" dirty="0">
                <a:latin typeface="+mn-ea"/>
              </a:rPr>
              <a:t>。</a:t>
            </a:r>
            <a:endParaRPr 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CB173-B096-4C35-A50E-892E8B5F6A4A}"/>
              </a:ext>
            </a:extLst>
          </p:cNvPr>
          <p:cNvSpPr txBox="1"/>
          <p:nvPr/>
        </p:nvSpPr>
        <p:spPr>
          <a:xfrm>
            <a:off x="461639" y="3190496"/>
            <a:ext cx="5548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23</a:t>
            </a:r>
            <a:r>
              <a:rPr lang="zh-CN" altLang="en-US" dirty="0">
                <a:latin typeface="+mn-ea"/>
              </a:rPr>
              <a:t>种用于数据科学的开源深度学习库的排名，按照</a:t>
            </a:r>
            <a:r>
              <a:rPr lang="en-US" altLang="zh-CN" dirty="0" err="1">
                <a:latin typeface="+mn-ea"/>
              </a:rPr>
              <a:t>Github</a:t>
            </a:r>
            <a:r>
              <a:rPr lang="zh-CN" altLang="en-US" dirty="0">
                <a:latin typeface="+mn-ea"/>
              </a:rPr>
              <a:t>上的活动、</a:t>
            </a:r>
            <a:r>
              <a:rPr lang="en-US" altLang="zh-CN" dirty="0">
                <a:latin typeface="+mn-ea"/>
              </a:rPr>
              <a:t>Stack Overflow</a:t>
            </a:r>
            <a:r>
              <a:rPr lang="zh-CN" altLang="en-US" dirty="0">
                <a:latin typeface="+mn-ea"/>
              </a:rPr>
              <a:t>上的活动以及谷歌搜索结果来衡量。该表显示了标准化分数，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这个值表示高于平均值（平均值</a:t>
            </a:r>
            <a:r>
              <a:rPr lang="en-US" altLang="zh-CN" dirty="0">
                <a:latin typeface="+mn-ea"/>
              </a:rPr>
              <a:t>=0</a:t>
            </a:r>
            <a:r>
              <a:rPr lang="zh-CN" altLang="en-US" dirty="0">
                <a:latin typeface="+mn-ea"/>
              </a:rPr>
              <a:t>）一个标准偏差。比如说，</a:t>
            </a:r>
            <a:r>
              <a:rPr lang="en-US" altLang="zh-CN" dirty="0">
                <a:latin typeface="+mn-ea"/>
              </a:rPr>
              <a:t>Caffe</a:t>
            </a:r>
            <a:r>
              <a:rPr lang="zh-CN" altLang="en-US" dirty="0">
                <a:latin typeface="+mn-ea"/>
              </a:rPr>
              <a:t>高于</a:t>
            </a:r>
            <a:r>
              <a:rPr lang="en-US" altLang="zh-CN" dirty="0" err="1">
                <a:latin typeface="+mn-ea"/>
              </a:rPr>
              <a:t>Github</a:t>
            </a:r>
            <a:r>
              <a:rPr lang="zh-CN" altLang="en-US" dirty="0">
                <a:latin typeface="+mn-ea"/>
              </a:rPr>
              <a:t>活动方面的平均值一个标准偏差，而</a:t>
            </a:r>
            <a:r>
              <a:rPr lang="en-US" altLang="zh-CN" dirty="0">
                <a:latin typeface="+mn-ea"/>
              </a:rPr>
              <a:t>deeplearning4j</a:t>
            </a:r>
            <a:r>
              <a:rPr lang="zh-CN" altLang="en-US" dirty="0">
                <a:latin typeface="+mn-ea"/>
              </a:rPr>
              <a:t>接近平均值。</a:t>
            </a:r>
            <a:endParaRPr lang="en-US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C5C75-273C-456E-B5F6-C745314BD424}"/>
              </a:ext>
            </a:extLst>
          </p:cNvPr>
          <p:cNvSpPr txBox="1"/>
          <p:nvPr/>
        </p:nvSpPr>
        <p:spPr>
          <a:xfrm>
            <a:off x="895142" y="5003039"/>
            <a:ext cx="228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+mn-ea"/>
              </a:rPr>
              <a:t>TensorFlow</a:t>
            </a:r>
            <a:r>
              <a:rPr lang="zh-CN" altLang="en-US" dirty="0">
                <a:latin typeface="+mn-ea"/>
              </a:rPr>
              <a:t>一路领跑</a:t>
            </a:r>
            <a:endParaRPr 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5F415-B1C7-4370-A256-055A20AD8C6F}"/>
              </a:ext>
            </a:extLst>
          </p:cNvPr>
          <p:cNvSpPr txBox="1"/>
          <p:nvPr/>
        </p:nvSpPr>
        <p:spPr>
          <a:xfrm>
            <a:off x="895142" y="5542124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+mn-ea"/>
              </a:rPr>
              <a:t>Keras</a:t>
            </a:r>
            <a:r>
              <a:rPr lang="zh-CN" altLang="en-US" dirty="0">
                <a:latin typeface="+mn-ea"/>
              </a:rPr>
              <a:t>是最流行的深度学习框架</a:t>
            </a:r>
            <a:endParaRPr 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FD3A-EA59-42BB-B6E3-128EE369BFF3}"/>
              </a:ext>
            </a:extLst>
          </p:cNvPr>
          <p:cNvSpPr txBox="1"/>
          <p:nvPr/>
        </p:nvSpPr>
        <p:spPr>
          <a:xfrm>
            <a:off x="895142" y="6081209"/>
            <a:ext cx="372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是深度学习接口的首选语言</a:t>
            </a:r>
            <a:endParaRPr lang="en-US" dirty="0">
              <a:latin typeface="+mn-ea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9F79E8-8B11-49B8-88F9-076B2C32A5C0}"/>
              </a:ext>
            </a:extLst>
          </p:cNvPr>
          <p:cNvSpPr/>
          <p:nvPr/>
        </p:nvSpPr>
        <p:spPr>
          <a:xfrm>
            <a:off x="636674" y="5109600"/>
            <a:ext cx="156210" cy="156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B5031-7B31-4B31-96E7-BF959B7CD757}"/>
              </a:ext>
            </a:extLst>
          </p:cNvPr>
          <p:cNvSpPr/>
          <p:nvPr/>
        </p:nvSpPr>
        <p:spPr>
          <a:xfrm>
            <a:off x="636674" y="5648685"/>
            <a:ext cx="156210" cy="15621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C86CE-1B67-488B-ACB7-349CB3891F91}"/>
              </a:ext>
            </a:extLst>
          </p:cNvPr>
          <p:cNvSpPr/>
          <p:nvPr/>
        </p:nvSpPr>
        <p:spPr>
          <a:xfrm>
            <a:off x="636674" y="6187770"/>
            <a:ext cx="156210" cy="15621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809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E733-9565-4DEE-8CAD-194DF767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2018</a:t>
            </a:r>
            <a:r>
              <a:rPr lang="zh-CN" altLang="en-US" dirty="0">
                <a:latin typeface="+mn-ea"/>
                <a:ea typeface="+mn-ea"/>
              </a:rPr>
              <a:t>深度学习框架推荐一</a:t>
            </a:r>
            <a:endParaRPr lang="en-US" dirty="0">
              <a:latin typeface="+mn-ea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6CD7A-119D-443E-AE0C-F670732D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85" y="2193015"/>
            <a:ext cx="995363" cy="9953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A5249E-3FE1-4D9B-8621-5CA997573F43}"/>
              </a:ext>
            </a:extLst>
          </p:cNvPr>
          <p:cNvSpPr txBox="1"/>
          <p:nvPr/>
        </p:nvSpPr>
        <p:spPr>
          <a:xfrm>
            <a:off x="1482571" y="2130869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+mn-ea"/>
                <a:hlinkClick r:id="rId3"/>
              </a:rPr>
              <a:t>Keras</a:t>
            </a:r>
            <a:r>
              <a:rPr 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– </a:t>
            </a:r>
            <a:r>
              <a:rPr lang="en-US" b="1" dirty="0">
                <a:latin typeface="+mn-ea"/>
              </a:rPr>
              <a:t>Python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A3479-8EA2-4A2E-AD8B-5A58468CAFE8}"/>
              </a:ext>
            </a:extLst>
          </p:cNvPr>
          <p:cNvSpPr txBox="1"/>
          <p:nvPr/>
        </p:nvSpPr>
        <p:spPr>
          <a:xfrm>
            <a:off x="1482571" y="2449714"/>
            <a:ext cx="89398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推荐理由：受到 </a:t>
            </a:r>
            <a:r>
              <a:rPr lang="en-US" sz="1400" dirty="0">
                <a:latin typeface="+mn-ea"/>
              </a:rPr>
              <a:t>Torch </a:t>
            </a:r>
            <a:r>
              <a:rPr lang="zh-CN" altLang="en-US" sz="1400" dirty="0">
                <a:latin typeface="+mn-ea"/>
              </a:rPr>
              <a:t>启发，</a:t>
            </a:r>
            <a:r>
              <a:rPr lang="en-US" sz="1400" dirty="0" err="1">
                <a:latin typeface="+mn-ea"/>
              </a:rPr>
              <a:t>Keras</a:t>
            </a:r>
            <a:r>
              <a:rPr lang="en-US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提供了简单易用的 </a:t>
            </a:r>
            <a:r>
              <a:rPr lang="en-US" sz="1400" dirty="0">
                <a:latin typeface="+mn-ea"/>
              </a:rPr>
              <a:t>API </a:t>
            </a:r>
            <a:r>
              <a:rPr lang="zh-CN" altLang="en-US" sz="1400" dirty="0">
                <a:latin typeface="+mn-ea"/>
              </a:rPr>
              <a:t>接口，特别适合初学者入门。其后端采用 </a:t>
            </a:r>
            <a:r>
              <a:rPr lang="en-US" sz="1400" dirty="0" err="1">
                <a:latin typeface="+mn-ea"/>
              </a:rPr>
              <a:t>TensorFlow</a:t>
            </a:r>
            <a:r>
              <a:rPr lang="en-US" sz="1400" dirty="0">
                <a:latin typeface="+mn-ea"/>
              </a:rPr>
              <a:t>, CNTK，</a:t>
            </a:r>
            <a:r>
              <a:rPr lang="zh-CN" altLang="en-US" sz="1400" dirty="0">
                <a:latin typeface="+mn-ea"/>
              </a:rPr>
              <a:t>以及 </a:t>
            </a:r>
            <a:r>
              <a:rPr lang="en-US" sz="1400" dirty="0" err="1">
                <a:latin typeface="+mn-ea"/>
              </a:rPr>
              <a:t>Theano</a:t>
            </a:r>
            <a:r>
              <a:rPr lang="en-US" sz="1400" dirty="0">
                <a:latin typeface="+mn-ea"/>
              </a:rPr>
              <a:t>。</a:t>
            </a:r>
            <a:r>
              <a:rPr lang="zh-CN" altLang="en-US" sz="1400" dirty="0">
                <a:latin typeface="+mn-ea"/>
              </a:rPr>
              <a:t>另外，</a:t>
            </a:r>
            <a:r>
              <a:rPr lang="en-US" sz="1400" dirty="0">
                <a:latin typeface="+mn-ea"/>
              </a:rPr>
              <a:t>Deeplearning4j </a:t>
            </a:r>
            <a:r>
              <a:rPr lang="zh-CN" altLang="en-US" sz="1400" dirty="0">
                <a:latin typeface="+mn-ea"/>
              </a:rPr>
              <a:t>的 </a:t>
            </a:r>
            <a:r>
              <a:rPr lang="en-US" sz="1400" dirty="0">
                <a:latin typeface="+mn-ea"/>
              </a:rPr>
              <a:t>Python </a:t>
            </a:r>
            <a:r>
              <a:rPr lang="zh-CN" altLang="en-US" sz="1400" dirty="0">
                <a:latin typeface="+mn-ea"/>
              </a:rPr>
              <a:t>也是基于 </a:t>
            </a:r>
            <a:r>
              <a:rPr lang="en-US" sz="1400" dirty="0" err="1">
                <a:latin typeface="+mn-ea"/>
              </a:rPr>
              <a:t>Keras</a:t>
            </a:r>
            <a:r>
              <a:rPr lang="en-US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实现的。</a:t>
            </a:r>
            <a:r>
              <a:rPr lang="en-US" sz="1400" dirty="0" err="1">
                <a:latin typeface="+mn-ea"/>
              </a:rPr>
              <a:t>Keras</a:t>
            </a:r>
            <a:r>
              <a:rPr lang="en-US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几乎已经成了 </a:t>
            </a:r>
            <a:r>
              <a:rPr lang="en-US" sz="1400" dirty="0">
                <a:latin typeface="+mn-ea"/>
              </a:rPr>
              <a:t>Python </a:t>
            </a:r>
            <a:r>
              <a:rPr lang="zh-CN" altLang="en-US" sz="1400" dirty="0">
                <a:latin typeface="+mn-ea"/>
              </a:rPr>
              <a:t>神经网络的接口标准。</a:t>
            </a:r>
            <a:endParaRPr lang="en-US" sz="1400" dirty="0">
              <a:latin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55CE11-5933-4201-9F5D-89B0F9646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85" y="3514338"/>
            <a:ext cx="2863016" cy="7260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9FE5E1-6C91-4047-BB06-CE6D758BE7FE}"/>
              </a:ext>
            </a:extLst>
          </p:cNvPr>
          <p:cNvSpPr txBox="1"/>
          <p:nvPr/>
        </p:nvSpPr>
        <p:spPr>
          <a:xfrm>
            <a:off x="3329126" y="314500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ea"/>
                <a:hlinkClick r:id="rId5"/>
              </a:rPr>
              <a:t>Gluon</a:t>
            </a:r>
            <a:r>
              <a:rPr 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- Python</a:t>
            </a:r>
            <a:endParaRPr lang="en-US" b="1" dirty="0">
              <a:latin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A8E34F-8443-4090-A54C-8CF0E51ACB4A}"/>
              </a:ext>
            </a:extLst>
          </p:cNvPr>
          <p:cNvSpPr/>
          <p:nvPr/>
        </p:nvSpPr>
        <p:spPr>
          <a:xfrm>
            <a:off x="3329126" y="3514338"/>
            <a:ext cx="6965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+mn-ea"/>
              </a:rPr>
              <a:t>推荐理由：亚马逊 </a:t>
            </a:r>
            <a:r>
              <a:rPr lang="en-US" altLang="zh-CN" sz="1400" dirty="0">
                <a:latin typeface="+mn-ea"/>
              </a:rPr>
              <a:t>(Amazon) </a:t>
            </a:r>
            <a:r>
              <a:rPr lang="zh-CN" altLang="en-US" sz="1400" dirty="0">
                <a:latin typeface="+mn-ea"/>
              </a:rPr>
              <a:t>和 微软 </a:t>
            </a:r>
            <a:r>
              <a:rPr lang="en-US" altLang="zh-CN" sz="1400" dirty="0">
                <a:latin typeface="+mn-ea"/>
              </a:rPr>
              <a:t>(Microsoft) </a:t>
            </a:r>
            <a:r>
              <a:rPr lang="zh-CN" altLang="en-US" sz="1400" dirty="0">
                <a:latin typeface="+mn-ea"/>
              </a:rPr>
              <a:t>于 </a:t>
            </a:r>
            <a:r>
              <a:rPr lang="en-US" altLang="zh-CN" sz="1400" dirty="0">
                <a:latin typeface="+mn-ea"/>
              </a:rPr>
              <a:t>2017 </a:t>
            </a:r>
            <a:r>
              <a:rPr lang="zh-CN" altLang="en-US" sz="1400" dirty="0">
                <a:latin typeface="+mn-ea"/>
              </a:rPr>
              <a:t>年 </a:t>
            </a:r>
            <a:r>
              <a:rPr lang="en-US" altLang="zh-CN" sz="1400" dirty="0">
                <a:latin typeface="+mn-ea"/>
              </a:rPr>
              <a:t>10 </a:t>
            </a:r>
            <a:r>
              <a:rPr lang="zh-CN" altLang="en-US" sz="1400" dirty="0">
                <a:latin typeface="+mn-ea"/>
              </a:rPr>
              <a:t>月联合推出的深度学习 </a:t>
            </a:r>
            <a:r>
              <a:rPr lang="en-US" altLang="zh-CN" sz="1400" dirty="0">
                <a:latin typeface="+mn-ea"/>
              </a:rPr>
              <a:t>API</a:t>
            </a:r>
            <a:r>
              <a:rPr lang="zh-CN" altLang="en-US" sz="1400" dirty="0">
                <a:latin typeface="+mn-ea"/>
              </a:rPr>
              <a:t>。</a:t>
            </a:r>
            <a:r>
              <a:rPr lang="en-US" altLang="zh-CN" sz="1400" dirty="0">
                <a:latin typeface="+mn-ea"/>
              </a:rPr>
              <a:t>Gluon </a:t>
            </a:r>
            <a:r>
              <a:rPr lang="zh-CN" altLang="en-US" sz="1400" dirty="0">
                <a:latin typeface="+mn-ea"/>
              </a:rPr>
              <a:t>类似 </a:t>
            </a:r>
            <a:r>
              <a:rPr lang="en-US" altLang="zh-CN" sz="1400" dirty="0" err="1">
                <a:latin typeface="+mn-ea"/>
              </a:rPr>
              <a:t>Keras</a:t>
            </a:r>
            <a:r>
              <a:rPr lang="zh-CN" altLang="en-US" sz="1400" dirty="0">
                <a:latin typeface="+mn-ea"/>
              </a:rPr>
              <a:t>，提供了简单易用的 </a:t>
            </a:r>
            <a:r>
              <a:rPr lang="en-US" altLang="zh-CN" sz="1400" dirty="0">
                <a:latin typeface="+mn-ea"/>
              </a:rPr>
              <a:t>API </a:t>
            </a:r>
            <a:r>
              <a:rPr lang="zh-CN" altLang="en-US" sz="1400" dirty="0">
                <a:latin typeface="+mn-ea"/>
              </a:rPr>
              <a:t>接口。但和 </a:t>
            </a:r>
            <a:r>
              <a:rPr lang="en-US" altLang="zh-CN" sz="1400" dirty="0" err="1">
                <a:latin typeface="+mn-ea"/>
              </a:rPr>
              <a:t>Keras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不一样的地方是，</a:t>
            </a:r>
            <a:r>
              <a:rPr lang="en-US" altLang="zh-CN" sz="1400" dirty="0">
                <a:latin typeface="+mn-ea"/>
              </a:rPr>
              <a:t>Gluon </a:t>
            </a:r>
            <a:r>
              <a:rPr lang="zh-CN" altLang="en-US" sz="1400" dirty="0">
                <a:latin typeface="+mn-ea"/>
              </a:rPr>
              <a:t>还支持动态计算图（对自然语言处理特别有用）。</a:t>
            </a:r>
            <a:r>
              <a:rPr lang="en-US" altLang="zh-CN" sz="1400" dirty="0">
                <a:latin typeface="+mn-ea"/>
              </a:rPr>
              <a:t>Gluon </a:t>
            </a:r>
            <a:r>
              <a:rPr lang="zh-CN" altLang="en-US" sz="1400" dirty="0">
                <a:latin typeface="+mn-ea"/>
              </a:rPr>
              <a:t>后端目前采用 </a:t>
            </a:r>
            <a:r>
              <a:rPr lang="en-US" altLang="zh-CN" sz="1400" dirty="0" err="1">
                <a:latin typeface="+mn-ea"/>
              </a:rPr>
              <a:t>MXNet</a:t>
            </a:r>
            <a:r>
              <a:rPr lang="zh-CN" altLang="en-US" sz="1400" dirty="0">
                <a:latin typeface="+mn-ea"/>
              </a:rPr>
              <a:t>，未来还将支持微软的 </a:t>
            </a:r>
            <a:r>
              <a:rPr lang="en-US" altLang="zh-CN" sz="1400" dirty="0">
                <a:latin typeface="+mn-ea"/>
              </a:rPr>
              <a:t>CNTK</a:t>
            </a:r>
            <a:r>
              <a:rPr lang="zh-CN" altLang="en-US" sz="1400" dirty="0">
                <a:latin typeface="+mn-ea"/>
              </a:rPr>
              <a:t>。</a:t>
            </a:r>
            <a:endParaRPr lang="en-US" sz="1400" dirty="0">
              <a:latin typeface="+mn-e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339EBA-1B0D-4EDD-89DC-0090A1CC19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685" y="4653120"/>
            <a:ext cx="2863636" cy="611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78572C-F24F-45DC-942C-E6BD6D9BC683}"/>
              </a:ext>
            </a:extLst>
          </p:cNvPr>
          <p:cNvSpPr txBox="1"/>
          <p:nvPr/>
        </p:nvSpPr>
        <p:spPr>
          <a:xfrm>
            <a:off x="3329126" y="4537396"/>
            <a:ext cx="427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+mn-ea"/>
                <a:hlinkClick r:id="rId7"/>
              </a:rPr>
              <a:t>TensorFlow</a:t>
            </a:r>
            <a:r>
              <a:rPr lang="en-US" b="1" dirty="0">
                <a:latin typeface="+mn-ea"/>
              </a:rPr>
              <a:t> – Python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C++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Go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Java</a:t>
            </a:r>
            <a:endParaRPr 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67353A-D791-4A9F-BCB5-9EBDA13F0454}"/>
              </a:ext>
            </a:extLst>
          </p:cNvPr>
          <p:cNvSpPr txBox="1"/>
          <p:nvPr/>
        </p:nvSpPr>
        <p:spPr>
          <a:xfrm>
            <a:off x="3329126" y="4906728"/>
            <a:ext cx="696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推荐理由： 谷歌 </a:t>
            </a:r>
            <a:r>
              <a:rPr lang="en-US" altLang="zh-CN" sz="1400" dirty="0">
                <a:latin typeface="+mn-ea"/>
              </a:rPr>
              <a:t>(</a:t>
            </a:r>
            <a:r>
              <a:rPr lang="en-US" sz="1400" dirty="0">
                <a:latin typeface="+mn-ea"/>
              </a:rPr>
              <a:t>Google) </a:t>
            </a:r>
            <a:r>
              <a:rPr lang="zh-CN" altLang="en-US" sz="1400" dirty="0">
                <a:latin typeface="+mn-ea"/>
              </a:rPr>
              <a:t>大厂出品，追随者众多。相比其他框架，</a:t>
            </a:r>
            <a:r>
              <a:rPr lang="en-US" sz="1400" dirty="0" err="1">
                <a:latin typeface="+mn-ea"/>
              </a:rPr>
              <a:t>TensorFlow</a:t>
            </a:r>
            <a:r>
              <a:rPr lang="en-US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速度较慢，但它提供的 </a:t>
            </a:r>
            <a:r>
              <a:rPr lang="en-US" sz="1400" dirty="0" err="1">
                <a:latin typeface="+mn-ea"/>
              </a:rPr>
              <a:t>TensorBoard</a:t>
            </a:r>
            <a:r>
              <a:rPr lang="en-US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可视化工具还是很不错的。</a:t>
            </a:r>
            <a:endParaRPr lang="en-US" sz="1400" dirty="0">
              <a:latin typeface="+mn-e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06D447-1FB7-432B-9E3B-F30E4293E1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685" y="5647730"/>
            <a:ext cx="2863016" cy="7808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4375D1-62C5-4DAE-821E-24CDD8EEA8BA}"/>
              </a:ext>
            </a:extLst>
          </p:cNvPr>
          <p:cNvSpPr txBox="1"/>
          <p:nvPr/>
        </p:nvSpPr>
        <p:spPr>
          <a:xfrm>
            <a:off x="3329126" y="5536483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+mn-ea"/>
                <a:hlinkClick r:id="rId9"/>
              </a:rPr>
              <a:t>MXNet</a:t>
            </a:r>
            <a:r>
              <a:rPr lang="en-US" b="1" dirty="0">
                <a:latin typeface="+mn-ea"/>
              </a:rPr>
              <a:t> – Python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Scala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R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Julia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C++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Perl</a:t>
            </a:r>
            <a:endParaRPr 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E82A19-9D6E-4004-ACAD-506D6287A8AA}"/>
              </a:ext>
            </a:extLst>
          </p:cNvPr>
          <p:cNvSpPr txBox="1"/>
          <p:nvPr/>
        </p:nvSpPr>
        <p:spPr>
          <a:xfrm>
            <a:off x="3329126" y="5896937"/>
            <a:ext cx="6876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推荐理由：已被 亚马逊 </a:t>
            </a:r>
            <a:r>
              <a:rPr lang="en-US" altLang="zh-CN" sz="1400" dirty="0">
                <a:latin typeface="+mn-ea"/>
              </a:rPr>
              <a:t>(Amazon) </a:t>
            </a:r>
            <a:r>
              <a:rPr lang="zh-CN" altLang="en-US" sz="1400" dirty="0">
                <a:latin typeface="+mn-ea"/>
              </a:rPr>
              <a:t>选为 </a:t>
            </a:r>
            <a:r>
              <a:rPr lang="en-US" altLang="zh-CN" sz="1400" dirty="0">
                <a:latin typeface="+mn-ea"/>
              </a:rPr>
              <a:t>AWS </a:t>
            </a:r>
            <a:r>
              <a:rPr lang="zh-CN" altLang="en-US" sz="1400" dirty="0">
                <a:latin typeface="+mn-ea"/>
              </a:rPr>
              <a:t>上的深度学习框架，支持动态图计算。</a:t>
            </a:r>
            <a:r>
              <a:rPr lang="en-US" altLang="zh-CN" sz="1400" dirty="0" err="1">
                <a:latin typeface="+mn-ea"/>
              </a:rPr>
              <a:t>MXNet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有许多中国开发者，因而有非常良好的中文文档支持。</a:t>
            </a:r>
            <a:r>
              <a:rPr lang="en-US" altLang="zh-CN" sz="1400" dirty="0">
                <a:latin typeface="+mn-ea"/>
              </a:rPr>
              <a:t>Gluon </a:t>
            </a:r>
            <a:r>
              <a:rPr lang="zh-CN" altLang="en-US" sz="1400" dirty="0">
                <a:latin typeface="+mn-ea"/>
              </a:rPr>
              <a:t>接口使得 </a:t>
            </a:r>
            <a:r>
              <a:rPr lang="en-US" altLang="zh-CN" sz="1400" dirty="0" err="1">
                <a:latin typeface="+mn-ea"/>
              </a:rPr>
              <a:t>MXNet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像 </a:t>
            </a:r>
            <a:r>
              <a:rPr lang="en-US" altLang="zh-CN" sz="1400" dirty="0" err="1">
                <a:latin typeface="+mn-ea"/>
              </a:rPr>
              <a:t>Keras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一样简单易用。</a:t>
            </a:r>
            <a:endParaRPr 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0080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D106-A789-4D0A-86CF-63AEA5D7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2018</a:t>
            </a:r>
            <a:r>
              <a:rPr lang="zh-CN" altLang="en-US" dirty="0">
                <a:latin typeface="+mn-ea"/>
                <a:ea typeface="+mn-ea"/>
              </a:rPr>
              <a:t>深度学习框架推荐二</a:t>
            </a:r>
            <a:endParaRPr lang="en-US" dirty="0">
              <a:latin typeface="+mn-ea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FBC84-4377-4FAF-9F88-E5894D7F9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5" y="2242660"/>
            <a:ext cx="726119" cy="1154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7FFD40-56AC-4D2C-8FED-D24314062262}"/>
              </a:ext>
            </a:extLst>
          </p:cNvPr>
          <p:cNvSpPr txBox="1"/>
          <p:nvPr/>
        </p:nvSpPr>
        <p:spPr>
          <a:xfrm>
            <a:off x="1198484" y="2276498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+mn-ea"/>
                <a:hlinkClick r:id="rId3"/>
              </a:rPr>
              <a:t>PyTorch</a:t>
            </a:r>
            <a:r>
              <a:rPr lang="en-US" b="1" dirty="0">
                <a:latin typeface="+mn-ea"/>
              </a:rPr>
              <a:t> - Python</a:t>
            </a:r>
            <a:endParaRPr lang="en-US" dirty="0">
              <a:latin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6B81C-5578-4998-9538-98314B3152E7}"/>
              </a:ext>
            </a:extLst>
          </p:cNvPr>
          <p:cNvSpPr/>
          <p:nvPr/>
        </p:nvSpPr>
        <p:spPr>
          <a:xfrm>
            <a:off x="1198484" y="2649481"/>
            <a:ext cx="38381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+mn-ea"/>
              </a:rPr>
              <a:t>推荐理由： 背后金主是 脸书 </a:t>
            </a:r>
            <a:r>
              <a:rPr lang="en-US" altLang="zh-CN" sz="1400" dirty="0">
                <a:latin typeface="+mn-ea"/>
              </a:rPr>
              <a:t>(Facebook) </a:t>
            </a:r>
            <a:r>
              <a:rPr lang="zh-CN" altLang="en-US" sz="1400" dirty="0">
                <a:latin typeface="+mn-ea"/>
              </a:rPr>
              <a:t>，同样支持动态计算图，提供很好的灵活性，适合研究。</a:t>
            </a:r>
            <a:endParaRPr lang="en-US" sz="1400" dirty="0">
              <a:latin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99BD0-73F4-4B1F-8CB0-DFB4826E7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001" y="2276498"/>
            <a:ext cx="1019175" cy="1085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DFD617-5A13-4CE9-B435-BE6363988310}"/>
              </a:ext>
            </a:extLst>
          </p:cNvPr>
          <p:cNvSpPr txBox="1"/>
          <p:nvPr/>
        </p:nvSpPr>
        <p:spPr>
          <a:xfrm>
            <a:off x="7040092" y="2241514"/>
            <a:ext cx="316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ea"/>
                <a:hlinkClick r:id="rId5"/>
              </a:rPr>
              <a:t>Caffe2</a:t>
            </a:r>
            <a:r>
              <a:rPr lang="en-US" b="1" dirty="0">
                <a:latin typeface="+mn-ea"/>
              </a:rPr>
              <a:t> – Python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C++</a:t>
            </a:r>
            <a:r>
              <a:rPr lang="en-US" b="1" dirty="0">
                <a:latin typeface="+mn-ea"/>
              </a:rPr>
              <a:t> </a:t>
            </a:r>
            <a:endParaRPr lang="en-US" dirty="0">
              <a:latin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1494E3-96B3-4611-BC45-DF7C89F594E5}"/>
              </a:ext>
            </a:extLst>
          </p:cNvPr>
          <p:cNvSpPr/>
          <p:nvPr/>
        </p:nvSpPr>
        <p:spPr>
          <a:xfrm>
            <a:off x="7040092" y="2610846"/>
            <a:ext cx="38400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+mn-ea"/>
              </a:rPr>
              <a:t>推荐理由： 同样是 脸书 </a:t>
            </a:r>
            <a:r>
              <a:rPr lang="en-US" altLang="zh-CN" sz="1400" dirty="0">
                <a:latin typeface="+mn-ea"/>
              </a:rPr>
              <a:t>(Facebook) </a:t>
            </a:r>
            <a:r>
              <a:rPr lang="zh-CN" altLang="en-US" sz="1400" dirty="0">
                <a:latin typeface="+mn-ea"/>
              </a:rPr>
              <a:t>出品，为生产环境设计，提供在各种平台（包括移动设备）的运行时。 </a:t>
            </a:r>
            <a:endParaRPr lang="en-US" sz="1400" dirty="0">
              <a:latin typeface="+mn-e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526FD4-3E8F-453C-94B6-5A8E7CF7BE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365" y="3894156"/>
            <a:ext cx="3845554" cy="585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94AA8A-B3DF-4197-B458-DDEC4A321FCE}"/>
              </a:ext>
            </a:extLst>
          </p:cNvPr>
          <p:cNvSpPr txBox="1"/>
          <p:nvPr/>
        </p:nvSpPr>
        <p:spPr>
          <a:xfrm>
            <a:off x="352501" y="4557428"/>
            <a:ext cx="396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ea"/>
                <a:hlinkClick r:id="rId7"/>
              </a:rPr>
              <a:t>Deeplearning4j</a:t>
            </a:r>
            <a:r>
              <a:rPr lang="en-US" b="1" dirty="0">
                <a:latin typeface="+mn-ea"/>
              </a:rPr>
              <a:t> – Java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Python</a:t>
            </a:r>
            <a:endParaRPr 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551D43-E650-4921-9C7D-BE7989BADEFC}"/>
              </a:ext>
            </a:extLst>
          </p:cNvPr>
          <p:cNvSpPr txBox="1"/>
          <p:nvPr/>
        </p:nvSpPr>
        <p:spPr>
          <a:xfrm>
            <a:off x="352503" y="4986463"/>
            <a:ext cx="5394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推荐理由：与其他（大多数）基于 </a:t>
            </a:r>
            <a:r>
              <a:rPr lang="en-US" sz="1400" dirty="0">
                <a:latin typeface="+mn-ea"/>
              </a:rPr>
              <a:t>Python </a:t>
            </a:r>
            <a:r>
              <a:rPr lang="zh-CN" altLang="en-US" sz="1400" dirty="0">
                <a:latin typeface="+mn-ea"/>
              </a:rPr>
              <a:t>的深度学习框架不同，</a:t>
            </a:r>
            <a:r>
              <a:rPr lang="en-US" sz="1400" dirty="0">
                <a:latin typeface="+mn-ea"/>
              </a:rPr>
              <a:t>Deeplearning4j </a:t>
            </a:r>
            <a:r>
              <a:rPr lang="zh-CN" altLang="en-US" sz="1400" dirty="0">
                <a:latin typeface="+mn-ea"/>
              </a:rPr>
              <a:t>基于 </a:t>
            </a:r>
            <a:r>
              <a:rPr lang="en-US" sz="1400" dirty="0">
                <a:latin typeface="+mn-ea"/>
              </a:rPr>
              <a:t>Java </a:t>
            </a:r>
            <a:r>
              <a:rPr lang="zh-CN" altLang="en-US" sz="1400" dirty="0">
                <a:latin typeface="+mn-ea"/>
              </a:rPr>
              <a:t>开发，与 </a:t>
            </a:r>
            <a:r>
              <a:rPr lang="en-US" sz="1400" dirty="0">
                <a:latin typeface="+mn-ea"/>
              </a:rPr>
              <a:t>Hadoop, Spark </a:t>
            </a:r>
            <a:r>
              <a:rPr lang="zh-CN" altLang="en-US" sz="1400" dirty="0">
                <a:latin typeface="+mn-ea"/>
              </a:rPr>
              <a:t>生态结合得很好。尤其令人称道的是其优秀的文档，官司方文档直接就有中文版本。另外，虽然是面向 </a:t>
            </a:r>
            <a:r>
              <a:rPr lang="en-US" sz="1400" dirty="0">
                <a:latin typeface="+mn-ea"/>
              </a:rPr>
              <a:t>Java </a:t>
            </a:r>
            <a:r>
              <a:rPr lang="zh-CN" altLang="en-US" sz="1400" dirty="0">
                <a:latin typeface="+mn-ea"/>
              </a:rPr>
              <a:t>的框架，</a:t>
            </a:r>
            <a:r>
              <a:rPr lang="en-US" sz="1400" dirty="0">
                <a:latin typeface="+mn-ea"/>
              </a:rPr>
              <a:t>Deeplearning4j </a:t>
            </a:r>
            <a:r>
              <a:rPr lang="zh-CN" altLang="en-US" sz="1400" dirty="0">
                <a:latin typeface="+mn-ea"/>
              </a:rPr>
              <a:t>也提供了 </a:t>
            </a:r>
            <a:r>
              <a:rPr lang="en-US" sz="1400" dirty="0">
                <a:latin typeface="+mn-ea"/>
              </a:rPr>
              <a:t>Python </a:t>
            </a:r>
            <a:r>
              <a:rPr lang="zh-CN" altLang="en-US" sz="1400" dirty="0">
                <a:latin typeface="+mn-ea"/>
              </a:rPr>
              <a:t>的接口（基于 </a:t>
            </a:r>
            <a:r>
              <a:rPr lang="en-US" sz="1400" dirty="0" err="1">
                <a:latin typeface="+mn-ea"/>
              </a:rPr>
              <a:t>Keras</a:t>
            </a:r>
            <a:r>
              <a:rPr lang="en-US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实现） </a:t>
            </a:r>
            <a:r>
              <a:rPr lang="en-US" altLang="zh-CN" sz="1400" dirty="0">
                <a:latin typeface="+mn-ea"/>
              </a:rPr>
              <a:t>DeepLearning4j</a:t>
            </a:r>
            <a:r>
              <a:rPr lang="zh-CN" altLang="en-US" sz="1400" dirty="0">
                <a:latin typeface="+mn-ea"/>
              </a:rPr>
              <a:t>是一个面向生产环境和商业应用的高成熟度深度学习开源库，可应用于以下深度学习领域：</a:t>
            </a:r>
            <a:r>
              <a:rPr lang="zh-CN" altLang="en-US" sz="1400" dirty="0">
                <a:solidFill>
                  <a:srgbClr val="FFC000"/>
                </a:solidFill>
                <a:latin typeface="+mn-ea"/>
              </a:rPr>
              <a:t>人脸</a:t>
            </a:r>
            <a:r>
              <a:rPr lang="en-US" altLang="zh-CN" sz="1400" dirty="0">
                <a:solidFill>
                  <a:srgbClr val="FFC000"/>
                </a:solidFill>
                <a:latin typeface="+mn-ea"/>
              </a:rPr>
              <a:t>/</a:t>
            </a:r>
            <a:r>
              <a:rPr lang="zh-CN" altLang="en-US" sz="1400" dirty="0">
                <a:solidFill>
                  <a:srgbClr val="FFC000"/>
                </a:solidFill>
                <a:latin typeface="+mn-ea"/>
              </a:rPr>
              <a:t>图像识别</a:t>
            </a:r>
            <a:r>
              <a:rPr lang="zh-CN" altLang="en-US" sz="1400" dirty="0">
                <a:latin typeface="+mn-ea"/>
              </a:rPr>
              <a:t>、</a:t>
            </a:r>
            <a:r>
              <a:rPr lang="zh-CN" altLang="en-US" sz="1400" dirty="0">
                <a:solidFill>
                  <a:srgbClr val="FFC000"/>
                </a:solidFill>
                <a:latin typeface="+mn-ea"/>
              </a:rPr>
              <a:t>语音搜索</a:t>
            </a:r>
            <a:r>
              <a:rPr lang="zh-CN" altLang="en-US" sz="1400" dirty="0">
                <a:latin typeface="+mn-ea"/>
              </a:rPr>
              <a:t>、</a:t>
            </a:r>
            <a:r>
              <a:rPr lang="zh-CN" altLang="en-US" sz="1400" dirty="0">
                <a:solidFill>
                  <a:srgbClr val="FFC000"/>
                </a:solidFill>
                <a:latin typeface="+mn-ea"/>
              </a:rPr>
              <a:t>语音转文字</a:t>
            </a:r>
            <a:r>
              <a:rPr lang="zh-CN" altLang="en-US" sz="1400" dirty="0">
                <a:latin typeface="+mn-ea"/>
              </a:rPr>
              <a:t>（</a:t>
            </a:r>
            <a:r>
              <a:rPr lang="en-US" altLang="zh-CN" sz="1400" dirty="0">
                <a:latin typeface="+mn-ea"/>
              </a:rPr>
              <a:t>Speech to text</a:t>
            </a:r>
            <a:r>
              <a:rPr lang="zh-CN" altLang="en-US" sz="1400" dirty="0">
                <a:latin typeface="+mn-ea"/>
              </a:rPr>
              <a:t>）、</a:t>
            </a:r>
            <a:r>
              <a:rPr lang="zh-CN" altLang="en-US" sz="1400" dirty="0">
                <a:solidFill>
                  <a:srgbClr val="FFC000"/>
                </a:solidFill>
                <a:latin typeface="+mn-ea"/>
              </a:rPr>
              <a:t>垃圾信息过滤</a:t>
            </a:r>
            <a:r>
              <a:rPr lang="zh-CN" altLang="en-US" sz="1400" dirty="0">
                <a:latin typeface="+mn-ea"/>
              </a:rPr>
              <a:t>（异常侦测）、</a:t>
            </a:r>
            <a:r>
              <a:rPr lang="zh-CN" altLang="en-US" sz="1400" dirty="0">
                <a:solidFill>
                  <a:srgbClr val="FFC000"/>
                </a:solidFill>
                <a:latin typeface="+mn-ea"/>
              </a:rPr>
              <a:t>电商欺诈侦测</a:t>
            </a:r>
            <a:r>
              <a:rPr lang="zh-CN" altLang="en-US" sz="1400" dirty="0">
                <a:latin typeface="+mn-ea"/>
              </a:rPr>
              <a:t>。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7AFD7D-564A-442A-8E4D-09C31F9A17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1001" y="3894156"/>
            <a:ext cx="3429000" cy="8403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2F17F5-F09C-4A84-ABFB-7514E28184D5}"/>
              </a:ext>
            </a:extLst>
          </p:cNvPr>
          <p:cNvSpPr txBox="1"/>
          <p:nvPr/>
        </p:nvSpPr>
        <p:spPr>
          <a:xfrm>
            <a:off x="5836002" y="4792744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+mn-ea"/>
                <a:hlinkClick r:id="rId9"/>
              </a:rPr>
              <a:t>ConvNetJS</a:t>
            </a:r>
            <a:r>
              <a:rPr lang="en-US" b="1" dirty="0">
                <a:latin typeface="+mn-ea"/>
              </a:rPr>
              <a:t> - </a:t>
            </a:r>
            <a:r>
              <a:rPr lang="en-US" b="1" dirty="0" err="1">
                <a:latin typeface="+mn-ea"/>
              </a:rPr>
              <a:t>Javascript</a:t>
            </a:r>
            <a:endParaRPr 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09544-E50C-4058-A99F-C8BEA96F10CB}"/>
              </a:ext>
            </a:extLst>
          </p:cNvPr>
          <p:cNvSpPr txBox="1"/>
          <p:nvPr/>
        </p:nvSpPr>
        <p:spPr>
          <a:xfrm>
            <a:off x="5836002" y="5162076"/>
            <a:ext cx="4959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推荐理由：基于 </a:t>
            </a:r>
            <a:r>
              <a:rPr lang="en-US" altLang="zh-CN" sz="1400" dirty="0" err="1">
                <a:latin typeface="+mn-ea"/>
              </a:rPr>
              <a:t>Javascript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的深度学习框架，可以在浏览器中训练深度神经网络。最重要的用途是帮助学习 </a:t>
            </a:r>
            <a:r>
              <a:rPr lang="en-US" altLang="zh-CN" sz="1400" dirty="0">
                <a:latin typeface="+mn-ea"/>
              </a:rPr>
              <a:t>Deep Learning</a:t>
            </a:r>
            <a:r>
              <a:rPr lang="zh-CN" altLang="en-US" sz="1400" dirty="0">
                <a:latin typeface="+mn-ea"/>
              </a:rPr>
              <a:t>。</a:t>
            </a:r>
            <a:endParaRPr 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254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1CF8-1498-4B9F-BCCB-65C14E76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人工智能的“</a:t>
            </a:r>
            <a:r>
              <a:rPr lang="zh-CN" altLang="en-US" dirty="0">
                <a:solidFill>
                  <a:srgbClr val="FFCC00"/>
                </a:solidFill>
              </a:rPr>
              <a:t>三驾马车</a:t>
            </a:r>
            <a:r>
              <a:rPr lang="zh-CN" altLang="en-US" dirty="0"/>
              <a:t>”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7753B-49EA-4D8B-AB18-5060778674FF}"/>
              </a:ext>
            </a:extLst>
          </p:cNvPr>
          <p:cNvSpPr txBox="1"/>
          <p:nvPr/>
        </p:nvSpPr>
        <p:spPr>
          <a:xfrm>
            <a:off x="1225118" y="2352583"/>
            <a:ext cx="516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算法</a:t>
            </a:r>
            <a:r>
              <a:rPr lang="zh-CN" altLang="en-US" dirty="0"/>
              <a:t>  </a:t>
            </a:r>
            <a:r>
              <a:rPr lang="en-US" altLang="zh-CN" dirty="0"/>
              <a:t>-  </a:t>
            </a:r>
            <a:r>
              <a:rPr lang="zh-CN" altLang="en-US" dirty="0"/>
              <a:t>“</a:t>
            </a:r>
            <a:r>
              <a:rPr lang="zh-CN" altLang="en-US" dirty="0">
                <a:solidFill>
                  <a:srgbClr val="FFCC00"/>
                </a:solidFill>
              </a:rPr>
              <a:t>深度学习框架</a:t>
            </a:r>
            <a:r>
              <a:rPr lang="zh-CN" altLang="en-US" dirty="0"/>
              <a:t>降低了人工智能的门槛”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CAB9F-3C2B-4FCF-ACA9-30061D1CD096}"/>
              </a:ext>
            </a:extLst>
          </p:cNvPr>
          <p:cNvSpPr txBox="1"/>
          <p:nvPr/>
        </p:nvSpPr>
        <p:spPr>
          <a:xfrm>
            <a:off x="1171839" y="5161493"/>
            <a:ext cx="562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数据</a:t>
            </a:r>
            <a:r>
              <a:rPr lang="zh-CN" altLang="en-US" dirty="0"/>
              <a:t>  </a:t>
            </a:r>
            <a:r>
              <a:rPr lang="en-US" altLang="zh-CN" dirty="0"/>
              <a:t>-  </a:t>
            </a:r>
            <a:r>
              <a:rPr lang="zh-CN" altLang="en-US" dirty="0"/>
              <a:t>“</a:t>
            </a:r>
            <a:r>
              <a:rPr lang="zh-CN" altLang="en-US" dirty="0">
                <a:solidFill>
                  <a:srgbClr val="FFCC00"/>
                </a:solidFill>
              </a:rPr>
              <a:t>大数据时代</a:t>
            </a:r>
            <a:r>
              <a:rPr lang="zh-CN" altLang="en-US" dirty="0"/>
              <a:t>的到来，为人工智能推波助澜”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C7DEB-A149-46AD-8365-EDEF180561E6}"/>
              </a:ext>
            </a:extLst>
          </p:cNvPr>
          <p:cNvSpPr txBox="1"/>
          <p:nvPr/>
        </p:nvSpPr>
        <p:spPr>
          <a:xfrm>
            <a:off x="1171839" y="375703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硬件算力</a:t>
            </a:r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“</a:t>
            </a:r>
            <a:r>
              <a:rPr lang="zh-CN" altLang="en-US" dirty="0">
                <a:solidFill>
                  <a:srgbClr val="FFCC00"/>
                </a:solidFill>
              </a:rPr>
              <a:t>云计算</a:t>
            </a:r>
            <a:r>
              <a:rPr lang="zh-CN" altLang="en-US" dirty="0"/>
              <a:t>使人工智能变成可能”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F2697E-A9E9-4BF8-9C37-1F90CF3FE56D}"/>
              </a:ext>
            </a:extLst>
          </p:cNvPr>
          <p:cNvSpPr/>
          <p:nvPr/>
        </p:nvSpPr>
        <p:spPr>
          <a:xfrm>
            <a:off x="1015629" y="2459144"/>
            <a:ext cx="156210" cy="156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298359-2BCF-4FC3-ACF8-28CF20B7E44C}"/>
              </a:ext>
            </a:extLst>
          </p:cNvPr>
          <p:cNvSpPr/>
          <p:nvPr/>
        </p:nvSpPr>
        <p:spPr>
          <a:xfrm>
            <a:off x="1015629" y="3863599"/>
            <a:ext cx="156210" cy="15621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8F22CE-1175-4A03-918F-B436624A73F5}"/>
              </a:ext>
            </a:extLst>
          </p:cNvPr>
          <p:cNvSpPr/>
          <p:nvPr/>
        </p:nvSpPr>
        <p:spPr>
          <a:xfrm>
            <a:off x="1015629" y="5268054"/>
            <a:ext cx="156210" cy="15621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E29EA-3B2D-436A-A612-94EBB3977EED}"/>
              </a:ext>
            </a:extLst>
          </p:cNvPr>
          <p:cNvSpPr txBox="1"/>
          <p:nvPr/>
        </p:nvSpPr>
        <p:spPr>
          <a:xfrm>
            <a:off x="1171839" y="2763583"/>
            <a:ext cx="9122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	</a:t>
            </a:r>
            <a:r>
              <a:rPr lang="zh-CN" altLang="en-US" sz="1400" dirty="0">
                <a:latin typeface="+mn-ea"/>
              </a:rPr>
              <a:t>百度</a:t>
            </a:r>
            <a:r>
              <a:rPr lang="en-US" altLang="zh-CN" sz="1400" dirty="0">
                <a:latin typeface="+mn-ea"/>
              </a:rPr>
              <a:t>CEO</a:t>
            </a:r>
            <a:r>
              <a:rPr lang="zh-CN" altLang="en-US" sz="1400" dirty="0">
                <a:solidFill>
                  <a:srgbClr val="FFCC00"/>
                </a:solidFill>
                <a:latin typeface="+mn-ea"/>
              </a:rPr>
              <a:t>李彦宏</a:t>
            </a:r>
            <a:r>
              <a:rPr lang="zh-CN" altLang="en-US" sz="1400" dirty="0">
                <a:latin typeface="+mn-ea"/>
              </a:rPr>
              <a:t>指出，“人工智能，尤其是机器学习的算法在过去几年迅速发展，不断的有各种各样的创新，深度学习，</a:t>
            </a:r>
            <a:r>
              <a:rPr lang="en-US" altLang="zh-CN" sz="1400" dirty="0">
                <a:solidFill>
                  <a:srgbClr val="FFCC00"/>
                </a:solidFill>
                <a:latin typeface="+mn-ea"/>
              </a:rPr>
              <a:t>DNN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solidFill>
                  <a:srgbClr val="FFCC00"/>
                </a:solidFill>
                <a:latin typeface="+mn-ea"/>
              </a:rPr>
              <a:t>RNN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solidFill>
                  <a:srgbClr val="FFCC00"/>
                </a:solidFill>
                <a:latin typeface="+mn-ea"/>
              </a:rPr>
              <a:t>CNN</a:t>
            </a:r>
            <a:r>
              <a:rPr lang="zh-CN" altLang="en-US" sz="1400" dirty="0">
                <a:latin typeface="+mn-ea"/>
              </a:rPr>
              <a:t>、到</a:t>
            </a:r>
            <a:r>
              <a:rPr lang="en-US" altLang="zh-CN" sz="1400" dirty="0">
                <a:solidFill>
                  <a:srgbClr val="FFCC00"/>
                </a:solidFill>
                <a:latin typeface="+mn-ea"/>
              </a:rPr>
              <a:t>GAN</a:t>
            </a:r>
            <a:r>
              <a:rPr lang="en-US" altLang="zh-CN" sz="1400" dirty="0">
                <a:latin typeface="+mn-ea"/>
              </a:rPr>
              <a:t>……</a:t>
            </a:r>
            <a:r>
              <a:rPr lang="zh-CN" altLang="en-US" sz="1400" dirty="0">
                <a:latin typeface="+mn-ea"/>
              </a:rPr>
              <a:t>不停的有新的发明创造出来。”算法的迭代</a:t>
            </a:r>
            <a:r>
              <a:rPr lang="en-US" altLang="zh-CN" sz="1400" dirty="0">
                <a:latin typeface="+mn-ea"/>
              </a:rPr>
              <a:t>——</a:t>
            </a:r>
            <a:r>
              <a:rPr lang="zh-CN" altLang="en-US" sz="1400" dirty="0">
                <a:latin typeface="+mn-ea"/>
              </a:rPr>
              <a:t>从技术层面的创新到思维方式的转变，意味着人工智能乃至社会生态的无限的可能。</a:t>
            </a:r>
            <a:endParaRPr lang="en-US" sz="14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1992B5-135B-4D19-812C-A0631431A6DE}"/>
              </a:ext>
            </a:extLst>
          </p:cNvPr>
          <p:cNvSpPr txBox="1"/>
          <p:nvPr/>
        </p:nvSpPr>
        <p:spPr>
          <a:xfrm>
            <a:off x="1015629" y="4100825"/>
            <a:ext cx="9278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	</a:t>
            </a:r>
            <a:r>
              <a:rPr lang="zh-CN" altLang="en-US" sz="1400" dirty="0">
                <a:latin typeface="+mn-ea"/>
              </a:rPr>
              <a:t>计算能力为技术变革奠定了基础。互联网对于人类日常生活的高度渗透，催生了计算能力的飞速提高。随着计算的成本在不断下降和服务器也变得越来越强大，人工智能技术发展的限制在放宽。</a:t>
            </a:r>
            <a:r>
              <a:rPr lang="zh-CN" altLang="en-US" sz="1400" dirty="0">
                <a:solidFill>
                  <a:srgbClr val="FFCC00"/>
                </a:solidFill>
                <a:latin typeface="+mn-ea"/>
              </a:rPr>
              <a:t>李彦宏</a:t>
            </a:r>
            <a:r>
              <a:rPr lang="zh-CN" altLang="en-US" sz="1400" dirty="0">
                <a:latin typeface="+mn-ea"/>
              </a:rPr>
              <a:t>表示，“过去我们觉得人工智能不实用，是因为它会用到的算力太大，大家会觉得在经济上不能够承受。但今天的算力已经到达了临界点，可以使得很多的人工智能变成实际，变得可用。”</a:t>
            </a:r>
            <a:endParaRPr lang="en-US" sz="14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3BAE7-6168-4582-8451-3CE4E6ECFCFC}"/>
              </a:ext>
            </a:extLst>
          </p:cNvPr>
          <p:cNvSpPr txBox="1"/>
          <p:nvPr/>
        </p:nvSpPr>
        <p:spPr>
          <a:xfrm>
            <a:off x="1171838" y="5530825"/>
            <a:ext cx="9122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	</a:t>
            </a:r>
            <a:r>
              <a:rPr lang="zh-CN" altLang="en-US" sz="1400" dirty="0">
                <a:latin typeface="+mn-ea"/>
              </a:rPr>
              <a:t>第三个动力，则是数据。对此，</a:t>
            </a:r>
            <a:r>
              <a:rPr lang="zh-CN" altLang="en-US" sz="1400" dirty="0">
                <a:solidFill>
                  <a:srgbClr val="FFCC00"/>
                </a:solidFill>
                <a:latin typeface="+mn-ea"/>
              </a:rPr>
              <a:t>李彦宏</a:t>
            </a:r>
            <a:r>
              <a:rPr lang="zh-CN" altLang="en-US" sz="1400" dirty="0">
                <a:latin typeface="+mn-ea"/>
              </a:rPr>
              <a:t>表示，中国互联网非常独特的地方就是我们</a:t>
            </a:r>
            <a:r>
              <a:rPr lang="en-US" altLang="zh-CN" sz="1400" dirty="0">
                <a:latin typeface="+mn-ea"/>
              </a:rPr>
              <a:t>7.5</a:t>
            </a:r>
            <a:r>
              <a:rPr lang="zh-CN" altLang="en-US" sz="1400" dirty="0">
                <a:latin typeface="+mn-ea"/>
              </a:rPr>
              <a:t>亿的网民，都使用同一种语言、有同样的文化、遵守同样的法律。在这样的情况下，将产生一个不断更新、扩大的超级数据集，进一步推动算法的不断创新，以及对算力提出更新的要求。</a:t>
            </a:r>
            <a:endParaRPr 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564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3177-5A50-47E8-98E0-40B86779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ea"/>
                <a:ea typeface="+mn-ea"/>
              </a:rPr>
              <a:t>2016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2017</a:t>
            </a:r>
            <a:r>
              <a:rPr lang="zh-CN" altLang="en-US" dirty="0">
                <a:latin typeface="+mn-ea"/>
                <a:ea typeface="+mn-ea"/>
              </a:rPr>
              <a:t>年美国人工智能投资</a:t>
            </a:r>
            <a:r>
              <a:rPr lang="zh-CN" altLang="en-US" dirty="0">
                <a:solidFill>
                  <a:srgbClr val="FFC000"/>
                </a:solidFill>
                <a:latin typeface="+mn-ea"/>
                <a:ea typeface="+mn-ea"/>
              </a:rPr>
              <a:t>爆发</a:t>
            </a:r>
            <a:endParaRPr lang="en-US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71A91BA-2F98-474E-866E-2CA323973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535456"/>
              </p:ext>
            </p:extLst>
          </p:nvPr>
        </p:nvGraphicFramePr>
        <p:xfrm>
          <a:off x="680321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744A73D-068B-44A5-BCE8-AE06BBA4C634}"/>
              </a:ext>
            </a:extLst>
          </p:cNvPr>
          <p:cNvSpPr txBox="1"/>
          <p:nvPr/>
        </p:nvSpPr>
        <p:spPr>
          <a:xfrm>
            <a:off x="1438459" y="2336800"/>
            <a:ext cx="4705166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n-ea"/>
              </a:rPr>
              <a:t>2017</a:t>
            </a:r>
            <a:r>
              <a:rPr lang="zh-CN" altLang="en-US" dirty="0">
                <a:latin typeface="+mn-ea"/>
              </a:rPr>
              <a:t>年投资金额相比</a:t>
            </a:r>
            <a:r>
              <a:rPr lang="en-US" altLang="zh-CN" dirty="0">
                <a:latin typeface="+mn-ea"/>
              </a:rPr>
              <a:t>2012</a:t>
            </a:r>
            <a:r>
              <a:rPr lang="zh-CN" altLang="en-US" dirty="0">
                <a:latin typeface="+mn-ea"/>
              </a:rPr>
              <a:t>年放大</a:t>
            </a:r>
            <a:r>
              <a:rPr lang="en-US" altLang="zh-CN" dirty="0">
                <a:solidFill>
                  <a:srgbClr val="FFC000"/>
                </a:solidFill>
                <a:latin typeface="+mn-ea"/>
              </a:rPr>
              <a:t>10.7</a:t>
            </a:r>
            <a:r>
              <a:rPr lang="zh-CN" altLang="en-US" dirty="0">
                <a:latin typeface="+mn-ea"/>
              </a:rPr>
              <a:t>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n-ea"/>
              </a:rPr>
              <a:t>2017</a:t>
            </a:r>
            <a:r>
              <a:rPr lang="zh-CN" altLang="en-US" dirty="0">
                <a:latin typeface="+mn-ea"/>
              </a:rPr>
              <a:t>年投资项目数量相比</a:t>
            </a:r>
            <a:r>
              <a:rPr lang="en-US" altLang="zh-CN" dirty="0">
                <a:latin typeface="+mn-ea"/>
              </a:rPr>
              <a:t>2012</a:t>
            </a:r>
            <a:r>
              <a:rPr lang="zh-CN" altLang="en-US" dirty="0">
                <a:latin typeface="+mn-ea"/>
              </a:rPr>
              <a:t>年增长</a:t>
            </a:r>
            <a:r>
              <a:rPr lang="en-US" altLang="zh-CN" dirty="0">
                <a:solidFill>
                  <a:srgbClr val="FFC000"/>
                </a:solidFill>
                <a:latin typeface="+mn-ea"/>
              </a:rPr>
              <a:t>5.7</a:t>
            </a:r>
            <a:r>
              <a:rPr lang="zh-CN" altLang="en-US" dirty="0">
                <a:latin typeface="+mn-ea"/>
              </a:rPr>
              <a:t>倍</a:t>
            </a: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92347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54D0-B32E-4C42-883A-82C1FA15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美国人工智能投资偏向</a:t>
            </a:r>
            <a:r>
              <a:rPr lang="zh-CN" altLang="en-US" dirty="0">
                <a:solidFill>
                  <a:srgbClr val="FFC000"/>
                </a:solidFill>
                <a:latin typeface="+mn-ea"/>
                <a:ea typeface="+mn-ea"/>
              </a:rPr>
              <a:t>早期</a:t>
            </a:r>
            <a:r>
              <a:rPr lang="zh-CN" altLang="en-US" dirty="0">
                <a:latin typeface="+mn-ea"/>
                <a:ea typeface="+mn-ea"/>
              </a:rPr>
              <a:t>项目</a:t>
            </a:r>
            <a:endParaRPr lang="en-US" dirty="0">
              <a:latin typeface="+mn-ea"/>
              <a:ea typeface="+mn-ea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7C77D56-3F7D-4BF5-8C87-F6192A174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178268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7EC49-34D2-4A7C-A191-725F83FFD1CD}"/>
              </a:ext>
            </a:extLst>
          </p:cNvPr>
          <p:cNvCxnSpPr/>
          <p:nvPr/>
        </p:nvCxnSpPr>
        <p:spPr>
          <a:xfrm>
            <a:off x="9809825" y="4136994"/>
            <a:ext cx="1402672" cy="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F9DD2D-C6BE-4224-AD80-D49F19A6D367}"/>
              </a:ext>
            </a:extLst>
          </p:cNvPr>
          <p:cNvCxnSpPr/>
          <p:nvPr/>
        </p:nvCxnSpPr>
        <p:spPr>
          <a:xfrm>
            <a:off x="9827581" y="3524435"/>
            <a:ext cx="1376038" cy="0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2DACCB-8A23-4529-BD38-8B1B5A739F16}"/>
              </a:ext>
            </a:extLst>
          </p:cNvPr>
          <p:cNvSpPr txBox="1"/>
          <p:nvPr/>
        </p:nvSpPr>
        <p:spPr>
          <a:xfrm>
            <a:off x="9827581" y="4882440"/>
            <a:ext cx="1384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+mn-ea"/>
              </a:rPr>
              <a:t>种子轮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天使轮</a:t>
            </a:r>
            <a:endParaRPr lang="en-US" sz="14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27E59-9257-4305-AAE3-69B51E37E829}"/>
              </a:ext>
            </a:extLst>
          </p:cNvPr>
          <p:cNvSpPr txBox="1"/>
          <p:nvPr/>
        </p:nvSpPr>
        <p:spPr>
          <a:xfrm>
            <a:off x="9818703" y="3676826"/>
            <a:ext cx="1384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+mn-ea"/>
              </a:rPr>
              <a:t>A</a:t>
            </a:r>
            <a:r>
              <a:rPr lang="zh-CN" altLang="en-US" sz="1400" dirty="0">
                <a:latin typeface="+mn-ea"/>
              </a:rPr>
              <a:t>轮</a:t>
            </a:r>
            <a:endParaRPr lang="en-US" sz="14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24A166-E73A-422B-98D1-D6356A19D068}"/>
              </a:ext>
            </a:extLst>
          </p:cNvPr>
          <p:cNvSpPr txBox="1"/>
          <p:nvPr/>
        </p:nvSpPr>
        <p:spPr>
          <a:xfrm>
            <a:off x="9809825" y="2775232"/>
            <a:ext cx="1384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+mn-ea"/>
              </a:rPr>
              <a:t>B</a:t>
            </a:r>
            <a:r>
              <a:rPr lang="zh-CN" altLang="en-US" sz="1400" dirty="0">
                <a:latin typeface="+mn-ea"/>
              </a:rPr>
              <a:t>轮以后</a:t>
            </a:r>
            <a:endParaRPr 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968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1B6A-18F7-400A-B6C8-225C22EC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C000"/>
                </a:solidFill>
                <a:latin typeface="+mn-ea"/>
                <a:ea typeface="+mn-ea"/>
              </a:rPr>
              <a:t>科技企业</a:t>
            </a:r>
            <a:r>
              <a:rPr lang="zh-CN" altLang="en-US" dirty="0">
                <a:latin typeface="+mn-ea"/>
                <a:ea typeface="+mn-ea"/>
              </a:rPr>
              <a:t>大规模的</a:t>
            </a:r>
            <a:r>
              <a:rPr lang="zh-CN" altLang="en-US" dirty="0">
                <a:solidFill>
                  <a:srgbClr val="FFC000"/>
                </a:solidFill>
                <a:latin typeface="+mn-ea"/>
                <a:ea typeface="+mn-ea"/>
              </a:rPr>
              <a:t>收购</a:t>
            </a:r>
            <a:r>
              <a:rPr lang="zh-CN" altLang="en-US" dirty="0">
                <a:latin typeface="+mn-ea"/>
                <a:ea typeface="+mn-ea"/>
              </a:rPr>
              <a:t>行动</a:t>
            </a:r>
            <a:endParaRPr lang="en-US" dirty="0">
              <a:latin typeface="+mn-ea"/>
              <a:ea typeface="+mn-ea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5777704-C5BF-49F4-9D8E-8E8FF04B7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845780"/>
              </p:ext>
            </p:extLst>
          </p:nvPr>
        </p:nvGraphicFramePr>
        <p:xfrm>
          <a:off x="760938" y="2221390"/>
          <a:ext cx="9611787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1738">
                  <a:extLst>
                    <a:ext uri="{9D8B030D-6E8A-4147-A177-3AD203B41FA5}">
                      <a16:colId xmlns:a16="http://schemas.microsoft.com/office/drawing/2014/main" val="2959886536"/>
                    </a:ext>
                  </a:extLst>
                </a:gridCol>
                <a:gridCol w="1201738">
                  <a:extLst>
                    <a:ext uri="{9D8B030D-6E8A-4147-A177-3AD203B41FA5}">
                      <a16:colId xmlns:a16="http://schemas.microsoft.com/office/drawing/2014/main" val="865714131"/>
                    </a:ext>
                  </a:extLst>
                </a:gridCol>
                <a:gridCol w="1201738">
                  <a:extLst>
                    <a:ext uri="{9D8B030D-6E8A-4147-A177-3AD203B41FA5}">
                      <a16:colId xmlns:a16="http://schemas.microsoft.com/office/drawing/2014/main" val="1382314443"/>
                    </a:ext>
                  </a:extLst>
                </a:gridCol>
                <a:gridCol w="1201738">
                  <a:extLst>
                    <a:ext uri="{9D8B030D-6E8A-4147-A177-3AD203B41FA5}">
                      <a16:colId xmlns:a16="http://schemas.microsoft.com/office/drawing/2014/main" val="2755274223"/>
                    </a:ext>
                  </a:extLst>
                </a:gridCol>
                <a:gridCol w="1201738">
                  <a:extLst>
                    <a:ext uri="{9D8B030D-6E8A-4147-A177-3AD203B41FA5}">
                      <a16:colId xmlns:a16="http://schemas.microsoft.com/office/drawing/2014/main" val="634245896"/>
                    </a:ext>
                  </a:extLst>
                </a:gridCol>
                <a:gridCol w="1201738">
                  <a:extLst>
                    <a:ext uri="{9D8B030D-6E8A-4147-A177-3AD203B41FA5}">
                      <a16:colId xmlns:a16="http://schemas.microsoft.com/office/drawing/2014/main" val="3006389446"/>
                    </a:ext>
                  </a:extLst>
                </a:gridCol>
                <a:gridCol w="1201738">
                  <a:extLst>
                    <a:ext uri="{9D8B030D-6E8A-4147-A177-3AD203B41FA5}">
                      <a16:colId xmlns:a16="http://schemas.microsoft.com/office/drawing/2014/main" val="643832086"/>
                    </a:ext>
                  </a:extLst>
                </a:gridCol>
                <a:gridCol w="1199621">
                  <a:extLst>
                    <a:ext uri="{9D8B030D-6E8A-4147-A177-3AD203B41FA5}">
                      <a16:colId xmlns:a16="http://schemas.microsoft.com/office/drawing/2014/main" val="3839804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2012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2013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2014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2015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2016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总计</a:t>
                      </a:r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91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30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79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32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3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0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85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61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60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8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1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174344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2C596C7A-2FB2-413B-8B44-10B4B87D7504}"/>
              </a:ext>
            </a:extLst>
          </p:cNvPr>
          <p:cNvSpPr/>
          <p:nvPr/>
        </p:nvSpPr>
        <p:spPr>
          <a:xfrm>
            <a:off x="2432482" y="2689934"/>
            <a:ext cx="168675" cy="168676"/>
          </a:xfrm>
          <a:prstGeom prst="ellipse">
            <a:avLst/>
          </a:prstGeom>
          <a:solidFill>
            <a:srgbClr val="0140BF"/>
          </a:solidFill>
          <a:ln>
            <a:solidFill>
              <a:srgbClr val="0140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73E131-0A47-4D77-AFDF-14D266E9D7DA}"/>
              </a:ext>
            </a:extLst>
          </p:cNvPr>
          <p:cNvSpPr/>
          <p:nvPr/>
        </p:nvSpPr>
        <p:spPr>
          <a:xfrm>
            <a:off x="3685713" y="2689934"/>
            <a:ext cx="168675" cy="168676"/>
          </a:xfrm>
          <a:prstGeom prst="ellipse">
            <a:avLst/>
          </a:prstGeom>
          <a:solidFill>
            <a:srgbClr val="0140BF"/>
          </a:solidFill>
          <a:ln>
            <a:solidFill>
              <a:srgbClr val="0140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7623A0-E0D5-4992-B2BD-E0F592176269}"/>
              </a:ext>
            </a:extLst>
          </p:cNvPr>
          <p:cNvSpPr/>
          <p:nvPr/>
        </p:nvSpPr>
        <p:spPr>
          <a:xfrm>
            <a:off x="6075286" y="2689934"/>
            <a:ext cx="168675" cy="168676"/>
          </a:xfrm>
          <a:prstGeom prst="ellipse">
            <a:avLst/>
          </a:prstGeom>
          <a:solidFill>
            <a:srgbClr val="0140BF"/>
          </a:solidFill>
          <a:ln>
            <a:solidFill>
              <a:srgbClr val="0140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C62766-C377-4319-ADF5-30E23EDB896E}"/>
              </a:ext>
            </a:extLst>
          </p:cNvPr>
          <p:cNvSpPr/>
          <p:nvPr/>
        </p:nvSpPr>
        <p:spPr>
          <a:xfrm>
            <a:off x="7103313" y="2689934"/>
            <a:ext cx="168675" cy="168676"/>
          </a:xfrm>
          <a:prstGeom prst="ellipse">
            <a:avLst/>
          </a:prstGeom>
          <a:solidFill>
            <a:srgbClr val="0140BF"/>
          </a:solidFill>
          <a:ln>
            <a:solidFill>
              <a:srgbClr val="0140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1C49D9-64FF-47BE-A001-206E81FAAA39}"/>
              </a:ext>
            </a:extLst>
          </p:cNvPr>
          <p:cNvSpPr/>
          <p:nvPr/>
        </p:nvSpPr>
        <p:spPr>
          <a:xfrm>
            <a:off x="7480917" y="2689934"/>
            <a:ext cx="168675" cy="168676"/>
          </a:xfrm>
          <a:prstGeom prst="ellipse">
            <a:avLst/>
          </a:prstGeom>
          <a:solidFill>
            <a:srgbClr val="0140BF"/>
          </a:solidFill>
          <a:ln>
            <a:solidFill>
              <a:srgbClr val="0140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231991-881C-44E8-9D72-DD55F6F0715B}"/>
              </a:ext>
            </a:extLst>
          </p:cNvPr>
          <p:cNvSpPr/>
          <p:nvPr/>
        </p:nvSpPr>
        <p:spPr>
          <a:xfrm>
            <a:off x="6075285" y="3056444"/>
            <a:ext cx="168675" cy="16867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A71698-3274-4D97-A74D-A11F19398BE6}"/>
              </a:ext>
            </a:extLst>
          </p:cNvPr>
          <p:cNvSpPr/>
          <p:nvPr/>
        </p:nvSpPr>
        <p:spPr>
          <a:xfrm>
            <a:off x="7312242" y="3056444"/>
            <a:ext cx="168675" cy="16867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58F496-AC86-458C-A9B7-30EB3ED8E755}"/>
              </a:ext>
            </a:extLst>
          </p:cNvPr>
          <p:cNvSpPr/>
          <p:nvPr/>
        </p:nvSpPr>
        <p:spPr>
          <a:xfrm>
            <a:off x="8464861" y="3056444"/>
            <a:ext cx="168675" cy="16867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E740FC-AA75-485C-9820-37B56F46C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43" y="2610036"/>
            <a:ext cx="331177" cy="3462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710993-AD0E-467E-BAD5-A44467860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98" y="3026419"/>
            <a:ext cx="866958" cy="2909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E7C6D0-88FC-4C9C-BC04-5ED75B9CD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345" y="3405636"/>
            <a:ext cx="671083" cy="2082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5DF474-D7DE-45BE-A19E-1F8F7E192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787" y="3719911"/>
            <a:ext cx="314882" cy="3063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3579C5-A4E7-4B60-B6AF-872A290913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1543" y="4125516"/>
            <a:ext cx="268407" cy="2720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784A80-0C11-40BC-96F3-33DE4AB1CF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9290" y="4466775"/>
            <a:ext cx="332437" cy="3415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AE11EAD-42C4-4276-9D83-77A1F26506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0677" y="4827440"/>
            <a:ext cx="299273" cy="3528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548C89-4976-4098-A7DA-A4C3C9004D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3611" y="5220092"/>
            <a:ext cx="369109" cy="3130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4A7C3EC-6255-44D1-A004-62368AF4F6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9847" y="5568867"/>
            <a:ext cx="310103" cy="3697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D8F8E01-F5E5-45A5-8D5F-E109717A23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5562" y="5974117"/>
            <a:ext cx="718647" cy="2939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33B8062-B7C1-44EF-8A31-39778DC8EE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2378" y="6361832"/>
            <a:ext cx="981398" cy="19628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9962EC42-9446-478B-A28A-7DF17D467437}"/>
              </a:ext>
            </a:extLst>
          </p:cNvPr>
          <p:cNvSpPr/>
          <p:nvPr/>
        </p:nvSpPr>
        <p:spPr>
          <a:xfrm>
            <a:off x="3685712" y="3788759"/>
            <a:ext cx="168675" cy="168676"/>
          </a:xfrm>
          <a:prstGeom prst="ellipse">
            <a:avLst/>
          </a:prstGeom>
          <a:gradFill flip="none" rotWithShape="1">
            <a:gsLst>
              <a:gs pos="27000">
                <a:srgbClr val="FF0000"/>
              </a:gs>
              <a:gs pos="88000">
                <a:srgbClr val="00B050"/>
              </a:gs>
              <a:gs pos="63000">
                <a:srgbClr val="FFFF00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549162-10AB-4772-A46E-3CA50580666C}"/>
              </a:ext>
            </a:extLst>
          </p:cNvPr>
          <p:cNvSpPr/>
          <p:nvPr/>
        </p:nvSpPr>
        <p:spPr>
          <a:xfrm>
            <a:off x="4420703" y="3791914"/>
            <a:ext cx="168675" cy="168676"/>
          </a:xfrm>
          <a:prstGeom prst="ellipse">
            <a:avLst/>
          </a:prstGeom>
          <a:gradFill flip="none" rotWithShape="1">
            <a:gsLst>
              <a:gs pos="27000">
                <a:srgbClr val="FF0000"/>
              </a:gs>
              <a:gs pos="88000">
                <a:srgbClr val="00B050"/>
              </a:gs>
              <a:gs pos="63000">
                <a:srgbClr val="FFFF00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D8D4D1-A19B-4622-A354-462834E99166}"/>
              </a:ext>
            </a:extLst>
          </p:cNvPr>
          <p:cNvSpPr/>
          <p:nvPr/>
        </p:nvSpPr>
        <p:spPr>
          <a:xfrm>
            <a:off x="4638500" y="3788759"/>
            <a:ext cx="168675" cy="168676"/>
          </a:xfrm>
          <a:prstGeom prst="ellipse">
            <a:avLst/>
          </a:prstGeom>
          <a:gradFill flip="none" rotWithShape="1">
            <a:gsLst>
              <a:gs pos="27000">
                <a:srgbClr val="FF0000"/>
              </a:gs>
              <a:gs pos="88000">
                <a:srgbClr val="00B050"/>
              </a:gs>
              <a:gs pos="63000">
                <a:srgbClr val="FFFF00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3C77603-B0D9-4FF2-95B5-EE55AAF1331B}"/>
              </a:ext>
            </a:extLst>
          </p:cNvPr>
          <p:cNvSpPr/>
          <p:nvPr/>
        </p:nvSpPr>
        <p:spPr>
          <a:xfrm>
            <a:off x="4856297" y="3794706"/>
            <a:ext cx="168675" cy="168676"/>
          </a:xfrm>
          <a:prstGeom prst="ellipse">
            <a:avLst/>
          </a:prstGeom>
          <a:gradFill flip="none" rotWithShape="1">
            <a:gsLst>
              <a:gs pos="27000">
                <a:srgbClr val="FF0000"/>
              </a:gs>
              <a:gs pos="88000">
                <a:srgbClr val="00B050"/>
              </a:gs>
              <a:gs pos="63000">
                <a:srgbClr val="FFFF00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DFC829B-EFB5-4A7F-8351-6B8C7A2EB7D4}"/>
              </a:ext>
            </a:extLst>
          </p:cNvPr>
          <p:cNvSpPr/>
          <p:nvPr/>
        </p:nvSpPr>
        <p:spPr>
          <a:xfrm>
            <a:off x="5068878" y="3788759"/>
            <a:ext cx="168675" cy="168676"/>
          </a:xfrm>
          <a:prstGeom prst="ellipse">
            <a:avLst/>
          </a:prstGeom>
          <a:gradFill flip="none" rotWithShape="1">
            <a:gsLst>
              <a:gs pos="27000">
                <a:srgbClr val="FF0000"/>
              </a:gs>
              <a:gs pos="88000">
                <a:srgbClr val="00B050"/>
              </a:gs>
              <a:gs pos="63000">
                <a:srgbClr val="FFFF00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F497519-303D-42A4-A339-0C47655B31A5}"/>
              </a:ext>
            </a:extLst>
          </p:cNvPr>
          <p:cNvSpPr/>
          <p:nvPr/>
        </p:nvSpPr>
        <p:spPr>
          <a:xfrm>
            <a:off x="5276537" y="3788759"/>
            <a:ext cx="168675" cy="168676"/>
          </a:xfrm>
          <a:prstGeom prst="ellipse">
            <a:avLst/>
          </a:prstGeom>
          <a:gradFill flip="none" rotWithShape="1">
            <a:gsLst>
              <a:gs pos="27000">
                <a:srgbClr val="FF0000"/>
              </a:gs>
              <a:gs pos="88000">
                <a:srgbClr val="00B050"/>
              </a:gs>
              <a:gs pos="63000">
                <a:srgbClr val="FFFF00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FE659A5-976C-4A7A-B213-6AE9FFC6F41E}"/>
              </a:ext>
            </a:extLst>
          </p:cNvPr>
          <p:cNvSpPr/>
          <p:nvPr/>
        </p:nvSpPr>
        <p:spPr>
          <a:xfrm>
            <a:off x="5894532" y="3800808"/>
            <a:ext cx="168675" cy="168676"/>
          </a:xfrm>
          <a:prstGeom prst="ellipse">
            <a:avLst/>
          </a:prstGeom>
          <a:gradFill flip="none" rotWithShape="1">
            <a:gsLst>
              <a:gs pos="27000">
                <a:srgbClr val="FF0000"/>
              </a:gs>
              <a:gs pos="88000">
                <a:srgbClr val="00B050"/>
              </a:gs>
              <a:gs pos="63000">
                <a:srgbClr val="FFFF00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E46F738-992A-4F2E-B9A9-3089CFD8EA51}"/>
              </a:ext>
            </a:extLst>
          </p:cNvPr>
          <p:cNvSpPr/>
          <p:nvPr/>
        </p:nvSpPr>
        <p:spPr>
          <a:xfrm>
            <a:off x="6264341" y="3800808"/>
            <a:ext cx="168675" cy="168676"/>
          </a:xfrm>
          <a:prstGeom prst="ellipse">
            <a:avLst/>
          </a:prstGeom>
          <a:gradFill flip="none" rotWithShape="1">
            <a:gsLst>
              <a:gs pos="27000">
                <a:srgbClr val="FF0000"/>
              </a:gs>
              <a:gs pos="88000">
                <a:srgbClr val="00B050"/>
              </a:gs>
              <a:gs pos="63000">
                <a:srgbClr val="FFFF00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C5201F-8058-4268-8DDF-562A68C0EAD9}"/>
              </a:ext>
            </a:extLst>
          </p:cNvPr>
          <p:cNvSpPr/>
          <p:nvPr/>
        </p:nvSpPr>
        <p:spPr>
          <a:xfrm>
            <a:off x="7103314" y="3788759"/>
            <a:ext cx="168675" cy="168676"/>
          </a:xfrm>
          <a:prstGeom prst="ellipse">
            <a:avLst/>
          </a:prstGeom>
          <a:gradFill flip="none" rotWithShape="1">
            <a:gsLst>
              <a:gs pos="27000">
                <a:srgbClr val="FF0000"/>
              </a:gs>
              <a:gs pos="88000">
                <a:srgbClr val="00B050"/>
              </a:gs>
              <a:gs pos="63000">
                <a:srgbClr val="FFFF00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489714-BC60-4B2F-B46D-55F74FA45929}"/>
              </a:ext>
            </a:extLst>
          </p:cNvPr>
          <p:cNvSpPr/>
          <p:nvPr/>
        </p:nvSpPr>
        <p:spPr>
          <a:xfrm>
            <a:off x="7486453" y="3800808"/>
            <a:ext cx="168675" cy="168676"/>
          </a:xfrm>
          <a:prstGeom prst="ellipse">
            <a:avLst/>
          </a:prstGeom>
          <a:gradFill flip="none" rotWithShape="1">
            <a:gsLst>
              <a:gs pos="27000">
                <a:srgbClr val="FF0000"/>
              </a:gs>
              <a:gs pos="88000">
                <a:srgbClr val="00B050"/>
              </a:gs>
              <a:gs pos="63000">
                <a:srgbClr val="FFFF00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0DDF68-E2A5-405C-9BD7-B129E770AFE0}"/>
              </a:ext>
            </a:extLst>
          </p:cNvPr>
          <p:cNvSpPr/>
          <p:nvPr/>
        </p:nvSpPr>
        <p:spPr>
          <a:xfrm>
            <a:off x="8288262" y="3800808"/>
            <a:ext cx="168675" cy="168676"/>
          </a:xfrm>
          <a:prstGeom prst="ellipse">
            <a:avLst/>
          </a:prstGeom>
          <a:gradFill flip="none" rotWithShape="1">
            <a:gsLst>
              <a:gs pos="27000">
                <a:srgbClr val="FF0000"/>
              </a:gs>
              <a:gs pos="88000">
                <a:srgbClr val="00B050"/>
              </a:gs>
              <a:gs pos="63000">
                <a:srgbClr val="FFFF00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A3F05F-7071-45FD-AF27-978F7B7B0DB5}"/>
              </a:ext>
            </a:extLst>
          </p:cNvPr>
          <p:cNvSpPr/>
          <p:nvPr/>
        </p:nvSpPr>
        <p:spPr>
          <a:xfrm>
            <a:off x="8708565" y="3800808"/>
            <a:ext cx="168675" cy="168676"/>
          </a:xfrm>
          <a:prstGeom prst="ellipse">
            <a:avLst/>
          </a:prstGeom>
          <a:gradFill flip="none" rotWithShape="1">
            <a:gsLst>
              <a:gs pos="27000">
                <a:srgbClr val="FF0000"/>
              </a:gs>
              <a:gs pos="88000">
                <a:srgbClr val="00B050"/>
              </a:gs>
              <a:gs pos="63000">
                <a:srgbClr val="FFFF00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B39163E-C5CB-4243-9D28-3BD5CC8D6E8A}"/>
              </a:ext>
            </a:extLst>
          </p:cNvPr>
          <p:cNvSpPr/>
          <p:nvPr/>
        </p:nvSpPr>
        <p:spPr>
          <a:xfrm>
            <a:off x="3685712" y="4177195"/>
            <a:ext cx="168675" cy="168676"/>
          </a:xfrm>
          <a:prstGeom prst="ellipse">
            <a:avLst/>
          </a:prstGeom>
          <a:gradFill flip="none" rotWithShape="1">
            <a:gsLst>
              <a:gs pos="12000">
                <a:srgbClr val="FF0000"/>
              </a:gs>
              <a:gs pos="81000">
                <a:srgbClr val="00B050"/>
              </a:gs>
              <a:gs pos="65000">
                <a:srgbClr val="FFFF00"/>
              </a:gs>
              <a:gs pos="100000">
                <a:srgbClr val="0070C0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276D5D-6620-4E25-823A-D2A6E9392FD7}"/>
              </a:ext>
            </a:extLst>
          </p:cNvPr>
          <p:cNvSpPr/>
          <p:nvPr/>
        </p:nvSpPr>
        <p:spPr>
          <a:xfrm>
            <a:off x="6075285" y="4177195"/>
            <a:ext cx="168675" cy="168676"/>
          </a:xfrm>
          <a:prstGeom prst="ellipse">
            <a:avLst/>
          </a:prstGeom>
          <a:gradFill flip="none" rotWithShape="1">
            <a:gsLst>
              <a:gs pos="12000">
                <a:srgbClr val="FF0000"/>
              </a:gs>
              <a:gs pos="81000">
                <a:srgbClr val="00B050"/>
              </a:gs>
              <a:gs pos="65000">
                <a:srgbClr val="FFFF00"/>
              </a:gs>
              <a:gs pos="100000">
                <a:srgbClr val="0070C0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EDF9BDD-8E7D-4950-B699-82EBB649BD8C}"/>
              </a:ext>
            </a:extLst>
          </p:cNvPr>
          <p:cNvSpPr/>
          <p:nvPr/>
        </p:nvSpPr>
        <p:spPr>
          <a:xfrm>
            <a:off x="7103314" y="4177195"/>
            <a:ext cx="168675" cy="168676"/>
          </a:xfrm>
          <a:prstGeom prst="ellipse">
            <a:avLst/>
          </a:prstGeom>
          <a:gradFill flip="none" rotWithShape="1">
            <a:gsLst>
              <a:gs pos="12000">
                <a:srgbClr val="FF0000"/>
              </a:gs>
              <a:gs pos="81000">
                <a:srgbClr val="00B050"/>
              </a:gs>
              <a:gs pos="65000">
                <a:srgbClr val="FFFF00"/>
              </a:gs>
              <a:gs pos="100000">
                <a:srgbClr val="0070C0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33AA45C-FCD5-42AF-BCFC-F735D63D0C94}"/>
              </a:ext>
            </a:extLst>
          </p:cNvPr>
          <p:cNvSpPr/>
          <p:nvPr/>
        </p:nvSpPr>
        <p:spPr>
          <a:xfrm>
            <a:off x="7475183" y="4177195"/>
            <a:ext cx="168675" cy="168676"/>
          </a:xfrm>
          <a:prstGeom prst="ellipse">
            <a:avLst/>
          </a:prstGeom>
          <a:gradFill flip="none" rotWithShape="1">
            <a:gsLst>
              <a:gs pos="12000">
                <a:srgbClr val="FF0000"/>
              </a:gs>
              <a:gs pos="81000">
                <a:srgbClr val="00B050"/>
              </a:gs>
              <a:gs pos="65000">
                <a:srgbClr val="FFFF00"/>
              </a:gs>
              <a:gs pos="100000">
                <a:srgbClr val="0070C0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207CCAE-EE45-4BAE-8281-FA286F035701}"/>
              </a:ext>
            </a:extLst>
          </p:cNvPr>
          <p:cNvSpPr/>
          <p:nvPr/>
        </p:nvSpPr>
        <p:spPr>
          <a:xfrm>
            <a:off x="8464861" y="4177195"/>
            <a:ext cx="168675" cy="168676"/>
          </a:xfrm>
          <a:prstGeom prst="ellipse">
            <a:avLst/>
          </a:prstGeom>
          <a:gradFill flip="none" rotWithShape="1">
            <a:gsLst>
              <a:gs pos="12000">
                <a:srgbClr val="FF0000"/>
              </a:gs>
              <a:gs pos="81000">
                <a:srgbClr val="00B050"/>
              </a:gs>
              <a:gs pos="65000">
                <a:srgbClr val="FFFF00"/>
              </a:gs>
              <a:gs pos="100000">
                <a:srgbClr val="0070C0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90AB074-0AC5-4977-8EA0-7F253C649323}"/>
              </a:ext>
            </a:extLst>
          </p:cNvPr>
          <p:cNvSpPr/>
          <p:nvPr/>
        </p:nvSpPr>
        <p:spPr>
          <a:xfrm>
            <a:off x="3685712" y="4553209"/>
            <a:ext cx="168675" cy="1686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D7E6BD-8E8F-4022-8366-115C59F69312}"/>
              </a:ext>
            </a:extLst>
          </p:cNvPr>
          <p:cNvSpPr/>
          <p:nvPr/>
        </p:nvSpPr>
        <p:spPr>
          <a:xfrm>
            <a:off x="6095666" y="4553209"/>
            <a:ext cx="168675" cy="1686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3322FE6-0583-4A84-AF9D-4C4AB186D117}"/>
              </a:ext>
            </a:extLst>
          </p:cNvPr>
          <p:cNvSpPr/>
          <p:nvPr/>
        </p:nvSpPr>
        <p:spPr>
          <a:xfrm>
            <a:off x="7043053" y="4553209"/>
            <a:ext cx="168675" cy="1686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2B31150-0B4F-4FEB-AC90-0ED5880A5430}"/>
              </a:ext>
            </a:extLst>
          </p:cNvPr>
          <p:cNvSpPr/>
          <p:nvPr/>
        </p:nvSpPr>
        <p:spPr>
          <a:xfrm>
            <a:off x="7317778" y="4553209"/>
            <a:ext cx="168675" cy="1686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8B46DF-9879-42C5-86F8-F0B1BBCA9C97}"/>
              </a:ext>
            </a:extLst>
          </p:cNvPr>
          <p:cNvSpPr/>
          <p:nvPr/>
        </p:nvSpPr>
        <p:spPr>
          <a:xfrm>
            <a:off x="7592503" y="4553209"/>
            <a:ext cx="168675" cy="1686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1F0DAE5-24F7-4F70-B650-D256EEE4C443}"/>
              </a:ext>
            </a:extLst>
          </p:cNvPr>
          <p:cNvSpPr/>
          <p:nvPr/>
        </p:nvSpPr>
        <p:spPr>
          <a:xfrm>
            <a:off x="4900203" y="4919539"/>
            <a:ext cx="168675" cy="168676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21D8E54-5F3F-48FD-A9C8-5CE3F842E84E}"/>
              </a:ext>
            </a:extLst>
          </p:cNvPr>
          <p:cNvSpPr/>
          <p:nvPr/>
        </p:nvSpPr>
        <p:spPr>
          <a:xfrm>
            <a:off x="5906610" y="4919539"/>
            <a:ext cx="168675" cy="168676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26562D-5242-4144-8995-C0868108092A}"/>
              </a:ext>
            </a:extLst>
          </p:cNvPr>
          <p:cNvSpPr/>
          <p:nvPr/>
        </p:nvSpPr>
        <p:spPr>
          <a:xfrm>
            <a:off x="6264341" y="4929223"/>
            <a:ext cx="168675" cy="168676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F1C8F4B-1E3F-43A2-B59D-6F80C31F665E}"/>
              </a:ext>
            </a:extLst>
          </p:cNvPr>
          <p:cNvSpPr/>
          <p:nvPr/>
        </p:nvSpPr>
        <p:spPr>
          <a:xfrm>
            <a:off x="7049981" y="4919539"/>
            <a:ext cx="168675" cy="168676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0AA07D-586C-447B-8197-3A8010A516C6}"/>
              </a:ext>
            </a:extLst>
          </p:cNvPr>
          <p:cNvSpPr/>
          <p:nvPr/>
        </p:nvSpPr>
        <p:spPr>
          <a:xfrm>
            <a:off x="7317778" y="4919539"/>
            <a:ext cx="168675" cy="168676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26FFCB2-4CC3-4CE3-AACA-1515FA85DED6}"/>
              </a:ext>
            </a:extLst>
          </p:cNvPr>
          <p:cNvSpPr/>
          <p:nvPr/>
        </p:nvSpPr>
        <p:spPr>
          <a:xfrm>
            <a:off x="7585575" y="4919539"/>
            <a:ext cx="168675" cy="168676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6836362-C850-44D7-BAF2-0A1AD58A6CA2}"/>
              </a:ext>
            </a:extLst>
          </p:cNvPr>
          <p:cNvSpPr/>
          <p:nvPr/>
        </p:nvSpPr>
        <p:spPr>
          <a:xfrm>
            <a:off x="8291140" y="4929223"/>
            <a:ext cx="168675" cy="168676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6554594-891B-46F8-A935-1072561E2ADB}"/>
              </a:ext>
            </a:extLst>
          </p:cNvPr>
          <p:cNvSpPr/>
          <p:nvPr/>
        </p:nvSpPr>
        <p:spPr>
          <a:xfrm>
            <a:off x="8708565" y="4929223"/>
            <a:ext cx="168675" cy="168676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B8D8A76-91D2-4AB4-B7AB-9DFB957FC6A4}"/>
              </a:ext>
            </a:extLst>
          </p:cNvPr>
          <p:cNvSpPr/>
          <p:nvPr/>
        </p:nvSpPr>
        <p:spPr>
          <a:xfrm>
            <a:off x="4900202" y="5292275"/>
            <a:ext cx="168675" cy="16867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43AE882-0E25-4B70-98E4-EC18AEE5C4AE}"/>
              </a:ext>
            </a:extLst>
          </p:cNvPr>
          <p:cNvSpPr/>
          <p:nvPr/>
        </p:nvSpPr>
        <p:spPr>
          <a:xfrm>
            <a:off x="5893683" y="5292275"/>
            <a:ext cx="168675" cy="16867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7CAE9A7-443B-4043-B080-B8B7881404FB}"/>
              </a:ext>
            </a:extLst>
          </p:cNvPr>
          <p:cNvSpPr/>
          <p:nvPr/>
        </p:nvSpPr>
        <p:spPr>
          <a:xfrm>
            <a:off x="6264340" y="5292275"/>
            <a:ext cx="168675" cy="16867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BFECF47-8D1E-4089-8D48-009681D0F590}"/>
              </a:ext>
            </a:extLst>
          </p:cNvPr>
          <p:cNvSpPr/>
          <p:nvPr/>
        </p:nvSpPr>
        <p:spPr>
          <a:xfrm>
            <a:off x="7306508" y="5292275"/>
            <a:ext cx="168675" cy="16867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D05087F-B954-41A6-B747-06F795578D19}"/>
              </a:ext>
            </a:extLst>
          </p:cNvPr>
          <p:cNvSpPr/>
          <p:nvPr/>
        </p:nvSpPr>
        <p:spPr>
          <a:xfrm>
            <a:off x="8296186" y="5669398"/>
            <a:ext cx="168675" cy="168676"/>
          </a:xfrm>
          <a:prstGeom prst="ellipse">
            <a:avLst/>
          </a:prstGeom>
          <a:solidFill>
            <a:srgbClr val="00384C"/>
          </a:solidFill>
          <a:ln>
            <a:solidFill>
              <a:srgbClr val="003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1598EEE-78D3-40D7-AF67-91FA3E6666AD}"/>
              </a:ext>
            </a:extLst>
          </p:cNvPr>
          <p:cNvSpPr/>
          <p:nvPr/>
        </p:nvSpPr>
        <p:spPr>
          <a:xfrm>
            <a:off x="8708564" y="5669398"/>
            <a:ext cx="168675" cy="168676"/>
          </a:xfrm>
          <a:prstGeom prst="ellipse">
            <a:avLst/>
          </a:prstGeom>
          <a:solidFill>
            <a:srgbClr val="00384C"/>
          </a:solidFill>
          <a:ln>
            <a:solidFill>
              <a:srgbClr val="003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469FA2B-A0D4-4617-9794-2928E4E16FCB}"/>
              </a:ext>
            </a:extLst>
          </p:cNvPr>
          <p:cNvSpPr/>
          <p:nvPr/>
        </p:nvSpPr>
        <p:spPr>
          <a:xfrm>
            <a:off x="8288261" y="6036775"/>
            <a:ext cx="168675" cy="168676"/>
          </a:xfrm>
          <a:prstGeom prst="ellipse">
            <a:avLst/>
          </a:prstGeom>
          <a:gradFill>
            <a:gsLst>
              <a:gs pos="43000">
                <a:srgbClr val="FFFF00"/>
              </a:gs>
              <a:gs pos="0">
                <a:srgbClr val="FF0000"/>
              </a:gs>
              <a:gs pos="66000">
                <a:srgbClr val="00B050"/>
              </a:gs>
              <a:gs pos="100000">
                <a:srgbClr val="0070C0"/>
              </a:gs>
            </a:gsLst>
            <a:lin ang="2520000" scaled="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A18FE1E-55D9-43EB-A66C-D8FF04C1EF15}"/>
              </a:ext>
            </a:extLst>
          </p:cNvPr>
          <p:cNvSpPr/>
          <p:nvPr/>
        </p:nvSpPr>
        <p:spPr>
          <a:xfrm>
            <a:off x="8288261" y="6376321"/>
            <a:ext cx="168675" cy="1686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E040B70-249E-47FD-A358-155475C5FA4F}"/>
              </a:ext>
            </a:extLst>
          </p:cNvPr>
          <p:cNvSpPr/>
          <p:nvPr/>
        </p:nvSpPr>
        <p:spPr>
          <a:xfrm>
            <a:off x="8708564" y="6376321"/>
            <a:ext cx="168675" cy="1686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4F04AE3-79A0-4A21-8398-1B6F7DA583D7}"/>
              </a:ext>
            </a:extLst>
          </p:cNvPr>
          <p:cNvSpPr/>
          <p:nvPr/>
        </p:nvSpPr>
        <p:spPr>
          <a:xfrm>
            <a:off x="8708563" y="6036775"/>
            <a:ext cx="168675" cy="168676"/>
          </a:xfrm>
          <a:prstGeom prst="ellipse">
            <a:avLst/>
          </a:prstGeom>
          <a:gradFill>
            <a:gsLst>
              <a:gs pos="43000">
                <a:srgbClr val="FFFF00"/>
              </a:gs>
              <a:gs pos="0">
                <a:srgbClr val="FF0000"/>
              </a:gs>
              <a:gs pos="66000">
                <a:srgbClr val="00B050"/>
              </a:gs>
              <a:gs pos="100000">
                <a:srgbClr val="0070C0"/>
              </a:gs>
            </a:gsLst>
            <a:lin ang="2520000" scaled="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664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3304-E101-4E7C-AEB7-C0733158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rgbClr val="FFC000"/>
                </a:solidFill>
                <a:latin typeface="+mn-ea"/>
                <a:ea typeface="+mn-ea"/>
              </a:rPr>
              <a:t>acebook</a:t>
            </a:r>
            <a:r>
              <a:rPr lang="zh-CN" altLang="en-US" dirty="0">
                <a:solidFill>
                  <a:srgbClr val="FFC000"/>
                </a:solidFill>
                <a:latin typeface="+mn-ea"/>
                <a:ea typeface="+mn-ea"/>
              </a:rPr>
              <a:t>、亚马逊</a:t>
            </a:r>
            <a:r>
              <a:rPr lang="zh-CN" altLang="en-US" dirty="0">
                <a:latin typeface="+mn-ea"/>
                <a:ea typeface="+mn-ea"/>
              </a:rPr>
              <a:t>的收购布局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E3590-DAA4-4919-92C7-7D826FFD1F78}"/>
              </a:ext>
            </a:extLst>
          </p:cNvPr>
          <p:cNvSpPr txBox="1"/>
          <p:nvPr/>
        </p:nvSpPr>
        <p:spPr>
          <a:xfrm>
            <a:off x="304800" y="2209800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ea"/>
              </a:rPr>
              <a:t>F</a:t>
            </a:r>
            <a:r>
              <a:rPr lang="en-US" altLang="zh-CN" b="1" dirty="0">
                <a:latin typeface="+mn-ea"/>
              </a:rPr>
              <a:t>acebook</a:t>
            </a:r>
            <a:r>
              <a:rPr lang="zh-CN" altLang="en-US" b="1" dirty="0">
                <a:latin typeface="+mn-ea"/>
              </a:rPr>
              <a:t>收购策略</a:t>
            </a:r>
            <a:endParaRPr lang="en-US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0929D-6C90-4AAB-93FF-4535AC74515D}"/>
              </a:ext>
            </a:extLst>
          </p:cNvPr>
          <p:cNvSpPr txBox="1"/>
          <p:nvPr/>
        </p:nvSpPr>
        <p:spPr>
          <a:xfrm>
            <a:off x="304800" y="2576989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围绕</a:t>
            </a:r>
            <a:r>
              <a:rPr lang="zh-CN" altLang="en-US" sz="1200" b="1" dirty="0">
                <a:solidFill>
                  <a:srgbClr val="FFC000"/>
                </a:solidFill>
                <a:latin typeface="+mn-ea"/>
              </a:rPr>
              <a:t>社交应用</a:t>
            </a:r>
            <a:r>
              <a:rPr lang="zh-CN" altLang="en-US" sz="1200" dirty="0">
                <a:latin typeface="+mn-ea"/>
              </a:rPr>
              <a:t>场景，利用人工智能技术优化</a:t>
            </a:r>
            <a:r>
              <a:rPr lang="zh-CN" altLang="en-US" sz="1200" b="1" dirty="0">
                <a:solidFill>
                  <a:srgbClr val="FFC000"/>
                </a:solidFill>
                <a:latin typeface="+mn-ea"/>
              </a:rPr>
              <a:t>语音</a:t>
            </a:r>
            <a:r>
              <a:rPr lang="zh-CN" altLang="en-US" sz="1200" dirty="0">
                <a:latin typeface="+mn-ea"/>
              </a:rPr>
              <a:t>、</a:t>
            </a:r>
            <a:r>
              <a:rPr lang="zh-CN" altLang="en-US" sz="1200" b="1" dirty="0">
                <a:solidFill>
                  <a:srgbClr val="FFC000"/>
                </a:solidFill>
                <a:latin typeface="+mn-ea"/>
              </a:rPr>
              <a:t>图片</a:t>
            </a:r>
            <a:r>
              <a:rPr lang="zh-CN" altLang="en-US" sz="1200" dirty="0">
                <a:latin typeface="+mn-ea"/>
              </a:rPr>
              <a:t>和</a:t>
            </a:r>
            <a:r>
              <a:rPr lang="zh-CN" altLang="en-US" sz="1200" b="1" dirty="0">
                <a:solidFill>
                  <a:srgbClr val="FFC000"/>
                </a:solidFill>
                <a:latin typeface="+mn-ea"/>
              </a:rPr>
              <a:t>视频社交</a:t>
            </a:r>
            <a:r>
              <a:rPr lang="zh-CN" altLang="en-US" sz="1200" dirty="0">
                <a:latin typeface="+mn-ea"/>
              </a:rPr>
              <a:t>方式。</a:t>
            </a:r>
            <a:endParaRPr lang="en-US" sz="1200" dirty="0">
              <a:latin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67A2C7-E2B6-44AA-A652-EF5C099E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497285"/>
            <a:ext cx="5272385" cy="285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E86D2-6E38-4EFB-944F-9C6B30094DB0}"/>
              </a:ext>
            </a:extLst>
          </p:cNvPr>
          <p:cNvSpPr txBox="1"/>
          <p:nvPr/>
        </p:nvSpPr>
        <p:spPr>
          <a:xfrm>
            <a:off x="5743574" y="2209800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亚马逊收购策略</a:t>
            </a:r>
            <a:endParaRPr lang="en-US" b="1" dirty="0">
              <a:latin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B28B8A-05DA-4F2D-9215-C691ADA2A3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85"/>
          <a:stretch/>
        </p:blipFill>
        <p:spPr>
          <a:xfrm>
            <a:off x="5910262" y="3497284"/>
            <a:ext cx="5988439" cy="25384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7F225B-DEA3-43AC-A812-1CCF17A238CC}"/>
              </a:ext>
            </a:extLst>
          </p:cNvPr>
          <p:cNvSpPr txBox="1"/>
          <p:nvPr/>
        </p:nvSpPr>
        <p:spPr>
          <a:xfrm>
            <a:off x="5743574" y="2539267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从</a:t>
            </a:r>
            <a:r>
              <a:rPr lang="zh-CN" altLang="en-US" sz="1200" b="1" dirty="0">
                <a:solidFill>
                  <a:srgbClr val="FFC000"/>
                </a:solidFill>
                <a:latin typeface="+mn-ea"/>
              </a:rPr>
              <a:t>电商</a:t>
            </a:r>
            <a:r>
              <a:rPr lang="zh-CN" altLang="en-US" sz="1200" dirty="0">
                <a:latin typeface="+mn-ea"/>
              </a:rPr>
              <a:t>和</a:t>
            </a:r>
            <a:r>
              <a:rPr lang="en-US" altLang="zh-CN" sz="1200" b="1" dirty="0">
                <a:solidFill>
                  <a:srgbClr val="FFC000"/>
                </a:solidFill>
                <a:latin typeface="+mn-ea"/>
              </a:rPr>
              <a:t>AWS</a:t>
            </a:r>
            <a:r>
              <a:rPr lang="zh-CN" altLang="en-US" sz="1200" b="1" dirty="0">
                <a:solidFill>
                  <a:srgbClr val="FFC000"/>
                </a:solidFill>
                <a:latin typeface="+mn-ea"/>
              </a:rPr>
              <a:t>云服务</a:t>
            </a:r>
            <a:r>
              <a:rPr lang="zh-CN" altLang="en-US" sz="1200" dirty="0">
                <a:latin typeface="+mn-ea"/>
              </a:rPr>
              <a:t>角度出发收购</a:t>
            </a:r>
            <a:endParaRPr lang="en-US" altLang="zh-CN" sz="12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zh-CN" altLang="en-US" sz="1200" b="1" dirty="0">
                <a:solidFill>
                  <a:srgbClr val="FFC000"/>
                </a:solidFill>
                <a:latin typeface="+mn-ea"/>
              </a:rPr>
              <a:t>计算机视觉技术</a:t>
            </a:r>
            <a:r>
              <a:rPr lang="zh-CN" altLang="en-US" sz="1200" dirty="0">
                <a:latin typeface="+mn-ea"/>
              </a:rPr>
              <a:t>加强图片识别能力</a:t>
            </a:r>
            <a:endParaRPr lang="en-US" altLang="zh-CN" sz="12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zh-CN" altLang="en-US" sz="1200" b="1" dirty="0">
                <a:solidFill>
                  <a:srgbClr val="FFC000"/>
                </a:solidFill>
                <a:latin typeface="+mn-ea"/>
              </a:rPr>
              <a:t>自然语言处理</a:t>
            </a:r>
            <a:r>
              <a:rPr lang="zh-CN" altLang="en-US" sz="1200" dirty="0">
                <a:latin typeface="+mn-ea"/>
              </a:rPr>
              <a:t>研发人工智能机器客服</a:t>
            </a:r>
            <a:endParaRPr lang="en-US" altLang="zh-CN" sz="12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zh-CN" altLang="en-US" sz="1200" b="1" dirty="0">
                <a:solidFill>
                  <a:srgbClr val="FFC000"/>
                </a:solidFill>
                <a:latin typeface="+mn-ea"/>
              </a:rPr>
              <a:t>人工智能网络安全</a:t>
            </a:r>
            <a:r>
              <a:rPr lang="zh-CN" altLang="en-US" sz="1200" dirty="0">
                <a:latin typeface="+mn-ea"/>
              </a:rPr>
              <a:t>提升</a:t>
            </a:r>
            <a:r>
              <a:rPr lang="en-US" altLang="zh-CN" sz="1200" dirty="0">
                <a:latin typeface="+mn-ea"/>
              </a:rPr>
              <a:t>AWS </a:t>
            </a:r>
            <a:r>
              <a:rPr lang="zh-CN" altLang="en-US" sz="1200" dirty="0">
                <a:latin typeface="+mn-ea"/>
              </a:rPr>
              <a:t>云服务的安全性</a:t>
            </a:r>
            <a:endParaRPr 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785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E0BC-19A4-450D-918B-B8A60D2C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zh-CN" altLang="en-US" dirty="0">
                <a:solidFill>
                  <a:srgbClr val="FFC000"/>
                </a:solidFill>
                <a:latin typeface="+mn-ea"/>
                <a:ea typeface="+mn-ea"/>
              </a:rPr>
              <a:t>谷歌</a:t>
            </a:r>
            <a:r>
              <a:rPr lang="zh-CN" altLang="en-US" dirty="0">
                <a:latin typeface="+mn-ea"/>
                <a:ea typeface="+mn-ea"/>
              </a:rPr>
              <a:t>的收购布局</a:t>
            </a:r>
            <a:endParaRPr lang="en-US" dirty="0">
              <a:latin typeface="+mn-ea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14963-9723-4C58-A516-E3619354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3" y="3238500"/>
            <a:ext cx="5354291" cy="2543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835BC0-F87C-43DA-BC57-4ABEE413C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3238499"/>
            <a:ext cx="6003244" cy="2543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3F2340-8B19-4F62-8C92-64A0063F8743}"/>
              </a:ext>
            </a:extLst>
          </p:cNvPr>
          <p:cNvSpPr txBox="1"/>
          <p:nvPr/>
        </p:nvSpPr>
        <p:spPr>
          <a:xfrm>
            <a:off x="309563" y="2167000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谷歌收购策略</a:t>
            </a:r>
            <a:endParaRPr lang="en-US" b="1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500137-A41E-45F4-8DD6-2EDD0E9E75B5}"/>
              </a:ext>
            </a:extLst>
          </p:cNvPr>
          <p:cNvSpPr txBox="1"/>
          <p:nvPr/>
        </p:nvSpPr>
        <p:spPr>
          <a:xfrm>
            <a:off x="304799" y="2576989"/>
            <a:ext cx="671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围绕</a:t>
            </a:r>
            <a:r>
              <a:rPr lang="zh-CN" altLang="en-US" sz="1200" b="1" dirty="0">
                <a:solidFill>
                  <a:srgbClr val="FFC000"/>
                </a:solidFill>
                <a:latin typeface="+mn-ea"/>
              </a:rPr>
              <a:t>搜素工具</a:t>
            </a:r>
            <a:r>
              <a:rPr lang="zh-CN" altLang="en-US" sz="1200" dirty="0">
                <a:latin typeface="+mn-ea"/>
              </a:rPr>
              <a:t>布局，关注</a:t>
            </a:r>
            <a:r>
              <a:rPr lang="zh-CN" altLang="en-US" sz="1200" b="1" dirty="0">
                <a:solidFill>
                  <a:srgbClr val="FFC000"/>
                </a:solidFill>
                <a:latin typeface="+mn-ea"/>
              </a:rPr>
              <a:t>深度学习算法</a:t>
            </a:r>
            <a:r>
              <a:rPr lang="zh-CN" altLang="en-US" sz="1200" dirty="0">
                <a:latin typeface="+mn-ea"/>
              </a:rPr>
              <a:t>、</a:t>
            </a:r>
            <a:r>
              <a:rPr lang="zh-CN" altLang="en-US" sz="1200" b="1" dirty="0">
                <a:solidFill>
                  <a:srgbClr val="FFC000"/>
                </a:solidFill>
                <a:latin typeface="+mn-ea"/>
              </a:rPr>
              <a:t>自然语言处理</a:t>
            </a:r>
            <a:r>
              <a:rPr lang="zh-CN" altLang="en-US" sz="1200" dirty="0">
                <a:latin typeface="+mn-ea"/>
              </a:rPr>
              <a:t>和</a:t>
            </a:r>
            <a:r>
              <a:rPr lang="zh-CN" altLang="en-US" sz="1200" b="1" dirty="0">
                <a:solidFill>
                  <a:srgbClr val="FFC000"/>
                </a:solidFill>
                <a:latin typeface="+mn-ea"/>
              </a:rPr>
              <a:t>计算机视觉</a:t>
            </a:r>
            <a:r>
              <a:rPr lang="zh-CN" altLang="en-US" sz="1200" dirty="0">
                <a:latin typeface="+mn-ea"/>
              </a:rPr>
              <a:t>技术方面的初创企业。</a:t>
            </a:r>
            <a:endParaRPr 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875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2CD3-FBC2-49D3-BC40-36787141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C000"/>
                </a:solidFill>
                <a:latin typeface="+mn-ea"/>
                <a:ea typeface="+mn-ea"/>
              </a:rPr>
              <a:t>微软、苹果</a:t>
            </a:r>
            <a:r>
              <a:rPr lang="zh-CN" altLang="en-US" dirty="0">
                <a:latin typeface="+mn-ea"/>
                <a:ea typeface="+mn-ea"/>
              </a:rPr>
              <a:t>的收购布局</a:t>
            </a:r>
            <a:endParaRPr lang="en-US" dirty="0">
              <a:latin typeface="+mn-ea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2DE3A-DF9A-4652-AAD3-03A93A206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8" y="3276600"/>
            <a:ext cx="5550316" cy="256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7AC3F8-5E57-4856-BD29-20572FF2B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3276600"/>
            <a:ext cx="6078274" cy="2565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309905-9FFC-49DE-85B0-173B7302B274}"/>
              </a:ext>
            </a:extLst>
          </p:cNvPr>
          <p:cNvSpPr txBox="1"/>
          <p:nvPr/>
        </p:nvSpPr>
        <p:spPr>
          <a:xfrm>
            <a:off x="304800" y="2209800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微软收购策略</a:t>
            </a:r>
            <a:endParaRPr lang="en-US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24BA9-2765-4DA2-8AEF-F9F3F9DDC3A5}"/>
              </a:ext>
            </a:extLst>
          </p:cNvPr>
          <p:cNvSpPr txBox="1"/>
          <p:nvPr/>
        </p:nvSpPr>
        <p:spPr>
          <a:xfrm>
            <a:off x="6000750" y="2209800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苹果收购策略</a:t>
            </a:r>
            <a:endParaRPr lang="en-US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C1150-9D47-4A2A-8EC3-0C141AF59668}"/>
              </a:ext>
            </a:extLst>
          </p:cNvPr>
          <p:cNvSpPr txBox="1"/>
          <p:nvPr/>
        </p:nvSpPr>
        <p:spPr>
          <a:xfrm>
            <a:off x="304800" y="2576989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利用人工智能技术提升</a:t>
            </a:r>
            <a:r>
              <a:rPr lang="en-US" altLang="zh-CN" sz="1200" b="1" dirty="0">
                <a:solidFill>
                  <a:srgbClr val="FFC000"/>
                </a:solidFill>
                <a:latin typeface="+mn-ea"/>
              </a:rPr>
              <a:t>Office</a:t>
            </a:r>
            <a:r>
              <a:rPr lang="zh-CN" altLang="en-US" sz="1200" dirty="0">
                <a:latin typeface="+mn-ea"/>
              </a:rPr>
              <a:t>等</a:t>
            </a:r>
            <a:r>
              <a:rPr lang="zh-CN" altLang="en-US" sz="1200" b="1" dirty="0">
                <a:solidFill>
                  <a:srgbClr val="FFC000"/>
                </a:solidFill>
                <a:latin typeface="+mn-ea"/>
              </a:rPr>
              <a:t>办公软件</a:t>
            </a:r>
            <a:r>
              <a:rPr lang="zh-CN" altLang="en-US" sz="1200" dirty="0">
                <a:latin typeface="+mn-ea"/>
              </a:rPr>
              <a:t>效率。</a:t>
            </a:r>
            <a:endParaRPr lang="en-US" sz="12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C2A9A-57F0-4E68-952D-DF5BA958B75C}"/>
              </a:ext>
            </a:extLst>
          </p:cNvPr>
          <p:cNvSpPr txBox="1"/>
          <p:nvPr/>
        </p:nvSpPr>
        <p:spPr>
          <a:xfrm>
            <a:off x="6000750" y="2576989"/>
            <a:ext cx="569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提高</a:t>
            </a:r>
            <a:r>
              <a:rPr lang="en-US" altLang="zh-CN" sz="1200" b="1" dirty="0">
                <a:solidFill>
                  <a:srgbClr val="FFC000"/>
                </a:solidFill>
                <a:latin typeface="+mn-ea"/>
              </a:rPr>
              <a:t>Siri</a:t>
            </a:r>
            <a:r>
              <a:rPr lang="zh-CN" altLang="en-US" sz="1200" dirty="0">
                <a:latin typeface="+mn-ea"/>
              </a:rPr>
              <a:t>理解执行</a:t>
            </a:r>
            <a:r>
              <a:rPr lang="zh-CN" altLang="en-US" sz="1200" b="1" dirty="0">
                <a:solidFill>
                  <a:srgbClr val="FFC000"/>
                </a:solidFill>
                <a:latin typeface="+mn-ea"/>
              </a:rPr>
              <a:t>语言命令</a:t>
            </a:r>
            <a:r>
              <a:rPr lang="zh-CN" altLang="en-US" sz="1200" dirty="0">
                <a:latin typeface="+mn-ea"/>
              </a:rPr>
              <a:t>的能力、强化</a:t>
            </a:r>
            <a:r>
              <a:rPr lang="zh-CN" altLang="en-US" sz="1200" b="1" dirty="0">
                <a:solidFill>
                  <a:srgbClr val="FFC000"/>
                </a:solidFill>
                <a:latin typeface="+mn-ea"/>
              </a:rPr>
              <a:t>面部识别技术</a:t>
            </a:r>
            <a:r>
              <a:rPr lang="zh-CN" altLang="en-US" sz="1200" dirty="0">
                <a:latin typeface="+mn-ea"/>
              </a:rPr>
              <a:t>并关注</a:t>
            </a:r>
            <a:r>
              <a:rPr lang="zh-CN" altLang="en-US" sz="1200" b="1" dirty="0">
                <a:solidFill>
                  <a:srgbClr val="FFC000"/>
                </a:solidFill>
                <a:latin typeface="+mn-ea"/>
              </a:rPr>
              <a:t>数据分析处理</a:t>
            </a:r>
            <a:r>
              <a:rPr lang="zh-CN" altLang="en-US" sz="1200" dirty="0">
                <a:latin typeface="+mn-ea"/>
              </a:rPr>
              <a:t>类企业</a:t>
            </a:r>
            <a:endParaRPr 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12977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4169</TotalTime>
  <Words>1195</Words>
  <Application>Microsoft Office PowerPoint</Application>
  <PresentationFormat>Widescreen</PresentationFormat>
  <Paragraphs>206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Microsoft YaHei UI</vt:lpstr>
      <vt:lpstr>宋体</vt:lpstr>
      <vt:lpstr>Arial</vt:lpstr>
      <vt:lpstr>Times New Roman</vt:lpstr>
      <vt:lpstr>Trebuchet MS</vt:lpstr>
      <vt:lpstr>Berlin</vt:lpstr>
      <vt:lpstr>All in AI</vt:lpstr>
      <vt:lpstr>人工智能的历史</vt:lpstr>
      <vt:lpstr>人工智能的“三驾马车”</vt:lpstr>
      <vt:lpstr>2016、2017年美国人工智能投资爆发</vt:lpstr>
      <vt:lpstr>美国人工智能投资偏向早期项目</vt:lpstr>
      <vt:lpstr>科技企业大规模的收购行动</vt:lpstr>
      <vt:lpstr>Facebook、亚马逊的收购布局</vt:lpstr>
      <vt:lpstr>谷歌的收购布局</vt:lpstr>
      <vt:lpstr>微软、苹果的收购布局</vt:lpstr>
      <vt:lpstr>人工智能水平应用场景</vt:lpstr>
      <vt:lpstr>人工智能水平应用场景一：机器学习/深度学习算法</vt:lpstr>
      <vt:lpstr>人工智能水平应用场景二：计算机视觉技术</vt:lpstr>
      <vt:lpstr>人工智能水平应用场景三：语音识别&amp;自然语言处理技术</vt:lpstr>
      <vt:lpstr>人工智能垂直应用场景</vt:lpstr>
      <vt:lpstr>人工智能热门投资领域</vt:lpstr>
      <vt:lpstr>热门投资领域一：人工智能 X 企业服务</vt:lpstr>
      <vt:lpstr>热门投资领域二：人工智能 X 医疗健康</vt:lpstr>
      <vt:lpstr>热门投资领域三：人工智能 X 物联网</vt:lpstr>
      <vt:lpstr>热门投资领域四：人工智能 X 网络安全</vt:lpstr>
      <vt:lpstr>热门投资领域五：人工智能 X 新零售</vt:lpstr>
      <vt:lpstr>新零售应用场景</vt:lpstr>
      <vt:lpstr>新零售项目分析一</vt:lpstr>
      <vt:lpstr>新零售项目分析二</vt:lpstr>
      <vt:lpstr>新零售项目分析三</vt:lpstr>
      <vt:lpstr>热门投资领域六：人工智能 X 金融科技</vt:lpstr>
      <vt:lpstr>热门投资领域七：人工智能 X 更多生活、工作场景</vt:lpstr>
      <vt:lpstr>深度学习框架排名</vt:lpstr>
      <vt:lpstr>2018深度学习框架推荐一</vt:lpstr>
      <vt:lpstr>2018深度学习框架推荐二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2017年人工智能报告</dc:title>
  <dc:creator>Shi, Jiachen</dc:creator>
  <cp:lastModifiedBy>Shi, Jiachen</cp:lastModifiedBy>
  <cp:revision>447</cp:revision>
  <dcterms:created xsi:type="dcterms:W3CDTF">2017-12-11T04:07:06Z</dcterms:created>
  <dcterms:modified xsi:type="dcterms:W3CDTF">2017-12-14T03:39:45Z</dcterms:modified>
</cp:coreProperties>
</file>