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6" r:id="rId9"/>
    <p:sldId id="265" r:id="rId10"/>
    <p:sldId id="264" r:id="rId11"/>
    <p:sldId id="267" r:id="rId12"/>
    <p:sldId id="268" r:id="rId13"/>
    <p:sldId id="269" r:id="rId14"/>
    <p:sldId id="271" r:id="rId15"/>
    <p:sldId id="270" r:id="rId16"/>
    <p:sldId id="272" r:id="rId17"/>
    <p:sldId id="273" r:id="rId18"/>
    <p:sldId id="274" r:id="rId19"/>
    <p:sldId id="275" r:id="rId20"/>
    <p:sldId id="276" r:id="rId21"/>
    <p:sldId id="280" r:id="rId22"/>
    <p:sldId id="281" r:id="rId23"/>
    <p:sldId id="282" r:id="rId24"/>
    <p:sldId id="283" r:id="rId25"/>
    <p:sldId id="284" r:id="rId26"/>
    <p:sldId id="291" r:id="rId27"/>
    <p:sldId id="292" r:id="rId28"/>
    <p:sldId id="293" r:id="rId29"/>
    <p:sldId id="285" r:id="rId30"/>
    <p:sldId id="286" r:id="rId31"/>
    <p:sldId id="287" r:id="rId32"/>
    <p:sldId id="288" r:id="rId33"/>
    <p:sldId id="289" r:id="rId34"/>
    <p:sldId id="290" r:id="rId35"/>
    <p:sldId id="294" r:id="rId36"/>
    <p:sldId id="295" r:id="rId37"/>
    <p:sldId id="296" r:id="rId38"/>
    <p:sldId id="298" r:id="rId39"/>
    <p:sldId id="299" r:id="rId40"/>
    <p:sldId id="300" r:id="rId41"/>
    <p:sldId id="301" r:id="rId42"/>
    <p:sldId id="304" r:id="rId43"/>
    <p:sldId id="302" r:id="rId44"/>
    <p:sldId id="303" r:id="rId45"/>
    <p:sldId id="277" r:id="rId46"/>
    <p:sldId id="278" r:id="rId47"/>
    <p:sldId id="279" r:id="rId48"/>
    <p:sldId id="297"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hyperlink" Target="https://www.geeksforgeeks.org/python-oops-concepts/" TargetMode="External"/><Relationship Id="rId3" Type="http://schemas.openxmlformats.org/officeDocument/2006/relationships/hyperlink" Target="https://www.geeksforgeeks.org/python-tkinter-tutorial" TargetMode="External"/><Relationship Id="rId7" Type="http://schemas.openxmlformats.org/officeDocument/2006/relationships/hyperlink" Target="https://www.geeksforgeeks.org/python-database-tutorial" TargetMode="External"/><Relationship Id="rId2" Type="http://schemas.openxmlformats.org/officeDocument/2006/relationships/hyperlink" Target="https://www.geeksforgeeks.org/pygame-tutorial" TargetMode="External"/><Relationship Id="rId1" Type="http://schemas.openxmlformats.org/officeDocument/2006/relationships/slideLayout" Target="../slideLayouts/slideLayout2.xml"/><Relationship Id="rId6" Type="http://schemas.openxmlformats.org/officeDocument/2006/relationships/hyperlink" Target="https://www.newgrounds.com/art/view/fromchris/pixel-chess" TargetMode="External"/><Relationship Id="rId5" Type="http://schemas.openxmlformats.org/officeDocument/2006/relationships/hyperlink" Target="https://en.wikipedia.org/wiki/Rules_of_chess" TargetMode="External"/><Relationship Id="rId4" Type="http://schemas.openxmlformats.org/officeDocument/2006/relationships/hyperlink" Target="https://www.programiz.com/python-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DB23-5878-3ED3-A573-59EA3DAFD586}"/>
              </a:ext>
            </a:extLst>
          </p:cNvPr>
          <p:cNvSpPr>
            <a:spLocks noGrp="1"/>
          </p:cNvSpPr>
          <p:nvPr>
            <p:ph type="ctrTitle"/>
          </p:nvPr>
        </p:nvSpPr>
        <p:spPr/>
        <p:txBody>
          <a:bodyPr/>
          <a:lstStyle/>
          <a:p>
            <a:pPr algn="ctr"/>
            <a:r>
              <a:rPr lang="vi-VN" sz="6600" dirty="0"/>
              <a:t>ĐỒ ÁN XÂY DỰNG </a:t>
            </a:r>
            <a:br>
              <a:rPr lang="vi-VN" sz="6600" dirty="0"/>
            </a:br>
            <a:r>
              <a:rPr lang="vi-VN" sz="6600" dirty="0"/>
              <a:t>TRÒ CHƠI CỜ VUA</a:t>
            </a:r>
            <a:endParaRPr lang="en-US" sz="6600" dirty="0"/>
          </a:p>
        </p:txBody>
      </p:sp>
      <p:sp>
        <p:nvSpPr>
          <p:cNvPr id="3" name="Subtitle 2">
            <a:extLst>
              <a:ext uri="{FF2B5EF4-FFF2-40B4-BE49-F238E27FC236}">
                <a16:creationId xmlns:a16="http://schemas.microsoft.com/office/drawing/2014/main" id="{CE194EBA-2659-A552-8FA8-7CC877215781}"/>
              </a:ext>
            </a:extLst>
          </p:cNvPr>
          <p:cNvSpPr>
            <a:spLocks noGrp="1"/>
          </p:cNvSpPr>
          <p:nvPr>
            <p:ph type="subTitle" idx="1"/>
          </p:nvPr>
        </p:nvSpPr>
        <p:spPr/>
        <p:txBody>
          <a:bodyPr/>
          <a:lstStyle/>
          <a:p>
            <a:r>
              <a:rPr lang="vi-VN" dirty="0"/>
              <a:t>MÔN NGÔN NGỮ LẬP TRÌNH PYTHON</a:t>
            </a:r>
            <a:endParaRPr lang="en-US" dirty="0"/>
          </a:p>
        </p:txBody>
      </p:sp>
    </p:spTree>
    <p:extLst>
      <p:ext uri="{BB962C8B-B14F-4D97-AF65-F5344CB8AC3E}">
        <p14:creationId xmlns:p14="http://schemas.microsoft.com/office/powerpoint/2010/main" val="375013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B0-1DBA-812C-255A-F9EF25176E23}"/>
              </a:ext>
            </a:extLst>
          </p:cNvPr>
          <p:cNvSpPr>
            <a:spLocks noGrp="1"/>
          </p:cNvSpPr>
          <p:nvPr>
            <p:ph type="title"/>
          </p:nvPr>
        </p:nvSpPr>
        <p:spPr/>
        <p:txBody>
          <a:bodyPr/>
          <a:lstStyle/>
          <a:p>
            <a:r>
              <a:rPr lang="vi-VN" dirty="0"/>
              <a:t>YÊU CẦU ĐỒ ÁN </a:t>
            </a:r>
            <a:endParaRPr lang="en-US" dirty="0"/>
          </a:p>
        </p:txBody>
      </p:sp>
      <p:sp>
        <p:nvSpPr>
          <p:cNvPr id="5" name="Content Placeholder 4">
            <a:extLst>
              <a:ext uri="{FF2B5EF4-FFF2-40B4-BE49-F238E27FC236}">
                <a16:creationId xmlns:a16="http://schemas.microsoft.com/office/drawing/2014/main" id="{F7DF25D5-3317-6E01-C366-30288D54FDF8}"/>
              </a:ext>
            </a:extLst>
          </p:cNvPr>
          <p:cNvSpPr>
            <a:spLocks noGrp="1"/>
          </p:cNvSpPr>
          <p:nvPr>
            <p:ph idx="1"/>
          </p:nvPr>
        </p:nvSpPr>
        <p:spPr/>
        <p:txBody>
          <a:bodyPr/>
          <a:lstStyle/>
          <a:p>
            <a:r>
              <a:rPr lang="vi-VN" dirty="0"/>
              <a:t>Yêu cầu chức năng</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Luật chơi hợp lệ, bám sát thực tế</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Giao diện người dùng </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Đánh cờ với máy bằng thuật toán Minimax với cắt tỉa Alpha-Beta</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Quản lí kết quả trận đấu </a:t>
            </a:r>
          </a:p>
          <a:p>
            <a:endParaRPr lang="en-US" dirty="0"/>
          </a:p>
        </p:txBody>
      </p:sp>
    </p:spTree>
    <p:extLst>
      <p:ext uri="{BB962C8B-B14F-4D97-AF65-F5344CB8AC3E}">
        <p14:creationId xmlns:p14="http://schemas.microsoft.com/office/powerpoint/2010/main" val="249600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438502-1245-449D-2DB7-FBEE6E7C9CFA}"/>
              </a:ext>
            </a:extLst>
          </p:cNvPr>
          <p:cNvSpPr>
            <a:spLocks noGrp="1"/>
          </p:cNvSpPr>
          <p:nvPr>
            <p:ph type="title"/>
          </p:nvPr>
        </p:nvSpPr>
        <p:spPr/>
        <p:txBody>
          <a:bodyPr/>
          <a:lstStyle/>
          <a:p>
            <a:r>
              <a:rPr lang="vi-VN" dirty="0"/>
              <a:t>PHẦN 2: GIỚI THIỆU</a:t>
            </a:r>
            <a:endParaRPr lang="en-US" dirty="0"/>
          </a:p>
        </p:txBody>
      </p:sp>
      <p:sp>
        <p:nvSpPr>
          <p:cNvPr id="5" name="Text Placeholder 4">
            <a:extLst>
              <a:ext uri="{FF2B5EF4-FFF2-40B4-BE49-F238E27FC236}">
                <a16:creationId xmlns:a16="http://schemas.microsoft.com/office/drawing/2014/main" id="{E139DF36-3A1D-2813-615A-9617BDC7CF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221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5B27D-83E8-EBBD-4CB3-A06DE671C61E}"/>
              </a:ext>
            </a:extLst>
          </p:cNvPr>
          <p:cNvSpPr>
            <a:spLocks noGrp="1"/>
          </p:cNvSpPr>
          <p:nvPr>
            <p:ph type="title"/>
          </p:nvPr>
        </p:nvSpPr>
        <p:spPr>
          <a:xfrm>
            <a:off x="1069848" y="484632"/>
            <a:ext cx="10058400" cy="1236013"/>
          </a:xfrm>
        </p:spPr>
        <p:txBody>
          <a:bodyPr>
            <a:normAutofit/>
          </a:bodyPr>
          <a:lstStyle/>
          <a:p>
            <a:r>
              <a:rPr lang="vi-VN" sz="4000" dirty="0"/>
              <a:t>GIỚI THIỆU VỀ NGÔN NGỮ LẬP TRÌNH PYTHON</a:t>
            </a:r>
            <a:endParaRPr lang="en-US" sz="4000" dirty="0"/>
          </a:p>
        </p:txBody>
      </p:sp>
      <p:sp>
        <p:nvSpPr>
          <p:cNvPr id="5" name="Content Placeholder 4">
            <a:extLst>
              <a:ext uri="{FF2B5EF4-FFF2-40B4-BE49-F238E27FC236}">
                <a16:creationId xmlns:a16="http://schemas.microsoft.com/office/drawing/2014/main" id="{176B800D-9D6C-59BB-449C-60FEC62C5119}"/>
              </a:ext>
            </a:extLst>
          </p:cNvPr>
          <p:cNvSpPr>
            <a:spLocks noGrp="1"/>
          </p:cNvSpPr>
          <p:nvPr>
            <p:ph idx="1"/>
          </p:nvPr>
        </p:nvSpPr>
        <p:spPr>
          <a:xfrm>
            <a:off x="1063752" y="1720645"/>
            <a:ext cx="10058400" cy="4050792"/>
          </a:xfrm>
        </p:spPr>
        <p:txBody>
          <a:bodyPr>
            <a:noAutofit/>
          </a:bodyPr>
          <a:lstStyle/>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Ngôn ngữ lập trình Python là một ngôn ngữ lập trình bậc cao, được phát triển bởi Guido van Rossum và ra mắt lần đầu vào năm 1991. Python được thiết kế với ưu điểm dễ học, dễ nhớ, dễ đọc giúp lập trình viên hiệu suất và giảm thiểu lỗi trong quá trình. Ngoài ra, Python tạo điều kiện cho những người mới có cơ hội tiếp cận với lập trình đồng thời Python là một công cụ mạnh mẽ được sử dụng trong nhiều lĩnh vực khác nhau hiện nay.</a:t>
            </a:r>
          </a:p>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Python là ngôn ngữ thông dịch – tức là mã nguồn Python sẽ được thực thi trực tiếp mà không cần phải biên dịch thành mã máy như các ngôn ngữ khác (C, C++, Java, …). Đồng thời, Python còn là ngôn ngữ đa năng và động (dynamically typed), có cơ chế cấp phát bộ nhớ tự động (garbage collection). Do đó, Python hỗ trợ nhiều phong cách lập trình như lập trình hướng đối tượng (OOP), lập trình hàm (functional), lập trình thủ tục (procedural). Chính vì vậy, Python là sự lựa chọn phù hợp để phát triển nhiều loại ứng dụng khác nhau.</a:t>
            </a:r>
          </a:p>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Python được phát triển như một dự án mã nguồn mở và được quản lý bởi Python Foundation Software. Ban đầu, dự án mang tên Python được thiết kế để chạy trên Unix, nhưng đến ngày nay, Python đã tương thích với hầu hết các hệ điều hành từ Windows, MacOS đến Linux. </a:t>
            </a:r>
          </a:p>
        </p:txBody>
      </p:sp>
    </p:spTree>
    <p:extLst>
      <p:ext uri="{BB962C8B-B14F-4D97-AF65-F5344CB8AC3E}">
        <p14:creationId xmlns:p14="http://schemas.microsoft.com/office/powerpoint/2010/main" val="272317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E347-8D2A-6483-2B68-639B8537B61D}"/>
              </a:ext>
            </a:extLst>
          </p:cNvPr>
          <p:cNvSpPr>
            <a:spLocks noGrp="1"/>
          </p:cNvSpPr>
          <p:nvPr>
            <p:ph type="title"/>
          </p:nvPr>
        </p:nvSpPr>
        <p:spPr>
          <a:xfrm>
            <a:off x="1069848" y="484632"/>
            <a:ext cx="10058400" cy="754233"/>
          </a:xfrm>
        </p:spPr>
        <p:txBody>
          <a:bodyPr>
            <a:normAutofit/>
          </a:bodyPr>
          <a:lstStyle/>
          <a:p>
            <a:r>
              <a:rPr lang="vi-VN" sz="4000" dirty="0"/>
              <a:t>GiớI thiệu về thư viện pygame</a:t>
            </a:r>
            <a:endParaRPr lang="en-US" sz="4000" dirty="0"/>
          </a:p>
        </p:txBody>
      </p:sp>
      <p:sp>
        <p:nvSpPr>
          <p:cNvPr id="3" name="Content Placeholder 2">
            <a:extLst>
              <a:ext uri="{FF2B5EF4-FFF2-40B4-BE49-F238E27FC236}">
                <a16:creationId xmlns:a16="http://schemas.microsoft.com/office/drawing/2014/main" id="{6848D9BC-F214-5F51-D500-C13BE1385213}"/>
              </a:ext>
            </a:extLst>
          </p:cNvPr>
          <p:cNvSpPr>
            <a:spLocks noGrp="1"/>
          </p:cNvSpPr>
          <p:nvPr>
            <p:ph idx="1"/>
          </p:nvPr>
        </p:nvSpPr>
        <p:spPr>
          <a:xfrm>
            <a:off x="1069848" y="1671484"/>
            <a:ext cx="10058400" cy="4500716"/>
          </a:xfrm>
        </p:spPr>
        <p:txBody>
          <a:bodyPr>
            <a:normAutofit lnSpcReduction="10000"/>
          </a:bodyPr>
          <a:lstStyle/>
          <a:p>
            <a:pPr indent="22860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Pygame là một thư viện mã nguồn mở được viết bằng ngôn ngữ lập trình Python.Pygame được ra đời bởi Pete Shinners vào năm 2000. Pygame hỗ trợ phát triển các ứng dụng đa phương tiện và trò chơi điện tử một cách dễ dàng và chuyên nghiệp. Khi ra đời Pygame đã trở thành một công cụ mạnh mẽ cho việc phát triển trò chơi từ đơn giản đến phức tạp bằng Python.</a:t>
            </a:r>
          </a:p>
          <a:p>
            <a:pPr indent="22860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Với việc chạy được trên hầu hết các hệ điều hành như Windows, MacOS, Linux,.., khả năng xử lý sự kiện tốt cùng việc hỗ trợ nhiều định dạng tệp bao gồm cả hình ảnh và âm thanh đã biến Pygame là sự lựa chọn hàng đầu cho tựa game hàng đầu.</a:t>
            </a:r>
          </a:p>
          <a:p>
            <a:pPr indent="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     Có nhiều tính năng như vậy nhưng Pygame lại hoàn toàn miễn phí khi được phát hành theo giấy phép LGPL cho phép chúng ta sử dụng Pygame để phát triển các trò chơi mã nguồn mở, phần mềm miễn phí, phần mềm thương mại mà không có bất kì sự giới hạn nào.</a:t>
            </a:r>
          </a:p>
          <a:p>
            <a:endParaRPr lang="en-US" dirty="0"/>
          </a:p>
        </p:txBody>
      </p:sp>
    </p:spTree>
    <p:extLst>
      <p:ext uri="{BB962C8B-B14F-4D97-AF65-F5344CB8AC3E}">
        <p14:creationId xmlns:p14="http://schemas.microsoft.com/office/powerpoint/2010/main" val="10430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B183-6242-DD89-B697-89816D49D6ED}"/>
              </a:ext>
            </a:extLst>
          </p:cNvPr>
          <p:cNvSpPr>
            <a:spLocks noGrp="1"/>
          </p:cNvSpPr>
          <p:nvPr>
            <p:ph type="title"/>
          </p:nvPr>
        </p:nvSpPr>
        <p:spPr>
          <a:xfrm>
            <a:off x="1066800" y="482584"/>
            <a:ext cx="10058400" cy="734568"/>
          </a:xfrm>
        </p:spPr>
        <p:txBody>
          <a:bodyPr>
            <a:normAutofit/>
          </a:bodyPr>
          <a:lstStyle/>
          <a:p>
            <a:r>
              <a:rPr lang="vi-VN" sz="4000" dirty="0"/>
              <a:t>GiớI thiệu về thư viện pygame</a:t>
            </a:r>
            <a:endParaRPr lang="en-US" sz="4000" dirty="0"/>
          </a:p>
        </p:txBody>
      </p:sp>
      <p:graphicFrame>
        <p:nvGraphicFramePr>
          <p:cNvPr id="4" name="Content Placeholder 3">
            <a:extLst>
              <a:ext uri="{FF2B5EF4-FFF2-40B4-BE49-F238E27FC236}">
                <a16:creationId xmlns:a16="http://schemas.microsoft.com/office/drawing/2014/main" id="{C869657B-1333-0177-F15E-101CE642767B}"/>
              </a:ext>
            </a:extLst>
          </p:cNvPr>
          <p:cNvGraphicFramePr>
            <a:graphicFrameLocks noGrp="1"/>
          </p:cNvGraphicFramePr>
          <p:nvPr>
            <p:ph idx="1"/>
            <p:extLst>
              <p:ext uri="{D42A27DB-BD31-4B8C-83A1-F6EECF244321}">
                <p14:modId xmlns:p14="http://schemas.microsoft.com/office/powerpoint/2010/main" val="1926645910"/>
              </p:ext>
            </p:extLst>
          </p:nvPr>
        </p:nvGraphicFramePr>
        <p:xfrm>
          <a:off x="1069975" y="2120900"/>
          <a:ext cx="10058400" cy="3337560"/>
        </p:xfrm>
        <a:graphic>
          <a:graphicData uri="http://schemas.openxmlformats.org/drawingml/2006/table">
            <a:tbl>
              <a:tblPr firstRow="1" bandRow="1">
                <a:tableStyleId>{5C22544A-7EE6-4342-B048-85BDC9FD1C3A}</a:tableStyleId>
              </a:tblPr>
              <a:tblGrid>
                <a:gridCol w="3551186">
                  <a:extLst>
                    <a:ext uri="{9D8B030D-6E8A-4147-A177-3AD203B41FA5}">
                      <a16:colId xmlns:a16="http://schemas.microsoft.com/office/drawing/2014/main" val="2702210552"/>
                    </a:ext>
                  </a:extLst>
                </a:gridCol>
                <a:gridCol w="6507214">
                  <a:extLst>
                    <a:ext uri="{9D8B030D-6E8A-4147-A177-3AD203B41FA5}">
                      <a16:colId xmlns:a16="http://schemas.microsoft.com/office/drawing/2014/main" val="3292438261"/>
                    </a:ext>
                  </a:extLst>
                </a:gridCol>
              </a:tblGrid>
              <a:tr h="370840">
                <a:tc>
                  <a:txBody>
                    <a:bodyPr/>
                    <a:lstStyle/>
                    <a:p>
                      <a:pPr algn="ctr"/>
                      <a:r>
                        <a:rPr lang="vi-VN" dirty="0"/>
                        <a:t>MODULE</a:t>
                      </a:r>
                      <a:endParaRPr lang="en-US" dirty="0"/>
                    </a:p>
                  </a:txBody>
                  <a:tcPr/>
                </a:tc>
                <a:tc>
                  <a:txBody>
                    <a:bodyPr/>
                    <a:lstStyle/>
                    <a:p>
                      <a:pPr algn="ctr"/>
                      <a:r>
                        <a:rPr lang="vi-VN" dirty="0"/>
                        <a:t>CÔNG DỤNG</a:t>
                      </a:r>
                      <a:endParaRPr lang="en-US" dirty="0"/>
                    </a:p>
                  </a:txBody>
                  <a:tcPr/>
                </a:tc>
                <a:extLst>
                  <a:ext uri="{0D108BD9-81ED-4DB2-BD59-A6C34878D82A}">
                    <a16:rowId xmlns:a16="http://schemas.microsoft.com/office/drawing/2014/main" val="3162955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pygame.display</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Điều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cửa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sổ</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thị</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3177167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pygame.draw</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Times  New Roman"/>
                          <a:ea typeface="+mn-ea"/>
                          <a:cs typeface="+mn-cs"/>
                        </a:rPr>
                        <a:t>Hỗ trợ vẽ các hình cơ bản lên màn hình.</a:t>
                      </a:r>
                    </a:p>
                  </a:txBody>
                  <a:tcPr/>
                </a:tc>
                <a:extLst>
                  <a:ext uri="{0D108BD9-81ED-4DB2-BD59-A6C34878D82A}">
                    <a16:rowId xmlns:a16="http://schemas.microsoft.com/office/drawing/2014/main" val="1222381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pygame.event</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Times  New Roman"/>
                          <a:ea typeface="+mn-ea"/>
                          <a:cs typeface="+mn-cs"/>
                        </a:rPr>
                        <a:t>Tương tác với các sự kiện và các hàng đợi.</a:t>
                      </a:r>
                    </a:p>
                  </a:txBody>
                  <a:tcPr/>
                </a:tc>
                <a:extLst>
                  <a:ext uri="{0D108BD9-81ED-4DB2-BD59-A6C34878D82A}">
                    <a16:rowId xmlns:a16="http://schemas.microsoft.com/office/drawing/2014/main" val="810904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pygame.key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pygame.mouse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phím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chuột.</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284342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pygame.font</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Tải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phông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chữ</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thị</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chữ</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3637195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pygame.image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Dùng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tải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ảnh</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1168866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pygame.mixer</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Dùng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thêm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âm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thanh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vào</a:t>
                      </a:r>
                      <a:r>
                        <a:rPr lang="en-US" sz="1800" kern="1200" dirty="0">
                          <a:solidFill>
                            <a:schemeClr val="dk1"/>
                          </a:solidFill>
                          <a:effectLst/>
                          <a:latin typeface="Times  New Roman"/>
                          <a:ea typeface="+mn-ea"/>
                          <a:cs typeface="+mn-cs"/>
                        </a:rPr>
                        <a:t> game (</a:t>
                      </a:r>
                      <a:r>
                        <a:rPr lang="en-US" sz="1800" kern="1200" dirty="0" err="1">
                          <a:solidFill>
                            <a:schemeClr val="dk1"/>
                          </a:solidFill>
                          <a:effectLst/>
                          <a:latin typeface="Times  New Roman"/>
                          <a:ea typeface="+mn-ea"/>
                          <a:cs typeface="+mn-cs"/>
                        </a:rPr>
                        <a:t>nhạc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nền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hiệu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ứng</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603653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pygame.time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Điều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tốc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độ</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khung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thời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gian</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579028701"/>
                  </a:ext>
                </a:extLst>
              </a:tr>
            </a:tbl>
          </a:graphicData>
        </a:graphic>
      </p:graphicFrame>
      <p:sp>
        <p:nvSpPr>
          <p:cNvPr id="5" name="TextBox 4">
            <a:extLst>
              <a:ext uri="{FF2B5EF4-FFF2-40B4-BE49-F238E27FC236}">
                <a16:creationId xmlns:a16="http://schemas.microsoft.com/office/drawing/2014/main" id="{29AE2511-5AD9-E152-83F3-3EC12AB9AF5B}"/>
              </a:ext>
            </a:extLst>
          </p:cNvPr>
          <p:cNvSpPr txBox="1"/>
          <p:nvPr/>
        </p:nvSpPr>
        <p:spPr>
          <a:xfrm>
            <a:off x="1066800" y="1484360"/>
            <a:ext cx="3746538" cy="369332"/>
          </a:xfrm>
          <a:prstGeom prst="rect">
            <a:avLst/>
          </a:prstGeom>
          <a:noFill/>
        </p:spPr>
        <p:txBody>
          <a:bodyPr wrap="none" rtlCol="0">
            <a:spAutoFit/>
          </a:bodyPr>
          <a:lstStyle/>
          <a:p>
            <a:r>
              <a:rPr lang="vi-VN" dirty="0"/>
              <a:t>Một số module trong thư viện Pygame</a:t>
            </a:r>
            <a:endParaRPr lang="en-US" dirty="0"/>
          </a:p>
        </p:txBody>
      </p:sp>
    </p:spTree>
    <p:extLst>
      <p:ext uri="{BB962C8B-B14F-4D97-AF65-F5344CB8AC3E}">
        <p14:creationId xmlns:p14="http://schemas.microsoft.com/office/powerpoint/2010/main" val="238752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F84-2384-002D-BCCB-FFEF87C6470E}"/>
              </a:ext>
            </a:extLst>
          </p:cNvPr>
          <p:cNvSpPr>
            <a:spLocks noGrp="1"/>
          </p:cNvSpPr>
          <p:nvPr>
            <p:ph type="title"/>
          </p:nvPr>
        </p:nvSpPr>
        <p:spPr>
          <a:xfrm>
            <a:off x="1069848" y="484632"/>
            <a:ext cx="10058400" cy="773897"/>
          </a:xfrm>
        </p:spPr>
        <p:txBody>
          <a:bodyPr>
            <a:normAutofit/>
          </a:bodyPr>
          <a:lstStyle/>
          <a:p>
            <a:r>
              <a:rPr lang="vi-VN" sz="4000" dirty="0"/>
              <a:t>Giới thiệu về Thư viện TKINTER</a:t>
            </a:r>
            <a:endParaRPr lang="en-US" sz="4000" dirty="0"/>
          </a:p>
        </p:txBody>
      </p:sp>
      <p:sp>
        <p:nvSpPr>
          <p:cNvPr id="3" name="Content Placeholder 2">
            <a:extLst>
              <a:ext uri="{FF2B5EF4-FFF2-40B4-BE49-F238E27FC236}">
                <a16:creationId xmlns:a16="http://schemas.microsoft.com/office/drawing/2014/main" id="{246A1546-83EF-F414-460F-7923A6287DB0}"/>
              </a:ext>
            </a:extLst>
          </p:cNvPr>
          <p:cNvSpPr>
            <a:spLocks noGrp="1"/>
          </p:cNvSpPr>
          <p:nvPr>
            <p:ph idx="1"/>
          </p:nvPr>
        </p:nvSpPr>
        <p:spPr/>
        <p:txBody>
          <a:bodyPr/>
          <a:lstStyle/>
          <a:p>
            <a:pPr marL="0" indent="0">
              <a:buNone/>
            </a:pPr>
            <a:r>
              <a:rPr lang="vi-VN" sz="1800" dirty="0">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Tkinter là một thư viện trong ngôn ngữ lập trình Python được sử dụng để tạo giao diện cho người dùng (GUI). Tkinter là viết tắt của từ “Toolkit interface”. Tkinter là một phần thư viện được tích hợp sẵn. Điều này giúp Tkinter trở thành một trong những lựa chọn khá phổ biến trong việc phát triển ứng dụng và giao diện đơn giản bằng Python. Tkinter cung cấp đầy đủ các sự kiện và phương thức để xử lý trạng thái người dùng.</a:t>
            </a:r>
          </a:p>
          <a:p>
            <a:pPr marL="0" indent="0">
              <a:buNone/>
            </a:pPr>
            <a:endParaRPr lang="en-US" dirty="0"/>
          </a:p>
        </p:txBody>
      </p:sp>
    </p:spTree>
    <p:extLst>
      <p:ext uri="{BB962C8B-B14F-4D97-AF65-F5344CB8AC3E}">
        <p14:creationId xmlns:p14="http://schemas.microsoft.com/office/powerpoint/2010/main" val="205616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4869-4DDF-4E7E-5D75-EF35D0990C70}"/>
              </a:ext>
            </a:extLst>
          </p:cNvPr>
          <p:cNvSpPr>
            <a:spLocks noGrp="1"/>
          </p:cNvSpPr>
          <p:nvPr>
            <p:ph type="title"/>
          </p:nvPr>
        </p:nvSpPr>
        <p:spPr>
          <a:xfrm>
            <a:off x="1069848" y="484632"/>
            <a:ext cx="10058400" cy="655910"/>
          </a:xfrm>
        </p:spPr>
        <p:txBody>
          <a:bodyPr>
            <a:normAutofit/>
          </a:bodyPr>
          <a:lstStyle/>
          <a:p>
            <a:r>
              <a:rPr lang="vi-VN" sz="4000" dirty="0"/>
              <a:t>Giới thiệu về Thư viện TKINTER</a:t>
            </a:r>
            <a:endParaRPr lang="en-US" sz="4000" dirty="0"/>
          </a:p>
        </p:txBody>
      </p:sp>
      <p:graphicFrame>
        <p:nvGraphicFramePr>
          <p:cNvPr id="6" name="Content Placeholder 5">
            <a:extLst>
              <a:ext uri="{FF2B5EF4-FFF2-40B4-BE49-F238E27FC236}">
                <a16:creationId xmlns:a16="http://schemas.microsoft.com/office/drawing/2014/main" id="{44A7FB30-4294-072C-7C13-38EDCAE06327}"/>
              </a:ext>
            </a:extLst>
          </p:cNvPr>
          <p:cNvGraphicFramePr>
            <a:graphicFrameLocks noGrp="1"/>
          </p:cNvGraphicFramePr>
          <p:nvPr>
            <p:ph sz="half" idx="1"/>
            <p:extLst>
              <p:ext uri="{D42A27DB-BD31-4B8C-83A1-F6EECF244321}">
                <p14:modId xmlns:p14="http://schemas.microsoft.com/office/powerpoint/2010/main" val="3241005305"/>
              </p:ext>
            </p:extLst>
          </p:nvPr>
        </p:nvGraphicFramePr>
        <p:xfrm>
          <a:off x="1069975" y="1839328"/>
          <a:ext cx="4754562" cy="4548087"/>
        </p:xfrm>
        <a:graphic>
          <a:graphicData uri="http://schemas.openxmlformats.org/drawingml/2006/table">
            <a:tbl>
              <a:tblPr firstRow="1" bandRow="1">
                <a:tableStyleId>{5C22544A-7EE6-4342-B048-85BDC9FD1C3A}</a:tableStyleId>
              </a:tblPr>
              <a:tblGrid>
                <a:gridCol w="1338928">
                  <a:extLst>
                    <a:ext uri="{9D8B030D-6E8A-4147-A177-3AD203B41FA5}">
                      <a16:colId xmlns:a16="http://schemas.microsoft.com/office/drawing/2014/main" val="3534801350"/>
                    </a:ext>
                  </a:extLst>
                </a:gridCol>
                <a:gridCol w="3415634">
                  <a:extLst>
                    <a:ext uri="{9D8B030D-6E8A-4147-A177-3AD203B41FA5}">
                      <a16:colId xmlns:a16="http://schemas.microsoft.com/office/drawing/2014/main" val="2260226022"/>
                    </a:ext>
                  </a:extLst>
                </a:gridCol>
              </a:tblGrid>
              <a:tr h="433287">
                <a:tc>
                  <a:txBody>
                    <a:bodyPr/>
                    <a:lstStyle/>
                    <a:p>
                      <a:pPr algn="ctr"/>
                      <a:r>
                        <a:rPr lang="vi-VN" dirty="0"/>
                        <a:t>WIDGET</a:t>
                      </a:r>
                      <a:endParaRPr lang="en-US" dirty="0"/>
                    </a:p>
                  </a:txBody>
                  <a:tcPr/>
                </a:tc>
                <a:tc>
                  <a:txBody>
                    <a:bodyPr/>
                    <a:lstStyle/>
                    <a:p>
                      <a:pPr algn="ctr"/>
                      <a:r>
                        <a:rPr lang="vi-VN" dirty="0"/>
                        <a:t>CHỨC NĂNG</a:t>
                      </a:r>
                      <a:endParaRPr lang="en-US" dirty="0"/>
                    </a:p>
                  </a:txBody>
                  <a:tcPr/>
                </a:tc>
                <a:extLst>
                  <a:ext uri="{0D108BD9-81ED-4DB2-BD59-A6C34878D82A}">
                    <a16:rowId xmlns:a16="http://schemas.microsoft.com/office/drawing/2014/main" val="2956057442"/>
                  </a:ext>
                </a:extLst>
              </a:tr>
              <a:tr h="433287">
                <a:tc>
                  <a:txBody>
                    <a:bodyPr/>
                    <a:lstStyle/>
                    <a:p>
                      <a:r>
                        <a:rPr lang="vi-VN" dirty="0">
                          <a:latin typeface="+mn-lt"/>
                        </a:rPr>
                        <a:t>Button</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Thêm nút để tương tác với ứng dụng Python</a:t>
                      </a:r>
                    </a:p>
                  </a:txBody>
                  <a:tcPr/>
                </a:tc>
                <a:extLst>
                  <a:ext uri="{0D108BD9-81ED-4DB2-BD59-A6C34878D82A}">
                    <a16:rowId xmlns:a16="http://schemas.microsoft.com/office/drawing/2014/main" val="791992813"/>
                  </a:ext>
                </a:extLst>
              </a:tr>
              <a:tr h="433287">
                <a:tc>
                  <a:txBody>
                    <a:bodyPr/>
                    <a:lstStyle/>
                    <a:p>
                      <a:r>
                        <a:rPr lang="vi-VN" dirty="0">
                          <a:latin typeface="+mn-lt"/>
                        </a:rPr>
                        <a:t>Label</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Hiển thị văn bản hoặc thông điệp cho người dùng </a:t>
                      </a:r>
                    </a:p>
                  </a:txBody>
                  <a:tcPr/>
                </a:tc>
                <a:extLst>
                  <a:ext uri="{0D108BD9-81ED-4DB2-BD59-A6C34878D82A}">
                    <a16:rowId xmlns:a16="http://schemas.microsoft.com/office/drawing/2014/main" val="1246643836"/>
                  </a:ext>
                </a:extLst>
              </a:tr>
              <a:tr h="433287">
                <a:tc>
                  <a:txBody>
                    <a:bodyPr/>
                    <a:lstStyle/>
                    <a:p>
                      <a:r>
                        <a:rPr lang="vi-VN" dirty="0">
                          <a:latin typeface="+mn-lt"/>
                        </a:rPr>
                        <a:t>Frame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hoặc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tổ</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chức</a:t>
                      </a:r>
                      <a:r>
                        <a:rPr lang="en-US" sz="1800" kern="1200" dirty="0">
                          <a:solidFill>
                            <a:schemeClr val="dk1"/>
                          </a:solidFill>
                          <a:effectLst/>
                          <a:latin typeface="Times  New Roman"/>
                          <a:ea typeface="+mn-ea"/>
                          <a:cs typeface="+mn-cs"/>
                        </a:rPr>
                        <a:t> widget </a:t>
                      </a:r>
                      <a:r>
                        <a:rPr lang="en-US" sz="1800" kern="1200" dirty="0" err="1">
                          <a:solidFill>
                            <a:schemeClr val="dk1"/>
                          </a:solidFill>
                          <a:effectLst/>
                          <a:latin typeface="Times  New Roman"/>
                          <a:ea typeface="+mn-ea"/>
                          <a:cs typeface="+mn-cs"/>
                        </a:rPr>
                        <a:t>khác</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4040175703"/>
                  </a:ext>
                </a:extLst>
              </a:tr>
              <a:tr h="433287">
                <a:tc>
                  <a:txBody>
                    <a:bodyPr/>
                    <a:lstStyle/>
                    <a:p>
                      <a:r>
                        <a:rPr lang="vi-VN" dirty="0">
                          <a:latin typeface="+mn-lt"/>
                        </a:rPr>
                        <a:t>Text</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a:ea typeface="+mn-ea"/>
                          <a:cs typeface="+mn-cs"/>
                        </a:rPr>
                        <a:t>Cung </a:t>
                      </a:r>
                      <a:r>
                        <a:rPr lang="en-US" sz="1800" kern="1200" dirty="0" err="1">
                          <a:solidFill>
                            <a:schemeClr val="dk1"/>
                          </a:solidFill>
                          <a:effectLst/>
                          <a:latin typeface="Times  New Roman"/>
                          <a:ea typeface="+mn-ea"/>
                          <a:cs typeface="+mn-cs"/>
                        </a:rPr>
                        <a:t>cấp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một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nhập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bản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dòng</a:t>
                      </a:r>
                      <a:endParaRPr lang="en-US" dirty="0">
                        <a:latin typeface="Times  New Roman"/>
                      </a:endParaRPr>
                    </a:p>
                  </a:txBody>
                  <a:tcPr/>
                </a:tc>
                <a:extLst>
                  <a:ext uri="{0D108BD9-81ED-4DB2-BD59-A6C34878D82A}">
                    <a16:rowId xmlns:a16="http://schemas.microsoft.com/office/drawing/2014/main" val="370066889"/>
                  </a:ext>
                </a:extLst>
              </a:tr>
              <a:tr h="433287">
                <a:tc>
                  <a:txBody>
                    <a:bodyPr/>
                    <a:lstStyle/>
                    <a:p>
                      <a:r>
                        <a:rPr lang="vi-VN" dirty="0">
                          <a:latin typeface="+mn-lt"/>
                        </a:rPr>
                        <a:t>Entry</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Hiển thị trường nhập dữ liệu một dòng cho người dùng</a:t>
                      </a:r>
                    </a:p>
                  </a:txBody>
                  <a:tcPr/>
                </a:tc>
                <a:extLst>
                  <a:ext uri="{0D108BD9-81ED-4DB2-BD59-A6C34878D82A}">
                    <a16:rowId xmlns:a16="http://schemas.microsoft.com/office/drawing/2014/main" val="3790146605"/>
                  </a:ext>
                </a:extLst>
              </a:tr>
              <a:tr h="433287">
                <a:tc>
                  <a:txBody>
                    <a:bodyPr/>
                    <a:lstStyle/>
                    <a:p>
                      <a:r>
                        <a:rPr lang="vi-VN" dirty="0">
                          <a:latin typeface="+mn-lt"/>
                        </a:rPr>
                        <a:t>LabelFrame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giúp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widget </a:t>
                      </a:r>
                      <a:r>
                        <a:rPr lang="en-US" sz="1800" kern="1200" dirty="0" err="1">
                          <a:solidFill>
                            <a:schemeClr val="dk1"/>
                          </a:solidFill>
                          <a:effectLst/>
                          <a:latin typeface="Times  New Roman"/>
                          <a:ea typeface="+mn-ea"/>
                          <a:cs typeface="+mn-cs"/>
                        </a:rPr>
                        <a:t>lại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với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nhau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cung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cấp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tiêu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đề</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cho</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đó</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97035556"/>
                  </a:ext>
                </a:extLst>
              </a:tr>
            </a:tbl>
          </a:graphicData>
        </a:graphic>
      </p:graphicFrame>
      <p:graphicFrame>
        <p:nvGraphicFramePr>
          <p:cNvPr id="5" name="Content Placeholder 4">
            <a:extLst>
              <a:ext uri="{FF2B5EF4-FFF2-40B4-BE49-F238E27FC236}">
                <a16:creationId xmlns:a16="http://schemas.microsoft.com/office/drawing/2014/main" id="{AE94ACF9-4E2C-A447-8D11-B507BB168786}"/>
              </a:ext>
            </a:extLst>
          </p:cNvPr>
          <p:cNvGraphicFramePr>
            <a:graphicFrameLocks noGrp="1"/>
          </p:cNvGraphicFramePr>
          <p:nvPr>
            <p:ph sz="half" idx="2"/>
            <p:extLst>
              <p:ext uri="{D42A27DB-BD31-4B8C-83A1-F6EECF244321}">
                <p14:modId xmlns:p14="http://schemas.microsoft.com/office/powerpoint/2010/main" val="1601410297"/>
              </p:ext>
            </p:extLst>
          </p:nvPr>
        </p:nvGraphicFramePr>
        <p:xfrm>
          <a:off x="6367274" y="1839328"/>
          <a:ext cx="4754562" cy="4534039"/>
        </p:xfrm>
        <a:graphic>
          <a:graphicData uri="http://schemas.openxmlformats.org/drawingml/2006/table">
            <a:tbl>
              <a:tblPr firstRow="1" bandRow="1">
                <a:tableStyleId>{5C22544A-7EE6-4342-B048-85BDC9FD1C3A}</a:tableStyleId>
              </a:tblPr>
              <a:tblGrid>
                <a:gridCol w="1245880">
                  <a:extLst>
                    <a:ext uri="{9D8B030D-6E8A-4147-A177-3AD203B41FA5}">
                      <a16:colId xmlns:a16="http://schemas.microsoft.com/office/drawing/2014/main" val="2636591702"/>
                    </a:ext>
                  </a:extLst>
                </a:gridCol>
                <a:gridCol w="3508682">
                  <a:extLst>
                    <a:ext uri="{9D8B030D-6E8A-4147-A177-3AD203B41FA5}">
                      <a16:colId xmlns:a16="http://schemas.microsoft.com/office/drawing/2014/main" val="2814105681"/>
                    </a:ext>
                  </a:extLst>
                </a:gridCol>
              </a:tblGrid>
              <a:tr h="394264">
                <a:tc>
                  <a:txBody>
                    <a:bodyPr/>
                    <a:lstStyle/>
                    <a:p>
                      <a:pPr algn="ctr"/>
                      <a:r>
                        <a:rPr lang="vi-VN" dirty="0"/>
                        <a:t>BỐ CỤC </a:t>
                      </a:r>
                      <a:endParaRPr lang="en-US" dirty="0"/>
                    </a:p>
                  </a:txBody>
                  <a:tcPr/>
                </a:tc>
                <a:tc>
                  <a:txBody>
                    <a:bodyPr/>
                    <a:lstStyle/>
                    <a:p>
                      <a:pPr algn="ctr"/>
                      <a:r>
                        <a:rPr lang="vi-VN" dirty="0"/>
                        <a:t>CÁCH HỌA ĐỘNG</a:t>
                      </a:r>
                      <a:endParaRPr lang="en-US" dirty="0"/>
                    </a:p>
                  </a:txBody>
                  <a:tcPr/>
                </a:tc>
                <a:extLst>
                  <a:ext uri="{0D108BD9-81ED-4DB2-BD59-A6C34878D82A}">
                    <a16:rowId xmlns:a16="http://schemas.microsoft.com/office/drawing/2014/main" val="2649233436"/>
                  </a:ext>
                </a:extLst>
              </a:tr>
              <a:tr h="1281359">
                <a:tc>
                  <a:txBody>
                    <a:bodyPr/>
                    <a:lstStyle/>
                    <a:p>
                      <a:r>
                        <a:rPr lang="vi-VN" dirty="0"/>
                        <a:t>Pack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cho phép bạn sắp xếp các widget dọc theo một trục (thường là theo chiều dọc) và chiếm không gian tối đa trên cửa sổ. </a:t>
                      </a:r>
                    </a:p>
                  </a:txBody>
                  <a:tcPr/>
                </a:tc>
                <a:extLst>
                  <a:ext uri="{0D108BD9-81ED-4DB2-BD59-A6C34878D82A}">
                    <a16:rowId xmlns:a16="http://schemas.microsoft.com/office/drawing/2014/main" val="475517525"/>
                  </a:ext>
                </a:extLst>
              </a:tr>
              <a:tr h="1281359">
                <a:tc>
                  <a:txBody>
                    <a:bodyPr/>
                    <a:lstStyle/>
                    <a:p>
                      <a:r>
                        <a:rPr lang="vi-VN" dirty="0"/>
                        <a:t>Grid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giúp phép bạn sắp xếp các widget dựa trên một lưới ô. Tương ứng với mỗi widget được đặt tại một hàng và một cột cụ thể.</a:t>
                      </a:r>
                    </a:p>
                  </a:txBody>
                  <a:tcPr/>
                </a:tc>
                <a:extLst>
                  <a:ext uri="{0D108BD9-81ED-4DB2-BD59-A6C34878D82A}">
                    <a16:rowId xmlns:a16="http://schemas.microsoft.com/office/drawing/2014/main" val="1895857484"/>
                  </a:ext>
                </a:extLst>
              </a:tr>
              <a:tr h="1577057">
                <a:tc>
                  <a:txBody>
                    <a:bodyPr/>
                    <a:lstStyle/>
                    <a:p>
                      <a:r>
                        <a:rPr lang="vi-VN" dirty="0"/>
                        <a:t>Place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cho phép bạn chỉ định vị trí cụ thể của các widget trên cửa sổ. Như vậy, bạn cần chỉ định tọa độ (x, y) của widget để đặt chúng trên cửa sổ.</a:t>
                      </a:r>
                    </a:p>
                  </a:txBody>
                  <a:tcPr/>
                </a:tc>
                <a:extLst>
                  <a:ext uri="{0D108BD9-81ED-4DB2-BD59-A6C34878D82A}">
                    <a16:rowId xmlns:a16="http://schemas.microsoft.com/office/drawing/2014/main" val="4242495756"/>
                  </a:ext>
                </a:extLst>
              </a:tr>
            </a:tbl>
          </a:graphicData>
        </a:graphic>
      </p:graphicFrame>
      <p:sp>
        <p:nvSpPr>
          <p:cNvPr id="7" name="TextBox 6">
            <a:extLst>
              <a:ext uri="{FF2B5EF4-FFF2-40B4-BE49-F238E27FC236}">
                <a16:creationId xmlns:a16="http://schemas.microsoft.com/office/drawing/2014/main" id="{4865E6C7-3DCD-B43D-11E4-985C18001E44}"/>
              </a:ext>
            </a:extLst>
          </p:cNvPr>
          <p:cNvSpPr txBox="1"/>
          <p:nvPr/>
        </p:nvSpPr>
        <p:spPr>
          <a:xfrm>
            <a:off x="1069848" y="1469996"/>
            <a:ext cx="3652025" cy="369332"/>
          </a:xfrm>
          <a:prstGeom prst="rect">
            <a:avLst/>
          </a:prstGeom>
          <a:noFill/>
        </p:spPr>
        <p:txBody>
          <a:bodyPr wrap="none" rtlCol="0">
            <a:spAutoFit/>
          </a:bodyPr>
          <a:lstStyle/>
          <a:p>
            <a:r>
              <a:rPr lang="vi-VN" dirty="0"/>
              <a:t>Một số Widget trong thư viện Tkinter</a:t>
            </a:r>
            <a:endParaRPr lang="en-US" dirty="0"/>
          </a:p>
        </p:txBody>
      </p:sp>
      <p:sp>
        <p:nvSpPr>
          <p:cNvPr id="8" name="TextBox 7">
            <a:extLst>
              <a:ext uri="{FF2B5EF4-FFF2-40B4-BE49-F238E27FC236}">
                <a16:creationId xmlns:a16="http://schemas.microsoft.com/office/drawing/2014/main" id="{4FA02D86-381F-E9EB-6AEC-174EA994A3DC}"/>
              </a:ext>
            </a:extLst>
          </p:cNvPr>
          <p:cNvSpPr txBox="1"/>
          <p:nvPr/>
        </p:nvSpPr>
        <p:spPr>
          <a:xfrm>
            <a:off x="6367274" y="1474986"/>
            <a:ext cx="3594895" cy="369332"/>
          </a:xfrm>
          <a:prstGeom prst="rect">
            <a:avLst/>
          </a:prstGeom>
          <a:noFill/>
        </p:spPr>
        <p:txBody>
          <a:bodyPr wrap="none" rtlCol="0">
            <a:spAutoFit/>
          </a:bodyPr>
          <a:lstStyle/>
          <a:p>
            <a:r>
              <a:rPr lang="vi-VN" dirty="0"/>
              <a:t>Một số bố cục trong thư viện Tkinter</a:t>
            </a:r>
            <a:endParaRPr lang="en-US" dirty="0"/>
          </a:p>
        </p:txBody>
      </p:sp>
    </p:spTree>
    <p:extLst>
      <p:ext uri="{BB962C8B-B14F-4D97-AF65-F5344CB8AC3E}">
        <p14:creationId xmlns:p14="http://schemas.microsoft.com/office/powerpoint/2010/main" val="407619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C2F5-AE04-7AB0-B8C6-C0D6E68D446E}"/>
              </a:ext>
            </a:extLst>
          </p:cNvPr>
          <p:cNvSpPr>
            <a:spLocks noGrp="1"/>
          </p:cNvSpPr>
          <p:nvPr>
            <p:ph type="title"/>
          </p:nvPr>
        </p:nvSpPr>
        <p:spPr>
          <a:xfrm>
            <a:off x="1069848" y="484632"/>
            <a:ext cx="10058400" cy="852555"/>
          </a:xfrm>
        </p:spPr>
        <p:txBody>
          <a:bodyPr>
            <a:normAutofit/>
          </a:bodyPr>
          <a:lstStyle/>
          <a:p>
            <a:r>
              <a:rPr lang="vi-VN" sz="4000" dirty="0"/>
              <a:t>Giới thiệu về trò chơi cờ vua</a:t>
            </a:r>
            <a:endParaRPr lang="en-US" sz="4000" dirty="0"/>
          </a:p>
        </p:txBody>
      </p:sp>
      <p:sp>
        <p:nvSpPr>
          <p:cNvPr id="5" name="Content Placeholder 4">
            <a:extLst>
              <a:ext uri="{FF2B5EF4-FFF2-40B4-BE49-F238E27FC236}">
                <a16:creationId xmlns:a16="http://schemas.microsoft.com/office/drawing/2014/main" id="{F5712A29-6D64-CF82-693F-2D7337ED3C97}"/>
              </a:ext>
            </a:extLst>
          </p:cNvPr>
          <p:cNvSpPr>
            <a:spLocks noGrp="1"/>
          </p:cNvSpPr>
          <p:nvPr>
            <p:ph idx="1"/>
          </p:nvPr>
        </p:nvSpPr>
        <p:spPr>
          <a:xfrm>
            <a:off x="1069848" y="1779639"/>
            <a:ext cx="10058400" cy="4392561"/>
          </a:xfrm>
        </p:spPr>
        <p:txBody>
          <a:bodyPr/>
          <a:lstStyle/>
          <a:p>
            <a:pPr marL="0" indent="0">
              <a:buNone/>
            </a:pPr>
            <a:r>
              <a:rPr lang="vi-VN" dirty="0"/>
              <a:t>Lịch sử trò chơi</a:t>
            </a:r>
          </a:p>
          <a:p>
            <a:pPr marL="468630" indent="-28575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Cờ vua là một trong những trò chơi trí tuệ lâu đời, có nguồn gốc từ Ấn Độ vào khoảng thế kỷ VI với tên gọi Chaturanga. Từ Ấn Độ, trò chơi lan sang Ba Tư và trở thành Shatranj, sau đó, cờ vua bắt đầu phổ biến ở Châu Âu vào thời Trung Cổ</a:t>
            </a:r>
          </a:p>
          <a:p>
            <a:pPr marL="468630" indent="-28575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Đến cuối thế kỷ XV, cờ vua dần hoàn thiện với các quy tắc như hiện tại như phong cấp tốt, nhập thành, và quân hậu có thể di chuyển mạnh hơn. Năm 1886, giải đấu tranh chức vô địch cờ vua thế giới đầu tiên được tổ chức, đánh dấu sự chuyên nghiệp hóa của bộ môn thể thao này.</a:t>
            </a:r>
          </a:p>
          <a:p>
            <a:pPr lvl="1">
              <a:lnSpc>
                <a:spcPct val="107000"/>
              </a:lnSpc>
              <a:spcAft>
                <a:spcPts val="800"/>
              </a:spcAft>
              <a:buFont typeface="Arial" panose="020B0604020202020204" pitchFamily="34" charset="0"/>
              <a:buChar char="•"/>
            </a:pPr>
            <a:r>
              <a:rPr lang="vi-VN" dirty="0">
                <a:effectLst/>
                <a:latin typeface="Times New Roman" panose="02020603050405020304" pitchFamily="18" charset="0"/>
                <a:ea typeface="Calibri" panose="020F0502020204030204" pitchFamily="34" charset="0"/>
              </a:rPr>
              <a:t>Ngày nay, cờ vua được quản lý bởi Liên đoàn Cờ vua Quốc tế (FIDE), với nhiều giải đấu lớn như Giải</a:t>
            </a:r>
          </a:p>
          <a:p>
            <a:pPr marL="274320" lvl="1" indent="0">
              <a:lnSpc>
                <a:spcPct val="107000"/>
              </a:lnSpc>
              <a:spcAft>
                <a:spcPts val="800"/>
              </a:spcAft>
              <a:buNone/>
            </a:pPr>
            <a:r>
              <a:rPr lang="vi-VN" dirty="0">
                <a:effectLst/>
                <a:latin typeface="Times New Roman" panose="02020603050405020304" pitchFamily="18" charset="0"/>
                <a:ea typeface="Calibri" panose="020F0502020204030204" pitchFamily="34" charset="0"/>
              </a:rPr>
              <a:t>    vô địch cờ vua thế giới, Chess Olympiad, Giải Candidates.</a:t>
            </a:r>
          </a:p>
          <a:p>
            <a:pPr lvl="1"/>
            <a:endParaRPr lang="en-US" dirty="0"/>
          </a:p>
        </p:txBody>
      </p:sp>
    </p:spTree>
    <p:extLst>
      <p:ext uri="{BB962C8B-B14F-4D97-AF65-F5344CB8AC3E}">
        <p14:creationId xmlns:p14="http://schemas.microsoft.com/office/powerpoint/2010/main" val="428440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2BA7-3080-2344-6E58-B56D63A173D7}"/>
              </a:ext>
            </a:extLst>
          </p:cNvPr>
          <p:cNvSpPr>
            <a:spLocks noGrp="1"/>
          </p:cNvSpPr>
          <p:nvPr>
            <p:ph type="title"/>
          </p:nvPr>
        </p:nvSpPr>
        <p:spPr>
          <a:xfrm>
            <a:off x="1069848" y="484632"/>
            <a:ext cx="10058400" cy="901716"/>
          </a:xfrm>
        </p:spPr>
        <p:txBody>
          <a:bodyPr>
            <a:normAutofit/>
          </a:bodyPr>
          <a:lstStyle/>
          <a:p>
            <a:r>
              <a:rPr lang="vi-VN" sz="4000" dirty="0"/>
              <a:t>Giới thiệu về trò chơi cờ vua</a:t>
            </a:r>
            <a:endParaRPr lang="en-US" sz="4000" dirty="0"/>
          </a:p>
        </p:txBody>
      </p:sp>
      <p:sp>
        <p:nvSpPr>
          <p:cNvPr id="3" name="Content Placeholder 2">
            <a:extLst>
              <a:ext uri="{FF2B5EF4-FFF2-40B4-BE49-F238E27FC236}">
                <a16:creationId xmlns:a16="http://schemas.microsoft.com/office/drawing/2014/main" id="{C6338FAD-A450-C087-5E38-69F2BC6B2121}"/>
              </a:ext>
            </a:extLst>
          </p:cNvPr>
          <p:cNvSpPr>
            <a:spLocks noGrp="1"/>
          </p:cNvSpPr>
          <p:nvPr>
            <p:ph idx="1"/>
          </p:nvPr>
        </p:nvSpPr>
        <p:spPr>
          <a:xfrm>
            <a:off x="1066800" y="1912996"/>
            <a:ext cx="10058400" cy="4117258"/>
          </a:xfrm>
        </p:spPr>
        <p:txBody>
          <a:bodyPr>
            <a:normAutofit fontScale="25000" lnSpcReduction="20000"/>
          </a:bodyPr>
          <a:lstStyle/>
          <a:p>
            <a:pPr indent="228600">
              <a:lnSpc>
                <a:spcPct val="120000"/>
              </a:lnSpc>
              <a:spcBef>
                <a:spcPts val="600"/>
              </a:spcBef>
              <a:spcAft>
                <a:spcPts val="400"/>
              </a:spcAft>
              <a:buNone/>
            </a:pPr>
            <a:r>
              <a:rPr lang="vi-VN" sz="6400" dirty="0">
                <a:effectLst/>
                <a:latin typeface="Times New Roman" panose="02020603050405020304" pitchFamily="18" charset="0"/>
                <a:ea typeface="Calibri" panose="020F0502020204030204" pitchFamily="34" charset="0"/>
              </a:rPr>
              <a:t>Cờ vua được chơi trên bàn cờ có 8 hàng được đánh số từ 1-8, và 8 cột được ký hiệu từ A-H, tổng cộng có 64 ô vuông xen kẽ trắng và đen.</a:t>
            </a:r>
          </a:p>
          <a:p>
            <a:pPr marL="228600">
              <a:lnSpc>
                <a:spcPct val="120000"/>
              </a:lnSpc>
              <a:spcBef>
                <a:spcPts val="600"/>
              </a:spcBef>
              <a:spcAft>
                <a:spcPts val="400"/>
              </a:spcAft>
              <a:buNone/>
            </a:pPr>
            <a:r>
              <a:rPr lang="vi-VN" sz="6400" dirty="0">
                <a:effectLst/>
                <a:latin typeface="Times New Roman" panose="02020603050405020304" pitchFamily="18" charset="0"/>
                <a:ea typeface="Calibri" panose="020F0502020204030204" pitchFamily="34" charset="0"/>
              </a:rPr>
              <a:t>	    Mỗi bên có 16 quân cờ gồm:</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1 Vua (King):</a:t>
            </a:r>
            <a:r>
              <a:rPr lang="vi-VN" sz="6200" dirty="0">
                <a:effectLst/>
                <a:latin typeface="Times New Roman" panose="02020603050405020304" pitchFamily="18" charset="0"/>
                <a:ea typeface="Calibri" panose="020F0502020204030204" pitchFamily="34" charset="0"/>
              </a:rPr>
              <a:t> Đi 1 ô theo mọi hướng, không được để bị chiếu</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1 Hậu (Queen):</a:t>
            </a:r>
            <a:r>
              <a:rPr lang="vi-VN" sz="6200" dirty="0">
                <a:effectLst/>
                <a:latin typeface="Times New Roman" panose="02020603050405020304" pitchFamily="18" charset="0"/>
                <a:ea typeface="Calibri" panose="020F0502020204030204" pitchFamily="34" charset="0"/>
              </a:rPr>
              <a:t> Đi theo hàng ngang, dọc, chéo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Xe (Rook):</a:t>
            </a:r>
            <a:r>
              <a:rPr lang="vi-VN" sz="6200" dirty="0">
                <a:effectLst/>
                <a:latin typeface="Times New Roman" panose="02020603050405020304" pitchFamily="18" charset="0"/>
                <a:ea typeface="Calibri" panose="020F0502020204030204" pitchFamily="34" charset="0"/>
              </a:rPr>
              <a:t> Đi ngang hoặc dọc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Tượng (Bishop):</a:t>
            </a:r>
            <a:r>
              <a:rPr lang="vi-VN" sz="6200" dirty="0">
                <a:effectLst/>
                <a:latin typeface="Times New Roman" panose="02020603050405020304" pitchFamily="18" charset="0"/>
                <a:ea typeface="Calibri" panose="020F0502020204030204" pitchFamily="34" charset="0"/>
              </a:rPr>
              <a:t> Đi chéo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Mã (Knight):</a:t>
            </a:r>
            <a:r>
              <a:rPr lang="vi-VN" sz="6200" dirty="0">
                <a:effectLst/>
                <a:latin typeface="Times New Roman" panose="02020603050405020304" pitchFamily="18" charset="0"/>
                <a:ea typeface="Calibri" panose="020F0502020204030204" pitchFamily="34" charset="0"/>
              </a:rPr>
              <a:t> Đi theo hinh chứ “L” (2 ô theo một hướng và 1 ô vuông góc)</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8 Tốt (Pawn): </a:t>
            </a:r>
            <a:endParaRPr lang="vi-VN" sz="6200" dirty="0">
              <a:effectLst/>
              <a:latin typeface="Times New Roman" panose="02020603050405020304" pitchFamily="18" charset="0"/>
              <a:ea typeface="Calibri" panose="020F0502020204030204" pitchFamily="34" charset="0"/>
            </a:endParaRPr>
          </a:p>
          <a:p>
            <a:pPr marL="1165860" lvl="3" indent="-342900">
              <a:lnSpc>
                <a:spcPct val="120000"/>
              </a:lnSpc>
              <a:spcBef>
                <a:spcPts val="600"/>
              </a:spcBef>
              <a:spcAft>
                <a:spcPts val="400"/>
              </a:spcAft>
              <a:buFont typeface="Symbol" panose="05050102010706020507" pitchFamily="18" charset="2"/>
              <a:buChar char=""/>
            </a:pPr>
            <a:r>
              <a:rPr lang="vi-VN" sz="6000" dirty="0">
                <a:effectLst/>
                <a:latin typeface="Times New Roman" panose="02020603050405020304" pitchFamily="18" charset="0"/>
                <a:ea typeface="Calibri" panose="020F0502020204030204" pitchFamily="34" charset="0"/>
              </a:rPr>
              <a:t>Đi 1 ô về phía trước, nếu chưa di chuyển có thể đi 2 ô.</a:t>
            </a:r>
          </a:p>
          <a:p>
            <a:pPr marL="1165860" lvl="3" indent="-342900">
              <a:lnSpc>
                <a:spcPct val="120000"/>
              </a:lnSpc>
              <a:spcBef>
                <a:spcPts val="600"/>
              </a:spcBef>
              <a:spcAft>
                <a:spcPts val="400"/>
              </a:spcAft>
              <a:buFont typeface="Symbol" panose="05050102010706020507" pitchFamily="18" charset="2"/>
              <a:buChar char=""/>
              <a:tabLst>
                <a:tab pos="1200150" algn="l"/>
              </a:tabLst>
            </a:pPr>
            <a:r>
              <a:rPr lang="vi-VN" sz="6000" dirty="0">
                <a:effectLst/>
                <a:latin typeface="Times New Roman" panose="02020603050405020304" pitchFamily="18" charset="0"/>
                <a:ea typeface="Calibri" panose="020F0502020204030204" pitchFamily="34" charset="0"/>
              </a:rPr>
              <a:t>Ăn chéo 1 ô</a:t>
            </a:r>
          </a:p>
          <a:p>
            <a:pPr marL="1165860" lvl="3" indent="-342900">
              <a:lnSpc>
                <a:spcPct val="120000"/>
              </a:lnSpc>
              <a:spcBef>
                <a:spcPts val="600"/>
              </a:spcBef>
              <a:spcAft>
                <a:spcPts val="400"/>
              </a:spcAft>
              <a:buFont typeface="Symbol" panose="05050102010706020507" pitchFamily="18" charset="2"/>
              <a:buChar char=""/>
              <a:tabLst>
                <a:tab pos="1200150" algn="l"/>
              </a:tabLst>
            </a:pPr>
            <a:r>
              <a:rPr lang="vi-VN" sz="6000" dirty="0">
                <a:effectLst/>
                <a:latin typeface="Times New Roman" panose="02020603050405020304" pitchFamily="18" charset="0"/>
                <a:ea typeface="Calibri" panose="020F0502020204030204" pitchFamily="34" charset="0"/>
              </a:rPr>
              <a:t>Khi đến hàng cuối, được phong cấp thành một quân hậu </a:t>
            </a:r>
          </a:p>
          <a:p>
            <a:endParaRPr lang="en-US" dirty="0"/>
          </a:p>
        </p:txBody>
      </p:sp>
      <p:sp>
        <p:nvSpPr>
          <p:cNvPr id="4" name="TextBox 3">
            <a:extLst>
              <a:ext uri="{FF2B5EF4-FFF2-40B4-BE49-F238E27FC236}">
                <a16:creationId xmlns:a16="http://schemas.microsoft.com/office/drawing/2014/main" id="{9A8428A7-AFD1-008D-880B-57721EEBCA31}"/>
              </a:ext>
            </a:extLst>
          </p:cNvPr>
          <p:cNvSpPr txBox="1"/>
          <p:nvPr/>
        </p:nvSpPr>
        <p:spPr>
          <a:xfrm>
            <a:off x="1069848" y="1465006"/>
            <a:ext cx="1742785" cy="369332"/>
          </a:xfrm>
          <a:prstGeom prst="rect">
            <a:avLst/>
          </a:prstGeom>
          <a:noFill/>
        </p:spPr>
        <p:txBody>
          <a:bodyPr wrap="none" rtlCol="0">
            <a:spAutoFit/>
          </a:bodyPr>
          <a:lstStyle/>
          <a:p>
            <a:r>
              <a:rPr lang="vi-VN" dirty="0"/>
              <a:t>Luật chơi cờ vua</a:t>
            </a:r>
            <a:endParaRPr lang="en-US" dirty="0"/>
          </a:p>
        </p:txBody>
      </p:sp>
    </p:spTree>
    <p:extLst>
      <p:ext uri="{BB962C8B-B14F-4D97-AF65-F5344CB8AC3E}">
        <p14:creationId xmlns:p14="http://schemas.microsoft.com/office/powerpoint/2010/main" val="374373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8772-0542-C6D4-5B3D-8F1F2DBEB0EA}"/>
              </a:ext>
            </a:extLst>
          </p:cNvPr>
          <p:cNvSpPr>
            <a:spLocks noGrp="1"/>
          </p:cNvSpPr>
          <p:nvPr>
            <p:ph type="title"/>
          </p:nvPr>
        </p:nvSpPr>
        <p:spPr>
          <a:xfrm>
            <a:off x="1069848" y="484632"/>
            <a:ext cx="10058400" cy="734568"/>
          </a:xfrm>
        </p:spPr>
        <p:txBody>
          <a:bodyPr>
            <a:normAutofit/>
          </a:bodyPr>
          <a:lstStyle/>
          <a:p>
            <a:r>
              <a:rPr lang="vi-VN" sz="4000" dirty="0"/>
              <a:t>Giới thiệu về trò chơi cờ vua</a:t>
            </a:r>
            <a:endParaRPr lang="en-US" sz="4000" dirty="0"/>
          </a:p>
        </p:txBody>
      </p:sp>
      <p:sp>
        <p:nvSpPr>
          <p:cNvPr id="3" name="Content Placeholder 2">
            <a:extLst>
              <a:ext uri="{FF2B5EF4-FFF2-40B4-BE49-F238E27FC236}">
                <a16:creationId xmlns:a16="http://schemas.microsoft.com/office/drawing/2014/main" id="{5292942A-72D0-4B5E-962D-6547F6DE8B12}"/>
              </a:ext>
            </a:extLst>
          </p:cNvPr>
          <p:cNvSpPr>
            <a:spLocks noGrp="1"/>
          </p:cNvSpPr>
          <p:nvPr>
            <p:ph idx="1"/>
          </p:nvPr>
        </p:nvSpPr>
        <p:spPr>
          <a:xfrm>
            <a:off x="1069848" y="1219201"/>
            <a:ext cx="10058400" cy="4953000"/>
          </a:xfrm>
        </p:spPr>
        <p:txBody>
          <a:bodyPr>
            <a:normAutofit fontScale="55000" lnSpcReduction="20000"/>
          </a:bodyPr>
          <a:lstStyle/>
          <a:p>
            <a:pPr>
              <a:lnSpc>
                <a:spcPct val="120000"/>
              </a:lnSpc>
              <a:spcBef>
                <a:spcPts val="600"/>
              </a:spcBef>
              <a:spcAft>
                <a:spcPts val="400"/>
              </a:spcAft>
              <a:buNone/>
              <a:tabLst>
                <a:tab pos="1200150" algn="l"/>
              </a:tabLst>
            </a:pPr>
            <a:r>
              <a:rPr lang="vi-VN" sz="2000" dirty="0">
                <a:effectLst/>
                <a:latin typeface="Times New Roman" panose="02020603050405020304" pitchFamily="18" charset="0"/>
                <a:ea typeface="Calibri" panose="020F0502020204030204" pitchFamily="34" charset="0"/>
              </a:rPr>
              <a:t> </a:t>
            </a:r>
            <a:r>
              <a:rPr lang="vi-VN" sz="2900" dirty="0">
                <a:effectLst/>
                <a:latin typeface="Times New Roman" panose="02020603050405020304" pitchFamily="18" charset="0"/>
                <a:ea typeface="Calibri" panose="020F0502020204030204" pitchFamily="34" charset="0"/>
              </a:rPr>
              <a:t>Một số luật đặc biệt</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Nhập thành (Castling):</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Chỉ được thực hiện nếu Vua và Xe chưa di chuyển</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Không có quân nào chắn giữa Vua và Xe</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Vua không được đang bị chiếu hoặc đi qua ô bị kiểm soát</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Bắt tốt qua đường (En Passant):</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Nếu một quân tốt di chuyển 2 ô từ vị trí ban đầu và đứng cạnh quân tốt đối phương, đối phương có thể bắt nó như khi nó chỉ đi 1 ô.</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Chiếu hết (Checkmate):</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Khi Vua bị chiếu và không có nước đi nào để thoát, ván đấu kết thúc.</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Hòa (Draw):</a:t>
            </a:r>
            <a:r>
              <a:rPr lang="vi-VN" sz="2600" dirty="0">
                <a:effectLst/>
                <a:latin typeface="Times New Roman" panose="02020603050405020304" pitchFamily="18" charset="0"/>
                <a:ea typeface="Calibri" panose="020F0502020204030204" pitchFamily="34" charset="0"/>
              </a:rPr>
              <a:t> Có nhiều cách hòa như:</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Thế cờ bế tắc (Stalemate): Người chơi không còn nước đi hợp lệ nhưng Vua không bị chiếu</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Lặp lại 3 lần: Khi cùng một vị trí lặp lại 3 lần trong ván đấu.</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Luật 50 nước đi: Nếu trong 50 nước đi liên tiếp không bắt quân hoặc di chuyển tốt, ván đấu hòa.</a:t>
            </a:r>
            <a:endParaRPr lang="en-US" sz="2600" dirty="0"/>
          </a:p>
        </p:txBody>
      </p:sp>
    </p:spTree>
    <p:extLst>
      <p:ext uri="{BB962C8B-B14F-4D97-AF65-F5344CB8AC3E}">
        <p14:creationId xmlns:p14="http://schemas.microsoft.com/office/powerpoint/2010/main" val="357208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311C-8F6D-6695-717F-257FE6A5617B}"/>
              </a:ext>
            </a:extLst>
          </p:cNvPr>
          <p:cNvSpPr>
            <a:spLocks noGrp="1"/>
          </p:cNvSpPr>
          <p:nvPr>
            <p:ph type="title"/>
          </p:nvPr>
        </p:nvSpPr>
        <p:spPr/>
        <p:txBody>
          <a:bodyPr/>
          <a:lstStyle/>
          <a:p>
            <a:pPr algn="ctr"/>
            <a:r>
              <a:rPr lang="vi-VN" dirty="0"/>
              <a:t>LỜI CẢM ƠN</a:t>
            </a:r>
            <a:endParaRPr lang="en-US" dirty="0"/>
          </a:p>
        </p:txBody>
      </p:sp>
      <p:sp>
        <p:nvSpPr>
          <p:cNvPr id="3" name="Content Placeholder 2">
            <a:extLst>
              <a:ext uri="{FF2B5EF4-FFF2-40B4-BE49-F238E27FC236}">
                <a16:creationId xmlns:a16="http://schemas.microsoft.com/office/drawing/2014/main" id="{41629455-9FCC-4861-BD11-944A97FCE883}"/>
              </a:ext>
            </a:extLst>
          </p:cNvPr>
          <p:cNvSpPr>
            <a:spLocks noGrp="1"/>
          </p:cNvSpPr>
          <p:nvPr>
            <p:ph idx="1"/>
          </p:nvPr>
        </p:nvSpPr>
        <p:spPr>
          <a:xfrm>
            <a:off x="1946788" y="2093976"/>
            <a:ext cx="8473538" cy="4050792"/>
          </a:xfrm>
        </p:spPr>
        <p:txBody>
          <a:bodyPr/>
          <a:lstStyle/>
          <a:p>
            <a:pPr marL="0" indent="0" algn="ctr">
              <a:buNone/>
            </a:pPr>
            <a:endParaRPr lang="vi-VN" sz="1800" dirty="0">
              <a:effectLst/>
              <a:latin typeface="Times New Roman" panose="02020603050405020304" pitchFamily="18" charset="0"/>
              <a:ea typeface="Calibri" panose="020F0502020204030204" pitchFamily="34" charset="0"/>
            </a:endParaRPr>
          </a:p>
          <a:p>
            <a:pPr marL="0" indent="0" algn="ctr">
              <a:buNone/>
            </a:pPr>
            <a:endParaRPr lang="vi-VN" sz="1800" dirty="0">
              <a:effectLst/>
              <a:latin typeface="Times New Roman" panose="02020603050405020304" pitchFamily="18" charset="0"/>
              <a:ea typeface="Calibri" panose="020F0502020204030204" pitchFamily="34" charset="0"/>
            </a:endParaRPr>
          </a:p>
          <a:p>
            <a:pPr marL="0" indent="0" algn="ctr">
              <a:buNone/>
            </a:pPr>
            <a:r>
              <a:rPr lang="vi-VN" sz="2400" dirty="0">
                <a:effectLst/>
                <a:latin typeface="Times New Roman" panose="02020603050405020304" pitchFamily="18" charset="0"/>
                <a:ea typeface="Calibri" panose="020F0502020204030204" pitchFamily="34" charset="0"/>
              </a:rPr>
              <a:t>Em xin bày tỏ lòng biết ơn sâu sắc đến thầy Lê Tấn Long – người đã trực tiếp hướng dẫn, định hướng và luôn nhiệt tình hỗ trợ em trong suốt quá trình thực hiện đồ án. Sự tận tâm, kiến thức sâu rộng và những chỉ dẫn của thầy đã giúp em hoàn thiện sản phẩm, nâng cao hiểu biết và rèn luyện kỹ năng lập trình.</a:t>
            </a:r>
          </a:p>
          <a:p>
            <a:pPr marL="0" indent="0" algn="ctr">
              <a:buNone/>
            </a:pPr>
            <a:endParaRPr lang="en-US" dirty="0"/>
          </a:p>
        </p:txBody>
      </p:sp>
    </p:spTree>
    <p:extLst>
      <p:ext uri="{BB962C8B-B14F-4D97-AF65-F5344CB8AC3E}">
        <p14:creationId xmlns:p14="http://schemas.microsoft.com/office/powerpoint/2010/main" val="19869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4EF69E-3A24-4441-E552-EF380BE6CB49}"/>
              </a:ext>
            </a:extLst>
          </p:cNvPr>
          <p:cNvSpPr>
            <a:spLocks noGrp="1"/>
          </p:cNvSpPr>
          <p:nvPr>
            <p:ph type="title"/>
          </p:nvPr>
        </p:nvSpPr>
        <p:spPr/>
        <p:txBody>
          <a:bodyPr/>
          <a:lstStyle/>
          <a:p>
            <a:r>
              <a:rPr lang="vi-VN" dirty="0"/>
              <a:t>PHẦN 3: PHÁT TRIỂN TRÒ CHƠI CỜ VUA</a:t>
            </a:r>
            <a:endParaRPr lang="en-US" dirty="0"/>
          </a:p>
        </p:txBody>
      </p:sp>
      <p:sp>
        <p:nvSpPr>
          <p:cNvPr id="5" name="Text Placeholder 4">
            <a:extLst>
              <a:ext uri="{FF2B5EF4-FFF2-40B4-BE49-F238E27FC236}">
                <a16:creationId xmlns:a16="http://schemas.microsoft.com/office/drawing/2014/main" id="{9407B04D-2366-0609-FFC3-B62E609F74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969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3C462C-A08D-C3FA-BE7C-9FEFE96E61E0}"/>
              </a:ext>
            </a:extLst>
          </p:cNvPr>
          <p:cNvSpPr>
            <a:spLocks noGrp="1"/>
          </p:cNvSpPr>
          <p:nvPr>
            <p:ph type="title"/>
          </p:nvPr>
        </p:nvSpPr>
        <p:spPr/>
        <p:txBody>
          <a:bodyPr/>
          <a:lstStyle/>
          <a:p>
            <a:r>
              <a:rPr lang="vi-VN" dirty="0"/>
              <a:t>PHÂN TÍCH TRÒ CHƠI</a:t>
            </a:r>
            <a:endParaRPr lang="en-US" dirty="0"/>
          </a:p>
        </p:txBody>
      </p:sp>
      <p:sp>
        <p:nvSpPr>
          <p:cNvPr id="5" name="Content Placeholder 4">
            <a:extLst>
              <a:ext uri="{FF2B5EF4-FFF2-40B4-BE49-F238E27FC236}">
                <a16:creationId xmlns:a16="http://schemas.microsoft.com/office/drawing/2014/main" id="{658B392B-B93F-1667-C2F6-26F8D60E88EE}"/>
              </a:ext>
            </a:extLst>
          </p:cNvPr>
          <p:cNvSpPr>
            <a:spLocks noGrp="1"/>
          </p:cNvSpPr>
          <p:nvPr>
            <p:ph idx="1"/>
          </p:nvPr>
        </p:nvSpPr>
        <p:spPr/>
        <p:txBody>
          <a:bodyPr>
            <a:normAutofit lnSpcReduction="10000"/>
          </a:bodyPr>
          <a:lstStyle/>
          <a:p>
            <a:pPr>
              <a:lnSpc>
                <a:spcPct val="150000"/>
              </a:lnSpc>
              <a:spcBef>
                <a:spcPts val="600"/>
              </a:spcBef>
              <a:spcAft>
                <a:spcPts val="400"/>
              </a:spcAft>
              <a:buNone/>
              <a:tabLst>
                <a:tab pos="1200150" algn="l"/>
              </a:tabLst>
            </a:pPr>
            <a:r>
              <a:rPr lang="vi-VN" sz="1800" dirty="0">
                <a:effectLst/>
                <a:latin typeface="Times New Roman" panose="02020603050405020304" pitchFamily="18" charset="0"/>
                <a:ea typeface="Calibri" panose="020F0502020204030204" pitchFamily="34" charset="0"/>
              </a:rPr>
              <a:t>Trò chơi bao gồm một khung hình được giới hạn, bên trong là bàn cờ 8x8 với các quân cờ có các cách đi khác nhau được sắp xếp trên bàn cờ. Các điểm quan trọng cần lập tình là:</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Bàn cờ: bao gồm 64 ô vuông trắng đen xen kẽ </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Các quân cờ: 6 loại quân cờ khác nhau và các bước di chuyển khác biệt</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Luật chơi: Kiểm tra nước đi hợp lệ, chiếu hết, phong cấp tốt, …</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Trạng thái ván đấu: Xác định ván đấu khi nào kết thúc lúc nào chiếu hết, lúc nào hòa</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Tương tác với người chơi: Chọn quân cờ, hiển thị nước đi hợp lệ, thực hiện nước đi</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Chế độ chơi: Chơi với người hoặc chơi với máy</a:t>
            </a:r>
          </a:p>
          <a:p>
            <a:endParaRPr lang="en-US" dirty="0"/>
          </a:p>
        </p:txBody>
      </p:sp>
    </p:spTree>
    <p:extLst>
      <p:ext uri="{BB962C8B-B14F-4D97-AF65-F5344CB8AC3E}">
        <p14:creationId xmlns:p14="http://schemas.microsoft.com/office/powerpoint/2010/main" val="204045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668567-5E5D-9EB8-E940-C8635154BB4D}"/>
              </a:ext>
            </a:extLst>
          </p:cNvPr>
          <p:cNvSpPr>
            <a:spLocks noGrp="1"/>
          </p:cNvSpPr>
          <p:nvPr>
            <p:ph type="title"/>
          </p:nvPr>
        </p:nvSpPr>
        <p:spPr>
          <a:xfrm>
            <a:off x="1069848" y="484632"/>
            <a:ext cx="10058400" cy="970542"/>
          </a:xfrm>
        </p:spPr>
        <p:txBody>
          <a:bodyPr>
            <a:normAutofit/>
          </a:bodyPr>
          <a:lstStyle/>
          <a:p>
            <a:r>
              <a:rPr lang="vi-VN" sz="5000" dirty="0"/>
              <a:t>THIẾT KẾ MÀN HÌNH TRÒ CHƠI</a:t>
            </a:r>
            <a:endParaRPr lang="en-US" sz="5000" dirty="0"/>
          </a:p>
        </p:txBody>
      </p:sp>
      <p:pic>
        <p:nvPicPr>
          <p:cNvPr id="6" name="Content Placeholder 5">
            <a:extLst>
              <a:ext uri="{FF2B5EF4-FFF2-40B4-BE49-F238E27FC236}">
                <a16:creationId xmlns:a16="http://schemas.microsoft.com/office/drawing/2014/main" id="{F1674906-3FFE-0D42-C33E-32839EC757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7394" y="1824506"/>
            <a:ext cx="6921909" cy="4347694"/>
          </a:xfrm>
          <a:prstGeom prst="rect">
            <a:avLst/>
          </a:prstGeom>
          <a:noFill/>
          <a:ln>
            <a:noFill/>
          </a:ln>
        </p:spPr>
      </p:pic>
      <p:sp>
        <p:nvSpPr>
          <p:cNvPr id="7" name="TextBox 6">
            <a:extLst>
              <a:ext uri="{FF2B5EF4-FFF2-40B4-BE49-F238E27FC236}">
                <a16:creationId xmlns:a16="http://schemas.microsoft.com/office/drawing/2014/main" id="{EB4B75CC-4ECC-673C-0489-71A26A5E4CA5}"/>
              </a:ext>
            </a:extLst>
          </p:cNvPr>
          <p:cNvSpPr txBox="1"/>
          <p:nvPr/>
        </p:nvSpPr>
        <p:spPr>
          <a:xfrm>
            <a:off x="1160206" y="1455174"/>
            <a:ext cx="3579826" cy="369332"/>
          </a:xfrm>
          <a:prstGeom prst="rect">
            <a:avLst/>
          </a:prstGeom>
          <a:noFill/>
        </p:spPr>
        <p:txBody>
          <a:bodyPr wrap="none" rtlCol="0">
            <a:spAutoFit/>
          </a:bodyPr>
          <a:lstStyle/>
          <a:p>
            <a:r>
              <a:rPr lang="vi-VN" dirty="0"/>
              <a:t>Thiết kế bố cục kích thước màn hình</a:t>
            </a:r>
            <a:endParaRPr lang="en-US" dirty="0"/>
          </a:p>
        </p:txBody>
      </p:sp>
    </p:spTree>
    <p:extLst>
      <p:ext uri="{BB962C8B-B14F-4D97-AF65-F5344CB8AC3E}">
        <p14:creationId xmlns:p14="http://schemas.microsoft.com/office/powerpoint/2010/main" val="14290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8A99-C304-8FBE-4EFA-3D608407D7B4}"/>
              </a:ext>
            </a:extLst>
          </p:cNvPr>
          <p:cNvSpPr>
            <a:spLocks noGrp="1"/>
          </p:cNvSpPr>
          <p:nvPr>
            <p:ph type="title"/>
          </p:nvPr>
        </p:nvSpPr>
        <p:spPr>
          <a:xfrm>
            <a:off x="1069848" y="484632"/>
            <a:ext cx="10058400" cy="646078"/>
          </a:xfrm>
        </p:spPr>
        <p:txBody>
          <a:bodyPr>
            <a:normAutofit fontScale="90000"/>
          </a:bodyPr>
          <a:lstStyle/>
          <a:p>
            <a:r>
              <a:rPr lang="vi-VN" sz="5000" dirty="0"/>
              <a:t>THIẾT KẾ MÀN HÌNH TRÒ CHƠI</a:t>
            </a:r>
            <a:endParaRPr lang="en-US" sz="5000" dirty="0"/>
          </a:p>
        </p:txBody>
      </p:sp>
      <p:pic>
        <p:nvPicPr>
          <p:cNvPr id="11" name="Content Placeholder 10">
            <a:extLst>
              <a:ext uri="{FF2B5EF4-FFF2-40B4-BE49-F238E27FC236}">
                <a16:creationId xmlns:a16="http://schemas.microsoft.com/office/drawing/2014/main" id="{C70B1938-4F9D-D1B9-4AB4-249A6B9CB33B}"/>
              </a:ext>
            </a:extLst>
          </p:cNvPr>
          <p:cNvPicPr>
            <a:picLocks noGrp="1" noChangeAspect="1"/>
          </p:cNvPicPr>
          <p:nvPr>
            <p:ph sz="half" idx="1"/>
          </p:nvPr>
        </p:nvPicPr>
        <p:blipFill>
          <a:blip r:embed="rId2"/>
          <a:stretch>
            <a:fillRect/>
          </a:stretch>
        </p:blipFill>
        <p:spPr>
          <a:xfrm>
            <a:off x="2020964" y="3048000"/>
            <a:ext cx="3072146" cy="3127375"/>
          </a:xfrm>
        </p:spPr>
      </p:pic>
      <p:pic>
        <p:nvPicPr>
          <p:cNvPr id="13" name="Content Placeholder 12">
            <a:extLst>
              <a:ext uri="{FF2B5EF4-FFF2-40B4-BE49-F238E27FC236}">
                <a16:creationId xmlns:a16="http://schemas.microsoft.com/office/drawing/2014/main" id="{DCA6D6C4-8763-0715-E86F-88AE53967739}"/>
              </a:ext>
            </a:extLst>
          </p:cNvPr>
          <p:cNvPicPr>
            <a:picLocks noGrp="1" noChangeAspect="1"/>
          </p:cNvPicPr>
          <p:nvPr>
            <p:ph sz="half" idx="2"/>
          </p:nvPr>
        </p:nvPicPr>
        <p:blipFill>
          <a:blip r:embed="rId3"/>
          <a:stretch>
            <a:fillRect/>
          </a:stretch>
        </p:blipFill>
        <p:spPr>
          <a:xfrm>
            <a:off x="6975102" y="3044825"/>
            <a:ext cx="3072146" cy="3127375"/>
          </a:xfrm>
        </p:spPr>
      </p:pic>
      <p:sp>
        <p:nvSpPr>
          <p:cNvPr id="4" name="TextBox 3">
            <a:extLst>
              <a:ext uri="{FF2B5EF4-FFF2-40B4-BE49-F238E27FC236}">
                <a16:creationId xmlns:a16="http://schemas.microsoft.com/office/drawing/2014/main" id="{90BC753B-A634-262B-4A84-1B72CF54A2B9}"/>
              </a:ext>
            </a:extLst>
          </p:cNvPr>
          <p:cNvSpPr txBox="1"/>
          <p:nvPr/>
        </p:nvSpPr>
        <p:spPr>
          <a:xfrm>
            <a:off x="963561" y="1130710"/>
            <a:ext cx="2095445" cy="369332"/>
          </a:xfrm>
          <a:prstGeom prst="rect">
            <a:avLst/>
          </a:prstGeom>
          <a:noFill/>
        </p:spPr>
        <p:txBody>
          <a:bodyPr wrap="none" rtlCol="0">
            <a:spAutoFit/>
          </a:bodyPr>
          <a:lstStyle/>
          <a:p>
            <a:r>
              <a:rPr lang="vi-VN" dirty="0"/>
              <a:t>Thiết kế các quân cờ</a:t>
            </a:r>
            <a:endParaRPr lang="en-US" dirty="0"/>
          </a:p>
        </p:txBody>
      </p:sp>
      <p:sp>
        <p:nvSpPr>
          <p:cNvPr id="7" name="TextBox 6">
            <a:extLst>
              <a:ext uri="{FF2B5EF4-FFF2-40B4-BE49-F238E27FC236}">
                <a16:creationId xmlns:a16="http://schemas.microsoft.com/office/drawing/2014/main" id="{3A39AA8C-29E5-87DB-6A5D-80FC51E9B5ED}"/>
              </a:ext>
            </a:extLst>
          </p:cNvPr>
          <p:cNvSpPr txBox="1"/>
          <p:nvPr/>
        </p:nvSpPr>
        <p:spPr>
          <a:xfrm>
            <a:off x="963561" y="1500042"/>
            <a:ext cx="10235382" cy="1829668"/>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Trong quá trình xây dựng giao diện đồ họa cho game cờ vua, nhóm đã tham khảo một số mẫu quân cờ có sẵn trên internet để lấy cảm hứng thiết kế. Sau đó, nhóm tự vẽ và có một số diều chỉnh. Mục tiêu là tạo nên những quân cờ có tính thẩm mỹ, dễ nhận diện và nhất quán với giao diện tổng thể, ý tưởng mà nhóm mong muốn.</a:t>
            </a:r>
          </a:p>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Nguồn tham khảo hình ảnh gốc: xem tại mục [5] trong phần Tài liệu tham khảo.</a:t>
            </a:r>
          </a:p>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Công cụ sử dụng để thiết kế: công cụ thiết kế trực tuyến </a:t>
            </a:r>
            <a:r>
              <a:rPr lang="vi-VN" sz="1400" b="1" dirty="0">
                <a:effectLst/>
                <a:latin typeface="Times New Roman" panose="02020603050405020304" pitchFamily="18" charset="0"/>
                <a:ea typeface="Calibri" panose="020F0502020204030204" pitchFamily="34" charset="0"/>
              </a:rPr>
              <a:t>Pixilart</a:t>
            </a:r>
            <a:endParaRPr lang="vi-VN" sz="14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3273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FE89-593B-00A1-E192-BB612A686886}"/>
              </a:ext>
            </a:extLst>
          </p:cNvPr>
          <p:cNvSpPr>
            <a:spLocks noGrp="1"/>
          </p:cNvSpPr>
          <p:nvPr>
            <p:ph type="title"/>
          </p:nvPr>
        </p:nvSpPr>
        <p:spPr>
          <a:xfrm>
            <a:off x="1069848" y="484632"/>
            <a:ext cx="10058400" cy="882052"/>
          </a:xfrm>
        </p:spPr>
        <p:txBody>
          <a:bodyPr>
            <a:normAutofit/>
          </a:bodyPr>
          <a:lstStyle/>
          <a:p>
            <a:r>
              <a:rPr lang="vi-VN" sz="5000" dirty="0"/>
              <a:t>THIẾT KẾ MÀN HÌNH TRÒ CHƠI</a:t>
            </a:r>
            <a:endParaRPr lang="en-US" sz="5000" dirty="0"/>
          </a:p>
        </p:txBody>
      </p:sp>
      <p:pic>
        <p:nvPicPr>
          <p:cNvPr id="5" name="Content Placeholder 4">
            <a:extLst>
              <a:ext uri="{FF2B5EF4-FFF2-40B4-BE49-F238E27FC236}">
                <a16:creationId xmlns:a16="http://schemas.microsoft.com/office/drawing/2014/main" id="{386DDDB9-C44C-250D-AC30-71AC9352FE3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57810" y="1975134"/>
            <a:ext cx="2831352" cy="2017964"/>
          </a:xfrm>
          <a:prstGeom prst="rect">
            <a:avLst/>
          </a:prstGeom>
          <a:noFill/>
          <a:ln>
            <a:noFill/>
          </a:ln>
        </p:spPr>
      </p:pic>
      <p:pic>
        <p:nvPicPr>
          <p:cNvPr id="6" name="Content Placeholder 5">
            <a:extLst>
              <a:ext uri="{FF2B5EF4-FFF2-40B4-BE49-F238E27FC236}">
                <a16:creationId xmlns:a16="http://schemas.microsoft.com/office/drawing/2014/main" id="{78063795-040F-E328-8463-E62314C217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1630" y="1930636"/>
            <a:ext cx="6024072" cy="4294940"/>
          </a:xfrm>
          <a:prstGeom prst="rect">
            <a:avLst/>
          </a:prstGeom>
          <a:noFill/>
          <a:ln>
            <a:noFill/>
          </a:ln>
        </p:spPr>
      </p:pic>
      <p:pic>
        <p:nvPicPr>
          <p:cNvPr id="8" name="Picture 7">
            <a:extLst>
              <a:ext uri="{FF2B5EF4-FFF2-40B4-BE49-F238E27FC236}">
                <a16:creationId xmlns:a16="http://schemas.microsoft.com/office/drawing/2014/main" id="{737363A5-5870-FF1B-12D2-646B5A01CEC0}"/>
              </a:ext>
            </a:extLst>
          </p:cNvPr>
          <p:cNvPicPr>
            <a:picLocks noChangeAspect="1"/>
          </p:cNvPicPr>
          <p:nvPr/>
        </p:nvPicPr>
        <p:blipFill>
          <a:blip r:embed="rId4"/>
          <a:stretch>
            <a:fillRect/>
          </a:stretch>
        </p:blipFill>
        <p:spPr>
          <a:xfrm>
            <a:off x="1069848" y="4207612"/>
            <a:ext cx="2843391" cy="2017964"/>
          </a:xfrm>
          <a:prstGeom prst="rect">
            <a:avLst/>
          </a:prstGeom>
        </p:spPr>
      </p:pic>
      <p:sp>
        <p:nvSpPr>
          <p:cNvPr id="9" name="TextBox 8">
            <a:extLst>
              <a:ext uri="{FF2B5EF4-FFF2-40B4-BE49-F238E27FC236}">
                <a16:creationId xmlns:a16="http://schemas.microsoft.com/office/drawing/2014/main" id="{E1114352-7513-54E1-FD46-45F6D2AAA1BB}"/>
              </a:ext>
            </a:extLst>
          </p:cNvPr>
          <p:cNvSpPr txBox="1"/>
          <p:nvPr/>
        </p:nvSpPr>
        <p:spPr>
          <a:xfrm>
            <a:off x="1057810" y="1391288"/>
            <a:ext cx="1858201" cy="369332"/>
          </a:xfrm>
          <a:prstGeom prst="rect">
            <a:avLst/>
          </a:prstGeom>
          <a:noFill/>
        </p:spPr>
        <p:txBody>
          <a:bodyPr wrap="none" rtlCol="0">
            <a:spAutoFit/>
          </a:bodyPr>
          <a:lstStyle/>
          <a:p>
            <a:r>
              <a:rPr lang="vi-VN" dirty="0"/>
              <a:t>Giao diện trò chơi</a:t>
            </a:r>
            <a:endParaRPr lang="en-US" dirty="0"/>
          </a:p>
        </p:txBody>
      </p:sp>
    </p:spTree>
    <p:extLst>
      <p:ext uri="{BB962C8B-B14F-4D97-AF65-F5344CB8AC3E}">
        <p14:creationId xmlns:p14="http://schemas.microsoft.com/office/powerpoint/2010/main" val="129445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85D0-7D34-509F-D6FF-417805302EBE}"/>
              </a:ext>
            </a:extLst>
          </p:cNvPr>
          <p:cNvSpPr>
            <a:spLocks noGrp="1"/>
          </p:cNvSpPr>
          <p:nvPr>
            <p:ph type="title"/>
          </p:nvPr>
        </p:nvSpPr>
        <p:spPr>
          <a:xfrm>
            <a:off x="1069848" y="484632"/>
            <a:ext cx="10058400" cy="734568"/>
          </a:xfrm>
        </p:spPr>
        <p:txBody>
          <a:bodyPr>
            <a:normAutofit fontScale="90000"/>
          </a:bodyPr>
          <a:lstStyle/>
          <a:p>
            <a:r>
              <a:rPr lang="vi-VN" dirty="0"/>
              <a:t>THỰC HIỆN VIẾT MÃ PYTHON</a:t>
            </a:r>
            <a:endParaRPr lang="en-US" dirty="0"/>
          </a:p>
        </p:txBody>
      </p:sp>
      <p:sp>
        <p:nvSpPr>
          <p:cNvPr id="5" name="Content Placeholder 4">
            <a:extLst>
              <a:ext uri="{FF2B5EF4-FFF2-40B4-BE49-F238E27FC236}">
                <a16:creationId xmlns:a16="http://schemas.microsoft.com/office/drawing/2014/main" id="{A837850A-B610-81A2-4C8C-4901261CD7A3}"/>
              </a:ext>
            </a:extLst>
          </p:cNvPr>
          <p:cNvSpPr>
            <a:spLocks noGrp="1"/>
          </p:cNvSpPr>
          <p:nvPr>
            <p:ph idx="1"/>
          </p:nvPr>
        </p:nvSpPr>
        <p:spPr>
          <a:xfrm>
            <a:off x="1063752" y="1716056"/>
            <a:ext cx="2947809" cy="4759108"/>
          </a:xfrm>
        </p:spPr>
        <p:txBody>
          <a:bodyPr>
            <a:noAutofit/>
          </a:bodyPr>
          <a:lstStyle/>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pygame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sys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copy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game import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move import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ai import AI_Minimax</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menu import get_game_mode</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class Main:</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__init__(self):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pygame.init()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 = pygame.display.set_mode((SCREEN_WIDTH, SCREEN_HEIGHT))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pygame.display.set_caption('CHESS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 =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self.restart_to_menu = False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self.ai_enabled =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self.ai_delay = 400 </a:t>
            </a:r>
          </a:p>
          <a:p>
            <a:pPr>
              <a:lnSpc>
                <a:spcPct val="120000"/>
              </a:lnSpc>
              <a:spcBef>
                <a:spcPts val="0"/>
              </a:spcBef>
              <a:buNone/>
            </a:pPr>
            <a:endParaRPr lang="vi-VN" sz="1000" b="1" dirty="0">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handle_mouse_motion(self, event):</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"""Xử lý di chuyển chuột"""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hover_row = (event.pos[1] - BOARD_Y) // SQSIZE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hover_col = (event.pos[0] - BOARD_X) // SQSIZE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self.game.set_hover(hover_row, hover_col)</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handle_key_press(self, event):</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"""Xử lý phím bấm"""</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event.key == pygame.K_t: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self.game.change_theme()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self.reset_game()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pygame.K_a:</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self.ai_enabled = not self.ai_enabled  # Bật/tắt AI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pygame.K_ESCAPE: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self.restart_to_menu = True  # Đặt cờ để thoát về 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reset_game(self):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"""Reset game về trạng thái ban đầu"""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self.game.reset()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self.game.game_over = False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self.game.winner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self.game.result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draw_game(self):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"""Vẽ tất cả thành phần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self.screen.fill((0, 0, 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self.game.show_bg(self.screen)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self.game.show_last_move(self.screen)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self.game.show_moves(self.screen)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self.game.show_hover(self.screen)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self.game.show_pieces(self.screen)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self.game.game_over: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self.draw_game_over()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draw_game_over(self):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"""Hiển thị thông báo kết thúc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overlay = pygame.Surface((SCREEN_WIDTH, SCREEN_HEIGHT), pygame.SRCALPHA)</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overlay.fill((0, 0, 0, 180))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self.screen.blit(overlay, (0, 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font = pygame.font.SysFont('Arial', 50, bold=True)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self.game.result == 'checkmate':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winner = 'WHITE' if self.game.winner == 'white' else 'BLACK'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 = f"{winner} WINS!"</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color = (255, 215, 0)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 = "DRAW!"</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color = (255, 255, 255)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text_surface = font.render(text, True, color)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text_rect = text_surface.get_rect(center=(SCREEN_WIDTH//2, SCREEN_HEIGHT//2))</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self.screen.blit(text_surface, text_rect)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font_small = pygame.font.SysFont('Arial', 30)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restart_text = font_small.render("Press R to Rematch", True, (200, 200, 200))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restart_rect = restart_text.get_rect(center=(SCREEN_WIDTH//2, SCREEN_HEIGHT//2 + 60))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self.screen.blit(restart_text, restart_rect)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mainLoop(self):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clock = pygame.time.Clock()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while 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Xử lý sự kiện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self.handle_events()</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Nếu người dùng bấm ESC, thoát vòng lặp để quay lại 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self.restart_to_menu: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pygame.display.quit()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break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Xử lý AI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not self.game.game_over and self.game.next_player == 'black' and self.ai_enabled:</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self.handle_ai_turn()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self.ai_move: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pygame.time.delay(self.ai_delay)  # Delay để quan sát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self.execute_ai_move()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  # Vẽ lại sau khi AI đi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Vẽ game (bao gồm cả khi người chơi đi)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clock.tick(60)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if __name__ == "__main__":</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while 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mode = get_game_mode()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mode is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sys.exit()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Khởi chạy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 = Main()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main.ai_enabled = mode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main.mainLoop()</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not main.restart_to_menu:</a:t>
            </a:r>
          </a:p>
          <a:p>
            <a:pPr>
              <a:lnSpc>
                <a:spcPct val="120000"/>
              </a:lnSpc>
              <a:spcAft>
                <a:spcPts val="800"/>
              </a:spcAft>
            </a:pPr>
            <a:r>
              <a:rPr lang="vi-VN" sz="1000" dirty="0">
                <a:effectLst/>
                <a:latin typeface="Times New Roman" panose="02020603050405020304" pitchFamily="18" charset="0"/>
                <a:ea typeface="Calibri" panose="020F0502020204030204" pitchFamily="34" charset="0"/>
              </a:rPr>
              <a:t>            break</a:t>
            </a:r>
          </a:p>
          <a:p>
            <a:pPr>
              <a:lnSpc>
                <a:spcPct val="120000"/>
              </a:lnSpc>
            </a:pPr>
            <a:endParaRPr lang="en-US" sz="1000" dirty="0"/>
          </a:p>
        </p:txBody>
      </p:sp>
      <p:sp>
        <p:nvSpPr>
          <p:cNvPr id="6" name="TextBox 5">
            <a:extLst>
              <a:ext uri="{FF2B5EF4-FFF2-40B4-BE49-F238E27FC236}">
                <a16:creationId xmlns:a16="http://schemas.microsoft.com/office/drawing/2014/main" id="{D7F598A7-3C17-726F-D00B-EB0023BEBEF0}"/>
              </a:ext>
            </a:extLst>
          </p:cNvPr>
          <p:cNvSpPr txBox="1"/>
          <p:nvPr/>
        </p:nvSpPr>
        <p:spPr>
          <a:xfrm>
            <a:off x="1063752" y="1219200"/>
            <a:ext cx="4095993" cy="369332"/>
          </a:xfrm>
          <a:prstGeom prst="rect">
            <a:avLst/>
          </a:prstGeom>
          <a:noFill/>
        </p:spPr>
        <p:txBody>
          <a:bodyPr wrap="none" rtlCol="0">
            <a:spAutoFit/>
          </a:bodyPr>
          <a:lstStyle/>
          <a:p>
            <a:r>
              <a:rPr lang="vi-VN" b="1" dirty="0">
                <a:solidFill>
                  <a:schemeClr val="accent1">
                    <a:lumMod val="75000"/>
                  </a:schemeClr>
                </a:solidFill>
              </a:rPr>
              <a:t>Quản lí và điều hành trò chơi (main.py)</a:t>
            </a:r>
            <a:endParaRPr lang="en-US" b="1" dirty="0">
              <a:solidFill>
                <a:schemeClr val="accent1">
                  <a:lumMod val="75000"/>
                </a:schemeClr>
              </a:solidFill>
            </a:endParaRPr>
          </a:p>
        </p:txBody>
      </p:sp>
      <p:sp>
        <p:nvSpPr>
          <p:cNvPr id="7" name="TextBox 6">
            <a:extLst>
              <a:ext uri="{FF2B5EF4-FFF2-40B4-BE49-F238E27FC236}">
                <a16:creationId xmlns:a16="http://schemas.microsoft.com/office/drawing/2014/main" id="{58CCCED3-1CCD-720F-D14E-8A76869F418F}"/>
              </a:ext>
            </a:extLst>
          </p:cNvPr>
          <p:cNvSpPr txBox="1"/>
          <p:nvPr/>
        </p:nvSpPr>
        <p:spPr>
          <a:xfrm>
            <a:off x="4011561" y="1613440"/>
            <a:ext cx="3603522" cy="4801314"/>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handle_ai_turn(self):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(self.ai_enabled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not self.ai_thinking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self.game.next_player == 'black'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not self.game.game_over):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self.ai_thinking =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board_copy = copy.deepcopy(self.game.board)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ai = AI_Minimax(board_copy)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self.ai_move = ai.get_best_move('black’)</a:t>
            </a:r>
          </a:p>
          <a:p>
            <a:pPr>
              <a:lnSpc>
                <a:spcPct val="120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self.ai_thinking = False</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 def execute_ai_move(self):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if self.ai_move and not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piece, move = self.ai_move</a:t>
            </a:r>
          </a:p>
          <a:p>
            <a:pPr>
              <a:lnSpc>
                <a:spcPct val="120000"/>
              </a:lnSpc>
              <a:buNone/>
            </a:pPr>
            <a:r>
              <a:rPr lang="vi-VN" sz="1000" dirty="0">
                <a:effectLst/>
                <a:latin typeface="Times New Roman" panose="02020603050405020304" pitchFamily="18" charset="0"/>
                <a:ea typeface="Calibri" panose="020F0502020204030204" pitchFamily="34" charset="0"/>
              </a:rPr>
              <a:t>         final_square = self.game.board.squares[move.final.row][move.final.col]</a:t>
            </a:r>
          </a:p>
          <a:p>
            <a:pPr>
              <a:lnSpc>
                <a:spcPct val="120000"/>
              </a:lnSpc>
              <a:buNone/>
            </a:pPr>
            <a:r>
              <a:rPr lang="vi-VN" sz="1000" dirty="0">
                <a:effectLst/>
                <a:latin typeface="Times New Roman" panose="02020603050405020304" pitchFamily="18" charset="0"/>
                <a:ea typeface="Calibri" panose="020F0502020204030204" pitchFamily="34" charset="0"/>
              </a:rPr>
              <a:t>         captured = final_square.has_piece()</a:t>
            </a:r>
          </a:p>
          <a:p>
            <a:pPr>
              <a:lnSpc>
                <a:spcPct val="120000"/>
              </a:lnSpc>
              <a:buNone/>
            </a:pPr>
            <a:r>
              <a:rPr lang="vi-VN" sz="1000" dirty="0">
                <a:effectLst/>
                <a:latin typeface="Times New Roman" panose="02020603050405020304" pitchFamily="18" charset="0"/>
                <a:ea typeface="Calibri" panose="020F0502020204030204" pitchFamily="34" charset="0"/>
              </a:rPr>
              <a:t>         self.game.board.move(piece, move)</a:t>
            </a:r>
          </a:p>
          <a:p>
            <a:pPr>
              <a:lnSpc>
                <a:spcPct val="120000"/>
              </a:lnSpc>
              <a:buNone/>
            </a:pPr>
            <a:r>
              <a:rPr lang="vi-VN" sz="1000" dirty="0">
                <a:effectLst/>
                <a:latin typeface="Times New Roman" panose="02020603050405020304" pitchFamily="18" charset="0"/>
                <a:ea typeface="Calibri" panose="020F0502020204030204" pitchFamily="34" charset="0"/>
              </a:rPr>
              <a:t>         self.game.board.set_true_en_passant(piece)</a:t>
            </a:r>
          </a:p>
          <a:p>
            <a:pPr>
              <a:lnSpc>
                <a:spcPct val="120000"/>
              </a:lnSpc>
              <a:buNone/>
            </a:pPr>
            <a:r>
              <a:rPr lang="vi-VN" sz="1000" dirty="0">
                <a:effectLst/>
                <a:latin typeface="Times New Roman" panose="02020603050405020304" pitchFamily="18" charset="0"/>
                <a:ea typeface="Calibri" panose="020F0502020204030204" pitchFamily="34" charset="0"/>
              </a:rPr>
              <a:t>         self.game.play_sound(captured)</a:t>
            </a:r>
          </a:p>
          <a:p>
            <a:pPr>
              <a:lnSpc>
                <a:spcPct val="120000"/>
              </a:lnSpc>
              <a:buNone/>
            </a:pPr>
            <a:r>
              <a:rPr lang="vi-VN" sz="1000" dirty="0">
                <a:effectLst/>
                <a:latin typeface="Times New Roman" panose="02020603050405020304" pitchFamily="18" charset="0"/>
                <a:ea typeface="Calibri" panose="020F0502020204030204" pitchFamily="34" charset="0"/>
              </a:rPr>
              <a:t>         self.game.next_turn()</a:t>
            </a:r>
          </a:p>
          <a:p>
            <a:pPr>
              <a:lnSpc>
                <a:spcPct val="120000"/>
              </a:lnSpc>
              <a:buNone/>
            </a:pPr>
            <a:r>
              <a:rPr lang="vi-VN" sz="1000" dirty="0">
                <a:effectLst/>
                <a:latin typeface="Times New Roman" panose="02020603050405020304" pitchFamily="18" charset="0"/>
                <a:ea typeface="Calibri" panose="020F0502020204030204" pitchFamily="34" charset="0"/>
              </a:rPr>
              <a:t>         self.check_game_status()</a:t>
            </a:r>
          </a:p>
          <a:p>
            <a:pPr>
              <a:lnSpc>
                <a:spcPct val="120000"/>
              </a:lnSpc>
              <a:buNone/>
            </a:pPr>
            <a:r>
              <a:rPr lang="vi-VN" sz="1000" dirty="0">
                <a:effectLst/>
                <a:latin typeface="Times New Roman" panose="02020603050405020304" pitchFamily="18" charset="0"/>
                <a:ea typeface="Calibri" panose="020F0502020204030204" pitchFamily="34" charset="0"/>
              </a:rPr>
              <a:t>         self.ai_move = None</a:t>
            </a:r>
          </a:p>
          <a:p>
            <a:endParaRPr lang="en-US" dirty="0"/>
          </a:p>
        </p:txBody>
      </p:sp>
      <p:sp>
        <p:nvSpPr>
          <p:cNvPr id="8" name="TextBox 7">
            <a:extLst>
              <a:ext uri="{FF2B5EF4-FFF2-40B4-BE49-F238E27FC236}">
                <a16:creationId xmlns:a16="http://schemas.microsoft.com/office/drawing/2014/main" id="{6AD2144A-7CAF-3F6F-5035-334877D5B939}"/>
              </a:ext>
            </a:extLst>
          </p:cNvPr>
          <p:cNvSpPr txBox="1"/>
          <p:nvPr/>
        </p:nvSpPr>
        <p:spPr>
          <a:xfrm>
            <a:off x="7860890" y="1588532"/>
            <a:ext cx="3603522" cy="4965462"/>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check_game_status(self):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for color in ['white', 'black']:</a:t>
            </a:r>
          </a:p>
          <a:p>
            <a:pPr>
              <a:lnSpc>
                <a:spcPct val="120000"/>
              </a:lnSpc>
              <a:buNone/>
            </a:pPr>
            <a:r>
              <a:rPr lang="vi-VN" sz="1000" dirty="0">
                <a:effectLst/>
                <a:latin typeface="Times New Roman" panose="02020603050405020304" pitchFamily="18" charset="0"/>
                <a:ea typeface="Calibri" panose="020F0502020204030204" pitchFamily="34" charset="0"/>
              </a:rPr>
              <a:t>            status = self.game.board.check_game_status(color)</a:t>
            </a:r>
          </a:p>
          <a:p>
            <a:pPr>
              <a:lnSpc>
                <a:spcPct val="120000"/>
              </a:lnSpc>
              <a:buNone/>
            </a:pPr>
            <a:r>
              <a:rPr lang="vi-VN" sz="1000" dirty="0">
                <a:effectLst/>
                <a:latin typeface="Times New Roman" panose="02020603050405020304" pitchFamily="18" charset="0"/>
                <a:ea typeface="Calibri" panose="020F0502020204030204" pitchFamily="34" charset="0"/>
              </a:rPr>
              <a:t>            if status == 'checkmate':</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True</a:t>
            </a:r>
          </a:p>
          <a:p>
            <a:pPr>
              <a:lnSpc>
                <a:spcPct val="120000"/>
              </a:lnSpc>
              <a:buNone/>
            </a:pPr>
            <a:r>
              <a:rPr lang="vi-VN" sz="1000" dirty="0">
                <a:effectLst/>
                <a:latin typeface="Times New Roman" panose="02020603050405020304" pitchFamily="18" charset="0"/>
                <a:ea typeface="Calibri" panose="020F0502020204030204" pitchFamily="34" charset="0"/>
              </a:rPr>
              <a:t>                self.game.winner = 'black' if color == 'white' else 'white'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'checkmate'</a:t>
            </a:r>
          </a:p>
          <a:p>
            <a:pPr>
              <a:lnSpc>
                <a:spcPct val="120000"/>
              </a:lnSpc>
              <a:buNone/>
            </a:pPr>
            <a:r>
              <a:rPr lang="vi-VN" sz="1000" dirty="0">
                <a:effectLst/>
                <a:latin typeface="Times New Roman" panose="02020603050405020304" pitchFamily="18" charset="0"/>
                <a:ea typeface="Calibri" panose="020F0502020204030204" pitchFamily="34" charset="0"/>
              </a:rPr>
              <a:t>                break</a:t>
            </a:r>
          </a:p>
          <a:p>
            <a:pPr>
              <a:lnSpc>
                <a:spcPct val="120000"/>
              </a:lnSpc>
              <a:buNone/>
            </a:pPr>
            <a:r>
              <a:rPr lang="vi-VN" sz="1000" dirty="0">
                <a:effectLst/>
                <a:latin typeface="Times New Roman" panose="02020603050405020304" pitchFamily="18" charset="0"/>
                <a:ea typeface="Calibri" panose="020F0502020204030204" pitchFamily="34" charset="0"/>
              </a:rPr>
              <a:t>            elif status == 'stalemate':</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True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'stalemate'</a:t>
            </a:r>
          </a:p>
          <a:p>
            <a:pPr>
              <a:lnSpc>
                <a:spcPct val="120000"/>
              </a:lnSpc>
              <a:buNone/>
            </a:pPr>
            <a:r>
              <a:rPr lang="vi-VN" sz="1000" dirty="0">
                <a:effectLst/>
                <a:latin typeface="Times New Roman" panose="02020603050405020304" pitchFamily="18" charset="0"/>
                <a:ea typeface="Calibri" panose="020F0502020204030204" pitchFamily="34" charset="0"/>
              </a:rPr>
              <a:t>                break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def handle_events(self):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for event in pygame.event.get():</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pygame.QUIT:</a:t>
            </a:r>
          </a:p>
          <a:p>
            <a:pPr>
              <a:lnSpc>
                <a:spcPct val="120000"/>
              </a:lnSpc>
              <a:buNone/>
            </a:pPr>
            <a:r>
              <a:rPr lang="vi-VN" sz="1000" dirty="0">
                <a:effectLst/>
                <a:latin typeface="Times New Roman" panose="02020603050405020304" pitchFamily="18" charset="0"/>
                <a:ea typeface="Calibri" panose="020F0502020204030204" pitchFamily="34" charset="0"/>
              </a:rPr>
              <a:t>                pygame.quit()</a:t>
            </a:r>
          </a:p>
          <a:p>
            <a:pPr>
              <a:lnSpc>
                <a:spcPct val="120000"/>
              </a:lnSpc>
              <a:buNone/>
            </a:pPr>
            <a:r>
              <a:rPr lang="vi-VN" sz="1000" dirty="0">
                <a:effectLst/>
                <a:latin typeface="Times New Roman" panose="02020603050405020304" pitchFamily="18" charset="0"/>
                <a:ea typeface="Calibri" panose="020F0502020204030204" pitchFamily="34" charset="0"/>
              </a:rPr>
              <a:t>                sys.exit()      </a:t>
            </a:r>
          </a:p>
          <a:p>
            <a:pPr>
              <a:lnSpc>
                <a:spcPct val="120000"/>
              </a:lnSpc>
              <a:buNone/>
            </a:pPr>
            <a:r>
              <a:rPr lang="vi-VN" sz="1000" dirty="0">
                <a:effectLst/>
                <a:latin typeface="Times New Roman" panose="02020603050405020304" pitchFamily="18" charset="0"/>
                <a:ea typeface="Calibri" panose="020F0502020204030204" pitchFamily="34" charset="0"/>
              </a:rPr>
              <a:t>            if not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pygame.MOUSEBUTTONDOWN:</a:t>
            </a:r>
          </a:p>
          <a:p>
            <a:pPr>
              <a:lnSpc>
                <a:spcPct val="120000"/>
              </a:lnSpc>
              <a:buNone/>
            </a:pPr>
            <a:r>
              <a:rPr lang="vi-VN" sz="1000" dirty="0">
                <a:effectLst/>
                <a:latin typeface="Times New Roman" panose="02020603050405020304" pitchFamily="18" charset="0"/>
                <a:ea typeface="Calibri" panose="020F0502020204030204" pitchFamily="34" charset="0"/>
              </a:rPr>
              <a:t>                    self.handle_mouse_click(event)</a:t>
            </a:r>
          </a:p>
          <a:p>
            <a:pPr>
              <a:lnSpc>
                <a:spcPct val="120000"/>
              </a:lnSpc>
              <a:buNone/>
            </a:pPr>
            <a:r>
              <a:rPr lang="vi-VN" sz="1000" dirty="0">
                <a:effectLst/>
                <a:latin typeface="Times New Roman" panose="02020603050405020304" pitchFamily="18" charset="0"/>
                <a:ea typeface="Calibri" panose="020F0502020204030204" pitchFamily="34" charset="0"/>
              </a:rPr>
              <a:t>                elif event.type == pygame.MOUSEMOTION:</a:t>
            </a:r>
          </a:p>
          <a:p>
            <a:pPr>
              <a:lnSpc>
                <a:spcPct val="120000"/>
              </a:lnSpc>
              <a:buNone/>
            </a:pPr>
            <a:r>
              <a:rPr lang="vi-VN" sz="1000" dirty="0">
                <a:effectLst/>
                <a:latin typeface="Times New Roman" panose="02020603050405020304" pitchFamily="18" charset="0"/>
                <a:ea typeface="Calibri" panose="020F0502020204030204" pitchFamily="34" charset="0"/>
              </a:rPr>
              <a:t>                    self.handle_mouse_motion(event)</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pygame.KEYDOWN:</a:t>
            </a:r>
          </a:p>
          <a:p>
            <a:pPr>
              <a:lnSpc>
                <a:spcPct val="120000"/>
              </a:lnSpc>
              <a:buNone/>
            </a:pPr>
            <a:r>
              <a:rPr lang="vi-VN" sz="1000" dirty="0">
                <a:effectLst/>
                <a:latin typeface="Times New Roman" panose="02020603050405020304" pitchFamily="18" charset="0"/>
                <a:ea typeface="Calibri" panose="020F0502020204030204" pitchFamily="34" charset="0"/>
              </a:rPr>
              <a:t>                self.handle_key_press(event)</a:t>
            </a:r>
          </a:p>
          <a:p>
            <a:endParaRPr lang="en-US" sz="1000" dirty="0"/>
          </a:p>
        </p:txBody>
      </p:sp>
    </p:spTree>
    <p:extLst>
      <p:ext uri="{BB962C8B-B14F-4D97-AF65-F5344CB8AC3E}">
        <p14:creationId xmlns:p14="http://schemas.microsoft.com/office/powerpoint/2010/main" val="291826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DC70-0F99-A462-07D3-2BC6A67FFA14}"/>
              </a:ext>
            </a:extLst>
          </p:cNvPr>
          <p:cNvSpPr>
            <a:spLocks noGrp="1"/>
          </p:cNvSpPr>
          <p:nvPr>
            <p:ph type="title"/>
          </p:nvPr>
        </p:nvSpPr>
        <p:spPr>
          <a:xfrm>
            <a:off x="1069848" y="514129"/>
            <a:ext cx="10058400" cy="911548"/>
          </a:xfrm>
        </p:spPr>
        <p:txBody>
          <a:bodyPr>
            <a:normAutofit/>
          </a:bodyPr>
          <a:lstStyle/>
          <a:p>
            <a:r>
              <a:rPr lang="vi-VN" sz="5000" dirty="0"/>
              <a:t>THỰC HIỆN VIẾT MÃ PYTHON</a:t>
            </a:r>
            <a:endParaRPr lang="en-US" sz="5000" dirty="0"/>
          </a:p>
        </p:txBody>
      </p:sp>
      <p:sp>
        <p:nvSpPr>
          <p:cNvPr id="3" name="Content Placeholder 2">
            <a:extLst>
              <a:ext uri="{FF2B5EF4-FFF2-40B4-BE49-F238E27FC236}">
                <a16:creationId xmlns:a16="http://schemas.microsoft.com/office/drawing/2014/main" id="{38DDB59D-F02B-09C4-4053-FA27A6A49D21}"/>
              </a:ext>
            </a:extLst>
          </p:cNvPr>
          <p:cNvSpPr>
            <a:spLocks noGrp="1"/>
          </p:cNvSpPr>
          <p:nvPr>
            <p:ph idx="1"/>
          </p:nvPr>
        </p:nvSpPr>
        <p:spPr>
          <a:xfrm>
            <a:off x="706054" y="1425676"/>
            <a:ext cx="3561145" cy="5053781"/>
          </a:xfrm>
        </p:spPr>
        <p:txBody>
          <a:bodyPr>
            <a:no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handle_mouse_click(self, event):</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mouseX, mouseY = event.pos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clicked_col = (mouseX - BOARD_X) // SQSIZE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clicked_row = (mouseY - BOARD_Y) // SQSIZE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0 &lt;= clicked_row &lt; ROWS and 0 &lt;= clicked_col &lt; COLS: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clicked_square = self.game.board.squares[clicked_row][clicked_col]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 = self.game.selector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selector.selecting:</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self.handle_piece_move(clicked_row, clicked_col, clicked_square)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elif clicked_square.has_piece() and clicked_square.piece.color == self.game.next_player: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self.select_piece(clicked_row, clicked_col, clicked_square)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handle_piece_move(self, row, col, square):</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 = self.game.selector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selected_piece = selector.piece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start_row, start_col = selector.rowcol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move = Move(Square(start_row, start_col), Square(row, 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self.game.board.valid_move(selected_piece,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captured = square.has_piece()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self.game.board.move(selected_piece,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self.game.board.set_true_en_passant(selected_piece)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self.game.play_sound(captured)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C50389AE-2CFD-3535-4BD0-9CEBBF98D710}"/>
              </a:ext>
            </a:extLst>
          </p:cNvPr>
          <p:cNvSpPr txBox="1"/>
          <p:nvPr/>
        </p:nvSpPr>
        <p:spPr>
          <a:xfrm>
            <a:off x="4579992" y="1258527"/>
            <a:ext cx="3205317" cy="5763950"/>
          </a:xfrm>
          <a:prstGeom prst="rect">
            <a:avLst/>
          </a:prstGeom>
          <a:noFill/>
        </p:spPr>
        <p:txBody>
          <a:bodyPr wrap="square" rtlCol="0">
            <a:spAutoFit/>
          </a:bodyPr>
          <a:lstStyle/>
          <a:p>
            <a:pPr>
              <a:lnSpc>
                <a:spcPct val="120000"/>
              </a:lnSpc>
              <a:spcBef>
                <a:spcPts val="0"/>
              </a:spcBef>
              <a:buNone/>
            </a:pPr>
            <a:r>
              <a:rPr lang="vi-VN" sz="1800" dirty="0">
                <a:effectLst/>
                <a:latin typeface="Times New Roman" panose="02020603050405020304" pitchFamily="18" charset="0"/>
                <a:ea typeface="Calibri" panose="020F0502020204030204" pitchFamily="34" charset="0"/>
              </a:rPr>
              <a:t> </a:t>
            </a:r>
            <a:r>
              <a:rPr lang="vi-VN"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self.draw_game()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self.game.next_turn()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self.check_game_status()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selector.unselect_piece()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select_piece(self, row, col, square):</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piece = square.piece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piece.color == self.game.next_player: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self.game.board.calc_moves(piece, row, col,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self.game.selector.select_piece(piece, (row, col))</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def handle_mouse_motion(self, event):</a:t>
            </a:r>
            <a:endParaRPr lang="vi-VN" sz="1000" b="1" dirty="0">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hover_row = (event.pos[1] - BOARD_Y) // SQSIZE</a:t>
            </a:r>
          </a:p>
          <a:p>
            <a:pPr>
              <a:lnSpc>
                <a:spcPct val="120000"/>
              </a:lnSpc>
              <a:buNone/>
            </a:pPr>
            <a:r>
              <a:rPr lang="vi-VN" sz="1000" dirty="0">
                <a:effectLst/>
                <a:latin typeface="Times New Roman" panose="02020603050405020304" pitchFamily="18" charset="0"/>
                <a:ea typeface="Calibri" panose="020F0502020204030204" pitchFamily="34" charset="0"/>
              </a:rPr>
              <a:t>        hover_col = (event.pos[0] - BOARD_X) // SQSIZE</a:t>
            </a:r>
          </a:p>
          <a:p>
            <a:pPr>
              <a:lnSpc>
                <a:spcPct val="120000"/>
              </a:lnSpc>
              <a:buNone/>
            </a:pPr>
            <a:r>
              <a:rPr lang="vi-VN" sz="1000" dirty="0">
                <a:effectLst/>
                <a:latin typeface="Times New Roman" panose="02020603050405020304" pitchFamily="18" charset="0"/>
                <a:ea typeface="Calibri" panose="020F0502020204030204" pitchFamily="34" charset="0"/>
              </a:rPr>
              <a:t>        self.game.set_hover(hover_row, hover_col)</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def handle_key_press(self, event):</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if event.key == pygame.K_t:</a:t>
            </a:r>
          </a:p>
          <a:p>
            <a:pPr>
              <a:lnSpc>
                <a:spcPct val="120000"/>
              </a:lnSpc>
              <a:buNone/>
            </a:pPr>
            <a:r>
              <a:rPr lang="vi-VN" sz="1000" dirty="0">
                <a:effectLst/>
                <a:latin typeface="Times New Roman" panose="02020603050405020304" pitchFamily="18" charset="0"/>
                <a:ea typeface="Calibri" panose="020F0502020204030204" pitchFamily="34" charset="0"/>
              </a:rPr>
              <a:t>            self.game.change_theme()</a:t>
            </a:r>
          </a:p>
          <a:p>
            <a:pPr>
              <a:lnSpc>
                <a:spcPct val="120000"/>
              </a:lnSpc>
              <a:buNone/>
            </a:pPr>
            <a:r>
              <a:rPr lang="vi-VN" sz="1000" dirty="0">
                <a:effectLst/>
                <a:latin typeface="Times New Roman" panose="02020603050405020304" pitchFamily="18" charset="0"/>
                <a:ea typeface="Calibri" panose="020F0502020204030204" pitchFamily="34" charset="0"/>
              </a:rPr>
              <a:t>        elif event.key == pygame.K_r:</a:t>
            </a:r>
          </a:p>
          <a:p>
            <a:pPr>
              <a:lnSpc>
                <a:spcPct val="120000"/>
              </a:lnSpc>
              <a:buNone/>
            </a:pPr>
            <a:r>
              <a:rPr lang="vi-VN" sz="1000" dirty="0">
                <a:effectLst/>
                <a:latin typeface="Times New Roman" panose="02020603050405020304" pitchFamily="18" charset="0"/>
                <a:ea typeface="Calibri" panose="020F0502020204030204" pitchFamily="34" charset="0"/>
              </a:rPr>
              <a:t>            self.reset_game()</a:t>
            </a:r>
          </a:p>
          <a:p>
            <a:pPr>
              <a:lnSpc>
                <a:spcPct val="120000"/>
              </a:lnSpc>
              <a:buNone/>
            </a:pPr>
            <a:r>
              <a:rPr lang="vi-VN" sz="1000" dirty="0">
                <a:effectLst/>
                <a:latin typeface="Times New Roman" panose="02020603050405020304" pitchFamily="18" charset="0"/>
                <a:ea typeface="Calibri" panose="020F0502020204030204" pitchFamily="34" charset="0"/>
              </a:rPr>
              <a:t>        elif event.key == pygame.K_a:</a:t>
            </a:r>
          </a:p>
          <a:p>
            <a:pPr>
              <a:lnSpc>
                <a:spcPct val="120000"/>
              </a:lnSpc>
              <a:buNone/>
            </a:pPr>
            <a:r>
              <a:rPr lang="vi-VN" sz="1000" dirty="0">
                <a:effectLst/>
                <a:latin typeface="Times New Roman" panose="02020603050405020304" pitchFamily="18" charset="0"/>
                <a:ea typeface="Calibri" panose="020F0502020204030204" pitchFamily="34" charset="0"/>
              </a:rPr>
              <a:t>            self.ai_enabled = not self.ai_enabled </a:t>
            </a:r>
          </a:p>
          <a:p>
            <a:pPr>
              <a:lnSpc>
                <a:spcPct val="120000"/>
              </a:lnSpc>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elif event.key == pygame.K_ESCAPE:</a:t>
            </a:r>
          </a:p>
          <a:p>
            <a:pPr>
              <a:lnSpc>
                <a:spcPct val="120000"/>
              </a:lnSpc>
              <a:buNone/>
            </a:pPr>
            <a:r>
              <a:rPr lang="vi-VN" sz="1000" dirty="0">
                <a:effectLst/>
                <a:latin typeface="Times New Roman" panose="02020603050405020304" pitchFamily="18" charset="0"/>
                <a:ea typeface="Calibri" panose="020F0502020204030204" pitchFamily="34" charset="0"/>
              </a:rPr>
              <a:t>            self.restart_to_menu = True  </a:t>
            </a:r>
          </a:p>
          <a:p>
            <a:pPr>
              <a:lnSpc>
                <a:spcPct val="120000"/>
              </a:lnSpc>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menu</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a:t>
            </a:r>
            <a:endParaRPr lang="en-US" sz="1000" dirty="0"/>
          </a:p>
        </p:txBody>
      </p:sp>
      <p:sp>
        <p:nvSpPr>
          <p:cNvPr id="6" name="TextBox 5">
            <a:extLst>
              <a:ext uri="{FF2B5EF4-FFF2-40B4-BE49-F238E27FC236}">
                <a16:creationId xmlns:a16="http://schemas.microsoft.com/office/drawing/2014/main" id="{9E81D3AA-B398-1A29-61BE-FD800B938077}"/>
              </a:ext>
            </a:extLst>
          </p:cNvPr>
          <p:cNvSpPr txBox="1"/>
          <p:nvPr/>
        </p:nvSpPr>
        <p:spPr>
          <a:xfrm>
            <a:off x="8098103" y="1359555"/>
            <a:ext cx="2467342" cy="4138890"/>
          </a:xfrm>
          <a:prstGeom prst="rect">
            <a:avLst/>
          </a:prstGeom>
          <a:noFill/>
        </p:spPr>
        <p:txBody>
          <a:bodyPr wrap="none" rtlCol="0">
            <a:spAutoFit/>
          </a:bodyPr>
          <a:lstStyle/>
          <a:p>
            <a:pPr>
              <a:lnSpc>
                <a:spcPct val="120000"/>
              </a:lnSpc>
              <a:buNone/>
            </a:pPr>
            <a:r>
              <a:rPr lang="vi-VN" sz="1000" b="1" dirty="0">
                <a:effectLst/>
                <a:latin typeface="Times New Roman" panose="02020603050405020304" pitchFamily="18" charset="0"/>
                <a:ea typeface="Calibri" panose="020F0502020204030204" pitchFamily="34" charset="0"/>
              </a:rPr>
              <a:t>def reset_game(self):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"""Reset game về trạng thái ban đầu"""</a:t>
            </a:r>
          </a:p>
          <a:p>
            <a:pPr>
              <a:lnSpc>
                <a:spcPct val="120000"/>
              </a:lnSpc>
              <a:buNone/>
            </a:pPr>
            <a:r>
              <a:rPr lang="vi-VN" sz="1000" dirty="0">
                <a:effectLst/>
                <a:latin typeface="Times New Roman" panose="02020603050405020304" pitchFamily="18" charset="0"/>
                <a:ea typeface="Calibri" panose="020F0502020204030204" pitchFamily="34" charset="0"/>
              </a:rPr>
              <a:t>        self.game.reset()</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False</a:t>
            </a:r>
          </a:p>
          <a:p>
            <a:pPr>
              <a:lnSpc>
                <a:spcPct val="120000"/>
              </a:lnSpc>
              <a:buNone/>
            </a:pPr>
            <a:r>
              <a:rPr lang="vi-VN" sz="1000" dirty="0">
                <a:effectLst/>
                <a:latin typeface="Times New Roman" panose="02020603050405020304" pitchFamily="18" charset="0"/>
                <a:ea typeface="Calibri" panose="020F0502020204030204" pitchFamily="34" charset="0"/>
              </a:rPr>
              <a:t>        self.game.winner = None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None</a:t>
            </a:r>
          </a:p>
          <a:p>
            <a:pPr>
              <a:lnSpc>
                <a:spcPct val="120000"/>
              </a:lnSpc>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def draw_game(self):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"""Vẽ tất cả thành phần game"""</a:t>
            </a:r>
          </a:p>
          <a:p>
            <a:pPr>
              <a:lnSpc>
                <a:spcPct val="120000"/>
              </a:lnSpc>
              <a:buNone/>
            </a:pPr>
            <a:r>
              <a:rPr lang="vi-VN" sz="1000" dirty="0">
                <a:effectLst/>
                <a:latin typeface="Times New Roman" panose="02020603050405020304" pitchFamily="18" charset="0"/>
                <a:ea typeface="Calibri" panose="020F0502020204030204" pitchFamily="34" charset="0"/>
              </a:rPr>
              <a:t>        self.screen.fill((0, 0, 0))</a:t>
            </a:r>
          </a:p>
          <a:p>
            <a:pPr>
              <a:lnSpc>
                <a:spcPct val="120000"/>
              </a:lnSpc>
              <a:buNone/>
            </a:pPr>
            <a:r>
              <a:rPr lang="vi-VN" sz="1000" dirty="0">
                <a:effectLst/>
                <a:latin typeface="Times New Roman" panose="02020603050405020304" pitchFamily="18" charset="0"/>
                <a:ea typeface="Calibri" panose="020F0502020204030204" pitchFamily="34" charset="0"/>
              </a:rPr>
              <a:t>        self.game.show_bg(self.screen)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self.game.show_last_move(self.screen)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self.game.show_moves(self.screen)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self.game.show_hover(self.screen)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self.game.show_pieces(self.screen)</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dirty="0">
                <a:effectLst/>
                <a:latin typeface="Times New Roman" panose="02020603050405020304" pitchFamily="18" charset="0"/>
                <a:ea typeface="Calibri" panose="020F0502020204030204" pitchFamily="34" charset="0"/>
              </a:rPr>
              <a:t>        if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self.draw_game_over()</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265001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225-0EF0-49A3-CD76-2E25E957FF1A}"/>
              </a:ext>
            </a:extLst>
          </p:cNvPr>
          <p:cNvSpPr>
            <a:spLocks noGrp="1"/>
          </p:cNvSpPr>
          <p:nvPr>
            <p:ph type="title"/>
          </p:nvPr>
        </p:nvSpPr>
        <p:spPr>
          <a:xfrm>
            <a:off x="1069848" y="484632"/>
            <a:ext cx="10058400" cy="941045"/>
          </a:xfrm>
        </p:spPr>
        <p:txBody>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45B98BF-07CE-ACD5-1BD8-6B569100D394}"/>
              </a:ext>
            </a:extLst>
          </p:cNvPr>
          <p:cNvSpPr>
            <a:spLocks noGrp="1"/>
          </p:cNvSpPr>
          <p:nvPr>
            <p:ph idx="1"/>
          </p:nvPr>
        </p:nvSpPr>
        <p:spPr>
          <a:xfrm>
            <a:off x="1063751" y="1425677"/>
            <a:ext cx="3020371" cy="5083278"/>
          </a:xfrm>
        </p:spPr>
        <p:txBody>
          <a:bodyPr>
            <a:no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draw_game_over(self):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overlay = pygame.Surface((SCREEN_WIDTH, SCREEN_HEIGHT), pygame.SRCALPHA)</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overlay.fill((0, 0, 0, 180))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self.screen.blit(overlay, (0, 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font = pygame.font.SysFont('Arial', 50, bold=True)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self.game.result == 'checkmate':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winner = 'WHITE' if self.game.winner == 'white' else 'BLACK'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 = f"{winner} WINS!"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color = (255, 215, 0)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 = "DRAW!"</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color = (255, 255, 255)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text_surface = font.render(text, True, color)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text_rect = text_surface.get_rect(center=(SCREEN_WIDTH//2, SCREEN_HEIGHT//2))</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self.screen.blit(text_surface, text_rect)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font_small = pygame.font.SysFont('Arial', 30)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restart_text = font_small.render("Press R to Rematch", True, (200, 200, 200))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restart_rect = restart_text.get_rect(center=(SCREEN_WIDTH//2, SCREEN_HEIGHT//2 + 60))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self.screen.blit(restart_text, restart_rect)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58B712BD-1C5B-E0A1-F255-F7D671CF0F9E}"/>
              </a:ext>
            </a:extLst>
          </p:cNvPr>
          <p:cNvSpPr txBox="1"/>
          <p:nvPr/>
        </p:nvSpPr>
        <p:spPr>
          <a:xfrm>
            <a:off x="4513006" y="1425677"/>
            <a:ext cx="3165987" cy="3584892"/>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mainLoop(self):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clock = pygame.time.Clock()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self.handle_events()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self.restart_to_menu:</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pygame.display.quit()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if not self.game.game_over and self.game.next_player == 'black' and self.ai_enabled: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self.handle_ai_turn()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self.ai_move: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pygame.time.delay(self.ai_delay)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self.execute_ai_move()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self.draw_game() </a:t>
            </a:r>
          </a:p>
          <a:p>
            <a:pPr>
              <a:lnSpc>
                <a:spcPct val="120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self.draw_game()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clock.tick(60)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p:txBody>
      </p:sp>
      <p:sp>
        <p:nvSpPr>
          <p:cNvPr id="5" name="TextBox 4">
            <a:extLst>
              <a:ext uri="{FF2B5EF4-FFF2-40B4-BE49-F238E27FC236}">
                <a16:creationId xmlns:a16="http://schemas.microsoft.com/office/drawing/2014/main" id="{9B7D9CBD-A769-DE9B-352A-957252797771}"/>
              </a:ext>
            </a:extLst>
          </p:cNvPr>
          <p:cNvSpPr txBox="1"/>
          <p:nvPr/>
        </p:nvSpPr>
        <p:spPr>
          <a:xfrm>
            <a:off x="7964129" y="1484669"/>
            <a:ext cx="1906291" cy="2092881"/>
          </a:xfrm>
          <a:prstGeom prst="rect">
            <a:avLst/>
          </a:prstGeom>
          <a:noFill/>
        </p:spPr>
        <p:txBody>
          <a:bodyPr wrap="none" rtlCol="0">
            <a:spAutoFit/>
          </a:bodyPr>
          <a:lstStyle/>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if __name__ == "__main__":</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mode = get_game_mode()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mode is None: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sys.exit()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 = Main()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main.ai_enabled = mode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main.mainLoop()</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not main.restart_to_menu:</a:t>
            </a:r>
          </a:p>
          <a:p>
            <a:pPr>
              <a:lnSpc>
                <a:spcPct val="120000"/>
              </a:lnSpc>
              <a:spcBef>
                <a:spcPts val="0"/>
              </a:spcBef>
            </a:pPr>
            <a:r>
              <a:rPr lang="vi-VN" sz="1000" dirty="0">
                <a:effectLst/>
                <a:latin typeface="Times New Roman" panose="02020603050405020304" pitchFamily="18" charset="0"/>
                <a:ea typeface="Calibri" panose="020F0502020204030204" pitchFamily="34" charset="0"/>
              </a:rPr>
              <a:t>            break</a:t>
            </a:r>
            <a:endParaRPr lang="en-US" sz="1000" dirty="0"/>
          </a:p>
          <a:p>
            <a:endParaRPr lang="en-US" sz="1000" dirty="0"/>
          </a:p>
        </p:txBody>
      </p:sp>
    </p:spTree>
    <p:extLst>
      <p:ext uri="{BB962C8B-B14F-4D97-AF65-F5344CB8AC3E}">
        <p14:creationId xmlns:p14="http://schemas.microsoft.com/office/powerpoint/2010/main" val="239004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9CDF-3ABB-BE51-0090-7244DE86DA0E}"/>
              </a:ext>
            </a:extLst>
          </p:cNvPr>
          <p:cNvSpPr>
            <a:spLocks noGrp="1"/>
          </p:cNvSpPr>
          <p:nvPr>
            <p:ph type="title"/>
          </p:nvPr>
        </p:nvSpPr>
        <p:spPr>
          <a:xfrm>
            <a:off x="1069848" y="484633"/>
            <a:ext cx="10058400" cy="793562"/>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63A048DF-15F4-8CC8-6B02-80F685C4F196}"/>
              </a:ext>
            </a:extLst>
          </p:cNvPr>
          <p:cNvSpPr>
            <a:spLocks noGrp="1"/>
          </p:cNvSpPr>
          <p:nvPr>
            <p:ph idx="1"/>
          </p:nvPr>
        </p:nvSpPr>
        <p:spPr>
          <a:xfrm>
            <a:off x="843706" y="1740310"/>
            <a:ext cx="3954436" cy="4633057"/>
          </a:xfrm>
        </p:spPr>
        <p:txBody>
          <a:bodyPr>
            <a:no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tkinter</a:t>
            </a:r>
            <a:r>
              <a:rPr lang="en-US" sz="1000" dirty="0">
                <a:effectLst/>
                <a:latin typeface="Times New Roman" panose="02020603050405020304" pitchFamily="18" charset="0"/>
                <a:ea typeface="Calibri" panose="020F0502020204030204" pitchFamily="34" charset="0"/>
              </a:rPr>
              <a:t> as </a:t>
            </a:r>
            <a:r>
              <a:rPr lang="en-US" sz="1000" dirty="0" err="1">
                <a:effectLst/>
                <a:latin typeface="Times New Roman" panose="02020603050405020304" pitchFamily="18" charset="0"/>
                <a:ea typeface="Calibri" panose="020F0502020204030204" pitchFamily="34" charset="0"/>
              </a:rPr>
              <a:t>tk</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from </a:t>
            </a:r>
            <a:r>
              <a:rPr lang="en-US" sz="1000" dirty="0" err="1">
                <a:effectLst/>
                <a:latin typeface="Times New Roman" panose="02020603050405020304" pitchFamily="18" charset="0"/>
                <a:ea typeface="Calibri" panose="020F0502020204030204" pitchFamily="34" charset="0"/>
              </a:rPr>
              <a:t>tkinter</a:t>
            </a:r>
            <a:r>
              <a:rPr lang="en-US" sz="1000" dirty="0">
                <a:effectLst/>
                <a:latin typeface="Times New Roman" panose="02020603050405020304" pitchFamily="18" charset="0"/>
                <a:ea typeface="Calibri" panose="020F0502020204030204" pitchFamily="34" charset="0"/>
              </a:rPr>
              <a:t> import </a:t>
            </a:r>
            <a:r>
              <a:rPr lang="en-US" sz="1000" dirty="0" err="1">
                <a:effectLst/>
                <a:latin typeface="Times New Roman" panose="02020603050405020304" pitchFamily="18" charset="0"/>
                <a:ea typeface="Calibri" panose="020F0502020204030204" pitchFamily="34" charset="0"/>
              </a:rPr>
              <a:t>PhotoImage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const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os</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a:t>
            </a:r>
            <a:r>
              <a:rPr lang="en-US" sz="1000" b="1" dirty="0" err="1">
                <a:effectLst/>
                <a:latin typeface="Times New Roman" panose="02020603050405020304" pitchFamily="18" charset="0"/>
                <a:ea typeface="Calibri" panose="020F0502020204030204" pitchFamily="34" charset="0"/>
              </a:rPr>
              <a:t>MenuUI</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root):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a:t>
            </a:r>
            <a:r>
              <a:rPr lang="en-US" sz="1000" dirty="0">
                <a:effectLst/>
                <a:latin typeface="Times New Roman" panose="02020603050405020304" pitchFamily="18" charset="0"/>
                <a:ea typeface="Calibri" panose="020F0502020204030204" pitchFamily="34" charset="0"/>
              </a:rPr>
              <a:t> = root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self.root.title</a:t>
            </a:r>
            <a:r>
              <a:rPr lang="en-US" sz="1000" dirty="0">
                <a:effectLst/>
                <a:latin typeface="Times New Roman" panose="02020603050405020304" pitchFamily="18" charset="0"/>
                <a:ea typeface="Calibri" panose="020F0502020204030204" pitchFamily="34" charset="0"/>
              </a:rPr>
              <a:t>("CHESS MENU")</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self.root.configure</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self.selected_mode</a:t>
            </a:r>
            <a:r>
              <a:rPr lang="en-US" sz="1000" dirty="0">
                <a:effectLst/>
                <a:latin typeface="Times New Roman" panose="02020603050405020304" pitchFamily="18" charset="0"/>
                <a:ea typeface="Calibri" panose="020F0502020204030204" pitchFamily="34" charset="0"/>
              </a:rPr>
              <a:t> = None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os.path.dirname</a:t>
            </a:r>
            <a:r>
              <a:rPr lang="en-US" sz="1000" dirty="0">
                <a:effectLst/>
                <a:latin typeface="Times New Roman" panose="02020603050405020304" pitchFamily="18" charset="0"/>
                <a:ea typeface="Calibri" panose="020F0502020204030204" pitchFamily="34" charset="0"/>
              </a:rPr>
              <a:t>(__file__), "../assets/icons")</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chess_icon</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"chess.png"))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self.root.tk.call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wm</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iconphoto</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self.root._w</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chess_icon</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self.icon_bot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"bot.png"))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self.icon_practice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"practice.png"))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self.icon_exit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"exit.png"))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root.update_idletasks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w = </a:t>
            </a:r>
            <a:r>
              <a:rPr lang="en-US" sz="1000" dirty="0" err="1">
                <a:effectLst/>
                <a:latin typeface="Times New Roman" panose="02020603050405020304" pitchFamily="18" charset="0"/>
                <a:ea typeface="Calibri" panose="020F0502020204030204" pitchFamily="34" charset="0"/>
              </a:rPr>
              <a:t>const.SCREEN_WIDTH</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h = </a:t>
            </a:r>
            <a:r>
              <a:rPr lang="en-US" sz="1000" dirty="0" err="1">
                <a:effectLst/>
                <a:latin typeface="Times New Roman" panose="02020603050405020304" pitchFamily="18" charset="0"/>
                <a:ea typeface="Calibri" panose="020F0502020204030204" pitchFamily="34" charset="0"/>
              </a:rPr>
              <a:t>const.SCREEN_HEIGHT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screen_width</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root.winfo_screenwidth</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screen_height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root.winfo_screenheight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x = (</a:t>
            </a:r>
            <a:r>
              <a:rPr lang="en-US" sz="1000" dirty="0" err="1">
                <a:effectLst/>
                <a:latin typeface="Times New Roman" panose="02020603050405020304" pitchFamily="18" charset="0"/>
                <a:ea typeface="Calibri" panose="020F0502020204030204" pitchFamily="34" charset="0"/>
              </a:rPr>
              <a:t>screen_width</a:t>
            </a:r>
            <a:r>
              <a:rPr lang="en-US" sz="1000" dirty="0">
                <a:effectLst/>
                <a:latin typeface="Times New Roman" panose="02020603050405020304" pitchFamily="18" charset="0"/>
                <a:ea typeface="Calibri" panose="020F0502020204030204" pitchFamily="34" charset="0"/>
              </a:rPr>
              <a:t> - w) // 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y = (</a:t>
            </a:r>
            <a:r>
              <a:rPr lang="en-US" sz="1000" dirty="0" err="1">
                <a:effectLst/>
                <a:latin typeface="Times New Roman" panose="02020603050405020304" pitchFamily="18" charset="0"/>
                <a:ea typeface="Calibri" panose="020F0502020204030204" pitchFamily="34" charset="0"/>
              </a:rPr>
              <a:t>screen_height</a:t>
            </a:r>
            <a:r>
              <a:rPr lang="en-US" sz="1000" dirty="0">
                <a:effectLst/>
                <a:latin typeface="Times New Roman" panose="02020603050405020304" pitchFamily="18" charset="0"/>
                <a:ea typeface="Calibri" panose="020F0502020204030204" pitchFamily="34" charset="0"/>
              </a:rPr>
              <a:t> - h) // 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root.geometry</a:t>
            </a:r>
            <a:r>
              <a:rPr lang="en-US" sz="1000" dirty="0">
                <a:effectLst/>
                <a:latin typeface="Times New Roman" panose="02020603050405020304" pitchFamily="18" charset="0"/>
                <a:ea typeface="Calibri" panose="020F0502020204030204" pitchFamily="34" charset="0"/>
              </a:rPr>
              <a:t>(f"{w}x{h}+{x}+{y}")</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5F8BE64A-1337-6640-928B-DBFB28B35F43}"/>
              </a:ext>
            </a:extLst>
          </p:cNvPr>
          <p:cNvSpPr txBox="1"/>
          <p:nvPr/>
        </p:nvSpPr>
        <p:spPr>
          <a:xfrm>
            <a:off x="963562" y="1278195"/>
            <a:ext cx="4641014" cy="369332"/>
          </a:xfrm>
          <a:prstGeom prst="rect">
            <a:avLst/>
          </a:prstGeom>
          <a:noFill/>
        </p:spPr>
        <p:txBody>
          <a:bodyPr wrap="none" rtlCol="0">
            <a:spAutoFit/>
          </a:bodyPr>
          <a:lstStyle/>
          <a:p>
            <a:r>
              <a:rPr lang="vi-VN" b="1" dirty="0">
                <a:solidFill>
                  <a:schemeClr val="accent1">
                    <a:lumMod val="75000"/>
                  </a:schemeClr>
                </a:solidFill>
              </a:rPr>
              <a:t>Quản lí giao diện chọn chế độ chơi (menu.py)</a:t>
            </a:r>
            <a:endParaRPr lang="en-US" b="1" dirty="0">
              <a:solidFill>
                <a:schemeClr val="accent1">
                  <a:lumMod val="75000"/>
                </a:schemeClr>
              </a:solidFill>
            </a:endParaRPr>
          </a:p>
        </p:txBody>
      </p:sp>
      <p:sp>
        <p:nvSpPr>
          <p:cNvPr id="6" name="TextBox 5">
            <a:extLst>
              <a:ext uri="{FF2B5EF4-FFF2-40B4-BE49-F238E27FC236}">
                <a16:creationId xmlns:a16="http://schemas.microsoft.com/office/drawing/2014/main" id="{8F2263F9-7FD6-C095-AE2E-4EF157EAF193}"/>
              </a:ext>
            </a:extLst>
          </p:cNvPr>
          <p:cNvSpPr txBox="1"/>
          <p:nvPr/>
        </p:nvSpPr>
        <p:spPr>
          <a:xfrm>
            <a:off x="5006625" y="1647527"/>
            <a:ext cx="3795252" cy="5021055"/>
          </a:xfrm>
          <a:prstGeom prst="rect">
            <a:avLst/>
          </a:prstGeom>
          <a:noFill/>
        </p:spPr>
        <p:txBody>
          <a:bodyPr wrap="squar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frame = </a:t>
            </a:r>
            <a:r>
              <a:rPr lang="en-US" sz="1000" dirty="0" err="1">
                <a:effectLst/>
                <a:latin typeface="Times New Roman" panose="02020603050405020304" pitchFamily="18" charset="0"/>
                <a:ea typeface="Calibri" panose="020F0502020204030204" pitchFamily="34" charset="0"/>
              </a:rPr>
              <a:t>tk.Frame</a:t>
            </a:r>
            <a:r>
              <a:rPr lang="en-US" sz="1000" dirty="0">
                <a:effectLst/>
                <a:latin typeface="Times New Roman" panose="02020603050405020304" pitchFamily="18" charset="0"/>
                <a:ea typeface="Calibri" panose="020F0502020204030204" pitchFamily="34" charset="0"/>
              </a:rPr>
              <a:t>(root,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frame.pack</a:t>
            </a:r>
            <a:r>
              <a:rPr lang="en-US" sz="1000" dirty="0">
                <a:effectLst/>
                <a:latin typeface="Times New Roman" panose="02020603050405020304" pitchFamily="18" charset="0"/>
                <a:ea typeface="Calibri" panose="020F0502020204030204" pitchFamily="34" charset="0"/>
              </a:rPr>
              <a:t>(expand=True)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title = </a:t>
            </a:r>
            <a:r>
              <a:rPr lang="en-US" sz="1000" dirty="0" err="1">
                <a:effectLst/>
                <a:latin typeface="Times New Roman" panose="02020603050405020304" pitchFamily="18" charset="0"/>
                <a:ea typeface="Calibri" panose="020F0502020204030204" pitchFamily="34" charset="0"/>
              </a:rPr>
              <a:t>tk.Label</a:t>
            </a:r>
            <a:r>
              <a:rPr lang="en-US" sz="1000" dirty="0">
                <a:effectLst/>
                <a:latin typeface="Times New Roman" panose="02020603050405020304" pitchFamily="18" charset="0"/>
                <a:ea typeface="Calibri" panose="020F0502020204030204" pitchFamily="34" charset="0"/>
              </a:rPr>
              <a:t>(frame, text="CHESS GAME", font=("Arial", 60, "bold"),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fg</a:t>
            </a:r>
            <a:r>
              <a:rPr lang="en-US" sz="1000" dirty="0">
                <a:effectLst/>
                <a:latin typeface="Times New Roman" panose="02020603050405020304" pitchFamily="18" charset="0"/>
                <a:ea typeface="Calibri" panose="020F0502020204030204" pitchFamily="34" charset="0"/>
              </a:rPr>
              <a:t>="white",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title.pack</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pady</a:t>
            </a:r>
            <a:r>
              <a:rPr lang="en-US" sz="1000" dirty="0">
                <a:effectLst/>
                <a:latin typeface="Times New Roman" panose="02020603050405020304" pitchFamily="18" charset="0"/>
                <a:ea typeface="Calibri" panose="020F0502020204030204" pitchFamily="34" charset="0"/>
              </a:rPr>
              <a:t>=(40, 60))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"PLAY BOT", lambda: </a:t>
            </a:r>
            <a:r>
              <a:rPr lang="en-US" sz="1000" dirty="0" err="1">
                <a:effectLst/>
                <a:latin typeface="Times New Roman" panose="02020603050405020304" pitchFamily="18" charset="0"/>
                <a:ea typeface="Calibri" panose="020F0502020204030204" pitchFamily="34" charset="0"/>
              </a:rPr>
              <a:t>self.select_mode</a:t>
            </a:r>
            <a:r>
              <a:rPr lang="en-US" sz="1000" dirty="0">
                <a:effectLst/>
                <a:latin typeface="Times New Roman" panose="02020603050405020304" pitchFamily="18" charset="0"/>
                <a:ea typeface="Calibri" panose="020F0502020204030204" pitchFamily="34" charset="0"/>
              </a:rPr>
              <a:t>(True), </a:t>
            </a:r>
            <a:r>
              <a:rPr lang="en-US" sz="1000" dirty="0" err="1">
                <a:effectLst/>
                <a:latin typeface="Times New Roman" panose="02020603050405020304" pitchFamily="18" charset="0"/>
                <a:ea typeface="Calibri" panose="020F0502020204030204" pitchFamily="34" charset="0"/>
              </a:rPr>
              <a:t>self.icon_bot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"PRACTICE", lambda: </a:t>
            </a:r>
            <a:r>
              <a:rPr lang="en-US" sz="1000" dirty="0" err="1">
                <a:effectLst/>
                <a:latin typeface="Times New Roman" panose="02020603050405020304" pitchFamily="18" charset="0"/>
                <a:ea typeface="Calibri" panose="020F0502020204030204" pitchFamily="34" charset="0"/>
              </a:rPr>
              <a:t>self.select_mode</a:t>
            </a:r>
            <a:r>
              <a:rPr lang="en-US" sz="1000" dirty="0">
                <a:effectLst/>
                <a:latin typeface="Times New Roman" panose="02020603050405020304" pitchFamily="18" charset="0"/>
                <a:ea typeface="Calibri" panose="020F0502020204030204" pitchFamily="34" charset="0"/>
              </a:rPr>
              <a:t>(False), </a:t>
            </a:r>
            <a:r>
              <a:rPr lang="en-US" sz="1000" dirty="0" err="1">
                <a:effectLst/>
                <a:latin typeface="Times New Roman" panose="02020603050405020304" pitchFamily="18" charset="0"/>
                <a:ea typeface="Calibri" panose="020F0502020204030204" pitchFamily="34" charset="0"/>
              </a:rPr>
              <a:t>self.icon_practice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"EXIT", </a:t>
            </a:r>
            <a:r>
              <a:rPr lang="en-US" sz="1000" dirty="0" err="1">
                <a:effectLst/>
                <a:latin typeface="Times New Roman" panose="02020603050405020304" pitchFamily="18" charset="0"/>
                <a:ea typeface="Calibri" panose="020F0502020204030204" pitchFamily="34" charset="0"/>
              </a:rPr>
              <a:t>root.quit</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self.icon_exit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on_enter</a:t>
            </a:r>
            <a:r>
              <a:rPr lang="en-US" sz="1000" b="1" dirty="0">
                <a:effectLst/>
                <a:latin typeface="Times New Roman" panose="02020603050405020304" pitchFamily="18" charset="0"/>
                <a:ea typeface="Calibri" panose="020F0502020204030204" pitchFamily="34" charset="0"/>
              </a:rPr>
              <a:t> (self, 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e.widget.config</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="#FF1493")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a:t>
            </a:r>
            <a:r>
              <a:rPr lang="en-US" sz="1000" b="1" dirty="0" err="1">
                <a:effectLst/>
                <a:latin typeface="Times New Roman" panose="02020603050405020304" pitchFamily="18" charset="0"/>
                <a:ea typeface="Calibri" panose="020F0502020204030204" pitchFamily="34" charset="0"/>
              </a:rPr>
              <a:t>on_leave</a:t>
            </a:r>
            <a:r>
              <a:rPr lang="en-US" sz="1000" b="1" dirty="0">
                <a:effectLst/>
                <a:latin typeface="Times New Roman" panose="02020603050405020304" pitchFamily="18" charset="0"/>
                <a:ea typeface="Calibri" panose="020F0502020204030204" pitchFamily="34" charset="0"/>
              </a:rPr>
              <a:t> (self, 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e.widget.config</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="#228B22")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create_button</a:t>
            </a:r>
            <a:r>
              <a:rPr lang="en-US" sz="1000" b="1" dirty="0">
                <a:effectLst/>
                <a:latin typeface="Times New Roman" panose="02020603050405020304" pitchFamily="18" charset="0"/>
                <a:ea typeface="Calibri" panose="020F0502020204030204" pitchFamily="34" charset="0"/>
              </a:rPr>
              <a:t> (self, parent, text, command, icon=None):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tk.Button</a:t>
            </a:r>
            <a:r>
              <a:rPr lang="en-US" sz="1000" dirty="0">
                <a:effectLst/>
                <a:latin typeface="Times New Roman" panose="02020603050405020304" pitchFamily="18" charset="0"/>
                <a:ea typeface="Calibri" panose="020F0502020204030204" pitchFamily="34" charset="0"/>
              </a:rPr>
              <a:t>(parent, text=text, command=command,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width=360, height=40,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font=("Arial", 20, "bold"),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="#228B22", </a:t>
            </a:r>
            <a:r>
              <a:rPr lang="en-US" sz="1000" dirty="0" err="1">
                <a:effectLst/>
                <a:latin typeface="Times New Roman" panose="02020603050405020304" pitchFamily="18" charset="0"/>
                <a:ea typeface="Calibri" panose="020F0502020204030204" pitchFamily="34" charset="0"/>
              </a:rPr>
              <a:t>fg</a:t>
            </a:r>
            <a:r>
              <a:rPr lang="en-US" sz="1000" dirty="0">
                <a:effectLst/>
                <a:latin typeface="Times New Roman" panose="02020603050405020304" pitchFamily="18" charset="0"/>
                <a:ea typeface="Calibri" panose="020F0502020204030204" pitchFamily="34" charset="0"/>
              </a:rPr>
              <a:t>="white",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image=icon, compound="left",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activebackground</a:t>
            </a:r>
            <a:r>
              <a:rPr lang="en-US" sz="1000" dirty="0">
                <a:effectLst/>
                <a:latin typeface="Times New Roman" panose="02020603050405020304" pitchFamily="18" charset="0"/>
                <a:ea typeface="Calibri" panose="020F0502020204030204" pitchFamily="34" charset="0"/>
              </a:rPr>
              <a:t>="#45a049", </a:t>
            </a:r>
            <a:r>
              <a:rPr lang="en-US" sz="1000" dirty="0" err="1">
                <a:effectLst/>
                <a:latin typeface="Times New Roman" panose="02020603050405020304" pitchFamily="18" charset="0"/>
                <a:ea typeface="Calibri" panose="020F0502020204030204" pitchFamily="34" charset="0"/>
              </a:rPr>
              <a:t>activeforeground</a:t>
            </a:r>
            <a:r>
              <a:rPr lang="en-US" sz="1000" dirty="0">
                <a:effectLst/>
                <a:latin typeface="Times New Roman" panose="02020603050405020304" pitchFamily="18" charset="0"/>
                <a:ea typeface="Calibri" panose="020F0502020204030204" pitchFamily="34" charset="0"/>
              </a:rPr>
              <a:t>="white",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relief="raised", bd=3,</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anchor="w", </a:t>
            </a:r>
            <a:r>
              <a:rPr lang="en-US" sz="1000" dirty="0" err="1">
                <a:effectLst/>
                <a:latin typeface="Times New Roman" panose="02020603050405020304" pitchFamily="18" charset="0"/>
                <a:ea typeface="Calibri" panose="020F0502020204030204" pitchFamily="34" charset="0"/>
              </a:rPr>
              <a:t>padx</a:t>
            </a:r>
            <a:r>
              <a:rPr lang="en-US" sz="1000" dirty="0">
                <a:effectLst/>
                <a:latin typeface="Times New Roman" panose="02020603050405020304" pitchFamily="18" charset="0"/>
                <a:ea typeface="Calibri" panose="020F0502020204030204" pitchFamily="34" charset="0"/>
              </a:rPr>
              <a:t>=20)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btn.bind</a:t>
            </a:r>
            <a:r>
              <a:rPr lang="en-US" sz="1000" dirty="0">
                <a:effectLst/>
                <a:latin typeface="Times New Roman" panose="02020603050405020304" pitchFamily="18" charset="0"/>
                <a:ea typeface="Calibri" panose="020F0502020204030204" pitchFamily="34" charset="0"/>
              </a:rPr>
              <a:t>("&lt;Enter&gt;", </a:t>
            </a:r>
            <a:r>
              <a:rPr lang="en-US" sz="1000" dirty="0" err="1">
                <a:effectLst/>
                <a:latin typeface="Times New Roman" panose="02020603050405020304" pitchFamily="18" charset="0"/>
                <a:ea typeface="Calibri" panose="020F0502020204030204" pitchFamily="34" charset="0"/>
              </a:rPr>
              <a:t>self.on_enter</a:t>
            </a: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btn.bind</a:t>
            </a:r>
            <a:r>
              <a:rPr lang="en-US" sz="1000" dirty="0">
                <a:effectLst/>
                <a:latin typeface="Times New Roman" panose="02020603050405020304" pitchFamily="18" charset="0"/>
                <a:ea typeface="Calibri" panose="020F0502020204030204" pitchFamily="34" charset="0"/>
              </a:rPr>
              <a:t>("&lt;Leave&gt;", </a:t>
            </a:r>
            <a:r>
              <a:rPr lang="en-US" sz="1000" dirty="0" err="1">
                <a:effectLst/>
                <a:latin typeface="Times New Roman" panose="02020603050405020304" pitchFamily="18" charset="0"/>
                <a:ea typeface="Calibri" panose="020F0502020204030204" pitchFamily="34" charset="0"/>
              </a:rPr>
              <a:t>self.on_leave</a:t>
            </a: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btn.pack</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pady</a:t>
            </a:r>
            <a:r>
              <a:rPr lang="en-US" sz="1000" dirty="0">
                <a:effectLst/>
                <a:latin typeface="Times New Roman" panose="02020603050405020304" pitchFamily="18" charset="0"/>
                <a:ea typeface="Calibri" panose="020F0502020204030204" pitchFamily="34" charset="0"/>
              </a:rPr>
              <a:t>=10)</a:t>
            </a:r>
          </a:p>
        </p:txBody>
      </p:sp>
      <p:sp>
        <p:nvSpPr>
          <p:cNvPr id="7" name="TextBox 6">
            <a:extLst>
              <a:ext uri="{FF2B5EF4-FFF2-40B4-BE49-F238E27FC236}">
                <a16:creationId xmlns:a16="http://schemas.microsoft.com/office/drawing/2014/main" id="{2B8B2B2A-051F-A9B2-72DC-5DA850516E7E}"/>
              </a:ext>
            </a:extLst>
          </p:cNvPr>
          <p:cNvSpPr txBox="1"/>
          <p:nvPr/>
        </p:nvSpPr>
        <p:spPr>
          <a:xfrm>
            <a:off x="9010361" y="1647527"/>
            <a:ext cx="2117887" cy="1563185"/>
          </a:xfrm>
          <a:prstGeom prst="rect">
            <a:avLst/>
          </a:prstGeom>
          <a:noFill/>
        </p:spPr>
        <p:txBody>
          <a:bodyPr wrap="non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select_mode</a:t>
            </a:r>
            <a:r>
              <a:rPr lang="en-US" sz="1000" b="1" dirty="0">
                <a:effectLst/>
                <a:latin typeface="Times New Roman" panose="02020603050405020304" pitchFamily="18" charset="0"/>
                <a:ea typeface="Calibri" panose="020F0502020204030204" pitchFamily="34" charset="0"/>
              </a:rPr>
              <a:t> (self, </a:t>
            </a:r>
            <a:r>
              <a:rPr lang="en-US" sz="1000" b="1" dirty="0" err="1">
                <a:effectLst/>
                <a:latin typeface="Times New Roman" panose="02020603050405020304" pitchFamily="18" charset="0"/>
                <a:ea typeface="Calibri" panose="020F0502020204030204" pitchFamily="34" charset="0"/>
              </a:rPr>
              <a:t>ai_enabled</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self.selected_mode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ai_enabled</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self.root.destroy</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get_game_mode</a:t>
            </a:r>
            <a:r>
              <a:rPr lang="en-US" sz="1000" b="1" dirty="0">
                <a:effectLst/>
                <a:latin typeface="Times New Roman" panose="02020603050405020304" pitchFamily="18" charset="0"/>
                <a:ea typeface="Calibri" panose="020F0502020204030204" pitchFamily="34" charset="0"/>
              </a:rPr>
              <a:t>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root = </a:t>
            </a:r>
            <a:r>
              <a:rPr lang="en-US" sz="1000" dirty="0" err="1">
                <a:effectLst/>
                <a:latin typeface="Times New Roman" panose="02020603050405020304" pitchFamily="18" charset="0"/>
                <a:ea typeface="Calibri" panose="020F0502020204030204" pitchFamily="34" charset="0"/>
              </a:rPr>
              <a:t>tk.Tk</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menu = </a:t>
            </a:r>
            <a:r>
              <a:rPr lang="en-US" sz="1000" dirty="0" err="1">
                <a:effectLst/>
                <a:latin typeface="Times New Roman" panose="02020603050405020304" pitchFamily="18" charset="0"/>
                <a:ea typeface="Calibri" panose="020F0502020204030204" pitchFamily="34" charset="0"/>
              </a:rPr>
              <a:t>MenuUI</a:t>
            </a:r>
            <a:r>
              <a:rPr lang="en-US" sz="1000" dirty="0">
                <a:effectLst/>
                <a:latin typeface="Times New Roman" panose="02020603050405020304" pitchFamily="18" charset="0"/>
                <a:ea typeface="Calibri" panose="020F0502020204030204" pitchFamily="34" charset="0"/>
              </a:rPr>
              <a:t>(root)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root.mainloop</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return </a:t>
            </a:r>
            <a:r>
              <a:rPr lang="en-US" sz="1000" dirty="0" err="1">
                <a:effectLst/>
                <a:latin typeface="Times New Roman" panose="02020603050405020304" pitchFamily="18" charset="0"/>
                <a:ea typeface="Calibri" panose="020F0502020204030204" pitchFamily="34" charset="0"/>
              </a:rPr>
              <a:t>menu.selected_mode</a:t>
            </a:r>
            <a:endParaRPr lang="en-US" sz="1000" dirty="0"/>
          </a:p>
        </p:txBody>
      </p:sp>
    </p:spTree>
    <p:extLst>
      <p:ext uri="{BB962C8B-B14F-4D97-AF65-F5344CB8AC3E}">
        <p14:creationId xmlns:p14="http://schemas.microsoft.com/office/powerpoint/2010/main" val="495408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026B-9C80-80CF-9EFD-A0ECCEE88A60}"/>
              </a:ext>
            </a:extLst>
          </p:cNvPr>
          <p:cNvSpPr>
            <a:spLocks noGrp="1"/>
          </p:cNvSpPr>
          <p:nvPr>
            <p:ph type="title"/>
          </p:nvPr>
        </p:nvSpPr>
        <p:spPr>
          <a:xfrm>
            <a:off x="1069848" y="484632"/>
            <a:ext cx="10058400" cy="70507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244B714-45E0-68B4-86DE-9D8F15D754DF}"/>
              </a:ext>
            </a:extLst>
          </p:cNvPr>
          <p:cNvSpPr>
            <a:spLocks noGrp="1"/>
          </p:cNvSpPr>
          <p:nvPr>
            <p:ph idx="1"/>
          </p:nvPr>
        </p:nvSpPr>
        <p:spPr>
          <a:xfrm>
            <a:off x="1069848" y="1559035"/>
            <a:ext cx="3864076" cy="4586650"/>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Square: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ALPHACOLS = {0:'A', 1:'B', 2:'C', 3:'D', 4:'E', 5:'F', 6:'G', 7:'H’}</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__init__(self, row, col, piece = None):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self.row = row</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self.col = col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self.alphacol = self.ALPHACOLS[col]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__eq__(self, other):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hasattr(other, 'row') or not hasattr(other,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self.row == other.row and self.col == other.col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has_piece (self):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self.piece != None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isempty (self):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not self.has_piece()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has_team_piece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self.has_piece() and self.piece.color == color</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has_enemy_piece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self.has_piece() and self.piece.color != color</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isempty_or_enemy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self.isempty() or self.has_enemy_piece(color)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FFF76B42-7D7D-086E-AB9C-CCC91073A0B6}"/>
              </a:ext>
            </a:extLst>
          </p:cNvPr>
          <p:cNvSpPr txBox="1"/>
          <p:nvPr/>
        </p:nvSpPr>
        <p:spPr>
          <a:xfrm>
            <a:off x="973394" y="1189703"/>
            <a:ext cx="2559355" cy="369332"/>
          </a:xfrm>
          <a:prstGeom prst="rect">
            <a:avLst/>
          </a:prstGeom>
          <a:noFill/>
        </p:spPr>
        <p:txBody>
          <a:bodyPr wrap="none" rtlCol="0">
            <a:spAutoFit/>
          </a:bodyPr>
          <a:lstStyle/>
          <a:p>
            <a:r>
              <a:rPr lang="vi-VN" b="1" dirty="0">
                <a:solidFill>
                  <a:schemeClr val="accent1">
                    <a:lumMod val="75000"/>
                  </a:schemeClr>
                </a:solidFill>
              </a:rPr>
              <a:t>Quản lí ô cờ (square.py)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96628432-B572-ED0F-630F-1FFA50A9D152}"/>
              </a:ext>
            </a:extLst>
          </p:cNvPr>
          <p:cNvSpPr txBox="1"/>
          <p:nvPr/>
        </p:nvSpPr>
        <p:spPr>
          <a:xfrm>
            <a:off x="5721561" y="1559035"/>
            <a:ext cx="3619902" cy="2057486"/>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@staticmethod</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in_range(*args):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arg in args: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arg &lt; 0 or arg &gt;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@staticmethod</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get_alphacol(col):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ALPHACOLS = {0:'A', 1:'B', 2:'C', 3:'D', 4:'E', 5:'F', 6:'G', 7:'H'}</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return ALPHACOLS[col]</a:t>
            </a:r>
          </a:p>
          <a:p>
            <a:endParaRPr lang="en-US" sz="1000" dirty="0"/>
          </a:p>
        </p:txBody>
      </p:sp>
    </p:spTree>
    <p:extLst>
      <p:ext uri="{BB962C8B-B14F-4D97-AF65-F5344CB8AC3E}">
        <p14:creationId xmlns:p14="http://schemas.microsoft.com/office/powerpoint/2010/main" val="278647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5DF9-4B07-C8C0-4E4C-92408D931D37}"/>
              </a:ext>
            </a:extLst>
          </p:cNvPr>
          <p:cNvSpPr>
            <a:spLocks noGrp="1"/>
          </p:cNvSpPr>
          <p:nvPr>
            <p:ph type="title"/>
          </p:nvPr>
        </p:nvSpPr>
        <p:spPr/>
        <p:txBody>
          <a:bodyPr/>
          <a:lstStyle/>
          <a:p>
            <a:pPr algn="ctr"/>
            <a:r>
              <a:rPr lang="vi-VN" dirty="0"/>
              <a:t>NỘI DUNG BÀI BÁO CÁO</a:t>
            </a:r>
            <a:endParaRPr lang="en-US" dirty="0"/>
          </a:p>
        </p:txBody>
      </p:sp>
      <p:sp>
        <p:nvSpPr>
          <p:cNvPr id="3" name="Content Placeholder 2">
            <a:extLst>
              <a:ext uri="{FF2B5EF4-FFF2-40B4-BE49-F238E27FC236}">
                <a16:creationId xmlns:a16="http://schemas.microsoft.com/office/drawing/2014/main" id="{D55BCF02-16F2-9770-D45E-16A05DCC981F}"/>
              </a:ext>
            </a:extLst>
          </p:cNvPr>
          <p:cNvSpPr>
            <a:spLocks noGrp="1"/>
          </p:cNvSpPr>
          <p:nvPr>
            <p:ph sz="half" idx="1"/>
          </p:nvPr>
        </p:nvSpPr>
        <p:spPr/>
        <p:txBody>
          <a:bodyPr/>
          <a:lstStyle/>
          <a:p>
            <a:r>
              <a:rPr lang="vi-VN" dirty="0"/>
              <a:t>1. MỞ ĐẦU</a:t>
            </a:r>
          </a:p>
          <a:p>
            <a:pPr lvl="1"/>
            <a:r>
              <a:rPr lang="vi-VN" dirty="0"/>
              <a:t>Giới thiệu đề tài</a:t>
            </a:r>
          </a:p>
          <a:p>
            <a:pPr lvl="1"/>
            <a:r>
              <a:rPr lang="vi-VN" dirty="0"/>
              <a:t>Lý do chọn đề tài </a:t>
            </a:r>
          </a:p>
          <a:p>
            <a:pPr lvl="1"/>
            <a:r>
              <a:rPr lang="vi-VN" dirty="0"/>
              <a:t>Mục đích và mục tiêu của đồ án</a:t>
            </a:r>
          </a:p>
          <a:p>
            <a:pPr lvl="1"/>
            <a:r>
              <a:rPr lang="vi-VN" dirty="0"/>
              <a:t>Yêu cầu đồ án</a:t>
            </a:r>
          </a:p>
          <a:p>
            <a:r>
              <a:rPr lang="vi-VN" dirty="0"/>
              <a:t>2. GIỚI THIỆU</a:t>
            </a:r>
          </a:p>
          <a:p>
            <a:pPr lvl="1"/>
            <a:r>
              <a:rPr lang="vi-VN" dirty="0"/>
              <a:t>Giới thiệu về ngôn ngữ lập trình Python</a:t>
            </a:r>
          </a:p>
          <a:p>
            <a:pPr lvl="1"/>
            <a:r>
              <a:rPr lang="vi-VN" dirty="0"/>
              <a:t>Giới thiệu vê thư viện Pygame</a:t>
            </a:r>
          </a:p>
          <a:p>
            <a:pPr lvl="1"/>
            <a:r>
              <a:rPr lang="vi-VN" dirty="0"/>
              <a:t>Giới thiệu về thư viện Tkinter</a:t>
            </a:r>
          </a:p>
          <a:p>
            <a:pPr lvl="1"/>
            <a:r>
              <a:rPr lang="vi-VN" dirty="0"/>
              <a:t>Giới thiệu về trò chơi cờ vua</a:t>
            </a:r>
          </a:p>
          <a:p>
            <a:pPr marL="0" indent="0">
              <a:buNone/>
            </a:pPr>
            <a:endParaRPr lang="vi-VN" dirty="0"/>
          </a:p>
        </p:txBody>
      </p:sp>
      <p:sp>
        <p:nvSpPr>
          <p:cNvPr id="4" name="Content Placeholder 3">
            <a:extLst>
              <a:ext uri="{FF2B5EF4-FFF2-40B4-BE49-F238E27FC236}">
                <a16:creationId xmlns:a16="http://schemas.microsoft.com/office/drawing/2014/main" id="{62FBBFEF-A338-E683-75D3-C7114687FD2D}"/>
              </a:ext>
            </a:extLst>
          </p:cNvPr>
          <p:cNvSpPr>
            <a:spLocks noGrp="1"/>
          </p:cNvSpPr>
          <p:nvPr>
            <p:ph sz="half" idx="2"/>
          </p:nvPr>
        </p:nvSpPr>
        <p:spPr/>
        <p:txBody>
          <a:bodyPr/>
          <a:lstStyle/>
          <a:p>
            <a:r>
              <a:rPr lang="vi-VN" dirty="0"/>
              <a:t>3. PHÁT TRIỂN TRÒ CHƠI CỜ VUA</a:t>
            </a:r>
          </a:p>
          <a:p>
            <a:pPr lvl="1"/>
            <a:r>
              <a:rPr lang="vi-VN" dirty="0"/>
              <a:t>Phân tích trò chơi</a:t>
            </a:r>
          </a:p>
          <a:p>
            <a:pPr lvl="1"/>
            <a:r>
              <a:rPr lang="vi-VN" dirty="0"/>
              <a:t>Thiết kế màn hình trò chơi </a:t>
            </a:r>
          </a:p>
          <a:p>
            <a:pPr lvl="1"/>
            <a:r>
              <a:rPr lang="vi-VN" dirty="0"/>
              <a:t>Giao diện trò chơi </a:t>
            </a:r>
          </a:p>
          <a:p>
            <a:pPr lvl="1"/>
            <a:r>
              <a:rPr lang="vi-VN" dirty="0"/>
              <a:t>Thực hiện viết mã Python</a:t>
            </a:r>
          </a:p>
          <a:p>
            <a:r>
              <a:rPr lang="vi-VN" dirty="0"/>
              <a:t>4. TỔNG KẾT</a:t>
            </a:r>
          </a:p>
          <a:p>
            <a:pPr lvl="1"/>
            <a:r>
              <a:rPr lang="vi-VN" dirty="0"/>
              <a:t>Ưu điểm và nhược điểm của đồ àn </a:t>
            </a:r>
          </a:p>
          <a:p>
            <a:pPr lvl="1"/>
            <a:r>
              <a:rPr lang="vi-VN" dirty="0"/>
              <a:t>Hướng cải tiến phát triển trong tương lai</a:t>
            </a:r>
          </a:p>
          <a:p>
            <a:endParaRPr lang="en-US" dirty="0"/>
          </a:p>
        </p:txBody>
      </p:sp>
    </p:spTree>
    <p:extLst>
      <p:ext uri="{BB962C8B-B14F-4D97-AF65-F5344CB8AC3E}">
        <p14:creationId xmlns:p14="http://schemas.microsoft.com/office/powerpoint/2010/main" val="4259866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2CC3-02DF-7132-C4F9-6AAA4F81FCB8}"/>
              </a:ext>
            </a:extLst>
          </p:cNvPr>
          <p:cNvSpPr>
            <a:spLocks noGrp="1"/>
          </p:cNvSpPr>
          <p:nvPr>
            <p:ph type="title"/>
          </p:nvPr>
        </p:nvSpPr>
        <p:spPr>
          <a:xfrm>
            <a:off x="1069848" y="484633"/>
            <a:ext cx="10058400" cy="80339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66400CEB-EE62-B559-3CD3-7140640D200A}"/>
              </a:ext>
            </a:extLst>
          </p:cNvPr>
          <p:cNvSpPr>
            <a:spLocks noGrp="1"/>
          </p:cNvSpPr>
          <p:nvPr>
            <p:ph idx="1"/>
          </p:nvPr>
        </p:nvSpPr>
        <p:spPr>
          <a:xfrm>
            <a:off x="914400" y="1769807"/>
            <a:ext cx="3279058" cy="4503173"/>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os</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__init__(self, name, color, value, texture = None, texture_rect = None):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self.name = name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value_sign = 1 if color == "white" else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self.value = value * value_sign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 = [] # Danh sách các nước đi hợp lệ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self.moved = False # Kiểm tra quân cờ đã di chuyển chưa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self.set_texture() # Gán đường dẫn hình ảnh cho các quâ cờ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self.texture_rect  = texture_rect # Lưu vị trí hình ảnh trên màn hình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set_texture(self, size = 80):</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self.texture = os.path.join(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f'assets/images/imgs-{size}px/{self.color}_{self.name}.png’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add_move(self,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self.moves.append(move)</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clear_move(self):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BD9AF6A1-4945-268E-9B1B-88FC6FE23E7D}"/>
              </a:ext>
            </a:extLst>
          </p:cNvPr>
          <p:cNvSpPr txBox="1"/>
          <p:nvPr/>
        </p:nvSpPr>
        <p:spPr>
          <a:xfrm>
            <a:off x="914400" y="1288027"/>
            <a:ext cx="3159839" cy="369332"/>
          </a:xfrm>
          <a:prstGeom prst="rect">
            <a:avLst/>
          </a:prstGeom>
          <a:noFill/>
        </p:spPr>
        <p:txBody>
          <a:bodyPr wrap="none" rtlCol="0">
            <a:spAutoFit/>
          </a:bodyPr>
          <a:lstStyle/>
          <a:p>
            <a:r>
              <a:rPr lang="vi-VN" b="1" dirty="0">
                <a:solidFill>
                  <a:schemeClr val="accent1">
                    <a:lumMod val="75000"/>
                  </a:schemeClr>
                </a:solidFill>
              </a:rPr>
              <a:t>Quản lí các quân cờ (piece.py)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BF5018C0-6EF7-FAD0-FB7A-3E73B709DC1A}"/>
              </a:ext>
            </a:extLst>
          </p:cNvPr>
          <p:cNvSpPr txBox="1"/>
          <p:nvPr/>
        </p:nvSpPr>
        <p:spPr>
          <a:xfrm>
            <a:off x="4921288" y="1769807"/>
            <a:ext cx="2225289" cy="4362733"/>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Pawn(Piece):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__init__(self,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color == "white":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self.dir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self.dir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self.en_passant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super().__init__("pawn", color, 1.0)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Knight(Piece):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super().__init__("knight", color, 3.0)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Bishop(Piece):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super().__init__("bishop", color, 3.0)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Rook(Piece):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super().__init__("rook", color, 5.0)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Queen(Piece):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super().__init__("queen", color, 9.0)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endParaRPr lang="en-US" sz="1000" dirty="0"/>
          </a:p>
        </p:txBody>
      </p:sp>
      <p:sp>
        <p:nvSpPr>
          <p:cNvPr id="6" name="TextBox 5">
            <a:extLst>
              <a:ext uri="{FF2B5EF4-FFF2-40B4-BE49-F238E27FC236}">
                <a16:creationId xmlns:a16="http://schemas.microsoft.com/office/drawing/2014/main" id="{6A3F72AE-05CD-77B1-4EFC-B8CCE1657084}"/>
              </a:ext>
            </a:extLst>
          </p:cNvPr>
          <p:cNvSpPr txBox="1"/>
          <p:nvPr/>
        </p:nvSpPr>
        <p:spPr>
          <a:xfrm>
            <a:off x="8091948" y="1769807"/>
            <a:ext cx="2302233" cy="1069524"/>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King(Piece):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self.left_rook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self.right_rook = None</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super().__init__("king", color, 1000.0)</a:t>
            </a:r>
          </a:p>
          <a:p>
            <a:endParaRPr lang="en-US" sz="1000" dirty="0"/>
          </a:p>
        </p:txBody>
      </p:sp>
    </p:spTree>
    <p:extLst>
      <p:ext uri="{BB962C8B-B14F-4D97-AF65-F5344CB8AC3E}">
        <p14:creationId xmlns:p14="http://schemas.microsoft.com/office/powerpoint/2010/main" val="3637256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DA55-A59D-B4D5-4592-F7C2737639AF}"/>
              </a:ext>
            </a:extLst>
          </p:cNvPr>
          <p:cNvSpPr>
            <a:spLocks noGrp="1"/>
          </p:cNvSpPr>
          <p:nvPr>
            <p:ph type="title"/>
          </p:nvPr>
        </p:nvSpPr>
        <p:spPr>
          <a:xfrm>
            <a:off x="1069848" y="484632"/>
            <a:ext cx="10058400" cy="80339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E0FAA3E8-CFF9-8010-7DA9-18C3F6208537}"/>
              </a:ext>
            </a:extLst>
          </p:cNvPr>
          <p:cNvSpPr>
            <a:spLocks noGrp="1"/>
          </p:cNvSpPr>
          <p:nvPr>
            <p:ph idx="1"/>
          </p:nvPr>
        </p:nvSpPr>
        <p:spPr>
          <a:xfrm>
            <a:off x="789009" y="1672729"/>
            <a:ext cx="2628454" cy="4353232"/>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pieces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move import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config import Sound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copy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os</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__init__(self):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self.last_move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self._create()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self._add_pieces("white")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self._add_pieces("black")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_create(self):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self.squares[row][col] = Square(row, 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9EB2DBDB-5938-E835-F011-FF2849ADF85E}"/>
              </a:ext>
            </a:extLst>
          </p:cNvPr>
          <p:cNvSpPr txBox="1"/>
          <p:nvPr/>
        </p:nvSpPr>
        <p:spPr>
          <a:xfrm>
            <a:off x="943897" y="1288026"/>
            <a:ext cx="2743059" cy="369332"/>
          </a:xfrm>
          <a:prstGeom prst="rect">
            <a:avLst/>
          </a:prstGeom>
          <a:noFill/>
        </p:spPr>
        <p:txBody>
          <a:bodyPr wrap="none" rtlCol="0">
            <a:spAutoFit/>
          </a:bodyPr>
          <a:lstStyle/>
          <a:p>
            <a:r>
              <a:rPr lang="vi-VN" b="1" dirty="0">
                <a:solidFill>
                  <a:schemeClr val="accent1">
                    <a:lumMod val="75000"/>
                  </a:schemeClr>
                </a:solidFill>
              </a:rPr>
              <a:t>Quản lí bàn cờ (board.py)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C6BF45D4-B589-B8C2-BA66-818A530612CF}"/>
              </a:ext>
            </a:extLst>
          </p:cNvPr>
          <p:cNvSpPr txBox="1"/>
          <p:nvPr/>
        </p:nvSpPr>
        <p:spPr>
          <a:xfrm>
            <a:off x="3686957" y="1472692"/>
            <a:ext cx="3094608" cy="502105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_add_pieces(self,color):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row_pawn, row_other = (6, 7) if color == "white" else (1,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pawns(tốt)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self.squares[row_pawn][col] = Square(row_pawn, col, Pawn(color))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knight(mã)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self.squares[row_other][1] = Square(row_other, 1, Knight(color))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self.squares[row_other][6] = Square(row_other, 6, Knight(color))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bishop(tượng)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self.squares[row_other][2] = Square(row_other, 2, Bishop(color))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self.squares[row_other][5] = Square(row_other, 5, Bishop(color))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rook(xe)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self.squares[row_other][0] = Square(row_other, 0, Rook(color))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self.squares[row_other][7] = Square(row_other, 7, Rook(color))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king(vua)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self.squares[row_other][4] = Square(row_other, 4, King(color))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queen(hậu)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self.squares[row_other][3] = Square(row_other, 3, Queen(color))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p:txBody>
      </p:sp>
      <p:sp>
        <p:nvSpPr>
          <p:cNvPr id="6" name="TextBox 5">
            <a:extLst>
              <a:ext uri="{FF2B5EF4-FFF2-40B4-BE49-F238E27FC236}">
                <a16:creationId xmlns:a16="http://schemas.microsoft.com/office/drawing/2014/main" id="{3315688D-AAA5-2FD4-E61D-D572F0933359}"/>
              </a:ext>
            </a:extLst>
          </p:cNvPr>
          <p:cNvSpPr txBox="1"/>
          <p:nvPr/>
        </p:nvSpPr>
        <p:spPr>
          <a:xfrm>
            <a:off x="7051057" y="1570179"/>
            <a:ext cx="4450257" cy="5021055"/>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move(self, piece, move, testing = False):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move.initial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move.final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en_passant_empty = self.squares[final.row][final.col].isempty()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piece.has_moved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self.squares[initial.row][initial.col].piece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piece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differecne = final.col - initial.col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differecne != 0 and en_passant_empty: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self.squares[initial.row][initial.col + differecne].piece = None # xóa tốt bị bắt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testing: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sound = Sound(os.path.join('assets/sounds/capture.wav'))</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self.promote_pawn(piece,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King):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self.check_castling(initial, final) and not testing: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differecne = final.col - initial.col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rook = piece.left_rook if (differecne &lt; 0) else piece.right_rook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if rook is not None and rook.moves: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self.move(rook, rook.moves[-1])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piece.moved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self.last_move = move</a:t>
            </a:r>
            <a:endParaRPr lang="en-US" sz="1000" dirty="0"/>
          </a:p>
        </p:txBody>
      </p:sp>
    </p:spTree>
    <p:extLst>
      <p:ext uri="{BB962C8B-B14F-4D97-AF65-F5344CB8AC3E}">
        <p14:creationId xmlns:p14="http://schemas.microsoft.com/office/powerpoint/2010/main" val="183609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38D-7FC0-E643-97FD-669CE9140EC6}"/>
              </a:ext>
            </a:extLst>
          </p:cNvPr>
          <p:cNvSpPr>
            <a:spLocks noGrp="1"/>
          </p:cNvSpPr>
          <p:nvPr>
            <p:ph type="title"/>
          </p:nvPr>
        </p:nvSpPr>
        <p:spPr>
          <a:xfrm>
            <a:off x="1069848" y="484632"/>
            <a:ext cx="10058400" cy="606749"/>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F923F411-E16E-2C22-3D8B-E3CFD21A8D8D}"/>
              </a:ext>
            </a:extLst>
          </p:cNvPr>
          <p:cNvSpPr>
            <a:spLocks noGrp="1"/>
          </p:cNvSpPr>
          <p:nvPr>
            <p:ph idx="1"/>
          </p:nvPr>
        </p:nvSpPr>
        <p:spPr>
          <a:xfrm>
            <a:off x="883035" y="1189703"/>
            <a:ext cx="3423494" cy="4726858"/>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check_game_status(self,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Tìm 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print(f"\n=== Kiem tra trang thai cho {color}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King)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in_check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self.calc_moves(piece, row, col, bool=False)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(move.final.row, move.final.col) ==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print(f"[DEBUG] {piece.__class__.__name__} tại ({row}, {col}) đang chiếu 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in_check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7FC7E890-A278-5990-97F5-BE31BB65A597}"/>
              </a:ext>
            </a:extLst>
          </p:cNvPr>
          <p:cNvSpPr txBox="1"/>
          <p:nvPr/>
        </p:nvSpPr>
        <p:spPr>
          <a:xfrm>
            <a:off x="4493342" y="1189703"/>
            <a:ext cx="3038168" cy="469205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Kiểm tra nước đi hợp lệ</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has_legal_move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self.calc_moves(piece, row, col, bool=True)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has_legal_move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trạng thái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Kết quả: CHIẾU BÍ!")</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'checkmate’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not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Kết quả: HẾT NƯỚC ĐI (hòa)")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'stalemate'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Ket qua: Trang thai binh thuong")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None</a:t>
            </a:r>
          </a:p>
          <a:p>
            <a:endParaRPr lang="en-US" sz="1000" dirty="0"/>
          </a:p>
        </p:txBody>
      </p:sp>
      <p:sp>
        <p:nvSpPr>
          <p:cNvPr id="6" name="TextBox 5">
            <a:extLst>
              <a:ext uri="{FF2B5EF4-FFF2-40B4-BE49-F238E27FC236}">
                <a16:creationId xmlns:a16="http://schemas.microsoft.com/office/drawing/2014/main" id="{C8EDB8D7-468F-88D1-2634-989CADAB1039}"/>
              </a:ext>
            </a:extLst>
          </p:cNvPr>
          <p:cNvSpPr txBox="1"/>
          <p:nvPr/>
        </p:nvSpPr>
        <p:spPr>
          <a:xfrm>
            <a:off x="7698659" y="1189703"/>
            <a:ext cx="3480440" cy="3374322"/>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valid_move(self, piece,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promote_pawn(self, piece, final):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final.row == 0 or final.row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Queen(piece.color)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check_castling(self, initial, final):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abs(initial.col - final.col)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set_true_en_passant(self, 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isinstance(self.squares[row][col].piece,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self.squares[row][col].piece.en_passant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piece.en_passant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Tree>
    <p:extLst>
      <p:ext uri="{BB962C8B-B14F-4D97-AF65-F5344CB8AC3E}">
        <p14:creationId xmlns:p14="http://schemas.microsoft.com/office/powerpoint/2010/main" val="2655329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637A-BBC5-6E76-EB08-9921863D268A}"/>
              </a:ext>
            </a:extLst>
          </p:cNvPr>
          <p:cNvSpPr>
            <a:spLocks noGrp="1"/>
          </p:cNvSpPr>
          <p:nvPr>
            <p:ph type="title"/>
          </p:nvPr>
        </p:nvSpPr>
        <p:spPr>
          <a:xfrm>
            <a:off x="1069848" y="484632"/>
            <a:ext cx="10058400" cy="52809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148CFA6F-C920-397F-D2DA-2AA917B33FAC}"/>
              </a:ext>
            </a:extLst>
          </p:cNvPr>
          <p:cNvSpPr>
            <a:spLocks noGrp="1"/>
          </p:cNvSpPr>
          <p:nvPr>
            <p:ph idx="1"/>
          </p:nvPr>
        </p:nvSpPr>
        <p:spPr>
          <a:xfrm>
            <a:off x="863372" y="1324994"/>
            <a:ext cx="3226848" cy="5048373"/>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in_check(self, piece,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temp_piece = copy.deepcopy(piece)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 = copy.deepcopy(self)</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temp_board.move(temp_piece, move, testing=True)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Tìm vị trí vua sau nước đi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temp_board.squares[r][c].piece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King) and p.color == 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Kiểm tra xem quân địch có thể tấn công vị trí vua không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temp_board.squares[row][col].has_enemy_piece(piece.color):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enemy_piece = temp_board.squares[row][col].piece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temp_board.calc_moves(enemy_piece, row, col, bool=False)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 in enemy_piece.moves: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(m.final.row, m.final.col) ==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endParaRPr lang="vi-VN" sz="1000" dirty="0">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1D2AFBDC-50DA-7F5B-9EA6-98AB75E85F8D}"/>
              </a:ext>
            </a:extLst>
          </p:cNvPr>
          <p:cNvSpPr txBox="1"/>
          <p:nvPr/>
        </p:nvSpPr>
        <p:spPr>
          <a:xfrm>
            <a:off x="4385188" y="1324995"/>
            <a:ext cx="3510116" cy="5185715"/>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calc_moves(self, piece, row, col, bool = True):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pawn_moves():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steps = 1 if piece.moved else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and self.squares[possible_move_row][col].isempty():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Square(possible_move_row,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Bước đi đầu tiên (2 ô) - kiểm tra bằng vị trí ban đầu</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(piece.color == "white" and row == 6) or (piece.color == "black" and row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intermediate_row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and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self.squares[possible_move_row][col].isempty() and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self.squares[intermediate_row][col].isempty()):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Square(possible_move_row,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D0D17B75-449A-F2B6-1834-E58B0EED1158}"/>
              </a:ext>
            </a:extLst>
          </p:cNvPr>
          <p:cNvSpPr txBox="1"/>
          <p:nvPr/>
        </p:nvSpPr>
        <p:spPr>
          <a:xfrm>
            <a:off x="8426246" y="1324994"/>
            <a:ext cx="2979174" cy="469205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diagonal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possible_move_cols = [col-1,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possible_move_col in possible_move_cols: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self.squares[possible_move_row][possible_move_col].has_enemy_piece(piece.color):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create initial and final move squares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create a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#append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#append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endParaRPr lang="en-US" sz="1000" dirty="0"/>
          </a:p>
        </p:txBody>
      </p:sp>
    </p:spTree>
    <p:extLst>
      <p:ext uri="{BB962C8B-B14F-4D97-AF65-F5344CB8AC3E}">
        <p14:creationId xmlns:p14="http://schemas.microsoft.com/office/powerpoint/2010/main" val="3909761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3852-09B1-448E-50A5-F7FB989EEA53}"/>
              </a:ext>
            </a:extLst>
          </p:cNvPr>
          <p:cNvSpPr>
            <a:spLocks noGrp="1"/>
          </p:cNvSpPr>
          <p:nvPr>
            <p:ph type="title"/>
          </p:nvPr>
        </p:nvSpPr>
        <p:spPr>
          <a:xfrm>
            <a:off x="1069848" y="484633"/>
            <a:ext cx="10058400" cy="54775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69AD539-2AAE-4310-0985-52F843DF63FB}"/>
              </a:ext>
            </a:extLst>
          </p:cNvPr>
          <p:cNvSpPr>
            <a:spLocks noGrp="1"/>
          </p:cNvSpPr>
          <p:nvPr>
            <p:ph idx="1"/>
          </p:nvPr>
        </p:nvSpPr>
        <p:spPr>
          <a:xfrm>
            <a:off x="597899" y="1070487"/>
            <a:ext cx="3413662" cy="4717026"/>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 passant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 = 3 if piece.color == "white" else 4</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fr = 2 if piece.color == "white" else 5</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Square.in_range(col - 1) and row == 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self.squares[row][col-1].has_enemy_piece(piece.color):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self.squares[row][col-1].piece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p.en_passant: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Square(fr, col - 1, p)</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Square.in_range(col+1) and row == 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self.squares[row][col+1].has_enemy_piece(piece.color):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self.squares[row][col+1].piece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p.en_passant: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Square(fr, col+1, p)</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endParaRPr lang="en-US" sz="1000" dirty="0"/>
          </a:p>
        </p:txBody>
      </p:sp>
      <p:sp>
        <p:nvSpPr>
          <p:cNvPr id="4" name="TextBox 3">
            <a:extLst>
              <a:ext uri="{FF2B5EF4-FFF2-40B4-BE49-F238E27FC236}">
                <a16:creationId xmlns:a16="http://schemas.microsoft.com/office/drawing/2014/main" id="{242A6E9F-2097-3AC6-74A3-ECE66B9C6A37}"/>
              </a:ext>
            </a:extLst>
          </p:cNvPr>
          <p:cNvSpPr txBox="1"/>
          <p:nvPr/>
        </p:nvSpPr>
        <p:spPr>
          <a:xfrm>
            <a:off x="4011561" y="1070487"/>
            <a:ext cx="3313471" cy="5844357"/>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knight_moves():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possible_moves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for possible_move in possible_moves: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possible_move_col = possible_move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self.squares[possible_move_row][possible_move_col].isempty_or_enemy(piece.color):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#create squares of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26E21B99-9C50-1E96-02AB-838FDE1EC083}"/>
              </a:ext>
            </a:extLst>
          </p:cNvPr>
          <p:cNvSpPr txBox="1"/>
          <p:nvPr/>
        </p:nvSpPr>
        <p:spPr>
          <a:xfrm>
            <a:off x="7561006" y="1070487"/>
            <a:ext cx="4033095" cy="5679568"/>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straightlinr_moves(incrs):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incr in incrs: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row_incr, col_incr = 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row_incr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 = col + col_incr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#create squares of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if self.squares[possible_move_row][possible_move_col].isempty():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p</a:t>
            </a:r>
            <a:r>
              <a:rPr lang="vi-VN" sz="1000" dirty="0">
                <a:effectLst/>
                <a:latin typeface="Times New Roman" panose="02020603050405020304" pitchFamily="18" charset="0"/>
                <a:ea typeface="Calibri" panose="020F0502020204030204" pitchFamily="34" charset="0"/>
              </a:rPr>
              <a:t>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e</a:t>
            </a:r>
            <a:r>
              <a:rPr lang="vi-VN" sz="1000" dirty="0">
                <a:effectLst/>
                <a:latin typeface="Times New Roman" panose="02020603050405020304" pitchFamily="18" charset="0"/>
                <a:ea typeface="Calibri" panose="020F0502020204030204" pitchFamily="34" charset="0"/>
              </a:rPr>
              <a:t>lif self.squares[possible_move_row][possible_move_col].has_enemy_piece(piece.color):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Tree>
    <p:extLst>
      <p:ext uri="{BB962C8B-B14F-4D97-AF65-F5344CB8AC3E}">
        <p14:creationId xmlns:p14="http://schemas.microsoft.com/office/powerpoint/2010/main" val="374445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E680-F885-210C-8151-54C60C01DBE8}"/>
              </a:ext>
            </a:extLst>
          </p:cNvPr>
          <p:cNvSpPr>
            <a:spLocks noGrp="1"/>
          </p:cNvSpPr>
          <p:nvPr>
            <p:ph type="title"/>
          </p:nvPr>
        </p:nvSpPr>
        <p:spPr>
          <a:xfrm>
            <a:off x="1069848" y="484632"/>
            <a:ext cx="10058400" cy="626413"/>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BD4E2A2C-70EB-6E02-3F65-551B45268B6A}"/>
              </a:ext>
            </a:extLst>
          </p:cNvPr>
          <p:cNvSpPr>
            <a:spLocks noGrp="1"/>
          </p:cNvSpPr>
          <p:nvPr>
            <p:ph idx="1"/>
          </p:nvPr>
        </p:nvSpPr>
        <p:spPr>
          <a:xfrm>
            <a:off x="656893" y="1256169"/>
            <a:ext cx="3246513" cy="5331444"/>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elif self.squares[possible_move_row][possible_move_col].has_team_piece(piece.color):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possible_move_row + row_incr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 = possible_move_col + col_incr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king_moves():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adjs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- 1, col),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col + 1),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+ 1, col),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col - 1),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 c in adjs: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self.squares[r][c].isempty_or_enemy(piece.color):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73D3D1E3-8C86-CB6F-2CCE-6E5E7942258F}"/>
              </a:ext>
            </a:extLst>
          </p:cNvPr>
          <p:cNvSpPr txBox="1"/>
          <p:nvPr/>
        </p:nvSpPr>
        <p:spPr>
          <a:xfrm>
            <a:off x="4129548" y="1263641"/>
            <a:ext cx="4876800" cy="535037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Kiểm tra castling nếu vua chưa di chuyển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piece.moved: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Queen-side castling (bên trái)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 = self.squares[row][0].piece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isinstance(left_rook, Rook) and not left_rook.moved: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all(not self.squares[row][c].has_piece() for c in range(1, 4)):</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moveK = Move(Square(row, col), Square(row,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moveR = Move(Square(row, 0), Square(row, 3))</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moveK) and not self.in_check(left_rook, 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piece.left_rook = left_rook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piece.left_rook = left_rook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King-side castling (bên phải)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 = self.squares[row][7].piece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isinstance(right_rook, Rook) and not right_rook.moved: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all(not self.squares[row][c].has_piece() for c in range(5,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moveK = Move(Square(row, col), Square(row, 6))</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moveR = Move(Square(row, 7), Square(row, 5))</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moveK) and not self.in_check(right_rook, 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piece.right_rook = 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71A30580-92FC-9D3C-A4B7-5C3AE2C89083}"/>
              </a:ext>
            </a:extLst>
          </p:cNvPr>
          <p:cNvSpPr txBox="1"/>
          <p:nvPr/>
        </p:nvSpPr>
        <p:spPr>
          <a:xfrm>
            <a:off x="9078985" y="1178304"/>
            <a:ext cx="2456122" cy="5679696"/>
          </a:xfrm>
          <a:prstGeom prst="rect">
            <a:avLst/>
          </a:prstGeom>
          <a:noFill/>
        </p:spPr>
        <p:txBody>
          <a:bodyPr wrap="non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piece.right_rook = 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pawn_moves()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Knight):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knight_moves()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Bishop):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isinstance(piece,Rook):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 (0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(1, 0), (0,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Queen):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(0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 (0,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isinstance(piece,King): </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king_moves()</a:t>
            </a:r>
            <a:endParaRPr lang="en-US" sz="1000" dirty="0"/>
          </a:p>
        </p:txBody>
      </p:sp>
    </p:spTree>
    <p:extLst>
      <p:ext uri="{BB962C8B-B14F-4D97-AF65-F5344CB8AC3E}">
        <p14:creationId xmlns:p14="http://schemas.microsoft.com/office/powerpoint/2010/main" val="2507643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179A-265E-CF48-16CD-A5F14F4F1337}"/>
              </a:ext>
            </a:extLst>
          </p:cNvPr>
          <p:cNvSpPr>
            <a:spLocks noGrp="1"/>
          </p:cNvSpPr>
          <p:nvPr>
            <p:ph type="title"/>
          </p:nvPr>
        </p:nvSpPr>
        <p:spPr>
          <a:xfrm>
            <a:off x="1069848" y="484632"/>
            <a:ext cx="10058400" cy="547755"/>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2CA8942E-7DCA-2917-5A3E-2DB4A8F6B495}"/>
              </a:ext>
            </a:extLst>
          </p:cNvPr>
          <p:cNvSpPr>
            <a:spLocks noGrp="1"/>
          </p:cNvSpPr>
          <p:nvPr>
            <p:ph idx="1"/>
          </p:nvPr>
        </p:nvSpPr>
        <p:spPr>
          <a:xfrm>
            <a:off x="1069848" y="1651819"/>
            <a:ext cx="3620139" cy="4817807"/>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pygame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board import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config import Config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selector import Selector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Game: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__init__(self):</a:t>
            </a:r>
            <a:endParaRPr lang="vi-VN" sz="1000" b="1" dirty="0">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self.next_player = "white"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self.board =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 = Config()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self.selector = Selector()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self.game_over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self.winner = None </a:t>
            </a:r>
          </a:p>
          <a:p>
            <a:pPr>
              <a:lnSpc>
                <a:spcPct val="107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self.result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show_bg(self,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border_color = (101, 67, 33)</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border_rect = pygame.Rect(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BOARD_X - 30,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BOARD_Y - 30,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COLS * SQSIZE + 60,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ROWS * SQSIZE + 60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border_color, border_rect)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03A3C748-0D8F-8CD3-BDC6-8FFC03D1CFBD}"/>
              </a:ext>
            </a:extLst>
          </p:cNvPr>
          <p:cNvSpPr txBox="1"/>
          <p:nvPr/>
        </p:nvSpPr>
        <p:spPr>
          <a:xfrm>
            <a:off x="1069848" y="1209368"/>
            <a:ext cx="4576894" cy="369332"/>
          </a:xfrm>
          <a:prstGeom prst="rect">
            <a:avLst/>
          </a:prstGeom>
          <a:noFill/>
        </p:spPr>
        <p:txBody>
          <a:bodyPr wrap="none" rtlCol="0">
            <a:spAutoFit/>
          </a:bodyPr>
          <a:lstStyle/>
          <a:p>
            <a:r>
              <a:rPr lang="vi-VN" b="1" dirty="0">
                <a:solidFill>
                  <a:schemeClr val="accent1">
                    <a:lumMod val="75000"/>
                  </a:schemeClr>
                </a:solidFill>
              </a:rPr>
              <a:t>Quản lí logic tổng thể của trò chơi (game.py)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FAE2D08C-59D4-794E-B932-96ABDAE42F5F}"/>
              </a:ext>
            </a:extLst>
          </p:cNvPr>
          <p:cNvSpPr txBox="1"/>
          <p:nvPr/>
        </p:nvSpPr>
        <p:spPr>
          <a:xfrm>
            <a:off x="4689987" y="1651819"/>
            <a:ext cx="2615381" cy="452694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Hiển thị nền bàn cờ với hai màu ô xen kẽ."""</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màu sắc ô dựa trên vị trí của nó (ô sáng hoặc tối)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theme.bg.light if (row + col) % 2 == 0 else theme.bg.dark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hình chữ nhật tương ứng với ô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(col * SQSIZE + BOARD_X, 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Vẽ ô cờ lên màn hình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số hàng (1-8) bên trái bàn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self.config.font.render(str(ROWS - row),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- 20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 * SQSIZE + (SQSIZE - lbl.get_height())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
        <p:nvSpPr>
          <p:cNvPr id="6" name="TextBox 5">
            <a:extLst>
              <a:ext uri="{FF2B5EF4-FFF2-40B4-BE49-F238E27FC236}">
                <a16:creationId xmlns:a16="http://schemas.microsoft.com/office/drawing/2014/main" id="{4D4550FB-D2AA-010C-71ED-4165CF916758}"/>
              </a:ext>
            </a:extLst>
          </p:cNvPr>
          <p:cNvSpPr txBox="1"/>
          <p:nvPr/>
        </p:nvSpPr>
        <p:spPr>
          <a:xfrm>
            <a:off x="7836311" y="1578700"/>
            <a:ext cx="3795250" cy="469173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số hàng (1-8) bên phải bàn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self.config.font.render(str(ROWS - row),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COLS * SQSIZE + 10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 * SQSIZE + (SQSIZE - lbl.get_height())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chữ cái cột (A-H) ở hàng dưới cùng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row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self.config.font.render(Square.get_alphacol(col),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 * SQSIZE + (SQSIZE - lbl.get_width())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ROWS * SQSIZE + 5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chữ cái cột (A-H) ở hàng trên cùng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row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self.config.font.render(Square.get_alphacol(col),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 * SQSIZE + (SQSIZE - lbl.get_width())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- 25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endParaRPr lang="en-US" sz="1000" dirty="0"/>
          </a:p>
        </p:txBody>
      </p:sp>
    </p:spTree>
    <p:extLst>
      <p:ext uri="{BB962C8B-B14F-4D97-AF65-F5344CB8AC3E}">
        <p14:creationId xmlns:p14="http://schemas.microsoft.com/office/powerpoint/2010/main" val="381040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7B27-CAA5-3FF9-43EB-30C39F6D66F6}"/>
              </a:ext>
            </a:extLst>
          </p:cNvPr>
          <p:cNvSpPr>
            <a:spLocks noGrp="1"/>
          </p:cNvSpPr>
          <p:nvPr>
            <p:ph type="title"/>
          </p:nvPr>
        </p:nvSpPr>
        <p:spPr>
          <a:xfrm>
            <a:off x="1069848" y="484633"/>
            <a:ext cx="10058400" cy="518258"/>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31B3D096-0F13-000C-90D9-034B403B96BA}"/>
              </a:ext>
            </a:extLst>
          </p:cNvPr>
          <p:cNvSpPr>
            <a:spLocks noGrp="1"/>
          </p:cNvSpPr>
          <p:nvPr>
            <p:ph idx="1"/>
          </p:nvPr>
        </p:nvSpPr>
        <p:spPr>
          <a:xfrm>
            <a:off x="979487" y="1187343"/>
            <a:ext cx="3295675" cy="5400270"/>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show_pieces(self,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square = self.board.squares[row][col]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square.has_piece():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square.piece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 and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continue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piece.set_texture(size=80)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pygame.image.load(piece.texture)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pygame.transform.scale(img, (80, 160))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img_width, img_height = img.get_size()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img_x = col * SQSIZE + BOARD_X + (SQSIZE - img_width)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img_y = row * SQSIZE + BOARD_Y + (SQSIZE - img_height - 128 + 48)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piece.texture_rect = pygame.Rect(img_x, img_y, img_width, img_height)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surface.blit(img, piece.texture_rect)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 and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self.board.squares[row][col].piece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piece.set_texture(size=80)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pygame.image.load(piece.texture)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pygame.transform.scale(img, (80, 160))</a:t>
            </a:r>
          </a:p>
          <a:p>
            <a:pPr>
              <a:lnSpc>
                <a:spcPct val="107000"/>
              </a:lnSpc>
              <a:spcBef>
                <a:spcPts val="0"/>
              </a:spcBef>
              <a:buNone/>
            </a:pPr>
            <a:endParaRPr lang="en-US" sz="1000" dirty="0"/>
          </a:p>
        </p:txBody>
      </p:sp>
      <p:sp>
        <p:nvSpPr>
          <p:cNvPr id="4" name="TextBox 3">
            <a:extLst>
              <a:ext uri="{FF2B5EF4-FFF2-40B4-BE49-F238E27FC236}">
                <a16:creationId xmlns:a16="http://schemas.microsoft.com/office/drawing/2014/main" id="{F7A0BCD0-4780-C3BD-3F50-999695DC95CA}"/>
              </a:ext>
            </a:extLst>
          </p:cNvPr>
          <p:cNvSpPr txBox="1"/>
          <p:nvPr/>
        </p:nvSpPr>
        <p:spPr>
          <a:xfrm>
            <a:off x="4676425" y="1187343"/>
            <a:ext cx="3828478" cy="535037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img_width, img_height = img.get_size()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img_x = col * SQSIZE + BOARD_X + (SQSIZE - img_width)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img_y = row * SQSIZE + BOARD_Y + (SQSIZE - img_height - 128 + 48)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piece.texture_rect = pygame.Rect(img_x, img_y, img_width, img_height)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surface.blit(img, piece.texture_rect)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show_moves(self,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theme.moves.light if (move.final.row + move.final.col) % 2 == 0 else theme.moves.dark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 move.final.col * SQSIZE + BOARD_X, move.final.row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show_last_move(self,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self.board.last_move: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self.board.last_move.initial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self.board.last_move.final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pos in [initial,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theme.trace.light if (pos.row + pos.col) % 2 == 0 else theme.trace.dark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(pos.col * SQSIZE + BOARD_X, pos.row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endParaRPr lang="en-US" sz="1000" dirty="0"/>
          </a:p>
        </p:txBody>
      </p:sp>
      <p:sp>
        <p:nvSpPr>
          <p:cNvPr id="5" name="TextBox 4">
            <a:extLst>
              <a:ext uri="{FF2B5EF4-FFF2-40B4-BE49-F238E27FC236}">
                <a16:creationId xmlns:a16="http://schemas.microsoft.com/office/drawing/2014/main" id="{5D506444-3C35-B127-21A1-B47057BC8EAE}"/>
              </a:ext>
            </a:extLst>
          </p:cNvPr>
          <p:cNvSpPr txBox="1"/>
          <p:nvPr/>
        </p:nvSpPr>
        <p:spPr>
          <a:xfrm>
            <a:off x="8658491" y="1187343"/>
            <a:ext cx="2727264" cy="5515356"/>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show_hover(self,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self.hovered_sqr: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(180, 180, 180)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(self.hovered_sqr.col * SQSIZE + BOARD_X, self.hovered_sqr.row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 width = 3)</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next_turn(self):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self.next_player = "white" if self.next_player == "black" else "black"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set_hover(self, row, col):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0 &lt;= row &lt; ROWS and 0 &lt;= col &lt; 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self.board.squares[row][col]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change_theme(self):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self.config.change_theme()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play_sound(self, capture = False):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capture: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self.config.capture_sound.play()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self.config.move_sound.play()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reset(self):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self.__init__()</a:t>
            </a:r>
          </a:p>
          <a:p>
            <a:endParaRPr lang="en-US" sz="1000" dirty="0"/>
          </a:p>
        </p:txBody>
      </p:sp>
    </p:spTree>
    <p:extLst>
      <p:ext uri="{BB962C8B-B14F-4D97-AF65-F5344CB8AC3E}">
        <p14:creationId xmlns:p14="http://schemas.microsoft.com/office/powerpoint/2010/main" val="149483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5879-3B3A-2BB8-2C62-D8FCE10F6DE2}"/>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242FEC88-1BA0-A358-2DE6-EAF544DAFF97}"/>
              </a:ext>
            </a:extLst>
          </p:cNvPr>
          <p:cNvSpPr>
            <a:spLocks noGrp="1"/>
          </p:cNvSpPr>
          <p:nvPr>
            <p:ph idx="1"/>
          </p:nvPr>
        </p:nvSpPr>
        <p:spPr>
          <a:xfrm>
            <a:off x="1069848" y="1846105"/>
            <a:ext cx="4052758" cy="4050792"/>
          </a:xfrm>
        </p:spPr>
        <p:txBody>
          <a:bodyPr>
            <a:normAutofit/>
          </a:bodyPr>
          <a:lstStyle/>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Move: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initial, final):</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self.initial</a:t>
            </a:r>
            <a:r>
              <a:rPr lang="en-US" sz="1000" dirty="0">
                <a:effectLst/>
                <a:latin typeface="Times New Roman" panose="02020603050405020304" pitchFamily="18" charset="0"/>
                <a:ea typeface="Calibri" panose="020F0502020204030204" pitchFamily="34" charset="0"/>
              </a:rPr>
              <a:t> = initial</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self.final</a:t>
            </a:r>
            <a:r>
              <a:rPr lang="en-US" sz="1000" dirty="0">
                <a:effectLst/>
                <a:latin typeface="Times New Roman" panose="02020603050405020304" pitchFamily="18" charset="0"/>
                <a:ea typeface="Calibri" panose="020F0502020204030204" pitchFamily="34" charset="0"/>
              </a:rPr>
              <a:t> = final</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__str__(self):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f'({</a:t>
            </a:r>
            <a:r>
              <a:rPr lang="en-US" sz="1000" dirty="0" err="1">
                <a:effectLst/>
                <a:latin typeface="Times New Roman" panose="02020603050405020304" pitchFamily="18" charset="0"/>
                <a:ea typeface="Calibri" panose="020F0502020204030204" pitchFamily="34" charset="0"/>
              </a:rPr>
              <a:t>self.initial.col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self.initial.row</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f'  -&gt; ({</a:t>
            </a:r>
            <a:r>
              <a:rPr lang="en-US" sz="1000" dirty="0" err="1">
                <a:effectLst/>
                <a:latin typeface="Times New Roman" panose="02020603050405020304" pitchFamily="18" charset="0"/>
                <a:ea typeface="Calibri" panose="020F0502020204030204" pitchFamily="34" charset="0"/>
              </a:rPr>
              <a:t>self.initial.col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self.initial.row</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return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__eq__(self, other):</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return </a:t>
            </a:r>
            <a:r>
              <a:rPr lang="en-US" sz="1000" dirty="0" err="1">
                <a:effectLst/>
                <a:latin typeface="Times New Roman" panose="02020603050405020304" pitchFamily="18" charset="0"/>
                <a:ea typeface="Calibri" panose="020F0502020204030204" pitchFamily="34" charset="0"/>
              </a:rPr>
              <a:t>self.initial</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other.initial</a:t>
            </a:r>
            <a:r>
              <a:rPr lang="en-US" sz="1000" dirty="0">
                <a:effectLst/>
                <a:latin typeface="Times New Roman" panose="02020603050405020304" pitchFamily="18" charset="0"/>
                <a:ea typeface="Calibri" panose="020F0502020204030204" pitchFamily="34" charset="0"/>
              </a:rPr>
              <a:t> and </a:t>
            </a:r>
            <a:r>
              <a:rPr lang="en-US" sz="1000" dirty="0" err="1">
                <a:effectLst/>
                <a:latin typeface="Times New Roman" panose="02020603050405020304" pitchFamily="18" charset="0"/>
                <a:ea typeface="Calibri" panose="020F0502020204030204" pitchFamily="34" charset="0"/>
              </a:rPr>
              <a:t>self.final</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other.final</a:t>
            </a:r>
            <a:endParaRPr lang="en-US" sz="1000" dirty="0">
              <a:effectLst/>
              <a:latin typeface="Times New Roman" panose="02020603050405020304" pitchFamily="18" charset="0"/>
              <a:ea typeface="Calibri" panose="020F0502020204030204" pitchFamily="34" charset="0"/>
            </a:endParaRPr>
          </a:p>
          <a:p>
            <a:pPr>
              <a:spcBef>
                <a:spcPts val="0"/>
              </a:spcBef>
            </a:pPr>
            <a:endParaRPr lang="en-US" sz="1000" dirty="0"/>
          </a:p>
        </p:txBody>
      </p:sp>
      <p:sp>
        <p:nvSpPr>
          <p:cNvPr id="4" name="TextBox 3">
            <a:extLst>
              <a:ext uri="{FF2B5EF4-FFF2-40B4-BE49-F238E27FC236}">
                <a16:creationId xmlns:a16="http://schemas.microsoft.com/office/drawing/2014/main" id="{7061A4DA-8041-90DE-59C3-1991F95639DA}"/>
              </a:ext>
            </a:extLst>
          </p:cNvPr>
          <p:cNvSpPr txBox="1"/>
          <p:nvPr/>
        </p:nvSpPr>
        <p:spPr>
          <a:xfrm>
            <a:off x="983226" y="1356852"/>
            <a:ext cx="7500771" cy="369332"/>
          </a:xfrm>
          <a:prstGeom prst="rect">
            <a:avLst/>
          </a:prstGeom>
          <a:noFill/>
        </p:spPr>
        <p:txBody>
          <a:bodyPr wrap="none" rtlCol="0">
            <a:spAutoFit/>
          </a:bodyPr>
          <a:lstStyle/>
          <a:p>
            <a:r>
              <a:rPr lang="vi-VN" b="1" dirty="0">
                <a:solidFill>
                  <a:schemeClr val="accent1">
                    <a:lumMod val="75000"/>
                  </a:schemeClr>
                </a:solidFill>
              </a:rPr>
              <a:t>Quản lí nước đi từ vị trói bắt đầu đến vị trí kết thúc trên bàn cờ (move.py)</a:t>
            </a:r>
            <a:endParaRPr lang="en-US" b="1" dirty="0">
              <a:solidFill>
                <a:schemeClr val="accent1">
                  <a:lumMod val="75000"/>
                </a:schemeClr>
              </a:solidFill>
            </a:endParaRPr>
          </a:p>
        </p:txBody>
      </p:sp>
    </p:spTree>
    <p:extLst>
      <p:ext uri="{BB962C8B-B14F-4D97-AF65-F5344CB8AC3E}">
        <p14:creationId xmlns:p14="http://schemas.microsoft.com/office/powerpoint/2010/main" val="140419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90C5-17C7-9DA3-077D-E5A9785EA84A}"/>
              </a:ext>
            </a:extLst>
          </p:cNvPr>
          <p:cNvSpPr>
            <a:spLocks noGrp="1"/>
          </p:cNvSpPr>
          <p:nvPr>
            <p:ph type="title"/>
          </p:nvPr>
        </p:nvSpPr>
        <p:spPr>
          <a:xfrm>
            <a:off x="1069848" y="484632"/>
            <a:ext cx="10058400" cy="646078"/>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708D072E-DF77-12D7-29C2-2EA95187BCC0}"/>
              </a:ext>
            </a:extLst>
          </p:cNvPr>
          <p:cNvSpPr>
            <a:spLocks noGrp="1"/>
          </p:cNvSpPr>
          <p:nvPr>
            <p:ph idx="1"/>
          </p:nvPr>
        </p:nvSpPr>
        <p:spPr>
          <a:xfrm>
            <a:off x="784713" y="1752076"/>
            <a:ext cx="2902384" cy="4540569"/>
          </a:xfrm>
        </p:spPr>
        <p:txBody>
          <a:bodyPr>
            <a:noAutofit/>
          </a:bodyPr>
          <a:lstStyle/>
          <a:p>
            <a:pPr marL="0" marR="0" indent="0" algn="l" rtl="0">
              <a:spcBef>
                <a:spcPts val="0"/>
              </a:spcBef>
              <a:buNone/>
            </a:pPr>
            <a:r>
              <a:rPr lang="en-US" sz="1000" b="0" i="0" u="none" strike="noStrike" baseline="0" dirty="0">
                <a:latin typeface="Times New Roman" panose="02020603050405020304" pitchFamily="18" charset="0"/>
              </a:rPr>
              <a:t>import random</a:t>
            </a:r>
          </a:p>
          <a:p>
            <a:pPr marL="0" marR="0" indent="0" algn="l" rtl="0">
              <a:spcBef>
                <a:spcPts val="0"/>
              </a:spcBef>
              <a:buNone/>
            </a:pPr>
            <a:r>
              <a:rPr lang="en-US" sz="1000" b="0" i="0" u="none" strike="noStrike" baseline="0" dirty="0">
                <a:latin typeface="Times New Roman" panose="02020603050405020304" pitchFamily="18" charset="0"/>
              </a:rPr>
              <a:t>import copy</a:t>
            </a:r>
          </a:p>
          <a:p>
            <a:pPr marL="0" marR="0" indent="0" algn="l" rtl="0">
              <a:spcBef>
                <a:spcPts val="0"/>
              </a:spcBef>
              <a:buNone/>
            </a:pPr>
            <a:r>
              <a:rPr lang="en-US" sz="1000" b="0" i="0" u="none" strike="noStrike" baseline="0" dirty="0">
                <a:latin typeface="Times New Roman" panose="02020603050405020304" pitchFamily="18" charset="0"/>
              </a:rPr>
              <a:t>import time</a:t>
            </a:r>
          </a:p>
          <a:p>
            <a:pPr marL="0" marR="0" indent="0" algn="l" rtl="0">
              <a:spcBef>
                <a:spcPts val="0"/>
              </a:spcBef>
              <a:buNone/>
            </a:pPr>
            <a:r>
              <a:rPr lang="en-US" sz="1000" b="0" i="0" u="none" strike="noStrike" baseline="0" dirty="0">
                <a:latin typeface="Times New Roman" panose="02020603050405020304" pitchFamily="18" charset="0"/>
              </a:rPr>
              <a:t>from collections import </a:t>
            </a:r>
            <a:r>
              <a:rPr lang="en-US" sz="1000" b="0" i="0" u="none" strike="noStrike" baseline="0" dirty="0" err="1">
                <a:latin typeface="Times New Roman" panose="02020603050405020304" pitchFamily="18" charset="0"/>
              </a:rPr>
              <a:t>defaultdict</a:t>
            </a:r>
            <a:endParaRPr lang="en-US" sz="1000" b="0" i="0" u="none" strike="noStrike" baseline="0" dirty="0">
              <a:latin typeface="Times New Roman" panose="02020603050405020304" pitchFamily="18" charset="0"/>
            </a:endParaRPr>
          </a:p>
          <a:p>
            <a:pPr marL="0" marR="0" indent="0" algn="l" rtl="0">
              <a:spcBef>
                <a:spcPts val="0"/>
              </a:spcBef>
              <a:buNone/>
            </a:pPr>
            <a:r>
              <a:rPr lang="en-US" sz="1000" b="0" i="0" u="none" strike="noStrike" baseline="0" dirty="0">
                <a:latin typeface="Times New Roman" panose="02020603050405020304" pitchFamily="18" charset="0"/>
              </a:rPr>
              <a:t>from move import Move</a:t>
            </a:r>
          </a:p>
          <a:p>
            <a:pPr marL="0" marR="0" indent="0" algn="l" rtl="0">
              <a:spcBef>
                <a:spcPts val="0"/>
              </a:spcBef>
              <a:buNone/>
            </a:pPr>
            <a:endParaRPr lang="en-US" sz="1000" b="0" i="0" u="none" strike="noStrike" baseline="0" dirty="0">
              <a:latin typeface="Times New Roman" panose="02020603050405020304" pitchFamily="18" charset="0"/>
            </a:endParaRPr>
          </a:p>
          <a:p>
            <a:pPr marL="0" marR="0" indent="0" algn="l" rtl="0">
              <a:spcBef>
                <a:spcPts val="0"/>
              </a:spcBef>
              <a:buNone/>
            </a:pPr>
            <a:r>
              <a:rPr lang="en-US" sz="1000" b="1" i="0" u="none" strike="noStrike" baseline="0" dirty="0">
                <a:latin typeface="Times New Roman" panose="02020603050405020304" pitchFamily="18" charset="0"/>
              </a:rPr>
              <a:t>class AI:</a:t>
            </a:r>
          </a:p>
          <a:p>
            <a:pPr marL="0" marR="0" indent="0" algn="l" rtl="0">
              <a:spcBef>
                <a:spcPts val="0"/>
              </a:spcBef>
              <a:buNone/>
            </a:pPr>
            <a:r>
              <a:rPr lang="en-US" sz="1000" b="1" i="0" u="none" strike="noStrike" baseline="0" dirty="0">
                <a:latin typeface="Times New Roman" panose="02020603050405020304" pitchFamily="18" charset="0"/>
              </a:rPr>
              <a:t>    def __</a:t>
            </a:r>
            <a:r>
              <a:rPr lang="en-US" sz="1000" b="1" i="0" u="none" strike="noStrike" baseline="0" dirty="0" err="1">
                <a:latin typeface="Times New Roman" panose="02020603050405020304" pitchFamily="18" charset="0"/>
              </a:rPr>
              <a:t>init</a:t>
            </a:r>
            <a:r>
              <a:rPr lang="en-US" sz="1000" b="1" i="0" u="none" strike="noStrike" baseline="0" dirty="0">
                <a:latin typeface="Times New Roman" panose="02020603050405020304" pitchFamily="18" charset="0"/>
              </a:rPr>
              <a:t>__(self, board):</a:t>
            </a:r>
          </a:p>
          <a:p>
            <a:pPr marL="0" marR="0" indent="0" algn="l" rtl="0">
              <a:spcBef>
                <a:spcPts val="0"/>
              </a:spcBef>
              <a:buNone/>
            </a:pPr>
            <a:r>
              <a:rPr lang="en-US" sz="1000" b="0" i="0" u="none" strike="noStrike" baseline="0" dirty="0">
                <a:latin typeface="Times New Roman" panose="02020603050405020304" pitchFamily="18" charset="0"/>
              </a:rPr>
              <a:t>        </a:t>
            </a:r>
            <a:r>
              <a:rPr lang="en-US" sz="1000" b="0" i="0" u="none" strike="noStrike" baseline="0" dirty="0" err="1">
                <a:latin typeface="Times New Roman" panose="02020603050405020304" pitchFamily="18" charset="0"/>
              </a:rPr>
              <a:t>self.board</a:t>
            </a:r>
            <a:r>
              <a:rPr lang="en-US" sz="1000" b="0" i="0" u="none" strike="noStrike" baseline="0" dirty="0">
                <a:latin typeface="Times New Roman" panose="02020603050405020304" pitchFamily="18" charset="0"/>
              </a:rPr>
              <a:t> = board</a:t>
            </a:r>
          </a:p>
          <a:p>
            <a:pPr marL="0" marR="0" indent="0" algn="l" rtl="0">
              <a:spcBef>
                <a:spcPts val="0"/>
              </a:spcBef>
              <a:buNone/>
            </a:pPr>
            <a:endParaRPr lang="en-US" sz="1000" b="0" i="0" u="none" strike="noStrike" baseline="0" dirty="0">
              <a:latin typeface="Times New Roman" panose="02020603050405020304" pitchFamily="18" charset="0"/>
            </a:endParaRPr>
          </a:p>
          <a:p>
            <a:pPr marL="0" marR="0" indent="0" algn="l" rtl="0">
              <a:spcBef>
                <a:spcPts val="0"/>
              </a:spcBef>
              <a:buNone/>
            </a:pPr>
            <a:r>
              <a:rPr lang="en-US" sz="1000" b="0" i="0" u="none" strike="noStrike" baseline="0" dirty="0">
                <a:latin typeface="Times New Roman" panose="02020603050405020304" pitchFamily="18" charset="0"/>
              </a:rPr>
              <a:t>    </a:t>
            </a:r>
            <a:r>
              <a:rPr lang="en-US" sz="1000" b="1" i="0" u="none" strike="noStrike" baseline="0" dirty="0">
                <a:latin typeface="Times New Roman" panose="02020603050405020304" pitchFamily="18" charset="0"/>
              </a:rPr>
              <a:t>def </a:t>
            </a:r>
            <a:r>
              <a:rPr lang="en-US" sz="1000" b="1" i="0" u="none" strike="noStrike" baseline="0" dirty="0" err="1">
                <a:latin typeface="Times New Roman" panose="02020603050405020304" pitchFamily="18" charset="0"/>
              </a:rPr>
              <a:t>evaluate_board</a:t>
            </a:r>
            <a:r>
              <a:rPr lang="en-US" sz="1000" b="1" i="0" u="none" strike="noStrike" baseline="0" dirty="0">
                <a:latin typeface="Times New Roman" panose="02020603050405020304" pitchFamily="18" charset="0"/>
              </a:rPr>
              <a:t>(self):</a:t>
            </a:r>
          </a:p>
          <a:p>
            <a:pPr marL="0" marR="0" indent="0" algn="l" rtl="0">
              <a:spcBef>
                <a:spcPts val="0"/>
              </a:spcBef>
              <a:buNone/>
            </a:pPr>
            <a:r>
              <a:rPr lang="en-US" sz="1000" b="0" i="0" u="none" strike="noStrike" baseline="0" dirty="0">
                <a:latin typeface="Times New Roman" panose="02020603050405020304" pitchFamily="18" charset="0"/>
              </a:rPr>
              <a:t>        </a:t>
            </a:r>
            <a:r>
              <a:rPr lang="en-US" sz="1000" b="0" i="0" u="none" strike="noStrike" baseline="0" dirty="0" err="1">
                <a:latin typeface="Times New Roman" panose="02020603050405020304" pitchFamily="18" charset="0"/>
              </a:rPr>
              <a:t>piece_square_tables</a:t>
            </a:r>
            <a:r>
              <a:rPr lang="en-US" sz="1000" b="0" i="0" u="none" strike="noStrike" baseline="0" dirty="0">
                <a:latin typeface="Times New Roman" panose="02020603050405020304" pitchFamily="18" charset="0"/>
              </a:rPr>
              <a:t> = {</a:t>
            </a:r>
          </a:p>
          <a:p>
            <a:pPr marL="0" marR="0" indent="0" algn="l" rtl="0">
              <a:spcBef>
                <a:spcPts val="0"/>
              </a:spcBef>
              <a:buNone/>
            </a:pPr>
            <a:r>
              <a:rPr lang="en-US" sz="1000" b="0" i="0" u="none" strike="noStrike" baseline="0" dirty="0">
                <a:latin typeface="Times New Roman" panose="02020603050405020304" pitchFamily="18" charset="0"/>
              </a:rPr>
              <a:t>            'Pawn': [</a:t>
            </a:r>
          </a:p>
          <a:p>
            <a:pPr marL="0" marR="0" indent="0" algn="l" rtl="0">
              <a:spcBef>
                <a:spcPts val="0"/>
              </a:spcBef>
              <a:buNone/>
            </a:pPr>
            <a:r>
              <a:rPr lang="en-US" sz="1000" b="0" i="0" u="none" strike="noStrike" baseline="0" dirty="0">
                <a:latin typeface="Times New Roman" panose="02020603050405020304" pitchFamily="18" charset="0"/>
              </a:rPr>
              <a:t>                [0.0, 0.0, 0.0, 0.0, 0.0, 0.0, 0.0, 0.0],   </a:t>
            </a:r>
          </a:p>
          <a:p>
            <a:pPr marL="0" marR="0" indent="0" algn="l" rtl="0">
              <a:spcBef>
                <a:spcPts val="0"/>
              </a:spcBef>
              <a:buNone/>
            </a:pPr>
            <a:r>
              <a:rPr lang="en-US" sz="1000" b="0" i="0" u="none" strike="noStrike" baseline="0" dirty="0">
                <a:latin typeface="Times New Roman" panose="02020603050405020304" pitchFamily="18" charset="0"/>
              </a:rPr>
              <a:t>                [5.0, 5.0, 5.0, 5.0, 5.0, 5.0, 5.0, 5.0],   </a:t>
            </a:r>
          </a:p>
          <a:p>
            <a:pPr marL="0" marR="0" indent="0" algn="l" rtl="0">
              <a:spcBef>
                <a:spcPts val="0"/>
              </a:spcBef>
              <a:buNone/>
            </a:pPr>
            <a:r>
              <a:rPr lang="en-US" sz="1000" b="0" i="0" u="none" strike="noStrike" baseline="0" dirty="0">
                <a:latin typeface="Times New Roman" panose="02020603050405020304" pitchFamily="18" charset="0"/>
              </a:rPr>
              <a:t>                [1.0, 1.0, 2.0, 3.0, 3.0, 2.0, 1.0, 1.0],</a:t>
            </a:r>
          </a:p>
          <a:p>
            <a:pPr marL="0" marR="0" indent="0" algn="l" rtl="0">
              <a:spcBef>
                <a:spcPts val="0"/>
              </a:spcBef>
              <a:buNone/>
            </a:pPr>
            <a:r>
              <a:rPr lang="en-US" sz="1000" b="0" i="0" u="none" strike="noStrike" baseline="0" dirty="0">
                <a:latin typeface="Times New Roman" panose="02020603050405020304" pitchFamily="18" charset="0"/>
              </a:rPr>
              <a:t>                [0.5, 0.5, 1.0, 2.5, 2.5, 1.0, 0.5, 0.5],</a:t>
            </a:r>
          </a:p>
          <a:p>
            <a:pPr marL="0" marR="0" indent="0" algn="l" rtl="0">
              <a:spcBef>
                <a:spcPts val="0"/>
              </a:spcBef>
              <a:buNone/>
            </a:pPr>
            <a:r>
              <a:rPr lang="en-US" sz="1000" b="0" i="0" u="none" strike="noStrike" baseline="0" dirty="0">
                <a:latin typeface="Times New Roman" panose="02020603050405020304" pitchFamily="18" charset="0"/>
              </a:rPr>
              <a:t>                [0.0, 0.0, 0.0, 2.0, 2.0, 0.0, 0.0, 0.0],</a:t>
            </a:r>
          </a:p>
          <a:p>
            <a:pPr marL="0" marR="0" indent="0" algn="l" rtl="0">
              <a:spcBef>
                <a:spcPts val="0"/>
              </a:spcBef>
              <a:buNone/>
            </a:pPr>
            <a:r>
              <a:rPr lang="en-US" sz="1000" b="0" i="0" u="none" strike="noStrike" baseline="0" dirty="0">
                <a:latin typeface="Times New Roman" panose="02020603050405020304" pitchFamily="18" charset="0"/>
              </a:rPr>
              <a:t>                [0.5, -0.5, -1.0, 0.0, 0.0, -1.0, -0.5, 0.5],</a:t>
            </a:r>
          </a:p>
          <a:p>
            <a:pPr marL="0" marR="0" indent="0" algn="l" rtl="0">
              <a:spcBef>
                <a:spcPts val="0"/>
              </a:spcBef>
              <a:buNone/>
            </a:pPr>
            <a:r>
              <a:rPr lang="en-US" sz="1000" b="0" i="0" u="none" strike="noStrike" baseline="0" dirty="0">
                <a:latin typeface="Times New Roman" panose="02020603050405020304" pitchFamily="18" charset="0"/>
              </a:rPr>
              <a:t>                [0.5, 1.0, 1.0, -2.0, -2.0, 1.0, 1.0, 0.5],</a:t>
            </a:r>
          </a:p>
          <a:p>
            <a:pPr marL="0" marR="0" indent="0" algn="l" rtl="0">
              <a:spcBef>
                <a:spcPts val="0"/>
              </a:spcBef>
              <a:buNone/>
            </a:pPr>
            <a:r>
              <a:rPr lang="en-US" sz="1000" b="0" i="0" u="none" strike="noStrike" baseline="0" dirty="0">
                <a:latin typeface="Times New Roman" panose="02020603050405020304" pitchFamily="18" charset="0"/>
              </a:rPr>
              <a:t>                [0.0, 0.0, 0.0, 0.0, 0.0, 0.0, 0.0, 0.0]</a:t>
            </a:r>
          </a:p>
          <a:p>
            <a:pPr marL="0" marR="0" indent="0" algn="l" rtl="0">
              <a:spcBef>
                <a:spcPts val="0"/>
              </a:spcBef>
              <a:buNone/>
            </a:pPr>
            <a:r>
              <a:rPr lang="en-US" sz="1000" b="0" i="0" u="none" strike="noStrike" baseline="0" dirty="0">
                <a:latin typeface="Times New Roman" panose="02020603050405020304" pitchFamily="18" charset="0"/>
              </a:rPr>
              <a:t>            ],</a:t>
            </a:r>
          </a:p>
          <a:p>
            <a:pPr marL="0" marR="0" indent="0" algn="l" rtl="0">
              <a:spcBef>
                <a:spcPts val="0"/>
              </a:spcBef>
              <a:buNone/>
            </a:pPr>
            <a:r>
              <a:rPr lang="en-US" sz="1000" b="0" i="0" u="none" strike="noStrike" baseline="0" dirty="0">
                <a:latin typeface="Times New Roman" panose="02020603050405020304" pitchFamily="18" charset="0"/>
              </a:rPr>
              <a:t>            'Knight': [</a:t>
            </a:r>
          </a:p>
          <a:p>
            <a:pPr marL="0" marR="0" indent="0" algn="l" rtl="0">
              <a:spcBef>
                <a:spcPts val="0"/>
              </a:spcBef>
              <a:buNone/>
            </a:pPr>
            <a:r>
              <a:rPr lang="en-US" sz="1000" b="0" i="0" u="none" strike="noStrike" baseline="0" dirty="0">
                <a:latin typeface="Times New Roman" panose="02020603050405020304" pitchFamily="18" charset="0"/>
              </a:rPr>
              <a:t>                [-5.0, -4.0, -3.0, -3.0, -3.0, -3.0, -4.0, -5.0],</a:t>
            </a:r>
          </a:p>
          <a:p>
            <a:pPr marL="0" marR="0" indent="0" algn="l" rtl="0">
              <a:spcBef>
                <a:spcPts val="0"/>
              </a:spcBef>
              <a:buNone/>
            </a:pPr>
            <a:r>
              <a:rPr lang="en-US" sz="1000" b="0" i="0" u="none" strike="noStrike" baseline="0" dirty="0">
                <a:latin typeface="Times New Roman" panose="02020603050405020304" pitchFamily="18" charset="0"/>
              </a:rPr>
              <a:t>                [-4.0, -2.0, 0.0, 0.0, 0.0, 0.0, -2.0, -4.0],</a:t>
            </a:r>
          </a:p>
          <a:p>
            <a:pPr marL="0" marR="0" indent="0" algn="l" rtl="0">
              <a:spcBef>
                <a:spcPts val="0"/>
              </a:spcBef>
              <a:buNone/>
            </a:pPr>
            <a:r>
              <a:rPr lang="en-US" sz="1000" b="0" i="0" u="none" strike="noStrike" baseline="0" dirty="0">
                <a:latin typeface="Times New Roman" panose="02020603050405020304" pitchFamily="18" charset="0"/>
              </a:rPr>
              <a:t>                [-3.0, 0.0, 1.0, 1.5, 1.5, 1.0, 0.0, -3.0],</a:t>
            </a:r>
          </a:p>
          <a:p>
            <a:pPr marL="0" marR="0" indent="0" algn="l" rtl="0">
              <a:spcBef>
                <a:spcPts val="0"/>
              </a:spcBef>
              <a:buNone/>
            </a:pPr>
            <a:r>
              <a:rPr lang="en-US" sz="1000" b="0" i="0" u="none" strike="noStrike" baseline="0" dirty="0">
                <a:latin typeface="Times New Roman" panose="02020603050405020304" pitchFamily="18" charset="0"/>
              </a:rPr>
              <a:t>                [-3.0, 0.5, 1.5, 2.0, 2.0, 1.5, 0.5, -3.0],</a:t>
            </a:r>
          </a:p>
          <a:p>
            <a:pPr marL="0" marR="0" indent="0" algn="l" rtl="0">
              <a:spcBef>
                <a:spcPts val="0"/>
              </a:spcBef>
              <a:buNone/>
            </a:pPr>
            <a:r>
              <a:rPr lang="en-US" sz="1000" b="0" i="0" u="none" strike="noStrike" baseline="0" dirty="0">
                <a:latin typeface="Times New Roman" panose="02020603050405020304" pitchFamily="18" charset="0"/>
              </a:rPr>
              <a:t>                [-3.0, 0.0, 1.5, 2.0, 2.0, 1.5, 0.0, -3.0],</a:t>
            </a:r>
          </a:p>
          <a:p>
            <a:pPr marL="0" marR="0" indent="0" algn="l" rtl="0">
              <a:spcBef>
                <a:spcPts val="0"/>
              </a:spcBef>
              <a:buNone/>
            </a:pPr>
            <a:r>
              <a:rPr lang="en-US" sz="1000" b="0" i="0" u="none" strike="noStrike" baseline="0" dirty="0">
                <a:latin typeface="Times New Roman" panose="02020603050405020304" pitchFamily="18" charset="0"/>
              </a:rPr>
              <a:t>                [-3.0, 0.5, 1.0, 1.5, 1.5, 1.0, 0.5, -3.0],</a:t>
            </a:r>
          </a:p>
          <a:p>
            <a:pPr marL="0" marR="0" indent="0" algn="l" rtl="0">
              <a:spcBef>
                <a:spcPts val="0"/>
              </a:spcBef>
              <a:buNone/>
            </a:pPr>
            <a:r>
              <a:rPr lang="en-US" sz="1000" b="0" i="0" u="none" strike="noStrike" baseline="0" dirty="0">
                <a:latin typeface="Times New Roman" panose="02020603050405020304" pitchFamily="18" charset="0"/>
              </a:rPr>
              <a:t>                [-4.0, -2.0, 0.0, 0.5, 0.5, 0.0, -2.0, -4.0],</a:t>
            </a:r>
          </a:p>
          <a:p>
            <a:pPr marL="0" marR="0" indent="0" algn="l" rtl="0">
              <a:spcBef>
                <a:spcPts val="0"/>
              </a:spcBef>
              <a:buNone/>
            </a:pPr>
            <a:r>
              <a:rPr lang="en-US" sz="1000" b="0" i="0" u="none" strike="noStrike" baseline="0" dirty="0">
                <a:latin typeface="Times New Roman" panose="02020603050405020304" pitchFamily="18" charset="0"/>
              </a:rPr>
              <a:t>                [-5.0, -4.0, -3.0, -3.0, -3.0, -3.0, -4.0, -5.0]</a:t>
            </a:r>
          </a:p>
          <a:p>
            <a:pPr marL="0" marR="0" indent="0" algn="l" rtl="0">
              <a:spcBef>
                <a:spcPts val="0"/>
              </a:spcBef>
              <a:buNone/>
            </a:pPr>
            <a:r>
              <a:rPr lang="en-US" sz="1000" b="0" i="0" u="none" strike="noStrike" baseline="0" dirty="0">
                <a:latin typeface="Times New Roman" panose="02020603050405020304" pitchFamily="18" charset="0"/>
              </a:rPr>
              <a:t>            ],</a:t>
            </a:r>
          </a:p>
          <a:p>
            <a:pPr marL="0" indent="0">
              <a:spcBef>
                <a:spcPts val="0"/>
              </a:spcBef>
              <a:buNone/>
            </a:pPr>
            <a:endParaRPr lang="en-US" sz="1000" dirty="0"/>
          </a:p>
        </p:txBody>
      </p:sp>
      <p:sp>
        <p:nvSpPr>
          <p:cNvPr id="4" name="TextBox 3">
            <a:extLst>
              <a:ext uri="{FF2B5EF4-FFF2-40B4-BE49-F238E27FC236}">
                <a16:creationId xmlns:a16="http://schemas.microsoft.com/office/drawing/2014/main" id="{9EB0C7DD-B160-BD24-777E-52704F449FBB}"/>
              </a:ext>
            </a:extLst>
          </p:cNvPr>
          <p:cNvSpPr txBox="1"/>
          <p:nvPr/>
        </p:nvSpPr>
        <p:spPr>
          <a:xfrm>
            <a:off x="953729" y="1256727"/>
            <a:ext cx="4240328" cy="369332"/>
          </a:xfrm>
          <a:prstGeom prst="rect">
            <a:avLst/>
          </a:prstGeom>
          <a:noFill/>
        </p:spPr>
        <p:txBody>
          <a:bodyPr wrap="none" rtlCol="0">
            <a:spAutoFit/>
          </a:bodyPr>
          <a:lstStyle/>
          <a:p>
            <a:r>
              <a:rPr lang="vi-VN" sz="1800" b="1" dirty="0">
                <a:solidFill>
                  <a:schemeClr val="accent1">
                    <a:lumMod val="75000"/>
                  </a:schemeClr>
                </a:solidFill>
                <a:effectLst/>
                <a:latin typeface="Times New Roman" panose="02020603050405020304" pitchFamily="18" charset="0"/>
                <a:ea typeface="等线 Light" panose="02010600030101010101" pitchFamily="2" charset="-122"/>
              </a:rPr>
              <a:t>Quản lí AI đánh cờ với người chơi (ai.py)</a:t>
            </a:r>
          </a:p>
        </p:txBody>
      </p:sp>
      <p:sp>
        <p:nvSpPr>
          <p:cNvPr id="6" name="TextBox 5">
            <a:extLst>
              <a:ext uri="{FF2B5EF4-FFF2-40B4-BE49-F238E27FC236}">
                <a16:creationId xmlns:a16="http://schemas.microsoft.com/office/drawing/2014/main" id="{71AFABD2-E65E-D26D-86A0-98DDB8E6A02A}"/>
              </a:ext>
            </a:extLst>
          </p:cNvPr>
          <p:cNvSpPr txBox="1"/>
          <p:nvPr/>
        </p:nvSpPr>
        <p:spPr>
          <a:xfrm>
            <a:off x="3992992" y="1783507"/>
            <a:ext cx="2893741" cy="4862870"/>
          </a:xfrm>
          <a:prstGeom prst="rect">
            <a:avLst/>
          </a:prstGeom>
          <a:noFill/>
        </p:spPr>
        <p:txBody>
          <a:bodyPr wrap="none" rtlCol="0">
            <a:spAutoFit/>
          </a:bodyPr>
          <a:lstStyle/>
          <a:p>
            <a:pPr marL="0" marR="0" indent="0" algn="l" rtl="0">
              <a:spcBef>
                <a:spcPts val="0"/>
              </a:spcBef>
              <a:buNone/>
            </a:pPr>
            <a:r>
              <a:rPr lang="en-US" sz="1000" b="0" i="0" u="none" strike="noStrike" baseline="0" dirty="0">
                <a:latin typeface="Times New Roman" panose="02020603050405020304" pitchFamily="18" charset="0"/>
              </a:rPr>
              <a:t>            'Bishop': [</a:t>
            </a:r>
          </a:p>
          <a:p>
            <a:pPr marL="0" marR="0" indent="0" algn="l" rtl="0">
              <a:spcBef>
                <a:spcPts val="0"/>
              </a:spcBef>
              <a:buNone/>
            </a:pPr>
            <a:r>
              <a:rPr lang="en-US" sz="1000" b="0" i="0" u="none" strike="noStrike" baseline="0" dirty="0">
                <a:latin typeface="Times New Roman" panose="02020603050405020304" pitchFamily="18" charset="0"/>
              </a:rPr>
              <a:t>                [-2.0, -1.0, -1.0, -1.0, -1.0, -1.0, -1.0, -2.0],</a:t>
            </a:r>
          </a:p>
          <a:p>
            <a:pPr marL="0" marR="0" indent="0" algn="l" rtl="0">
              <a:spcBef>
                <a:spcPts val="0"/>
              </a:spcBef>
              <a:buNone/>
            </a:pPr>
            <a:r>
              <a:rPr lang="en-US" sz="1000" b="0" i="0" u="none" strike="noStrike" baseline="0" dirty="0">
                <a:latin typeface="Times New Roman" panose="02020603050405020304" pitchFamily="18" charset="0"/>
              </a:rPr>
              <a:t>                [-1.0, 0.0, 0.0, 0.0, 0.0, 0.0, 0.0, -1.0],</a:t>
            </a:r>
          </a:p>
          <a:p>
            <a:pPr marL="0" marR="0" indent="0" algn="l" rtl="0">
              <a:spcBef>
                <a:spcPts val="0"/>
              </a:spcBef>
              <a:buNone/>
            </a:pPr>
            <a:r>
              <a:rPr lang="en-US" sz="1000" b="0" i="0" u="none" strike="noStrike" baseline="0" dirty="0">
                <a:latin typeface="Times New Roman" panose="02020603050405020304" pitchFamily="18" charset="0"/>
              </a:rPr>
              <a:t>                [-1.0, 0.0, 0.5, 1.0, 1.0, 0.5, 0.0, -1.0],</a:t>
            </a:r>
          </a:p>
          <a:p>
            <a:pPr marL="0" marR="0" indent="0" algn="l" rtl="0">
              <a:spcBef>
                <a:spcPts val="0"/>
              </a:spcBef>
              <a:buNone/>
            </a:pPr>
            <a:r>
              <a:rPr lang="en-US" sz="1000" b="0" i="0" u="none" strike="noStrike" baseline="0" dirty="0">
                <a:latin typeface="Times New Roman" panose="02020603050405020304" pitchFamily="18" charset="0"/>
              </a:rPr>
              <a:t>                [-1.0, 0.5, 0.5, 1.0, 1.0, 0.5, 0.5, -1.0],</a:t>
            </a:r>
          </a:p>
          <a:p>
            <a:pPr marL="0" marR="0" indent="0" algn="l" rtl="0">
              <a:spcBef>
                <a:spcPts val="0"/>
              </a:spcBef>
              <a:buNone/>
            </a:pPr>
            <a:r>
              <a:rPr lang="en-US" sz="1000" b="0" i="0" u="none" strike="noStrike" baseline="0" dirty="0">
                <a:latin typeface="Times New Roman" panose="02020603050405020304" pitchFamily="18" charset="0"/>
              </a:rPr>
              <a:t>                [-1.0, 0.0, 1.0, 1.0, 1.0, 1.0, 0.0, -1.0],</a:t>
            </a:r>
          </a:p>
          <a:p>
            <a:pPr marL="0" marR="0" indent="0" algn="l" rtl="0">
              <a:spcBef>
                <a:spcPts val="0"/>
              </a:spcBef>
              <a:buNone/>
            </a:pPr>
            <a:r>
              <a:rPr lang="en-US" sz="1000" b="0" i="0" u="none" strike="noStrike" baseline="0" dirty="0">
                <a:latin typeface="Times New Roman" panose="02020603050405020304" pitchFamily="18" charset="0"/>
              </a:rPr>
              <a:t>                [-1.0, 1.0, 1.0, 1.0, 1.0, 1.0, 1.0, -1.0],</a:t>
            </a:r>
          </a:p>
          <a:p>
            <a:pPr marL="0" marR="0" indent="0" algn="l" rtl="0">
              <a:spcBef>
                <a:spcPts val="0"/>
              </a:spcBef>
              <a:buNone/>
            </a:pPr>
            <a:r>
              <a:rPr lang="en-US" sz="1000" b="0" i="0" u="none" strike="noStrike" baseline="0" dirty="0">
                <a:latin typeface="Times New Roman" panose="02020603050405020304" pitchFamily="18" charset="0"/>
              </a:rPr>
              <a:t>                [-1.0, 0.5, 0.0, 0.0, 0.0, 0.0, 0.5, -1.0],</a:t>
            </a:r>
          </a:p>
          <a:p>
            <a:pPr marL="0" marR="0" indent="0" algn="l" rtl="0">
              <a:spcBef>
                <a:spcPts val="0"/>
              </a:spcBef>
              <a:buNone/>
            </a:pPr>
            <a:r>
              <a:rPr lang="en-US" sz="1000" b="0" i="0" u="none" strike="noStrike" baseline="0" dirty="0">
                <a:latin typeface="Times New Roman" panose="02020603050405020304" pitchFamily="18" charset="0"/>
              </a:rPr>
              <a:t>                [-2.0, -1.0, -1.0, -1.0, -1.0, -1.0, -1.0, -2.0]</a:t>
            </a:r>
          </a:p>
          <a:p>
            <a:pPr marL="0" marR="0" indent="0" algn="l" rtl="0">
              <a:spcBef>
                <a:spcPts val="0"/>
              </a:spcBef>
              <a:buNone/>
            </a:pPr>
            <a:r>
              <a:rPr lang="en-US" sz="1000" b="0" i="0" u="none" strike="noStrike" baseline="0" dirty="0">
                <a:latin typeface="Times New Roman" panose="02020603050405020304" pitchFamily="18" charset="0"/>
              </a:rPr>
              <a:t>            ],</a:t>
            </a:r>
          </a:p>
          <a:p>
            <a:pPr marL="0" marR="0" indent="0" algn="l" rtl="0">
              <a:spcBef>
                <a:spcPts val="0"/>
              </a:spcBef>
              <a:buNone/>
            </a:pPr>
            <a:r>
              <a:rPr lang="en-US" sz="1000" b="0" i="0" u="none" strike="noStrike" baseline="0" dirty="0">
                <a:latin typeface="Times New Roman" panose="02020603050405020304" pitchFamily="18" charset="0"/>
              </a:rPr>
              <a:t>            'Rook': [</a:t>
            </a:r>
          </a:p>
          <a:p>
            <a:pPr marL="0" marR="0" indent="0" algn="l" rtl="0">
              <a:spcBef>
                <a:spcPts val="0"/>
              </a:spcBef>
              <a:buNone/>
            </a:pPr>
            <a:r>
              <a:rPr lang="en-US" sz="1000" b="0" i="0" u="none" strike="noStrike" baseline="0" dirty="0">
                <a:latin typeface="Times New Roman" panose="02020603050405020304" pitchFamily="18" charset="0"/>
              </a:rPr>
              <a:t>                [0.0, 0.0, 0.0, 0.0, 0.0, 0.0, 0.0, 0.0],</a:t>
            </a:r>
          </a:p>
          <a:p>
            <a:pPr marL="0" marR="0" indent="0" algn="l" rtl="0">
              <a:spcBef>
                <a:spcPts val="0"/>
              </a:spcBef>
              <a:buNone/>
            </a:pPr>
            <a:r>
              <a:rPr lang="en-US" sz="1000" b="0" i="0" u="none" strike="noStrike" baseline="0" dirty="0">
                <a:latin typeface="Times New Roman" panose="02020603050405020304" pitchFamily="18" charset="0"/>
              </a:rPr>
              <a:t>                [0.5, 1.0, 1.0, 1.0, 1.0, 1.0, 1.0, 0.5],</a:t>
            </a:r>
          </a:p>
          <a:p>
            <a:pPr marL="0" marR="0" indent="0" algn="l" rtl="0">
              <a:spcBef>
                <a:spcPts val="0"/>
              </a:spcBef>
              <a:buNone/>
            </a:pPr>
            <a:r>
              <a:rPr lang="en-US" sz="1000" b="0" i="0" u="none" strike="noStrike" baseline="0" dirty="0">
                <a:latin typeface="Times New Roman" panose="02020603050405020304" pitchFamily="18" charset="0"/>
              </a:rPr>
              <a:t>                [-0.5, 0.0, 0.0, 0.0, 0.0, 0.0, 0.0, -0.5],</a:t>
            </a:r>
          </a:p>
          <a:p>
            <a:pPr marL="0" marR="0" indent="0" algn="l" rtl="0">
              <a:spcBef>
                <a:spcPts val="0"/>
              </a:spcBef>
              <a:buNone/>
            </a:pPr>
            <a:r>
              <a:rPr lang="en-US" sz="1000" b="0" i="0" u="none" strike="noStrike" baseline="0" dirty="0">
                <a:latin typeface="Times New Roman" panose="02020603050405020304" pitchFamily="18" charset="0"/>
              </a:rPr>
              <a:t>                [-0.5, 0.0, 0.0, 0.0, 0.0, 0.0, 0.0, -0.5],</a:t>
            </a:r>
          </a:p>
          <a:p>
            <a:pPr marL="0" marR="0" indent="0" algn="l" rtl="0">
              <a:spcBef>
                <a:spcPts val="0"/>
              </a:spcBef>
              <a:buNone/>
            </a:pPr>
            <a:r>
              <a:rPr lang="en-US" sz="1000" b="0" i="0" u="none" strike="noStrike" baseline="0" dirty="0">
                <a:latin typeface="Times New Roman" panose="02020603050405020304" pitchFamily="18" charset="0"/>
              </a:rPr>
              <a:t>                [-0.5, 0.0, 0.0, 0.0, 0.0, 0.0, 0.0, -0.5],</a:t>
            </a:r>
          </a:p>
          <a:p>
            <a:pPr marL="0" marR="0" indent="0" algn="l" rtl="0">
              <a:spcBef>
                <a:spcPts val="0"/>
              </a:spcBef>
              <a:buNone/>
            </a:pPr>
            <a:r>
              <a:rPr lang="en-US" sz="1000" b="0" i="0" u="none" strike="noStrike" baseline="0" dirty="0">
                <a:latin typeface="Times New Roman" panose="02020603050405020304" pitchFamily="18" charset="0"/>
              </a:rPr>
              <a:t>                [-0.5, 0.0, 0.0, 0.0, 0.0, 0.0, 0.0, -0.5],</a:t>
            </a:r>
          </a:p>
          <a:p>
            <a:pPr marL="0" marR="0" indent="0" algn="l" rtl="0">
              <a:spcBef>
                <a:spcPts val="0"/>
              </a:spcBef>
              <a:buNone/>
            </a:pPr>
            <a:r>
              <a:rPr lang="en-US" sz="1000" b="0" i="0" u="none" strike="noStrike" baseline="0" dirty="0">
                <a:latin typeface="Times New Roman" panose="02020603050405020304" pitchFamily="18" charset="0"/>
              </a:rPr>
              <a:t>                [-0.5, 0.0, 0.0, 0.0, 0.0, 0.0, 0.0, -0.5],</a:t>
            </a:r>
          </a:p>
          <a:p>
            <a:pPr marL="0" marR="0" indent="0" algn="l" rtl="0">
              <a:spcBef>
                <a:spcPts val="0"/>
              </a:spcBef>
              <a:buNone/>
            </a:pPr>
            <a:r>
              <a:rPr lang="en-US" sz="1000" b="0" i="0" u="none" strike="noStrike" baseline="0" dirty="0">
                <a:latin typeface="Times New Roman" panose="02020603050405020304" pitchFamily="18" charset="0"/>
              </a:rPr>
              <a:t>                [0.0, 0.0, 0.0, 0.5, 0.5, 0.0, 0.0, 0.0]</a:t>
            </a:r>
          </a:p>
          <a:p>
            <a:pPr marL="0" marR="0" indent="0" algn="l" rtl="0">
              <a:spcBef>
                <a:spcPts val="0"/>
              </a:spcBef>
              <a:buNone/>
            </a:pPr>
            <a:r>
              <a:rPr lang="en-US" sz="1000" b="0" i="0" u="none" strike="noStrike" baseline="0" dirty="0">
                <a:latin typeface="Times New Roman" panose="02020603050405020304" pitchFamily="18" charset="0"/>
              </a:rPr>
              <a:t>            ],</a:t>
            </a:r>
          </a:p>
          <a:p>
            <a:pPr marL="0" marR="0" indent="0" algn="l" rtl="0">
              <a:spcBef>
                <a:spcPts val="0"/>
              </a:spcBef>
              <a:buNone/>
            </a:pPr>
            <a:r>
              <a:rPr lang="en-US" sz="1000" b="0" i="0" u="none" strike="noStrike" baseline="0" dirty="0">
                <a:latin typeface="Times New Roman" panose="02020603050405020304" pitchFamily="18" charset="0"/>
              </a:rPr>
              <a:t>            'Queen': [</a:t>
            </a:r>
          </a:p>
          <a:p>
            <a:pPr marL="0" marR="0" indent="0" algn="l" rtl="0">
              <a:spcBef>
                <a:spcPts val="0"/>
              </a:spcBef>
              <a:buNone/>
            </a:pPr>
            <a:r>
              <a:rPr lang="en-US" sz="1000" b="0" i="0" u="none" strike="noStrike" baseline="0" dirty="0">
                <a:latin typeface="Times New Roman" panose="02020603050405020304" pitchFamily="18" charset="0"/>
              </a:rPr>
              <a:t>                [-2.0, -1.0, -1.0, -0.5, -0.5, -1.0, -1.0, -2.0],</a:t>
            </a:r>
          </a:p>
          <a:p>
            <a:pPr marL="0" marR="0" indent="0" algn="l" rtl="0">
              <a:spcBef>
                <a:spcPts val="0"/>
              </a:spcBef>
              <a:buNone/>
            </a:pPr>
            <a:r>
              <a:rPr lang="en-US" sz="1000" b="0" i="0" u="none" strike="noStrike" baseline="0" dirty="0">
                <a:latin typeface="Times New Roman" panose="02020603050405020304" pitchFamily="18" charset="0"/>
              </a:rPr>
              <a:t>                [-1.0, 0.0, 0.0, 0.0, 0.0, 0.0, 0.0, -1.0],</a:t>
            </a:r>
          </a:p>
          <a:p>
            <a:pPr marL="0" marR="0" indent="0" algn="l" rtl="0">
              <a:spcBef>
                <a:spcPts val="0"/>
              </a:spcBef>
              <a:buNone/>
            </a:pPr>
            <a:r>
              <a:rPr lang="en-US" sz="1000" b="0" i="0" u="none" strike="noStrike" baseline="0" dirty="0">
                <a:latin typeface="Times New Roman" panose="02020603050405020304" pitchFamily="18" charset="0"/>
              </a:rPr>
              <a:t>                [-1.0, 0.0, 0.5, 0.5, 0.5, 0.5, 0.0, -1.0],</a:t>
            </a:r>
          </a:p>
          <a:p>
            <a:pPr marL="0" marR="0" indent="0" algn="l" rtl="0">
              <a:spcBef>
                <a:spcPts val="0"/>
              </a:spcBef>
              <a:buNone/>
            </a:pPr>
            <a:r>
              <a:rPr lang="en-US" sz="1000" b="0" i="0" u="none" strike="noStrike" baseline="0" dirty="0">
                <a:latin typeface="Times New Roman" panose="02020603050405020304" pitchFamily="18" charset="0"/>
              </a:rPr>
              <a:t>                [-0.5, 0.0, 0.5, 0.5, 0.5, 0.5, 0.0, -0.5],</a:t>
            </a:r>
          </a:p>
          <a:p>
            <a:pPr marL="0" marR="0" indent="0" algn="l" rtl="0">
              <a:spcBef>
                <a:spcPts val="0"/>
              </a:spcBef>
              <a:buNone/>
            </a:pPr>
            <a:r>
              <a:rPr lang="en-US" sz="1000" b="0" i="0" u="none" strike="noStrike" baseline="0" dirty="0">
                <a:latin typeface="Times New Roman" panose="02020603050405020304" pitchFamily="18" charset="0"/>
              </a:rPr>
              <a:t>                [0.0, 0.0, 0.5, 0.5, 0.5, 0.5, 0.0, -0.5],</a:t>
            </a:r>
          </a:p>
          <a:p>
            <a:pPr marL="0" marR="0" indent="0" algn="l" rtl="0">
              <a:spcBef>
                <a:spcPts val="0"/>
              </a:spcBef>
              <a:buNone/>
            </a:pPr>
            <a:r>
              <a:rPr lang="en-US" sz="1000" b="0" i="0" u="none" strike="noStrike" baseline="0" dirty="0">
                <a:latin typeface="Times New Roman" panose="02020603050405020304" pitchFamily="18" charset="0"/>
              </a:rPr>
              <a:t>                [-1.0, 0.5, 0.5, 0.5, 0.5, 0.5, 0.0, -1.0],</a:t>
            </a:r>
          </a:p>
          <a:p>
            <a:pPr marL="0" marR="0" indent="0" algn="l" rtl="0">
              <a:spcBef>
                <a:spcPts val="0"/>
              </a:spcBef>
              <a:buNone/>
            </a:pPr>
            <a:r>
              <a:rPr lang="en-US" sz="1000" b="0" i="0" u="none" strike="noStrike" baseline="0" dirty="0">
                <a:latin typeface="Times New Roman" panose="02020603050405020304" pitchFamily="18" charset="0"/>
              </a:rPr>
              <a:t>                [-1.0, 0.0, 0.5, 0.0, 0.0, 0.0, 0.0, -1.0],</a:t>
            </a:r>
          </a:p>
          <a:p>
            <a:pPr marL="0" marR="0" indent="0" algn="l" rtl="0">
              <a:spcBef>
                <a:spcPts val="0"/>
              </a:spcBef>
              <a:buNone/>
            </a:pPr>
            <a:r>
              <a:rPr lang="en-US" sz="1000" b="0" i="0" u="none" strike="noStrike" baseline="0" dirty="0">
                <a:latin typeface="Times New Roman" panose="02020603050405020304" pitchFamily="18" charset="0"/>
              </a:rPr>
              <a:t>                [-2.0, -1.0, -1.0, -0.5, -0.5, -1.0, -1.0, -2.0]</a:t>
            </a:r>
          </a:p>
          <a:p>
            <a:pPr marL="0" marR="0" indent="0" algn="l" rtl="0">
              <a:spcBef>
                <a:spcPts val="0"/>
              </a:spcBef>
              <a:buNone/>
            </a:pPr>
            <a:r>
              <a:rPr lang="en-US" sz="1000" b="0" i="0" u="none" strike="noStrike" baseline="0" dirty="0">
                <a:latin typeface="Times New Roman" panose="02020603050405020304" pitchFamily="18" charset="0"/>
              </a:rPr>
              <a:t>            ],</a:t>
            </a:r>
          </a:p>
          <a:p>
            <a:endParaRPr lang="en-US" sz="1000" dirty="0"/>
          </a:p>
        </p:txBody>
      </p:sp>
      <p:sp>
        <p:nvSpPr>
          <p:cNvPr id="7" name="TextBox 6">
            <a:extLst>
              <a:ext uri="{FF2B5EF4-FFF2-40B4-BE49-F238E27FC236}">
                <a16:creationId xmlns:a16="http://schemas.microsoft.com/office/drawing/2014/main" id="{5195E9CA-F821-814C-FD66-305CA8497C11}"/>
              </a:ext>
            </a:extLst>
          </p:cNvPr>
          <p:cNvSpPr txBox="1"/>
          <p:nvPr/>
        </p:nvSpPr>
        <p:spPr>
          <a:xfrm>
            <a:off x="7462684" y="1626059"/>
            <a:ext cx="3587842" cy="5056449"/>
          </a:xfrm>
          <a:prstGeom prst="rect">
            <a:avLst/>
          </a:prstGeom>
          <a:noFill/>
        </p:spPr>
        <p:txBody>
          <a:bodyPr wrap="none" rtlCol="0">
            <a:spAutoFit/>
          </a:bodyPr>
          <a:lstStyle/>
          <a:p>
            <a:pPr marL="0" marR="0" indent="0" algn="l" rtl="0">
              <a:spcBef>
                <a:spcPts val="0"/>
              </a:spcBef>
              <a:buNone/>
            </a:pPr>
            <a:r>
              <a:rPr lang="en-US" sz="1000" b="0" i="0" u="none" strike="noStrike" baseline="0" dirty="0">
                <a:latin typeface="Times New Roman" panose="02020603050405020304" pitchFamily="18" charset="0"/>
              </a:rPr>
              <a:t>            'King': [</a:t>
            </a:r>
          </a:p>
          <a:p>
            <a:pPr marL="0" marR="0" indent="0" algn="l" rtl="0">
              <a:spcBef>
                <a:spcPts val="0"/>
              </a:spcBef>
              <a:buNone/>
            </a:pPr>
            <a:r>
              <a:rPr lang="en-US" sz="1000" b="0" i="0" u="none" strike="noStrike" baseline="0" dirty="0">
                <a:latin typeface="Times New Roman" panose="02020603050405020304" pitchFamily="18" charset="0"/>
              </a:rPr>
              <a:t>                [-3.0, -4.0, -4.0, -5.0, -5.0, -4.0, -4.0, -3.0],</a:t>
            </a:r>
          </a:p>
          <a:p>
            <a:pPr marL="0" marR="0" indent="0" algn="l" rtl="0">
              <a:spcBef>
                <a:spcPts val="0"/>
              </a:spcBef>
              <a:buNone/>
            </a:pPr>
            <a:r>
              <a:rPr lang="en-US" sz="1000" b="0" i="0" u="none" strike="noStrike" baseline="0" dirty="0">
                <a:latin typeface="Times New Roman" panose="02020603050405020304" pitchFamily="18" charset="0"/>
              </a:rPr>
              <a:t>                [-3.0, -4.0, -4.0, -5.0, -5.0, -4.0, -4.0, -3.0],</a:t>
            </a:r>
          </a:p>
          <a:p>
            <a:pPr marL="0" marR="0" indent="0" algn="l" rtl="0">
              <a:spcBef>
                <a:spcPts val="0"/>
              </a:spcBef>
              <a:buNone/>
            </a:pPr>
            <a:r>
              <a:rPr lang="en-US" sz="1000" b="0" i="0" u="none" strike="noStrike" baseline="0" dirty="0">
                <a:latin typeface="Times New Roman" panose="02020603050405020304" pitchFamily="18" charset="0"/>
              </a:rPr>
              <a:t>                [-3.0, -4.0, -4.0, -5.0, -5.0, -4.0, -4.0, -3.0],</a:t>
            </a:r>
          </a:p>
          <a:p>
            <a:pPr marL="0" marR="0" indent="0" algn="l" rtl="0">
              <a:spcBef>
                <a:spcPts val="0"/>
              </a:spcBef>
              <a:buNone/>
            </a:pPr>
            <a:r>
              <a:rPr lang="en-US" sz="1000" b="0" i="0" u="none" strike="noStrike" baseline="0" dirty="0">
                <a:latin typeface="Times New Roman" panose="02020603050405020304" pitchFamily="18" charset="0"/>
              </a:rPr>
              <a:t>                [-3.0, -4.0, -4.0, -5.0, -5.0, -4.0, -4.0, -3.0],</a:t>
            </a:r>
          </a:p>
          <a:p>
            <a:pPr marL="0" marR="0" indent="0" algn="l" rtl="0">
              <a:spcBef>
                <a:spcPts val="0"/>
              </a:spcBef>
              <a:buNone/>
            </a:pPr>
            <a:r>
              <a:rPr lang="en-US" sz="1000" b="0" i="0" u="none" strike="noStrike" baseline="0" dirty="0">
                <a:latin typeface="Times New Roman" panose="02020603050405020304" pitchFamily="18" charset="0"/>
              </a:rPr>
              <a:t>                [-2.0, -3.0, -3.0, -4.0, -4.0, -3.0, -3.0, -2.0],</a:t>
            </a:r>
          </a:p>
          <a:p>
            <a:pPr marL="0" marR="0" indent="0" algn="l" rtl="0">
              <a:spcBef>
                <a:spcPts val="0"/>
              </a:spcBef>
              <a:buNone/>
            </a:pPr>
            <a:r>
              <a:rPr lang="en-US" sz="1000" b="0" i="0" u="none" strike="noStrike" baseline="0" dirty="0">
                <a:latin typeface="Times New Roman" panose="02020603050405020304" pitchFamily="18" charset="0"/>
              </a:rPr>
              <a:t>                [-1.0, -2.0, -2.0, -2.0, -2.0, -2.0, -2.0, -1.0],</a:t>
            </a:r>
          </a:p>
          <a:p>
            <a:pPr marL="0" marR="0" indent="0" algn="l" rtl="0">
              <a:spcBef>
                <a:spcPts val="0"/>
              </a:spcBef>
              <a:buNone/>
            </a:pPr>
            <a:r>
              <a:rPr lang="en-US" sz="1000" b="0" i="0" u="none" strike="noStrike" baseline="0" dirty="0">
                <a:latin typeface="Times New Roman" panose="02020603050405020304" pitchFamily="18" charset="0"/>
              </a:rPr>
              <a:t>                [2.0, 2.0, 0.0, 0.0, 0.0, 0.0, 2.0, 2.0],        </a:t>
            </a:r>
          </a:p>
          <a:p>
            <a:pPr marL="0" marR="0" indent="0" algn="l" rtl="0">
              <a:spcBef>
                <a:spcPts val="0"/>
              </a:spcBef>
              <a:buNone/>
            </a:pPr>
            <a:r>
              <a:rPr lang="en-US" sz="1000" b="0" i="0" u="none" strike="noStrike" baseline="0" dirty="0">
                <a:latin typeface="Times New Roman" panose="02020603050405020304" pitchFamily="18" charset="0"/>
              </a:rPr>
              <a:t>                [2.0, 3.0, 1.0, 0.0, 0.0, 1.0, 3.0, 2.0]</a:t>
            </a:r>
          </a:p>
          <a:p>
            <a:pPr marL="0" marR="0" indent="0" algn="l" rtl="0">
              <a:spcBef>
                <a:spcPts val="0"/>
              </a:spcBef>
              <a:buNone/>
            </a:pPr>
            <a:r>
              <a:rPr lang="en-US" sz="1000" b="0" i="0" u="none" strike="noStrike" baseline="0" dirty="0">
                <a:latin typeface="Times New Roman" panose="02020603050405020304" pitchFamily="18" charset="0"/>
              </a:rPr>
              <a:t>            ]</a:t>
            </a:r>
          </a:p>
          <a:p>
            <a:pPr marL="0" marR="0" indent="0" algn="l" rtl="0">
              <a:spcBef>
                <a:spcPts val="0"/>
              </a:spcBef>
              <a:buNone/>
            </a:pPr>
            <a:r>
              <a:rPr lang="en-US" sz="1000" b="0" i="0" u="none" strike="noStrike" baseline="0" dirty="0">
                <a:latin typeface="Times New Roman" panose="02020603050405020304" pitchFamily="18" charset="0"/>
              </a:rPr>
              <a:t>        }</a:t>
            </a:r>
          </a:p>
          <a:p>
            <a:endParaRPr lang="en-US" sz="1000" dirty="0"/>
          </a:p>
          <a:p>
            <a:pPr>
              <a:lnSpc>
                <a:spcPct val="107000"/>
              </a:lnSpc>
              <a:buNone/>
            </a:pPr>
            <a:r>
              <a:rPr lang="vi-VN" sz="1000" dirty="0">
                <a:effectLst/>
                <a:latin typeface="Times New Roman" panose="02020603050405020304" pitchFamily="18" charset="0"/>
                <a:ea typeface="Calibri" panose="020F0502020204030204" pitchFamily="34" charset="0"/>
              </a:rPr>
              <a:t>value_map = {</a:t>
            </a:r>
          </a:p>
          <a:p>
            <a:pPr>
              <a:lnSpc>
                <a:spcPct val="107000"/>
              </a:lnSpc>
              <a:buNone/>
            </a:pPr>
            <a:r>
              <a:rPr lang="vi-VN" sz="1000" dirty="0">
                <a:effectLst/>
                <a:latin typeface="Times New Roman" panose="02020603050405020304" pitchFamily="18" charset="0"/>
                <a:ea typeface="Calibri" panose="020F0502020204030204" pitchFamily="34" charset="0"/>
              </a:rPr>
              <a:t>            'Pawn': 1.0,</a:t>
            </a:r>
          </a:p>
          <a:p>
            <a:pPr>
              <a:lnSpc>
                <a:spcPct val="107000"/>
              </a:lnSpc>
              <a:buNone/>
            </a:pPr>
            <a:r>
              <a:rPr lang="vi-VN" sz="1000" dirty="0">
                <a:effectLst/>
                <a:latin typeface="Times New Roman" panose="02020603050405020304" pitchFamily="18" charset="0"/>
                <a:ea typeface="Calibri" panose="020F0502020204030204" pitchFamily="34" charset="0"/>
              </a:rPr>
              <a:t>            'Knight': 3.2,</a:t>
            </a:r>
          </a:p>
          <a:p>
            <a:pPr>
              <a:lnSpc>
                <a:spcPct val="107000"/>
              </a:lnSpc>
              <a:buNone/>
            </a:pPr>
            <a:r>
              <a:rPr lang="vi-VN" sz="1000" dirty="0">
                <a:effectLst/>
                <a:latin typeface="Times New Roman" panose="02020603050405020304" pitchFamily="18" charset="0"/>
                <a:ea typeface="Calibri" panose="020F0502020204030204" pitchFamily="34" charset="0"/>
              </a:rPr>
              <a:t>            'Bishop': 3.3,</a:t>
            </a:r>
          </a:p>
          <a:p>
            <a:pPr>
              <a:lnSpc>
                <a:spcPct val="107000"/>
              </a:lnSpc>
              <a:buNone/>
            </a:pPr>
            <a:r>
              <a:rPr lang="vi-VN" sz="1000" dirty="0">
                <a:effectLst/>
                <a:latin typeface="Times New Roman" panose="02020603050405020304" pitchFamily="18" charset="0"/>
                <a:ea typeface="Calibri" panose="020F0502020204030204" pitchFamily="34" charset="0"/>
              </a:rPr>
              <a:t>            'Rook': 5.0,</a:t>
            </a:r>
          </a:p>
          <a:p>
            <a:pPr>
              <a:lnSpc>
                <a:spcPct val="107000"/>
              </a:lnSpc>
              <a:buNone/>
            </a:pPr>
            <a:r>
              <a:rPr lang="vi-VN" sz="1000" dirty="0">
                <a:effectLst/>
                <a:latin typeface="Times New Roman" panose="02020603050405020304" pitchFamily="18" charset="0"/>
                <a:ea typeface="Calibri" panose="020F0502020204030204" pitchFamily="34" charset="0"/>
              </a:rPr>
              <a:t>            'Queen': 9.0,</a:t>
            </a:r>
          </a:p>
          <a:p>
            <a:pPr>
              <a:lnSpc>
                <a:spcPct val="107000"/>
              </a:lnSpc>
              <a:buNone/>
            </a:pPr>
            <a:r>
              <a:rPr lang="vi-VN" sz="1000" dirty="0">
                <a:effectLst/>
                <a:latin typeface="Times New Roman" panose="02020603050405020304" pitchFamily="18" charset="0"/>
                <a:ea typeface="Calibri" panose="020F0502020204030204" pitchFamily="34" charset="0"/>
              </a:rPr>
              <a:t>            'King': 1000.0</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score = 0</a:t>
            </a:r>
          </a:p>
          <a:p>
            <a:pPr>
              <a:lnSpc>
                <a:spcPct val="107000"/>
              </a:lnSpc>
              <a:buNone/>
            </a:pPr>
            <a:r>
              <a:rPr lang="vi-VN" sz="1000" dirty="0">
                <a:effectLst/>
                <a:latin typeface="Times New Roman" panose="02020603050405020304" pitchFamily="18" charset="0"/>
                <a:ea typeface="Calibri" panose="020F0502020204030204" pitchFamily="34" charset="0"/>
              </a:rPr>
              <a:t>        mobility = 0</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for row in range(8):</a:t>
            </a:r>
          </a:p>
          <a:p>
            <a:pPr>
              <a:lnSpc>
                <a:spcPct val="107000"/>
              </a:lnSpc>
              <a:buNone/>
            </a:pPr>
            <a:r>
              <a:rPr lang="vi-VN" sz="1000" dirty="0">
                <a:effectLst/>
                <a:latin typeface="Times New Roman" panose="02020603050405020304" pitchFamily="18" charset="0"/>
                <a:ea typeface="Calibri" panose="020F0502020204030204" pitchFamily="34" charset="0"/>
              </a:rPr>
              <a:t>            for col in range(8):</a:t>
            </a:r>
          </a:p>
          <a:p>
            <a:pPr>
              <a:lnSpc>
                <a:spcPct val="107000"/>
              </a:lnSpc>
              <a:buNone/>
            </a:pPr>
            <a:r>
              <a:rPr lang="vi-VN" sz="1000" dirty="0">
                <a:effectLst/>
                <a:latin typeface="Times New Roman" panose="02020603050405020304" pitchFamily="18" charset="0"/>
                <a:ea typeface="Calibri" panose="020F0502020204030204" pitchFamily="34" charset="0"/>
              </a:rPr>
              <a:t>                piece = self.board.squares[row][col].piece</a:t>
            </a:r>
          </a:p>
          <a:p>
            <a:pPr>
              <a:lnSpc>
                <a:spcPct val="107000"/>
              </a:lnSpc>
              <a:buNone/>
            </a:pPr>
            <a:r>
              <a:rPr lang="vi-VN" sz="1000" dirty="0">
                <a:effectLst/>
                <a:latin typeface="Times New Roman" panose="02020603050405020304" pitchFamily="18" charset="0"/>
                <a:ea typeface="Calibri" panose="020F0502020204030204" pitchFamily="34" charset="0"/>
              </a:rPr>
              <a:t>                if piece:</a:t>
            </a:r>
          </a:p>
          <a:p>
            <a:pPr>
              <a:lnSpc>
                <a:spcPct val="107000"/>
              </a:lnSpc>
              <a:buNone/>
            </a:pPr>
            <a:r>
              <a:rPr lang="vi-VN" sz="1000" dirty="0">
                <a:effectLst/>
                <a:latin typeface="Times New Roman" panose="02020603050405020304" pitchFamily="18" charset="0"/>
                <a:ea typeface="Calibri" panose="020F0502020204030204" pitchFamily="34" charset="0"/>
              </a:rPr>
              <a:t>                    # Giá trị cơ bản</a:t>
            </a:r>
          </a:p>
          <a:p>
            <a:pPr>
              <a:lnSpc>
                <a:spcPct val="107000"/>
              </a:lnSpc>
              <a:buNone/>
            </a:pPr>
            <a:r>
              <a:rPr lang="vi-VN" sz="1000" dirty="0">
                <a:effectLst/>
                <a:latin typeface="Times New Roman" panose="02020603050405020304" pitchFamily="18" charset="0"/>
                <a:ea typeface="Calibri" panose="020F0502020204030204" pitchFamily="34" charset="0"/>
              </a:rPr>
              <a:t>                    value = value_map.get(piece.__class__.__name__, 0)</a:t>
            </a:r>
          </a:p>
          <a:p>
            <a:pPr>
              <a:lnSpc>
                <a:spcPct val="107000"/>
              </a:lnSpc>
              <a:buNone/>
            </a:pPr>
            <a:r>
              <a:rPr lang="vi-VN" sz="1000" dirty="0">
                <a:effectLst/>
                <a:latin typeface="Times New Roman" panose="02020603050405020304" pitchFamily="18" charset="0"/>
                <a:ea typeface="Calibri" panose="020F0502020204030204" pitchFamily="34" charset="0"/>
              </a:rPr>
              <a:t>                    </a:t>
            </a:r>
            <a:endParaRPr lang="en-US" sz="1000" dirty="0"/>
          </a:p>
        </p:txBody>
      </p:sp>
    </p:spTree>
    <p:extLst>
      <p:ext uri="{BB962C8B-B14F-4D97-AF65-F5344CB8AC3E}">
        <p14:creationId xmlns:p14="http://schemas.microsoft.com/office/powerpoint/2010/main" val="39109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D583-77A2-C035-5100-BE9A3A0A01DA}"/>
              </a:ext>
            </a:extLst>
          </p:cNvPr>
          <p:cNvSpPr>
            <a:spLocks noGrp="1"/>
          </p:cNvSpPr>
          <p:nvPr>
            <p:ph type="title"/>
          </p:nvPr>
        </p:nvSpPr>
        <p:spPr/>
        <p:txBody>
          <a:bodyPr/>
          <a:lstStyle/>
          <a:p>
            <a:r>
              <a:rPr lang="vi-VN" dirty="0"/>
              <a:t>PHẦN 1: MỞ ĐẦU</a:t>
            </a:r>
            <a:endParaRPr lang="en-US" dirty="0"/>
          </a:p>
        </p:txBody>
      </p:sp>
      <p:sp>
        <p:nvSpPr>
          <p:cNvPr id="3" name="Text Placeholder 2">
            <a:extLst>
              <a:ext uri="{FF2B5EF4-FFF2-40B4-BE49-F238E27FC236}">
                <a16:creationId xmlns:a16="http://schemas.microsoft.com/office/drawing/2014/main" id="{E77D0D4F-D601-61FE-9BCF-47C91F5EECA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354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ABD2-EC94-79D7-CAEE-3B9F75960B00}"/>
              </a:ext>
            </a:extLst>
          </p:cNvPr>
          <p:cNvSpPr>
            <a:spLocks noGrp="1"/>
          </p:cNvSpPr>
          <p:nvPr>
            <p:ph type="title"/>
          </p:nvPr>
        </p:nvSpPr>
        <p:spPr>
          <a:xfrm>
            <a:off x="1069848" y="484632"/>
            <a:ext cx="10058400" cy="596916"/>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7B6F0D57-FEF7-4C78-C33A-3AFB7DD67A9F}"/>
              </a:ext>
            </a:extLst>
          </p:cNvPr>
          <p:cNvSpPr>
            <a:spLocks noGrp="1"/>
          </p:cNvSpPr>
          <p:nvPr>
            <p:ph idx="1"/>
          </p:nvPr>
        </p:nvSpPr>
        <p:spPr>
          <a:xfrm>
            <a:off x="617564" y="1238520"/>
            <a:ext cx="3492320" cy="5134848"/>
          </a:xfrm>
        </p:spPr>
        <p:txBody>
          <a:bodyPr>
            <a:no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Giá trị vị trí</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piece.__class__.__name__ in piece_square_tables: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table = piece_square_tables[piece.__class__.__name__]</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value += table[row][col] if piece.color == 'black' else table[7-row][col]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 += value if piece.color == 'black' else -value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Tính toán khả năng di chuyển (mobility)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self.board.calc_moves(piece, row, col, bool=True)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mobility += len(piece.moves) * (1 if piece.color == 'black' else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score += mobility * 0.1  # Trọng số mobility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score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get_all_moves(self,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range(8):</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range(8):</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square = self.board.squares[row][col]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square.piece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self.board.calc_moves(piece, row, col, bool=True)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moves.append((piece, move))</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return moves</a:t>
            </a:r>
          </a:p>
          <a:p>
            <a:pPr>
              <a:spcBef>
                <a:spcPts val="0"/>
              </a:spcBef>
            </a:pPr>
            <a:endParaRPr lang="en-US" sz="1000" dirty="0"/>
          </a:p>
        </p:txBody>
      </p:sp>
      <p:sp>
        <p:nvSpPr>
          <p:cNvPr id="4" name="TextBox 3">
            <a:extLst>
              <a:ext uri="{FF2B5EF4-FFF2-40B4-BE49-F238E27FC236}">
                <a16:creationId xmlns:a16="http://schemas.microsoft.com/office/drawing/2014/main" id="{9A2BA06E-9545-7C19-317A-23932559A54D}"/>
              </a:ext>
            </a:extLst>
          </p:cNvPr>
          <p:cNvSpPr txBox="1"/>
          <p:nvPr/>
        </p:nvSpPr>
        <p:spPr>
          <a:xfrm>
            <a:off x="4376289" y="1238520"/>
            <a:ext cx="3234813" cy="5186035"/>
          </a:xfrm>
          <a:prstGeom prst="rect">
            <a:avLst/>
          </a:prstGeom>
          <a:noFill/>
        </p:spPr>
        <p:txBody>
          <a:bodyPr wrap="square" rtlCol="0">
            <a:spAutoFit/>
          </a:bodyPr>
          <a:lstStyle/>
          <a:p>
            <a:pPr>
              <a:lnSpc>
                <a:spcPct val="107000"/>
              </a:lnSpc>
              <a:buNone/>
            </a:pPr>
            <a:r>
              <a:rPr lang="vi-VN" sz="1000" b="1" dirty="0">
                <a:effectLst/>
                <a:latin typeface="Times New Roman" panose="02020603050405020304" pitchFamily="18" charset="0"/>
                <a:ea typeface="Calibri" panose="020F0502020204030204" pitchFamily="34" charset="0"/>
              </a:rPr>
              <a:t>class AI_Minimax(AI):</a:t>
            </a:r>
          </a:p>
          <a:p>
            <a:pPr>
              <a:lnSpc>
                <a:spcPct val="107000"/>
              </a:lnSpc>
              <a:buNone/>
            </a:pPr>
            <a:r>
              <a:rPr lang="vi-VN" sz="1000" b="1" dirty="0">
                <a:effectLst/>
                <a:latin typeface="Times New Roman" panose="02020603050405020304" pitchFamily="18" charset="0"/>
                <a:ea typeface="Calibri" panose="020F0502020204030204" pitchFamily="34" charset="0"/>
              </a:rPr>
              <a:t>    def __init__(self, board):</a:t>
            </a:r>
          </a:p>
          <a:p>
            <a:pPr>
              <a:lnSpc>
                <a:spcPct val="107000"/>
              </a:lnSpc>
              <a:buNone/>
            </a:pPr>
            <a:r>
              <a:rPr lang="vi-VN" sz="1000" dirty="0">
                <a:effectLst/>
                <a:latin typeface="Times New Roman" panose="02020603050405020304" pitchFamily="18" charset="0"/>
                <a:ea typeface="Calibri" panose="020F0502020204030204" pitchFamily="34" charset="0"/>
              </a:rPr>
              <a:t>        super().__init__(board)</a:t>
            </a:r>
          </a:p>
          <a:p>
            <a:pPr>
              <a:lnSpc>
                <a:spcPct val="107000"/>
              </a:lnSpc>
              <a:buNone/>
            </a:pPr>
            <a:r>
              <a:rPr lang="vi-VN" sz="1000" dirty="0">
                <a:effectLst/>
                <a:latin typeface="Times New Roman" panose="02020603050405020304" pitchFamily="18" charset="0"/>
                <a:ea typeface="Calibri" panose="020F0502020204030204" pitchFamily="34" charset="0"/>
              </a:rPr>
              <a:t>        self.depth = 3  # Độ sâu cố định</a:t>
            </a:r>
          </a:p>
          <a:p>
            <a:pPr>
              <a:lnSpc>
                <a:spcPct val="107000"/>
              </a:lnSpc>
              <a:buNone/>
            </a:pPr>
            <a:r>
              <a:rPr lang="vi-VN" sz="1000" dirty="0">
                <a:effectLst/>
                <a:latin typeface="Times New Roman" panose="02020603050405020304" pitchFamily="18" charset="0"/>
                <a:ea typeface="Calibri" panose="020F0502020204030204" pitchFamily="34" charset="0"/>
              </a:rPr>
              <a:t>        self.time_limit = 2  # Giới hạn 3 giây cho mỗi nước đi</a:t>
            </a:r>
          </a:p>
          <a:p>
            <a:pPr>
              <a:lnSpc>
                <a:spcPct val="107000"/>
              </a:lnSpc>
              <a:buNone/>
            </a:pPr>
            <a:r>
              <a:rPr lang="vi-VN" sz="1000" dirty="0">
                <a:effectLst/>
                <a:latin typeface="Times New Roman" panose="02020603050405020304" pitchFamily="18" charset="0"/>
                <a:ea typeface="Calibri" panose="020F0502020204030204" pitchFamily="34" charset="0"/>
              </a:rPr>
              <a:t>        self.max_nodes = 50000  # Giới hạn số node tối đa</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 Hệ thống tối ưu</a:t>
            </a:r>
          </a:p>
          <a:p>
            <a:pPr>
              <a:lnSpc>
                <a:spcPct val="107000"/>
              </a:lnSpc>
              <a:buNone/>
            </a:pPr>
            <a:r>
              <a:rPr lang="vi-VN" sz="1000" dirty="0">
                <a:effectLst/>
                <a:latin typeface="Times New Roman" panose="02020603050405020304" pitchFamily="18" charset="0"/>
                <a:ea typeface="Calibri" panose="020F0502020204030204" pitchFamily="34" charset="0"/>
              </a:rPr>
              <a:t>        self.transposition_table = {}</a:t>
            </a:r>
          </a:p>
          <a:p>
            <a:pPr>
              <a:lnSpc>
                <a:spcPct val="107000"/>
              </a:lnSpc>
              <a:buNone/>
            </a:pPr>
            <a:r>
              <a:rPr lang="vi-VN" sz="1000" dirty="0">
                <a:effectLst/>
                <a:latin typeface="Times New Roman" panose="02020603050405020304" pitchFamily="18" charset="0"/>
                <a:ea typeface="Calibri" panose="020F0502020204030204" pitchFamily="34" charset="0"/>
              </a:rPr>
              <a:t>        self.killer_moves = defaultdict(list)</a:t>
            </a:r>
          </a:p>
          <a:p>
            <a:pPr>
              <a:lnSpc>
                <a:spcPct val="107000"/>
              </a:lnSpc>
              <a:buNone/>
            </a:pPr>
            <a:r>
              <a:rPr lang="vi-VN" sz="1000" dirty="0">
                <a:effectLst/>
                <a:latin typeface="Times New Roman" panose="02020603050405020304" pitchFamily="18" charset="0"/>
                <a:ea typeface="Calibri" panose="020F0502020204030204" pitchFamily="34" charset="0"/>
              </a:rPr>
              <a:t>        self.nodes_searched = 0</a:t>
            </a:r>
          </a:p>
          <a:p>
            <a:pPr>
              <a:lnSpc>
                <a:spcPct val="107000"/>
              </a:lnSpc>
              <a:buNone/>
            </a:pPr>
            <a:r>
              <a:rPr lang="vi-VN" sz="1000" dirty="0">
                <a:effectLst/>
                <a:latin typeface="Times New Roman" panose="02020603050405020304" pitchFamily="18" charset="0"/>
                <a:ea typeface="Calibri" panose="020F0502020204030204" pitchFamily="34" charset="0"/>
              </a:rPr>
              <a:t>        self.start_time = 0</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evaluate_board(self):</a:t>
            </a:r>
          </a:p>
          <a:p>
            <a:pPr>
              <a:lnSpc>
                <a:spcPct val="107000"/>
              </a:lnSpc>
              <a:buNone/>
            </a:pPr>
            <a:r>
              <a:rPr lang="vi-VN" sz="1000" dirty="0">
                <a:effectLst/>
                <a:latin typeface="Times New Roman" panose="02020603050405020304" pitchFamily="18" charset="0"/>
                <a:ea typeface="Calibri" panose="020F0502020204030204" pitchFamily="34" charset="0"/>
              </a:rPr>
              <a:t>        """Đơn giản hóa đánh giá bàn cờ"""</a:t>
            </a:r>
          </a:p>
          <a:p>
            <a:pPr>
              <a:lnSpc>
                <a:spcPct val="107000"/>
              </a:lnSpc>
              <a:buNone/>
            </a:pPr>
            <a:r>
              <a:rPr lang="vi-VN" sz="1000" dirty="0">
                <a:effectLst/>
                <a:latin typeface="Times New Roman" panose="02020603050405020304" pitchFamily="18" charset="0"/>
                <a:ea typeface="Calibri" panose="020F0502020204030204" pitchFamily="34" charset="0"/>
              </a:rPr>
              <a:t>        return super().evaluate_board()</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get_board_hash(self, board):</a:t>
            </a:r>
          </a:p>
          <a:p>
            <a:pPr>
              <a:lnSpc>
                <a:spcPct val="107000"/>
              </a:lnSpc>
              <a:buNone/>
            </a:pPr>
            <a:r>
              <a:rPr lang="vi-VN" sz="1000" dirty="0">
                <a:effectLst/>
                <a:latin typeface="Times New Roman" panose="02020603050405020304" pitchFamily="18" charset="0"/>
                <a:ea typeface="Calibri" panose="020F0502020204030204" pitchFamily="34" charset="0"/>
              </a:rPr>
              <a:t>        """Đơn giản hóa hash bàn cờ"""</a:t>
            </a:r>
          </a:p>
          <a:p>
            <a:pPr>
              <a:lnSpc>
                <a:spcPct val="107000"/>
              </a:lnSpc>
              <a:buNone/>
            </a:pPr>
            <a:r>
              <a:rPr lang="vi-VN" sz="1000" dirty="0">
                <a:effectLst/>
                <a:latin typeface="Times New Roman" panose="02020603050405020304" pitchFamily="18" charset="0"/>
                <a:ea typeface="Calibri" panose="020F0502020204030204" pitchFamily="34" charset="0"/>
              </a:rPr>
              <a:t>        hash_str = []</a:t>
            </a:r>
          </a:p>
          <a:p>
            <a:pPr>
              <a:lnSpc>
                <a:spcPct val="107000"/>
              </a:lnSpc>
              <a:buNone/>
            </a:pPr>
            <a:r>
              <a:rPr lang="vi-VN" sz="1000" dirty="0">
                <a:effectLst/>
                <a:latin typeface="Times New Roman" panose="02020603050405020304" pitchFamily="18" charset="0"/>
                <a:ea typeface="Calibri" panose="020F0502020204030204" pitchFamily="34" charset="0"/>
              </a:rPr>
              <a:t>        for row in board.squares:</a:t>
            </a:r>
          </a:p>
          <a:p>
            <a:pPr>
              <a:lnSpc>
                <a:spcPct val="107000"/>
              </a:lnSpc>
              <a:buNone/>
            </a:pPr>
            <a:r>
              <a:rPr lang="vi-VN" sz="1000" dirty="0">
                <a:effectLst/>
                <a:latin typeface="Times New Roman" panose="02020603050405020304" pitchFamily="18" charset="0"/>
                <a:ea typeface="Calibri" panose="020F0502020204030204" pitchFamily="34" charset="0"/>
              </a:rPr>
              <a:t>            for square in row:</a:t>
            </a:r>
          </a:p>
          <a:p>
            <a:pPr>
              <a:lnSpc>
                <a:spcPct val="107000"/>
              </a:lnSpc>
              <a:buNone/>
            </a:pPr>
            <a:r>
              <a:rPr lang="vi-VN" sz="1000" dirty="0">
                <a:effectLst/>
                <a:latin typeface="Times New Roman" panose="02020603050405020304" pitchFamily="18" charset="0"/>
                <a:ea typeface="Calibri" panose="020F0502020204030204" pitchFamily="34" charset="0"/>
              </a:rPr>
              <a:t>                piece = square.piece</a:t>
            </a:r>
          </a:p>
          <a:p>
            <a:pPr>
              <a:lnSpc>
                <a:spcPct val="107000"/>
              </a:lnSpc>
              <a:buNone/>
            </a:pPr>
            <a:r>
              <a:rPr lang="vi-VN" sz="1000" dirty="0">
                <a:effectLst/>
                <a:latin typeface="Times New Roman" panose="02020603050405020304" pitchFamily="18" charset="0"/>
                <a:ea typeface="Calibri" panose="020F0502020204030204" pitchFamily="34" charset="0"/>
              </a:rPr>
              <a:t>                if piece:</a:t>
            </a:r>
          </a:p>
          <a:p>
            <a:pPr>
              <a:lnSpc>
                <a:spcPct val="107000"/>
              </a:lnSpc>
              <a:buNone/>
            </a:pPr>
            <a:r>
              <a:rPr lang="vi-VN" sz="1000" dirty="0">
                <a:effectLst/>
                <a:latin typeface="Times New Roman" panose="02020603050405020304" pitchFamily="18" charset="0"/>
                <a:ea typeface="Calibri" panose="020F0502020204030204" pitchFamily="34" charset="0"/>
              </a:rPr>
              <a:t>                    hash_str.append(f"{piece.color[0]}{piece.__class__.__name__[0]}")</a:t>
            </a:r>
          </a:p>
          <a:p>
            <a:pPr>
              <a:lnSpc>
                <a:spcPct val="107000"/>
              </a:lnSpc>
              <a:buNone/>
            </a:pPr>
            <a:r>
              <a:rPr lang="vi-VN" sz="1000" dirty="0">
                <a:effectLst/>
                <a:latin typeface="Times New Roman" panose="02020603050405020304" pitchFamily="18" charset="0"/>
                <a:ea typeface="Calibri" panose="020F0502020204030204" pitchFamily="34" charset="0"/>
              </a:rPr>
              <a:t>                else:</a:t>
            </a:r>
          </a:p>
          <a:p>
            <a:pPr>
              <a:lnSpc>
                <a:spcPct val="107000"/>
              </a:lnSpc>
              <a:buNone/>
            </a:pPr>
            <a:r>
              <a:rPr lang="vi-VN" sz="1000" dirty="0">
                <a:effectLst/>
                <a:latin typeface="Times New Roman" panose="02020603050405020304" pitchFamily="18" charset="0"/>
                <a:ea typeface="Calibri" panose="020F0502020204030204" pitchFamily="34" charset="0"/>
              </a:rPr>
              <a:t>                    hash_str.append("--")</a:t>
            </a:r>
          </a:p>
          <a:p>
            <a:pPr>
              <a:lnSpc>
                <a:spcPct val="107000"/>
              </a:lnSpc>
            </a:pPr>
            <a:r>
              <a:rPr lang="vi-VN" sz="1000" dirty="0">
                <a:effectLst/>
                <a:latin typeface="Times New Roman" panose="02020603050405020304" pitchFamily="18" charset="0"/>
                <a:ea typeface="Calibri" panose="020F0502020204030204" pitchFamily="34" charset="0"/>
              </a:rPr>
              <a:t>        return "|".join(hash_str)</a:t>
            </a:r>
          </a:p>
          <a:p>
            <a:endParaRPr lang="en-US" sz="1000" dirty="0"/>
          </a:p>
        </p:txBody>
      </p:sp>
      <p:sp>
        <p:nvSpPr>
          <p:cNvPr id="5" name="TextBox 4">
            <a:extLst>
              <a:ext uri="{FF2B5EF4-FFF2-40B4-BE49-F238E27FC236}">
                <a16:creationId xmlns:a16="http://schemas.microsoft.com/office/drawing/2014/main" id="{857D0F1A-2266-8F8C-BA35-F300B21AF593}"/>
              </a:ext>
            </a:extLst>
          </p:cNvPr>
          <p:cNvSpPr txBox="1"/>
          <p:nvPr/>
        </p:nvSpPr>
        <p:spPr>
          <a:xfrm>
            <a:off x="7877507" y="1228343"/>
            <a:ext cx="3696929" cy="5021375"/>
          </a:xfrm>
          <a:prstGeom prst="rect">
            <a:avLst/>
          </a:prstGeom>
          <a:noFill/>
        </p:spPr>
        <p:txBody>
          <a:bodyPr wrap="square" rtlCol="0">
            <a:spAutoFit/>
          </a:bodyPr>
          <a:lstStyle/>
          <a:p>
            <a:pPr>
              <a:lnSpc>
                <a:spcPct val="107000"/>
              </a:lnSpc>
              <a:buNone/>
            </a:pPr>
            <a:r>
              <a:rPr lang="vi-VN" sz="1000" b="1" dirty="0">
                <a:effectLst/>
                <a:latin typeface="Times New Roman" panose="02020603050405020304" pitchFamily="18" charset="0"/>
                <a:ea typeface="Calibri" panose="020F0502020204030204" pitchFamily="34" charset="0"/>
              </a:rPr>
              <a:t>def get_best_move(self, color):</a:t>
            </a:r>
            <a:endParaRPr lang="vi-VN" sz="1000" dirty="0">
              <a:effectLst/>
              <a:latin typeface="Times New Roman" panose="02020603050405020304" pitchFamily="18" charset="0"/>
              <a:ea typeface="Calibri" panose="020F0502020204030204" pitchFamily="34" charset="0"/>
            </a:endParaRPr>
          </a:p>
          <a:p>
            <a:pPr>
              <a:lnSpc>
                <a:spcPct val="107000"/>
              </a:lnSpc>
              <a:buNone/>
            </a:pPr>
            <a:r>
              <a:rPr lang="vi-VN" sz="1000" dirty="0">
                <a:effectLst/>
                <a:latin typeface="Times New Roman" panose="02020603050405020304" pitchFamily="18" charset="0"/>
                <a:ea typeface="Calibri" panose="020F0502020204030204" pitchFamily="34" charset="0"/>
              </a:rPr>
              <a:t>        self.start_time = time.time()</a:t>
            </a:r>
          </a:p>
          <a:p>
            <a:pPr>
              <a:lnSpc>
                <a:spcPct val="107000"/>
              </a:lnSpc>
              <a:buNone/>
            </a:pPr>
            <a:r>
              <a:rPr lang="vi-VN" sz="1000" dirty="0">
                <a:effectLst/>
                <a:latin typeface="Times New Roman" panose="02020603050405020304" pitchFamily="18" charset="0"/>
                <a:ea typeface="Calibri" panose="020F0502020204030204" pitchFamily="34" charset="0"/>
              </a:rPr>
              <a:t>        self.nodes_searched = 0</a:t>
            </a:r>
          </a:p>
          <a:p>
            <a:pPr>
              <a:lnSpc>
                <a:spcPct val="107000"/>
              </a:lnSpc>
              <a:buNone/>
            </a:pPr>
            <a:r>
              <a:rPr lang="vi-VN" sz="1000" dirty="0">
                <a:effectLst/>
                <a:latin typeface="Times New Roman" panose="02020603050405020304" pitchFamily="18" charset="0"/>
                <a:ea typeface="Calibri" panose="020F0502020204030204" pitchFamily="34" charset="0"/>
              </a:rPr>
              <a:t>        self.transposition_table.clear()</a:t>
            </a:r>
          </a:p>
          <a:p>
            <a:pPr>
              <a:lnSpc>
                <a:spcPct val="107000"/>
              </a:lnSpc>
              <a:buNone/>
            </a:pPr>
            <a:r>
              <a:rPr lang="vi-VN" sz="1000" dirty="0">
                <a:effectLst/>
                <a:latin typeface="Times New Roman" panose="02020603050405020304" pitchFamily="18" charset="0"/>
                <a:ea typeface="Calibri" panose="020F0502020204030204" pitchFamily="34" charset="0"/>
              </a:rPr>
              <a:t>        best_move = None</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try:</a:t>
            </a:r>
          </a:p>
          <a:p>
            <a:pPr>
              <a:lnSpc>
                <a:spcPct val="107000"/>
              </a:lnSpc>
              <a:buNone/>
            </a:pPr>
            <a:r>
              <a:rPr lang="vi-VN" sz="1000" dirty="0">
                <a:effectLst/>
                <a:latin typeface="Times New Roman" panose="02020603050405020304" pitchFamily="18" charset="0"/>
                <a:ea typeface="Calibri" panose="020F0502020204030204" pitchFamily="34" charset="0"/>
              </a:rPr>
              <a:t>            for current_depth in range(1, self.depth + 1):</a:t>
            </a:r>
          </a:p>
          <a:p>
            <a:pPr>
              <a:lnSpc>
                <a:spcPct val="107000"/>
              </a:lnSpc>
              <a:buNone/>
            </a:pPr>
            <a:r>
              <a:rPr lang="vi-VN" sz="1000" dirty="0">
                <a:effectLst/>
                <a:latin typeface="Times New Roman" panose="02020603050405020304" pitchFamily="18" charset="0"/>
                <a:ea typeface="Calibri" panose="020F0502020204030204" pitchFamily="34" charset="0"/>
              </a:rPr>
              <a:t>                _, pos, move = self.minimax(</a:t>
            </a:r>
          </a:p>
          <a:p>
            <a:pPr>
              <a:lnSpc>
                <a:spcPct val="107000"/>
              </a:lnSpc>
              <a:buNone/>
            </a:pPr>
            <a:r>
              <a:rPr lang="vi-VN" sz="1000" dirty="0">
                <a:effectLst/>
                <a:latin typeface="Times New Roman" panose="02020603050405020304" pitchFamily="18" charset="0"/>
                <a:ea typeface="Calibri" panose="020F0502020204030204" pitchFamily="34" charset="0"/>
              </a:rPr>
              <a:t>                    self.board, </a:t>
            </a:r>
          </a:p>
          <a:p>
            <a:pPr>
              <a:lnSpc>
                <a:spcPct val="107000"/>
              </a:lnSpc>
              <a:buNone/>
            </a:pPr>
            <a:r>
              <a:rPr lang="vi-VN" sz="1000" dirty="0">
                <a:effectLst/>
                <a:latin typeface="Times New Roman" panose="02020603050405020304" pitchFamily="18" charset="0"/>
                <a:ea typeface="Calibri" panose="020F0502020204030204" pitchFamily="34" charset="0"/>
              </a:rPr>
              <a:t>                    color, </a:t>
            </a:r>
          </a:p>
          <a:p>
            <a:pPr>
              <a:lnSpc>
                <a:spcPct val="107000"/>
              </a:lnSpc>
              <a:buNone/>
            </a:pPr>
            <a:r>
              <a:rPr lang="vi-VN" sz="1000" dirty="0">
                <a:effectLst/>
                <a:latin typeface="Times New Roman" panose="02020603050405020304" pitchFamily="18" charset="0"/>
                <a:ea typeface="Calibri" panose="020F0502020204030204" pitchFamily="34" charset="0"/>
              </a:rPr>
              <a:t>                    current_depth,</a:t>
            </a:r>
          </a:p>
          <a:p>
            <a:pPr>
              <a:lnSpc>
                <a:spcPct val="107000"/>
              </a:lnSpc>
              <a:buNone/>
            </a:pPr>
            <a:r>
              <a:rPr lang="vi-VN" sz="1000" dirty="0">
                <a:effectLst/>
                <a:latin typeface="Times New Roman" panose="02020603050405020304" pitchFamily="18" charset="0"/>
                <a:ea typeface="Calibri" panose="020F0502020204030204" pitchFamily="34" charset="0"/>
              </a:rPr>
              <a:t>                    -float('inf'),</a:t>
            </a:r>
          </a:p>
          <a:p>
            <a:pPr>
              <a:lnSpc>
                <a:spcPct val="107000"/>
              </a:lnSpc>
              <a:buNone/>
            </a:pPr>
            <a:r>
              <a:rPr lang="vi-VN" sz="1000" dirty="0">
                <a:effectLst/>
                <a:latin typeface="Times New Roman" panose="02020603050405020304" pitchFamily="18" charset="0"/>
                <a:ea typeface="Calibri" panose="020F0502020204030204" pitchFamily="34" charset="0"/>
              </a:rPr>
              <a:t>                    float('inf'),</a:t>
            </a:r>
          </a:p>
          <a:p>
            <a:pPr>
              <a:lnSpc>
                <a:spcPct val="107000"/>
              </a:lnSpc>
              <a:buNone/>
            </a:pPr>
            <a:r>
              <a:rPr lang="vi-VN" sz="1000" dirty="0">
                <a:effectLst/>
                <a:latin typeface="Times New Roman" panose="02020603050405020304" pitchFamily="18" charset="0"/>
                <a:ea typeface="Calibri" panose="020F0502020204030204" pitchFamily="34" charset="0"/>
              </a:rPr>
              <a:t>                    0</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if pos and move:</a:t>
            </a:r>
          </a:p>
          <a:p>
            <a:pPr>
              <a:lnSpc>
                <a:spcPct val="107000"/>
              </a:lnSpc>
              <a:buNone/>
            </a:pPr>
            <a:r>
              <a:rPr lang="vi-VN" sz="1000" dirty="0">
                <a:effectLst/>
                <a:latin typeface="Times New Roman" panose="02020603050405020304" pitchFamily="18" charset="0"/>
                <a:ea typeface="Calibri" panose="020F0502020204030204" pitchFamily="34" charset="0"/>
              </a:rPr>
              <a:t>                    row, col = pos</a:t>
            </a:r>
          </a:p>
          <a:p>
            <a:pPr>
              <a:lnSpc>
                <a:spcPct val="107000"/>
              </a:lnSpc>
              <a:buNone/>
            </a:pPr>
            <a:r>
              <a:rPr lang="vi-VN" sz="1000" dirty="0">
                <a:effectLst/>
                <a:latin typeface="Times New Roman" panose="02020603050405020304" pitchFamily="18" charset="0"/>
                <a:ea typeface="Calibri" panose="020F0502020204030204" pitchFamily="34" charset="0"/>
              </a:rPr>
              <a:t>                    best_move = (self.board.squares[row][col].piece, move)</a:t>
            </a:r>
          </a:p>
          <a:p>
            <a:pPr>
              <a:lnSpc>
                <a:spcPct val="107000"/>
              </a:lnSpc>
              <a:buNone/>
            </a:pPr>
            <a:r>
              <a:rPr lang="vi-VN" sz="1000" dirty="0">
                <a:effectLst/>
                <a:latin typeface="Times New Roman" panose="02020603050405020304" pitchFamily="18" charset="0"/>
                <a:ea typeface="Calibri" panose="020F0502020204030204" pitchFamily="34" charset="0"/>
              </a:rPr>
              <a:t>                if (time.time() - self.start_time &gt; self.time_limit * 0.9 or</a:t>
            </a:r>
          </a:p>
          <a:p>
            <a:pPr>
              <a:lnSpc>
                <a:spcPct val="107000"/>
              </a:lnSpc>
              <a:buNone/>
            </a:pPr>
            <a:r>
              <a:rPr lang="vi-VN" sz="1000" dirty="0">
                <a:effectLst/>
                <a:latin typeface="Times New Roman" panose="02020603050405020304" pitchFamily="18" charset="0"/>
                <a:ea typeface="Calibri" panose="020F0502020204030204" pitchFamily="34" charset="0"/>
              </a:rPr>
              <a:t>                    (best_move and getattr(best_move[1], 'is_checkmate', False))):</a:t>
            </a:r>
          </a:p>
          <a:p>
            <a:pPr>
              <a:lnSpc>
                <a:spcPct val="107000"/>
              </a:lnSpc>
              <a:buNone/>
            </a:pPr>
            <a:r>
              <a:rPr lang="vi-VN" sz="1000" dirty="0">
                <a:effectLst/>
                <a:latin typeface="Times New Roman" panose="02020603050405020304" pitchFamily="18" charset="0"/>
                <a:ea typeface="Calibri" panose="020F0502020204030204" pitchFamily="34" charset="0"/>
              </a:rPr>
              <a:t>                    break</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except TimeoutError:</a:t>
            </a:r>
          </a:p>
          <a:p>
            <a:pPr>
              <a:lnSpc>
                <a:spcPct val="107000"/>
              </a:lnSpc>
              <a:buNone/>
            </a:pPr>
            <a:r>
              <a:rPr lang="vi-VN" sz="1000" dirty="0">
                <a:effectLst/>
                <a:latin typeface="Times New Roman" panose="02020603050405020304" pitchFamily="18" charset="0"/>
                <a:ea typeface="Calibri" panose="020F0502020204030204" pitchFamily="34" charset="0"/>
              </a:rPr>
              <a:t>            pass  </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return best_move or self.get_fallback_move(color)</a:t>
            </a:r>
          </a:p>
          <a:p>
            <a:pPr>
              <a:lnSpc>
                <a:spcPct val="107000"/>
              </a:lnSpc>
              <a:buNone/>
            </a:pPr>
            <a:r>
              <a:rPr lang="vi-VN" sz="1000" dirty="0">
                <a:effectLst/>
                <a:latin typeface="Times New Roman" panose="02020603050405020304" pitchFamily="18" charset="0"/>
                <a:ea typeface="Calibri" panose="020F0502020204030204" pitchFamily="34" charset="0"/>
              </a:rPr>
              <a:t> </a:t>
            </a:r>
          </a:p>
          <a:p>
            <a:endParaRPr lang="en-US" sz="1000" dirty="0"/>
          </a:p>
        </p:txBody>
      </p:sp>
    </p:spTree>
    <p:extLst>
      <p:ext uri="{BB962C8B-B14F-4D97-AF65-F5344CB8AC3E}">
        <p14:creationId xmlns:p14="http://schemas.microsoft.com/office/powerpoint/2010/main" val="3953350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AC60-D38D-8EF4-84A0-CAB80D684358}"/>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4DB39DE1-C553-208B-FA16-C16ABC5CA975}"/>
              </a:ext>
            </a:extLst>
          </p:cNvPr>
          <p:cNvSpPr>
            <a:spLocks noGrp="1"/>
          </p:cNvSpPr>
          <p:nvPr>
            <p:ph idx="1"/>
          </p:nvPr>
        </p:nvSpPr>
        <p:spPr>
          <a:xfrm>
            <a:off x="715885" y="1236505"/>
            <a:ext cx="3423495" cy="4050792"/>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get_all_moves(self, color, depth=0):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"""Mở rộng phương thức get_all_moves với move ordering"""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moves = super().get_all_moves(color)  # Lấy tất cả nước đi cơ bản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điểm số cho move ordering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scored_moves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piece, move in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Ưu tiên nước bắt quân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target = self.board.squares[move.final.row][move.final.col].piece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target: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 = 1000 + self.get_piece_value(target) - self.get_piece_value(piece)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Ưu tiên chiếu tướng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getattr(move, 'is_check',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 = 500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Killer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initial_pos = self.find_piece_position(piece, self.board)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initial_pos and (initial_pos[0], initial_pos[1], move.final.row, move.final.col) in self.killer_moves[depth]: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 += 400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scored_moves.append((piece, move, score))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Sắp xếp theo điểm số</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scored_moves.sort(key=lambda x: x[2], reverse=True)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return [(p, m) for p, m, _ in scored_moves]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2D86462E-F190-85C4-D49A-8DAA1AAD9126}"/>
              </a:ext>
            </a:extLst>
          </p:cNvPr>
          <p:cNvSpPr txBox="1"/>
          <p:nvPr/>
        </p:nvSpPr>
        <p:spPr>
          <a:xfrm>
            <a:off x="4316361" y="1236505"/>
            <a:ext cx="3238387" cy="5514908"/>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get_piece_value(self, piece):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value_map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'Pawn': 1.0,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'Knight': 3.2,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'Bishop': 3.3,</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'Rook': 5.0,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'Queen': 9.0,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 1000.0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return value_map.get(piece.__class__.__name__, 0)</a:t>
            </a:r>
            <a:endParaRPr lang="en-US" sz="1000" dirty="0"/>
          </a:p>
          <a:p>
            <a:pPr>
              <a:lnSpc>
                <a:spcPct val="107000"/>
              </a:lnSpc>
              <a:buNone/>
            </a:pPr>
            <a:r>
              <a:rPr lang="vi-VN" sz="1000" b="1" dirty="0">
                <a:effectLst/>
                <a:latin typeface="Times New Roman" panose="02020603050405020304" pitchFamily="18" charset="0"/>
                <a:ea typeface="Calibri" panose="020F0502020204030204" pitchFamily="34" charset="0"/>
              </a:rPr>
              <a:t>def find_piece_position(self, piece, board):</a:t>
            </a:r>
          </a:p>
          <a:p>
            <a:pPr>
              <a:lnSpc>
                <a:spcPct val="107000"/>
              </a:lnSpc>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for row in range(8):</a:t>
            </a:r>
          </a:p>
          <a:p>
            <a:pPr>
              <a:lnSpc>
                <a:spcPct val="107000"/>
              </a:lnSpc>
              <a:buNone/>
            </a:pPr>
            <a:r>
              <a:rPr lang="vi-VN" sz="1000" dirty="0">
                <a:effectLst/>
                <a:latin typeface="Times New Roman" panose="02020603050405020304" pitchFamily="18" charset="0"/>
                <a:ea typeface="Calibri" panose="020F0502020204030204" pitchFamily="34" charset="0"/>
              </a:rPr>
              <a:t>            for col in range(8):</a:t>
            </a:r>
          </a:p>
          <a:p>
            <a:pPr>
              <a:lnSpc>
                <a:spcPct val="107000"/>
              </a:lnSpc>
              <a:buNone/>
            </a:pPr>
            <a:r>
              <a:rPr lang="vi-VN" sz="1000" dirty="0">
                <a:effectLst/>
                <a:latin typeface="Times New Roman" panose="02020603050405020304" pitchFamily="18" charset="0"/>
                <a:ea typeface="Calibri" panose="020F0502020204030204" pitchFamily="34" charset="0"/>
              </a:rPr>
              <a:t>                if board.squares[row][col].piece == piece:</a:t>
            </a:r>
          </a:p>
          <a:p>
            <a:pPr>
              <a:lnSpc>
                <a:spcPct val="107000"/>
              </a:lnSpc>
              <a:buNone/>
            </a:pPr>
            <a:r>
              <a:rPr lang="vi-VN" sz="1000" dirty="0">
                <a:effectLst/>
                <a:latin typeface="Times New Roman" panose="02020603050405020304" pitchFamily="18" charset="0"/>
                <a:ea typeface="Calibri" panose="020F0502020204030204" pitchFamily="34" charset="0"/>
              </a:rPr>
              <a:t>                    return (row, col)</a:t>
            </a:r>
          </a:p>
          <a:p>
            <a:pPr>
              <a:lnSpc>
                <a:spcPct val="107000"/>
              </a:lnSpc>
              <a:buNone/>
            </a:pPr>
            <a:r>
              <a:rPr lang="vi-VN" sz="1000" dirty="0">
                <a:effectLst/>
                <a:latin typeface="Times New Roman" panose="02020603050405020304" pitchFamily="18" charset="0"/>
                <a:ea typeface="Calibri" panose="020F0502020204030204" pitchFamily="34" charset="0"/>
              </a:rPr>
              <a:t>        return None</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b="1" dirty="0">
                <a:effectLst/>
                <a:latin typeface="Times New Roman" panose="02020603050405020304" pitchFamily="18" charset="0"/>
                <a:ea typeface="Calibri" panose="020F0502020204030204" pitchFamily="34" charset="0"/>
              </a:rPr>
              <a:t> def quiescence(self, board, color, alpha, beta, depth=0):</a:t>
            </a:r>
          </a:p>
          <a:p>
            <a:pPr>
              <a:lnSpc>
                <a:spcPct val="107000"/>
              </a:lnSpc>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self.nodes_searched += 1</a:t>
            </a:r>
          </a:p>
          <a:p>
            <a:pPr>
              <a:lnSpc>
                <a:spcPct val="107000"/>
              </a:lnSpc>
              <a:buNone/>
            </a:pPr>
            <a:r>
              <a:rPr lang="vi-VN" sz="1000" dirty="0">
                <a:effectLst/>
                <a:latin typeface="Times New Roman" panose="02020603050405020304" pitchFamily="18" charset="0"/>
                <a:ea typeface="Calibri" panose="020F0502020204030204" pitchFamily="34" charset="0"/>
              </a:rPr>
              <a:t>        # Giới hạn số node và độ sâu</a:t>
            </a:r>
          </a:p>
          <a:p>
            <a:pPr>
              <a:lnSpc>
                <a:spcPct val="107000"/>
              </a:lnSpc>
              <a:buNone/>
            </a:pPr>
            <a:r>
              <a:rPr lang="vi-VN" sz="1000" dirty="0">
                <a:effectLst/>
                <a:latin typeface="Times New Roman" panose="02020603050405020304" pitchFamily="18" charset="0"/>
                <a:ea typeface="Calibri" panose="020F0502020204030204" pitchFamily="34" charset="0"/>
              </a:rPr>
              <a:t>        if self.nodes_searched &gt; self.max_nodes or depth &gt; 6:</a:t>
            </a:r>
          </a:p>
          <a:p>
            <a:pPr>
              <a:lnSpc>
                <a:spcPct val="107000"/>
              </a:lnSpc>
              <a:buNone/>
            </a:pPr>
            <a:r>
              <a:rPr lang="vi-VN" sz="1000" dirty="0">
                <a:effectLst/>
                <a:latin typeface="Times New Roman" panose="02020603050405020304" pitchFamily="18" charset="0"/>
                <a:ea typeface="Calibri" panose="020F0502020204030204" pitchFamily="34" charset="0"/>
              </a:rPr>
              <a:t>            return self.evaluate_board()</a:t>
            </a:r>
          </a:p>
          <a:p>
            <a:pPr>
              <a:lnSpc>
                <a:spcPct val="107000"/>
              </a:lnSpc>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stand_pat = self.evaluate_board()</a:t>
            </a:r>
          </a:p>
          <a:p>
            <a:pPr>
              <a:lnSpc>
                <a:spcPct val="107000"/>
              </a:lnSpc>
              <a:buNone/>
            </a:pPr>
            <a:r>
              <a:rPr lang="vi-VN" sz="1000" dirty="0">
                <a:effectLst/>
                <a:latin typeface="Times New Roman" panose="02020603050405020304" pitchFamily="18" charset="0"/>
                <a:ea typeface="Calibri" panose="020F0502020204030204" pitchFamily="34" charset="0"/>
              </a:rPr>
              <a:t>        if color == 'black':</a:t>
            </a:r>
          </a:p>
          <a:p>
            <a:pPr>
              <a:lnSpc>
                <a:spcPct val="107000"/>
              </a:lnSpc>
              <a:buNone/>
            </a:pPr>
            <a:r>
              <a:rPr lang="vi-VN" sz="1000" dirty="0">
                <a:effectLst/>
                <a:latin typeface="Times New Roman" panose="02020603050405020304" pitchFamily="18" charset="0"/>
                <a:ea typeface="Calibri" panose="020F0502020204030204" pitchFamily="34" charset="0"/>
              </a:rPr>
              <a:t>            if stand_pat &gt;= beta:</a:t>
            </a:r>
          </a:p>
          <a:p>
            <a:pPr>
              <a:lnSpc>
                <a:spcPct val="107000"/>
              </a:lnSpc>
              <a:buNone/>
            </a:pPr>
            <a:r>
              <a:rPr lang="vi-VN" sz="1000" dirty="0">
                <a:effectLst/>
                <a:latin typeface="Times New Roman" panose="02020603050405020304" pitchFamily="18" charset="0"/>
                <a:ea typeface="Calibri" panose="020F0502020204030204" pitchFamily="34" charset="0"/>
              </a:rPr>
              <a:t>                return beta</a:t>
            </a:r>
          </a:p>
          <a:p>
            <a:pPr>
              <a:lnSpc>
                <a:spcPct val="107000"/>
              </a:lnSpc>
              <a:buNone/>
            </a:pPr>
            <a:r>
              <a:rPr lang="vi-VN" sz="1000" dirty="0">
                <a:effectLst/>
                <a:latin typeface="Times New Roman" panose="02020603050405020304" pitchFamily="18" charset="0"/>
                <a:ea typeface="Calibri" panose="020F0502020204030204" pitchFamily="34" charset="0"/>
              </a:rPr>
              <a:t>            alpha = max(alpha, stand_pat)</a:t>
            </a:r>
          </a:p>
          <a:p>
            <a:pPr>
              <a:lnSpc>
                <a:spcPct val="107000"/>
              </a:lnSpc>
              <a:buNone/>
            </a:pPr>
            <a:r>
              <a:rPr lang="vi-VN" sz="1000" dirty="0">
                <a:effectLst/>
                <a:latin typeface="Times New Roman" panose="02020603050405020304" pitchFamily="18" charset="0"/>
                <a:ea typeface="Calibri" panose="020F0502020204030204" pitchFamily="34" charset="0"/>
              </a:rPr>
              <a:t>        else:</a:t>
            </a:r>
          </a:p>
          <a:p>
            <a:pPr>
              <a:lnSpc>
                <a:spcPct val="107000"/>
              </a:lnSpc>
              <a:buNone/>
            </a:pPr>
            <a:r>
              <a:rPr lang="vi-VN" sz="1000" dirty="0">
                <a:effectLst/>
                <a:latin typeface="Times New Roman" panose="02020603050405020304" pitchFamily="18" charset="0"/>
                <a:ea typeface="Calibri" panose="020F0502020204030204" pitchFamily="34" charset="0"/>
              </a:rPr>
              <a:t>            if stand_pat &lt;= alpha:</a:t>
            </a:r>
          </a:p>
          <a:p>
            <a:pPr>
              <a:lnSpc>
                <a:spcPct val="107000"/>
              </a:lnSpc>
              <a:buNone/>
            </a:pPr>
            <a:r>
              <a:rPr lang="vi-VN" sz="1000" dirty="0">
                <a:effectLst/>
                <a:latin typeface="Times New Roman" panose="02020603050405020304" pitchFamily="18" charset="0"/>
                <a:ea typeface="Calibri" panose="020F0502020204030204" pitchFamily="34" charset="0"/>
              </a:rPr>
              <a:t>                return alpha</a:t>
            </a:r>
          </a:p>
          <a:p>
            <a:pPr>
              <a:lnSpc>
                <a:spcPct val="107000"/>
              </a:lnSpc>
              <a:buNone/>
            </a:pPr>
            <a:r>
              <a:rPr lang="vi-VN" sz="1000" dirty="0">
                <a:effectLst/>
                <a:latin typeface="Times New Roman" panose="02020603050405020304" pitchFamily="18" charset="0"/>
                <a:ea typeface="Calibri" panose="020F0502020204030204" pitchFamily="34" charset="0"/>
              </a:rPr>
              <a:t>            beta = min(beta, stand_pat)</a:t>
            </a:r>
          </a:p>
          <a:p>
            <a:pPr>
              <a:lnSpc>
                <a:spcPct val="107000"/>
              </a:lnSpc>
              <a:buNone/>
            </a:pPr>
            <a:endParaRPr lang="en-US" sz="1000" dirty="0"/>
          </a:p>
        </p:txBody>
      </p:sp>
      <p:sp>
        <p:nvSpPr>
          <p:cNvPr id="5" name="TextBox 4">
            <a:extLst>
              <a:ext uri="{FF2B5EF4-FFF2-40B4-BE49-F238E27FC236}">
                <a16:creationId xmlns:a16="http://schemas.microsoft.com/office/drawing/2014/main" id="{B5CE5AB9-0A5C-C6AB-D550-36CC9C68D870}"/>
              </a:ext>
            </a:extLst>
          </p:cNvPr>
          <p:cNvSpPr txBox="1"/>
          <p:nvPr/>
        </p:nvSpPr>
        <p:spPr>
          <a:xfrm>
            <a:off x="7731729" y="1177984"/>
            <a:ext cx="4100052" cy="5680016"/>
          </a:xfrm>
          <a:prstGeom prst="rect">
            <a:avLst/>
          </a:prstGeom>
          <a:noFill/>
        </p:spPr>
        <p:txBody>
          <a:bodyPr wrap="square" rtlCol="0">
            <a:spAutoFit/>
          </a:bodyPr>
          <a:lstStyle/>
          <a:p>
            <a:pPr>
              <a:lnSpc>
                <a:spcPct val="107000"/>
              </a:lnSpc>
              <a:buNone/>
            </a:pPr>
            <a:r>
              <a:rPr lang="vi-VN" sz="1000" dirty="0">
                <a:effectLst/>
                <a:latin typeface="Times New Roman" panose="02020603050405020304" pitchFamily="18" charset="0"/>
                <a:ea typeface="Calibri" panose="020F0502020204030204" pitchFamily="34" charset="0"/>
              </a:rPr>
              <a:t>        # Chỉ xét các nước đi bắt quân hoặc chiếu</a:t>
            </a:r>
          </a:p>
          <a:p>
            <a:pPr>
              <a:lnSpc>
                <a:spcPct val="107000"/>
              </a:lnSpc>
              <a:buNone/>
            </a:pPr>
            <a:r>
              <a:rPr lang="vi-VN" sz="1000" dirty="0">
                <a:effectLst/>
                <a:latin typeface="Times New Roman" panose="02020603050405020304" pitchFamily="18" charset="0"/>
                <a:ea typeface="Calibri" panose="020F0502020204030204" pitchFamily="34" charset="0"/>
              </a:rPr>
              <a:t>        captures = []</a:t>
            </a:r>
          </a:p>
          <a:p>
            <a:pPr>
              <a:lnSpc>
                <a:spcPct val="107000"/>
              </a:lnSpc>
              <a:buNone/>
            </a:pPr>
            <a:r>
              <a:rPr lang="vi-VN" sz="1000" dirty="0">
                <a:effectLst/>
                <a:latin typeface="Times New Roman" panose="02020603050405020304" pitchFamily="18" charset="0"/>
                <a:ea typeface="Calibri" panose="020F0502020204030204" pitchFamily="34" charset="0"/>
              </a:rPr>
              <a:t>        for row in range(8):</a:t>
            </a:r>
          </a:p>
          <a:p>
            <a:pPr>
              <a:lnSpc>
                <a:spcPct val="107000"/>
              </a:lnSpc>
              <a:buNone/>
            </a:pPr>
            <a:r>
              <a:rPr lang="vi-VN" sz="1000" dirty="0">
                <a:effectLst/>
                <a:latin typeface="Times New Roman" panose="02020603050405020304" pitchFamily="18" charset="0"/>
                <a:ea typeface="Calibri" panose="020F0502020204030204" pitchFamily="34" charset="0"/>
              </a:rPr>
              <a:t>            for col in range(8):</a:t>
            </a:r>
          </a:p>
          <a:p>
            <a:pPr>
              <a:lnSpc>
                <a:spcPct val="107000"/>
              </a:lnSpc>
              <a:buNone/>
            </a:pPr>
            <a:r>
              <a:rPr lang="vi-VN" sz="1000" dirty="0">
                <a:effectLst/>
                <a:latin typeface="Times New Roman" panose="02020603050405020304" pitchFamily="18" charset="0"/>
                <a:ea typeface="Calibri" panose="020F0502020204030204" pitchFamily="34" charset="0"/>
              </a:rPr>
              <a:t>                piece = board.squares[row][col].piece</a:t>
            </a:r>
          </a:p>
          <a:p>
            <a:pPr>
              <a:lnSpc>
                <a:spcPct val="107000"/>
              </a:lnSpc>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buNone/>
            </a:pPr>
            <a:r>
              <a:rPr lang="vi-VN" sz="1000" dirty="0">
                <a:effectLst/>
                <a:latin typeface="Times New Roman" panose="02020603050405020304" pitchFamily="18" charset="0"/>
                <a:ea typeface="Calibri" panose="020F0502020204030204" pitchFamily="34" charset="0"/>
              </a:rPr>
              <a:t>                    board.calc_moves(piece, row, col, bool=True)</a:t>
            </a:r>
          </a:p>
          <a:p>
            <a:pPr>
              <a:lnSpc>
                <a:spcPct val="107000"/>
              </a:lnSpc>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buNone/>
            </a:pPr>
            <a:r>
              <a:rPr lang="vi-VN" sz="1000" dirty="0">
                <a:effectLst/>
                <a:latin typeface="Times New Roman" panose="02020603050405020304" pitchFamily="18" charset="0"/>
                <a:ea typeface="Calibri" panose="020F0502020204030204" pitchFamily="34" charset="0"/>
              </a:rPr>
              <a:t>                        target = board.squares[move.final.row][move.final.col].piece</a:t>
            </a:r>
          </a:p>
          <a:p>
            <a:pPr>
              <a:lnSpc>
                <a:spcPct val="107000"/>
              </a:lnSpc>
              <a:buNone/>
            </a:pPr>
            <a:r>
              <a:rPr lang="vi-VN" sz="1000" dirty="0">
                <a:effectLst/>
                <a:latin typeface="Times New Roman" panose="02020603050405020304" pitchFamily="18" charset="0"/>
                <a:ea typeface="Calibri" panose="020F0502020204030204" pitchFamily="34" charset="0"/>
              </a:rPr>
              <a:t>                        if target or getattr(move, 'is_check', False):</a:t>
            </a:r>
          </a:p>
          <a:p>
            <a:pPr>
              <a:lnSpc>
                <a:spcPct val="107000"/>
              </a:lnSpc>
              <a:buNone/>
            </a:pPr>
            <a:r>
              <a:rPr lang="vi-VN" sz="1000" dirty="0">
                <a:effectLst/>
                <a:latin typeface="Times New Roman" panose="02020603050405020304" pitchFamily="18" charset="0"/>
                <a:ea typeface="Calibri" panose="020F0502020204030204" pitchFamily="34" charset="0"/>
              </a:rPr>
              <a:t>                            score = self.get_piece_value(target) if target else 0</a:t>
            </a:r>
          </a:p>
          <a:p>
            <a:pPr>
              <a:lnSpc>
                <a:spcPct val="107000"/>
              </a:lnSpc>
              <a:buNone/>
            </a:pPr>
            <a:r>
              <a:rPr lang="vi-VN" sz="1000" dirty="0">
                <a:effectLst/>
                <a:latin typeface="Times New Roman" panose="02020603050405020304" pitchFamily="18" charset="0"/>
                <a:ea typeface="Calibri" panose="020F0502020204030204" pitchFamily="34" charset="0"/>
              </a:rPr>
              <a:t>                            score += 50 if getattr(move, 'is_check', False) else 0</a:t>
            </a:r>
          </a:p>
          <a:p>
            <a:pPr>
              <a:lnSpc>
                <a:spcPct val="107000"/>
              </a:lnSpc>
              <a:buNone/>
            </a:pPr>
            <a:r>
              <a:rPr lang="vi-VN" sz="1000" dirty="0">
                <a:effectLst/>
                <a:latin typeface="Times New Roman" panose="02020603050405020304" pitchFamily="18" charset="0"/>
                <a:ea typeface="Calibri" panose="020F0502020204030204" pitchFamily="34" charset="0"/>
              </a:rPr>
              <a:t>                            captures.append((piece, move, score))</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captures.sort(key=lambda x: x[2], reverse=True)</a:t>
            </a:r>
          </a:p>
          <a:p>
            <a:pPr>
              <a:lnSpc>
                <a:spcPct val="107000"/>
              </a:lnSpc>
              <a:buNone/>
            </a:pPr>
            <a:r>
              <a:rPr lang="vi-VN" sz="1000" dirty="0">
                <a:effectLst/>
                <a:latin typeface="Times New Roman" panose="02020603050405020304" pitchFamily="18" charset="0"/>
                <a:ea typeface="Calibri" panose="020F0502020204030204" pitchFamily="34" charset="0"/>
              </a:rPr>
              <a:t>        captures = captures[:12]</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for piece, move, _ in captures:</a:t>
            </a:r>
          </a:p>
          <a:p>
            <a:pPr>
              <a:lnSpc>
                <a:spcPct val="107000"/>
              </a:lnSpc>
              <a:buNone/>
            </a:pPr>
            <a:r>
              <a:rPr lang="vi-VN" sz="1000" dirty="0">
                <a:effectLst/>
                <a:latin typeface="Times New Roman" panose="02020603050405020304" pitchFamily="18" charset="0"/>
                <a:ea typeface="Calibri" panose="020F0502020204030204" pitchFamily="34" charset="0"/>
              </a:rPr>
              <a:t>            copied_board = copy.deepcopy(board)</a:t>
            </a:r>
          </a:p>
          <a:p>
            <a:pPr>
              <a:lnSpc>
                <a:spcPct val="107000"/>
              </a:lnSpc>
              <a:buNone/>
            </a:pPr>
            <a:r>
              <a:rPr lang="vi-VN" sz="1000" dirty="0">
                <a:effectLst/>
                <a:latin typeface="Times New Roman" panose="02020603050405020304" pitchFamily="18" charset="0"/>
                <a:ea typeface="Calibri" panose="020F0502020204030204" pitchFamily="34" charset="0"/>
              </a:rPr>
              <a:t>            copied_board.move(piece, move, testing=True)</a:t>
            </a:r>
          </a:p>
          <a:p>
            <a:pPr>
              <a:lnSpc>
                <a:spcPct val="107000"/>
              </a:lnSpc>
              <a:buNone/>
            </a:pPr>
            <a:r>
              <a:rPr lang="vi-VN" sz="1000" dirty="0">
                <a:effectLst/>
                <a:latin typeface="Times New Roman" panose="02020603050405020304" pitchFamily="18" charset="0"/>
                <a:ea typeface="Calibri" panose="020F0502020204030204" pitchFamily="34" charset="0"/>
              </a:rPr>
              <a:t>            score = self.quiescence(copied_board, 'white' if color == 'black' else 'black', alpha, beta, depth+1)</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buNone/>
            </a:pPr>
            <a:r>
              <a:rPr lang="vi-VN" sz="1000" dirty="0">
                <a:effectLst/>
                <a:latin typeface="Times New Roman" panose="02020603050405020304" pitchFamily="18" charset="0"/>
                <a:ea typeface="Calibri" panose="020F0502020204030204" pitchFamily="34" charset="0"/>
              </a:rPr>
              <a:t>            if color == 'black':</a:t>
            </a:r>
          </a:p>
          <a:p>
            <a:pPr>
              <a:lnSpc>
                <a:spcPct val="107000"/>
              </a:lnSpc>
              <a:buNone/>
            </a:pPr>
            <a:r>
              <a:rPr lang="vi-VN" sz="1000" dirty="0">
                <a:effectLst/>
                <a:latin typeface="Times New Roman" panose="02020603050405020304" pitchFamily="18" charset="0"/>
                <a:ea typeface="Calibri" panose="020F0502020204030204" pitchFamily="34" charset="0"/>
              </a:rPr>
              <a:t>                if score &gt;= beta:</a:t>
            </a:r>
          </a:p>
          <a:p>
            <a:pPr>
              <a:lnSpc>
                <a:spcPct val="107000"/>
              </a:lnSpc>
              <a:buNone/>
            </a:pPr>
            <a:r>
              <a:rPr lang="vi-VN" sz="1000" dirty="0">
                <a:effectLst/>
                <a:latin typeface="Times New Roman" panose="02020603050405020304" pitchFamily="18" charset="0"/>
                <a:ea typeface="Calibri" panose="020F0502020204030204" pitchFamily="34" charset="0"/>
              </a:rPr>
              <a:t>                    return beta</a:t>
            </a:r>
          </a:p>
          <a:p>
            <a:pPr>
              <a:lnSpc>
                <a:spcPct val="107000"/>
              </a:lnSpc>
              <a:buNone/>
            </a:pPr>
            <a:r>
              <a:rPr lang="vi-VN" sz="1000" dirty="0">
                <a:effectLst/>
                <a:latin typeface="Times New Roman" panose="02020603050405020304" pitchFamily="18" charset="0"/>
                <a:ea typeface="Calibri" panose="020F0502020204030204" pitchFamily="34" charset="0"/>
              </a:rPr>
              <a:t>                alpha = max(alpha, score)</a:t>
            </a:r>
          </a:p>
          <a:p>
            <a:pPr>
              <a:lnSpc>
                <a:spcPct val="107000"/>
              </a:lnSpc>
              <a:buNone/>
            </a:pPr>
            <a:r>
              <a:rPr lang="vi-VN" sz="1000" dirty="0">
                <a:effectLst/>
                <a:latin typeface="Times New Roman" panose="02020603050405020304" pitchFamily="18" charset="0"/>
                <a:ea typeface="Calibri" panose="020F0502020204030204" pitchFamily="34" charset="0"/>
              </a:rPr>
              <a:t>            else:</a:t>
            </a:r>
          </a:p>
          <a:p>
            <a:pPr>
              <a:lnSpc>
                <a:spcPct val="107000"/>
              </a:lnSpc>
              <a:buNone/>
            </a:pPr>
            <a:r>
              <a:rPr lang="vi-VN" sz="1000" dirty="0">
                <a:effectLst/>
                <a:latin typeface="Times New Roman" panose="02020603050405020304" pitchFamily="18" charset="0"/>
                <a:ea typeface="Calibri" panose="020F0502020204030204" pitchFamily="34" charset="0"/>
              </a:rPr>
              <a:t>                if score &lt;= alpha:</a:t>
            </a:r>
          </a:p>
          <a:p>
            <a:pPr>
              <a:lnSpc>
                <a:spcPct val="107000"/>
              </a:lnSpc>
              <a:buNone/>
            </a:pPr>
            <a:r>
              <a:rPr lang="vi-VN" sz="1000" dirty="0">
                <a:effectLst/>
                <a:latin typeface="Times New Roman" panose="02020603050405020304" pitchFamily="18" charset="0"/>
                <a:ea typeface="Calibri" panose="020F0502020204030204" pitchFamily="34" charset="0"/>
              </a:rPr>
              <a:t>                    return alpha</a:t>
            </a:r>
          </a:p>
          <a:p>
            <a:pPr>
              <a:lnSpc>
                <a:spcPct val="107000"/>
              </a:lnSpc>
              <a:buNone/>
            </a:pPr>
            <a:r>
              <a:rPr lang="vi-VN" sz="1000" dirty="0">
                <a:effectLst/>
                <a:latin typeface="Times New Roman" panose="02020603050405020304" pitchFamily="18" charset="0"/>
                <a:ea typeface="Calibri" panose="020F0502020204030204" pitchFamily="34" charset="0"/>
              </a:rPr>
              <a:t>                beta = min(beta, score)</a:t>
            </a:r>
          </a:p>
          <a:p>
            <a:pPr>
              <a:lnSpc>
                <a:spcPct val="107000"/>
              </a:lnSpc>
              <a:buNone/>
            </a:pPr>
            <a:r>
              <a:rPr lang="vi-VN" sz="1000" dirty="0">
                <a:effectLst/>
                <a:latin typeface="Times New Roman" panose="02020603050405020304" pitchFamily="18" charset="0"/>
                <a:ea typeface="Calibri" panose="020F0502020204030204" pitchFamily="34" charset="0"/>
              </a:rPr>
              <a:t>        </a:t>
            </a:r>
          </a:p>
          <a:p>
            <a:pPr>
              <a:lnSpc>
                <a:spcPct val="107000"/>
              </a:lnSpc>
            </a:pPr>
            <a:r>
              <a:rPr lang="vi-VN" sz="1000" dirty="0">
                <a:effectLst/>
                <a:latin typeface="Times New Roman" panose="02020603050405020304" pitchFamily="18" charset="0"/>
                <a:ea typeface="Calibri" panose="020F0502020204030204" pitchFamily="34" charset="0"/>
              </a:rPr>
              <a:t>        return alpha if color == 'black' else beta</a:t>
            </a:r>
          </a:p>
          <a:p>
            <a:endParaRPr lang="en-US" sz="1000" dirty="0"/>
          </a:p>
        </p:txBody>
      </p:sp>
    </p:spTree>
    <p:extLst>
      <p:ext uri="{BB962C8B-B14F-4D97-AF65-F5344CB8AC3E}">
        <p14:creationId xmlns:p14="http://schemas.microsoft.com/office/powerpoint/2010/main" val="321269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F00F4-DB2A-D128-1ED7-E461852D72E0}"/>
              </a:ext>
            </a:extLst>
          </p:cNvPr>
          <p:cNvSpPr>
            <a:spLocks noGrp="1"/>
          </p:cNvSpPr>
          <p:nvPr>
            <p:ph type="title"/>
          </p:nvPr>
        </p:nvSpPr>
        <p:spPr>
          <a:xfrm>
            <a:off x="1069848" y="484632"/>
            <a:ext cx="10058400" cy="596916"/>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55300556-0A5A-3970-E38A-04089038B19D}"/>
              </a:ext>
            </a:extLst>
          </p:cNvPr>
          <p:cNvSpPr>
            <a:spLocks noGrp="1"/>
          </p:cNvSpPr>
          <p:nvPr>
            <p:ph idx="1"/>
          </p:nvPr>
        </p:nvSpPr>
        <p:spPr>
          <a:xfrm>
            <a:off x="843706" y="1238864"/>
            <a:ext cx="3443158" cy="4903839"/>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minimax(self, board, color, depth, alpha, beta, current_depth=0):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elf.nodes_searched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Kiểm tra giới hạn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(time.time() - self.start_time &gt; self.time_limit or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self.nodes_searched &gt; self.max_nodes):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raise TimeoutError()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board_hash = self.get_board_hash(board)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board_hash in self.transposition_table: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entry = self.transposition_table[board_hash]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entry['depth'] &gt;= depth: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entry['value']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Đến độ sâu tối đa thì chuyển sang quiescence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depth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q_score = self.quiescence(board, color, alpha, beta)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[q_score, None,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Lấy các nước đi đã sắp xếp</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moves = self.get_all_moves(color, current_depth)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best_move = (None,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best_value = -float('inf') if color == 'black' else float('inf')</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piece, move in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 = self.find_piece_position(piece,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continue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copied_board = copy.deepcopy(board)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copied_board.move(piece, move, testing=True)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marL="0" indent="0">
              <a:spcBef>
                <a:spcPts val="0"/>
              </a:spcBef>
              <a:buNone/>
            </a:pPr>
            <a:endParaRPr lang="en-US" sz="1000" dirty="0"/>
          </a:p>
        </p:txBody>
      </p:sp>
      <p:sp>
        <p:nvSpPr>
          <p:cNvPr id="4" name="TextBox 3">
            <a:extLst>
              <a:ext uri="{FF2B5EF4-FFF2-40B4-BE49-F238E27FC236}">
                <a16:creationId xmlns:a16="http://schemas.microsoft.com/office/drawing/2014/main" id="{847C290E-5C82-4156-6581-1B77F6B05F22}"/>
              </a:ext>
            </a:extLst>
          </p:cNvPr>
          <p:cNvSpPr txBox="1"/>
          <p:nvPr/>
        </p:nvSpPr>
        <p:spPr>
          <a:xfrm>
            <a:off x="4473023" y="1238864"/>
            <a:ext cx="3884397" cy="5515036"/>
          </a:xfrm>
          <a:prstGeom prst="rect">
            <a:avLst/>
          </a:prstGeom>
          <a:noFill/>
        </p:spPr>
        <p:txBody>
          <a:bodyPr wrap="non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eval_result = self.minimax(</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copied_board,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'white' if color == 'black' else 'black',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depth - 1,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beta,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current_depth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eval_score = eval_result[0]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color == 'black':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eval_score &gt; best_value: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best_value = eval_score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best_move = (pos,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Cập nhật killer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board.squares[move.final.row][move.final.col].piece: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self.killer_moves[current_depth].append((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pos[0], pos[1],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move.final.row, move.final.col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len(self.killer_moves[current_depth]) &gt;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self.killer_moves[current_depth].pop(0)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 = max(alpha, best_value)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eval_score &lt; best_value: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best_value = eval_score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best_move = (pos,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beta = min(beta, best_value)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beta &lt;= alpha: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CA9DBB50-026F-237D-179D-0F2E5A4858FB}"/>
              </a:ext>
            </a:extLst>
          </p:cNvPr>
          <p:cNvSpPr txBox="1"/>
          <p:nvPr/>
        </p:nvSpPr>
        <p:spPr>
          <a:xfrm>
            <a:off x="8357420" y="1238864"/>
            <a:ext cx="3171061" cy="2222147"/>
          </a:xfrm>
          <a:prstGeom prst="rect">
            <a:avLst/>
          </a:prstGeom>
          <a:noFill/>
        </p:spPr>
        <p:txBody>
          <a:bodyPr wrap="non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Lưu vào transposition table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self.transposition_table[board_hash]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'value': [best_value, best_move[0], best_move[1]],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'depth': depth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[best_value, best_move[0], best_move[1]]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get_fallback_move(self,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"""Nước đi dự phòng nếu hết thời gian"""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moves = super().get_all_moves(color)</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return random.choice(moves) if moves else None</a:t>
            </a:r>
            <a:endParaRPr lang="en-US" sz="1000" dirty="0"/>
          </a:p>
          <a:p>
            <a:endParaRPr lang="en-US" sz="1000" dirty="0"/>
          </a:p>
        </p:txBody>
      </p:sp>
    </p:spTree>
    <p:extLst>
      <p:ext uri="{BB962C8B-B14F-4D97-AF65-F5344CB8AC3E}">
        <p14:creationId xmlns:p14="http://schemas.microsoft.com/office/powerpoint/2010/main" val="2308733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6F0E-7C78-9F3A-6F7B-6EE4D9DB9EF1}"/>
              </a:ext>
            </a:extLst>
          </p:cNvPr>
          <p:cNvSpPr>
            <a:spLocks noGrp="1"/>
          </p:cNvSpPr>
          <p:nvPr>
            <p:ph type="title"/>
          </p:nvPr>
        </p:nvSpPr>
        <p:spPr>
          <a:xfrm>
            <a:off x="1069848" y="484632"/>
            <a:ext cx="10058400" cy="547755"/>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B44BFBC8-34F0-10D3-BC7D-46B9632627A8}"/>
              </a:ext>
            </a:extLst>
          </p:cNvPr>
          <p:cNvSpPr>
            <a:spLocks noGrp="1"/>
          </p:cNvSpPr>
          <p:nvPr>
            <p:ph idx="1"/>
          </p:nvPr>
        </p:nvSpPr>
        <p:spPr>
          <a:xfrm>
            <a:off x="814209" y="1737425"/>
            <a:ext cx="5281791" cy="4840356"/>
          </a:xfrm>
        </p:spPr>
        <p:txBody>
          <a:bodyPr>
            <a:no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pygame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os</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Color:</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 (self, light, dark):</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self.light</a:t>
            </a:r>
            <a:r>
              <a:rPr lang="en-US" sz="1000" dirty="0">
                <a:effectLst/>
                <a:latin typeface="Times New Roman" panose="02020603050405020304" pitchFamily="18" charset="0"/>
                <a:ea typeface="Calibri" panose="020F0502020204030204" pitchFamily="34" charset="0"/>
              </a:rPr>
              <a:t> = light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self.dark</a:t>
            </a:r>
            <a:r>
              <a:rPr lang="en-US" sz="1000" dirty="0">
                <a:effectLst/>
                <a:latin typeface="Times New Roman" panose="02020603050405020304" pitchFamily="18" charset="0"/>
                <a:ea typeface="Calibri" panose="020F0502020204030204" pitchFamily="34" charset="0"/>
              </a:rPr>
              <a:t> = dark</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Theme: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 (self, </a:t>
            </a:r>
            <a:r>
              <a:rPr lang="en-US" sz="1000" b="1" dirty="0" err="1">
                <a:effectLst/>
                <a:latin typeface="Times New Roman" panose="02020603050405020304" pitchFamily="18" charset="0"/>
                <a:ea typeface="Calibri" panose="020F0502020204030204" pitchFamily="34" charset="0"/>
              </a:rPr>
              <a:t>light_bg</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dark_bg</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light_trace</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dark_trace</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light_moves</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dark_moves</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self.bg = Color (</a:t>
            </a:r>
            <a:r>
              <a:rPr lang="en-US" sz="1000" dirty="0" err="1">
                <a:effectLst/>
                <a:latin typeface="Times New Roman" panose="02020603050405020304" pitchFamily="18" charset="0"/>
                <a:ea typeface="Calibri" panose="020F0502020204030204" pitchFamily="34" charset="0"/>
              </a:rPr>
              <a:t>light_bg</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dark_bg</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self.trace</a:t>
            </a:r>
            <a:r>
              <a:rPr lang="en-US" sz="1000" dirty="0">
                <a:effectLst/>
                <a:latin typeface="Times New Roman" panose="02020603050405020304" pitchFamily="18" charset="0"/>
                <a:ea typeface="Calibri" panose="020F0502020204030204" pitchFamily="34" charset="0"/>
              </a:rPr>
              <a:t> = Color (</a:t>
            </a:r>
            <a:r>
              <a:rPr lang="en-US" sz="1000" dirty="0" err="1">
                <a:effectLst/>
                <a:latin typeface="Times New Roman" panose="02020603050405020304" pitchFamily="18" charset="0"/>
                <a:ea typeface="Calibri" panose="020F0502020204030204" pitchFamily="34" charset="0"/>
              </a:rPr>
              <a:t>light_trace</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dark_trace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self.moves</a:t>
            </a:r>
            <a:r>
              <a:rPr lang="en-US" sz="1000" dirty="0">
                <a:effectLst/>
                <a:latin typeface="Times New Roman" panose="02020603050405020304" pitchFamily="18" charset="0"/>
                <a:ea typeface="Calibri" panose="020F0502020204030204" pitchFamily="34" charset="0"/>
              </a:rPr>
              <a:t> = Color (</a:t>
            </a:r>
            <a:r>
              <a:rPr lang="en-US" sz="1000" dirty="0" err="1">
                <a:effectLst/>
                <a:latin typeface="Times New Roman" panose="02020603050405020304" pitchFamily="18" charset="0"/>
                <a:ea typeface="Calibri" panose="020F0502020204030204" pitchFamily="34" charset="0"/>
              </a:rPr>
              <a:t>light_moves</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dark_moves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Sound:</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path):</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self.path</a:t>
            </a:r>
            <a:r>
              <a:rPr lang="en-US" sz="1000" dirty="0">
                <a:effectLst/>
                <a:latin typeface="Times New Roman" panose="02020603050405020304" pitchFamily="18" charset="0"/>
                <a:ea typeface="Calibri" panose="020F0502020204030204" pitchFamily="34" charset="0"/>
              </a:rPr>
              <a:t> = path</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self.sound</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pygame.mixer.Sound</a:t>
            </a:r>
            <a:r>
              <a:rPr lang="en-US" sz="1000" dirty="0">
                <a:effectLst/>
                <a:latin typeface="Times New Roman" panose="02020603050405020304" pitchFamily="18" charset="0"/>
                <a:ea typeface="Calibri" panose="020F0502020204030204" pitchFamily="34" charset="0"/>
              </a:rPr>
              <a:t>(path)</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play(self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pygame.mixer.Sound.play</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self.sound</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Config:</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 =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self._</a:t>
            </a:r>
            <a:r>
              <a:rPr lang="en-US" sz="1000" dirty="0" err="1">
                <a:effectLst/>
                <a:latin typeface="Times New Roman" panose="02020603050405020304" pitchFamily="18" charset="0"/>
                <a:ea typeface="Calibri" panose="020F0502020204030204" pitchFamily="34" charset="0"/>
              </a:rPr>
              <a:t>add_theme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self.font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pygame.font.SysFont</a:t>
            </a:r>
            <a:r>
              <a:rPr lang="en-US" sz="1000" dirty="0">
                <a:effectLst/>
                <a:latin typeface="Times New Roman" panose="02020603050405020304" pitchFamily="18" charset="0"/>
                <a:ea typeface="Calibri" panose="020F0502020204030204" pitchFamily="34" charset="0"/>
              </a:rPr>
              <a:t>('monospace', 18, bold = True)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self.move_sound</a:t>
            </a:r>
            <a:r>
              <a:rPr lang="en-US" sz="1000" dirty="0">
                <a:effectLst/>
                <a:latin typeface="Times New Roman" panose="02020603050405020304" pitchFamily="18" charset="0"/>
                <a:ea typeface="Calibri" panose="020F0502020204030204" pitchFamily="34" charset="0"/>
              </a:rPr>
              <a:t> = Sound(</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('assets/sounds/move.wav'))</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self.capture_sound</a:t>
            </a:r>
            <a:r>
              <a:rPr lang="en-US" sz="1000" dirty="0">
                <a:effectLst/>
                <a:latin typeface="Times New Roman" panose="02020603050405020304" pitchFamily="18" charset="0"/>
                <a:ea typeface="Calibri" panose="020F0502020204030204" pitchFamily="34" charset="0"/>
              </a:rPr>
              <a:t> = Sound(</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('assets/sounds/capture.wav'))</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EABFCCB6-AD75-10F3-7EC1-A1B8C6F1BD87}"/>
              </a:ext>
            </a:extLst>
          </p:cNvPr>
          <p:cNvSpPr txBox="1"/>
          <p:nvPr/>
        </p:nvSpPr>
        <p:spPr>
          <a:xfrm>
            <a:off x="963561" y="1200240"/>
            <a:ext cx="5266185" cy="369332"/>
          </a:xfrm>
          <a:prstGeom prst="rect">
            <a:avLst/>
          </a:prstGeom>
          <a:noFill/>
        </p:spPr>
        <p:txBody>
          <a:bodyPr wrap="none" rtlCol="0">
            <a:spAutoFit/>
          </a:bodyPr>
          <a:lstStyle/>
          <a:p>
            <a:r>
              <a:rPr lang="en-US" sz="1800" b="1" dirty="0">
                <a:solidFill>
                  <a:schemeClr val="accent1">
                    <a:lumMod val="75000"/>
                  </a:schemeClr>
                </a:solidFill>
                <a:effectLst/>
                <a:latin typeface="Times New Roman" panose="02020603050405020304" pitchFamily="18" charset="0"/>
                <a:ea typeface="Calibri" panose="020F0502020204030204" pitchFamily="34" charset="0"/>
              </a:rPr>
              <a:t>Quản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lý</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giao</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diện</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âm</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thanh</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và</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font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chữ</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(config.py)</a:t>
            </a:r>
          </a:p>
        </p:txBody>
      </p:sp>
      <p:sp>
        <p:nvSpPr>
          <p:cNvPr id="6" name="TextBox 5">
            <a:extLst>
              <a:ext uri="{FF2B5EF4-FFF2-40B4-BE49-F238E27FC236}">
                <a16:creationId xmlns:a16="http://schemas.microsoft.com/office/drawing/2014/main" id="{DBD07BAB-9EC4-54A9-067B-91819F97A3BA}"/>
              </a:ext>
            </a:extLst>
          </p:cNvPr>
          <p:cNvSpPr txBox="1"/>
          <p:nvPr/>
        </p:nvSpPr>
        <p:spPr>
          <a:xfrm>
            <a:off x="6096000" y="1737425"/>
            <a:ext cx="5642891" cy="1892826"/>
          </a:xfrm>
          <a:prstGeom prst="rect">
            <a:avLst/>
          </a:prstGeom>
          <a:noFill/>
        </p:spPr>
        <p:txBody>
          <a:bodyPr wrap="none" rtlCol="0">
            <a:spAutoFit/>
          </a:bodyPr>
          <a:lstStyle/>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change_theme</a:t>
            </a:r>
            <a:r>
              <a:rPr lang="en-US" sz="1000" b="1" dirty="0">
                <a:effectLst/>
                <a:latin typeface="Times New Roman" panose="02020603050405020304" pitchFamily="18" charset="0"/>
                <a:ea typeface="Calibri" panose="020F0502020204030204" pitchFamily="34" charset="0"/>
              </a:rPr>
              <a:t>(self):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1</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len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a:t>
            </a:r>
            <a:r>
              <a:rPr lang="en-US" sz="1000" b="1" dirty="0" err="1">
                <a:effectLst/>
                <a:latin typeface="Times New Roman" panose="02020603050405020304" pitchFamily="18" charset="0"/>
                <a:ea typeface="Calibri" panose="020F0502020204030204" pitchFamily="34" charset="0"/>
              </a:rPr>
              <a:t>add_theme</a:t>
            </a:r>
            <a:r>
              <a:rPr lang="en-US" sz="1000" b="1" dirty="0">
                <a:effectLst/>
                <a:latin typeface="Times New Roman" panose="02020603050405020304" pitchFamily="18" charset="0"/>
                <a:ea typeface="Calibri" panose="020F0502020204030204" pitchFamily="34" charset="0"/>
              </a:rPr>
              <a:t>(self):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gray = Theme ((120, 119, 118), (86, 85, 84), (99, 126, 143), (82, 102, 128),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green = Theme ((234, 235, 200), (119, 154, 88), (244, 247, 116), (172, 195, 51),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brown = Theme ((235, 209, 166), (165, 117, 88), (245, 234, 100), (209, 185, 59),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blue = Theme ((229, 228, 200), (60, 95, 135), (123, 187, 227), (43, 119, 191), '#C86464', '#C84646')</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 = [green, brown, blue, gray]</a:t>
            </a:r>
          </a:p>
          <a:p>
            <a:endParaRPr lang="en-US" sz="1000" dirty="0"/>
          </a:p>
        </p:txBody>
      </p:sp>
    </p:spTree>
    <p:extLst>
      <p:ext uri="{BB962C8B-B14F-4D97-AF65-F5344CB8AC3E}">
        <p14:creationId xmlns:p14="http://schemas.microsoft.com/office/powerpoint/2010/main" val="248184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1D93-16B1-9F3C-569B-13F6B4E8F47A}"/>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EC39A5F6-2D67-32F9-7766-D892A7B46CF9}"/>
              </a:ext>
            </a:extLst>
          </p:cNvPr>
          <p:cNvSpPr>
            <a:spLocks noGrp="1"/>
          </p:cNvSpPr>
          <p:nvPr>
            <p:ph idx="1"/>
          </p:nvPr>
        </p:nvSpPr>
        <p:spPr>
          <a:xfrm>
            <a:off x="1021731" y="1708453"/>
            <a:ext cx="4534539" cy="4050792"/>
          </a:xfrm>
        </p:spPr>
        <p:txBody>
          <a:bodyPr>
            <a:norm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WIDTH = 450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HEIGHT = 450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SCREEN DIMENSION</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SCREEN_WIDTH = WIDTH + 500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SCREEN_HEIGHT = HEIGHT + 200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BROAD DIMENSION</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ROWS = 8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COLS = 8</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SQSIZE = WIDTH // COLS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BOARD_WIDTH = SQSIZE * COLS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BOARD_HEIGHT = SQSIZE * ROWS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BOARD ALIGNMENT (</a:t>
            </a:r>
            <a:r>
              <a:rPr lang="en-US" sz="1000" dirty="0" err="1">
                <a:effectLst/>
                <a:latin typeface="Times New Roman" panose="02020603050405020304" pitchFamily="18" charset="0"/>
                <a:ea typeface="Calibri" panose="020F0502020204030204" pitchFamily="34" charset="0"/>
              </a:rPr>
              <a:t>Căn</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giữa</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bàn</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cờ</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trong</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cửa</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sổ</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BOARD_X = (SCREEN_WIDTH - BOARD_WIDTH) // 2</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BOARD_Y = (SCREEN_HEIGHT - BOARD_HEIGHT) // 2</a:t>
            </a:r>
          </a:p>
          <a:p>
            <a:pPr>
              <a:spcBef>
                <a:spcPts val="0"/>
              </a:spcBef>
            </a:pPr>
            <a:endParaRPr lang="en-US" sz="1000" dirty="0"/>
          </a:p>
        </p:txBody>
      </p:sp>
      <p:sp>
        <p:nvSpPr>
          <p:cNvPr id="4" name="TextBox 3">
            <a:extLst>
              <a:ext uri="{FF2B5EF4-FFF2-40B4-BE49-F238E27FC236}">
                <a16:creationId xmlns:a16="http://schemas.microsoft.com/office/drawing/2014/main" id="{710ED9ED-5CA9-4526-365E-23053BD14B50}"/>
              </a:ext>
            </a:extLst>
          </p:cNvPr>
          <p:cNvSpPr txBox="1"/>
          <p:nvPr/>
        </p:nvSpPr>
        <p:spPr>
          <a:xfrm>
            <a:off x="953728" y="1179870"/>
            <a:ext cx="4602542" cy="369332"/>
          </a:xfrm>
          <a:prstGeom prst="rect">
            <a:avLst/>
          </a:prstGeom>
          <a:noFill/>
        </p:spPr>
        <p:txBody>
          <a:bodyPr wrap="none" rtlCol="0">
            <a:spAutoFit/>
          </a:bodyPr>
          <a:lstStyle/>
          <a:p>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Quản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lí</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thông</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số</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cố</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định</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của</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game (const.py)</a:t>
            </a:r>
          </a:p>
        </p:txBody>
      </p:sp>
    </p:spTree>
    <p:extLst>
      <p:ext uri="{BB962C8B-B14F-4D97-AF65-F5344CB8AC3E}">
        <p14:creationId xmlns:p14="http://schemas.microsoft.com/office/powerpoint/2010/main" val="3518513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79E5-6704-6110-08EB-7A78CEBDA65D}"/>
              </a:ext>
            </a:extLst>
          </p:cNvPr>
          <p:cNvSpPr>
            <a:spLocks noGrp="1"/>
          </p:cNvSpPr>
          <p:nvPr>
            <p:ph type="title"/>
          </p:nvPr>
        </p:nvSpPr>
        <p:spPr/>
        <p:txBody>
          <a:bodyPr/>
          <a:lstStyle/>
          <a:p>
            <a:r>
              <a:rPr lang="vi-VN" dirty="0"/>
              <a:t>PHẦN 4: TỔNG KẾT</a:t>
            </a:r>
            <a:endParaRPr lang="en-US" dirty="0"/>
          </a:p>
        </p:txBody>
      </p:sp>
      <p:sp>
        <p:nvSpPr>
          <p:cNvPr id="3" name="Text Placeholder 2">
            <a:extLst>
              <a:ext uri="{FF2B5EF4-FFF2-40B4-BE49-F238E27FC236}">
                <a16:creationId xmlns:a16="http://schemas.microsoft.com/office/drawing/2014/main" id="{25EC2E78-164C-4D18-7048-9C5796B862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24245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1DCA-EC5C-C072-7C74-722F4B805277}"/>
              </a:ext>
            </a:extLst>
          </p:cNvPr>
          <p:cNvSpPr>
            <a:spLocks noGrp="1"/>
          </p:cNvSpPr>
          <p:nvPr>
            <p:ph type="title"/>
          </p:nvPr>
        </p:nvSpPr>
        <p:spPr>
          <a:xfrm>
            <a:off x="1069848" y="484632"/>
            <a:ext cx="10058400" cy="917448"/>
          </a:xfrm>
        </p:spPr>
        <p:txBody>
          <a:bodyPr/>
          <a:lstStyle/>
          <a:p>
            <a:r>
              <a:rPr lang="vi-VN" dirty="0"/>
              <a:t>Ưu và nhược điểm</a:t>
            </a:r>
            <a:endParaRPr lang="en-US" dirty="0"/>
          </a:p>
        </p:txBody>
      </p:sp>
      <p:sp>
        <p:nvSpPr>
          <p:cNvPr id="3" name="Text Placeholder 2">
            <a:extLst>
              <a:ext uri="{FF2B5EF4-FFF2-40B4-BE49-F238E27FC236}">
                <a16:creationId xmlns:a16="http://schemas.microsoft.com/office/drawing/2014/main" id="{61FBC672-31F6-D480-D123-59CB37CACFE5}"/>
              </a:ext>
            </a:extLst>
          </p:cNvPr>
          <p:cNvSpPr>
            <a:spLocks noGrp="1"/>
          </p:cNvSpPr>
          <p:nvPr>
            <p:ph type="body" idx="1"/>
          </p:nvPr>
        </p:nvSpPr>
        <p:spPr>
          <a:xfrm>
            <a:off x="1069848" y="1432560"/>
            <a:ext cx="4754880" cy="640080"/>
          </a:xfrm>
        </p:spPr>
        <p:txBody>
          <a:bodyPr/>
          <a:lstStyle/>
          <a:p>
            <a:r>
              <a:rPr lang="vi-VN" dirty="0"/>
              <a:t>	Ưu điểm</a:t>
            </a:r>
            <a:endParaRPr lang="en-US" dirty="0"/>
          </a:p>
        </p:txBody>
      </p:sp>
      <p:sp>
        <p:nvSpPr>
          <p:cNvPr id="4" name="Content Placeholder 3">
            <a:extLst>
              <a:ext uri="{FF2B5EF4-FFF2-40B4-BE49-F238E27FC236}">
                <a16:creationId xmlns:a16="http://schemas.microsoft.com/office/drawing/2014/main" id="{84752FA2-2793-9DE7-03D0-B0625ADC0AE4}"/>
              </a:ext>
            </a:extLst>
          </p:cNvPr>
          <p:cNvSpPr>
            <a:spLocks noGrp="1"/>
          </p:cNvSpPr>
          <p:nvPr>
            <p:ph sz="half" idx="2"/>
          </p:nvPr>
        </p:nvSpPr>
        <p:spPr>
          <a:xfrm>
            <a:off x="1168908" y="2048256"/>
            <a:ext cx="4754880" cy="3582924"/>
          </a:xfrm>
        </p:spPr>
        <p:txBody>
          <a:bodyPr>
            <a:normAutofit fontScale="62500" lnSpcReduction="20000"/>
          </a:bodyPr>
          <a:lstStyle/>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Giao diện người dùng thân thiện, dễ sử dụng, được xây dựng bằng thư viện Tkinter và Pygame, phù hợp với nhiều đối tượng người chơi.</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Ứng dụng tốt các kiến thức về lập trình hướng đối tượng (OOP), xử lý sự kiện và quản lý trạng thái trong quá trình xây dựng game.</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Chương trình hoạt động ổn định, có thể chạy trên nhiều nền tảng hệ điều hành khác nhau (Windows, macOS, Linux).</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Là môi trường lý tưởng để rèn luyện khả năng tư duy chiến thuật thông qua trò chơi trí tuệ cờ vua.</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Có chế độ luyện tập hỗ trợ người mới chơi làm quen với luật cờ, các chiến thuật cơ bản thông qua phần hướng dẫn trực quan và bài tập cụ thể.</a:t>
            </a:r>
          </a:p>
          <a:p>
            <a:endParaRPr lang="en-US" dirty="0"/>
          </a:p>
        </p:txBody>
      </p:sp>
      <p:sp>
        <p:nvSpPr>
          <p:cNvPr id="5" name="Text Placeholder 4">
            <a:extLst>
              <a:ext uri="{FF2B5EF4-FFF2-40B4-BE49-F238E27FC236}">
                <a16:creationId xmlns:a16="http://schemas.microsoft.com/office/drawing/2014/main" id="{D5E1D488-A47F-E0EE-D03A-3C70FA169737}"/>
              </a:ext>
            </a:extLst>
          </p:cNvPr>
          <p:cNvSpPr>
            <a:spLocks noGrp="1"/>
          </p:cNvSpPr>
          <p:nvPr>
            <p:ph type="body" sz="quarter" idx="3"/>
          </p:nvPr>
        </p:nvSpPr>
        <p:spPr>
          <a:xfrm>
            <a:off x="6364224" y="1432560"/>
            <a:ext cx="4754880" cy="640080"/>
          </a:xfrm>
        </p:spPr>
        <p:txBody>
          <a:bodyPr/>
          <a:lstStyle/>
          <a:p>
            <a:r>
              <a:rPr lang="vi-VN" dirty="0"/>
              <a:t>	Nhược điểm</a:t>
            </a:r>
            <a:endParaRPr lang="en-US" dirty="0"/>
          </a:p>
        </p:txBody>
      </p:sp>
      <p:sp>
        <p:nvSpPr>
          <p:cNvPr id="6" name="Content Placeholder 5">
            <a:extLst>
              <a:ext uri="{FF2B5EF4-FFF2-40B4-BE49-F238E27FC236}">
                <a16:creationId xmlns:a16="http://schemas.microsoft.com/office/drawing/2014/main" id="{BF63F775-D85B-0965-267E-0F54AF29F8DD}"/>
              </a:ext>
            </a:extLst>
          </p:cNvPr>
          <p:cNvSpPr>
            <a:spLocks noGrp="1"/>
          </p:cNvSpPr>
          <p:nvPr>
            <p:ph sz="quarter" idx="4"/>
          </p:nvPr>
        </p:nvSpPr>
        <p:spPr>
          <a:xfrm>
            <a:off x="6364224" y="2065020"/>
            <a:ext cx="4754880" cy="3665220"/>
          </a:xfrm>
        </p:spPr>
        <p:txBody>
          <a:bodyPr>
            <a:normAutofit fontScale="62500" lnSpcReduction="20000"/>
          </a:bodyPr>
          <a:lstStyle/>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Trí tuệ nhân tạo (AI) trong chế độ người với máy còn khá đơn giản, chưa thực sự mạnh. AI hiện tại chỉ áp dụng một số thuật toán cơ bản như đánh giá vị trí và chọn nước đi theo mức độ ưu tiên đơn giản, chưa thể đưa ra những chiến lược sâu sắc.</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Chưa tích hợp hệ thống đăng ký/đăng nhập và không có kết nối với máy chủ (server), do đó không thể lưu trữ thông tin người dùng, lịch sử các ván cờ hoặc phân tích thành tích cá nhân.</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Giao diện đồ họa chưa thực sự bắt mắt: Mặc dù đảm bảo tính thân thiện và dễ sử dụng, nhưng giao diện còn khá đơn giản.</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Chế độ chơi chưa được đa dạng và phong phú, chương trình chỉ có 2 chế độ chơi là chơi với máy và luyện tập, khó gây ấn tượng với người dùng.</a:t>
            </a:r>
          </a:p>
          <a:p>
            <a:endParaRPr lang="en-US" dirty="0"/>
          </a:p>
        </p:txBody>
      </p:sp>
    </p:spTree>
    <p:extLst>
      <p:ext uri="{BB962C8B-B14F-4D97-AF65-F5344CB8AC3E}">
        <p14:creationId xmlns:p14="http://schemas.microsoft.com/office/powerpoint/2010/main" val="350541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454-F8F0-6D15-DC9A-76B8F4745453}"/>
              </a:ext>
            </a:extLst>
          </p:cNvPr>
          <p:cNvSpPr>
            <a:spLocks noGrp="1"/>
          </p:cNvSpPr>
          <p:nvPr>
            <p:ph type="title"/>
          </p:nvPr>
        </p:nvSpPr>
        <p:spPr/>
        <p:txBody>
          <a:bodyPr/>
          <a:lstStyle/>
          <a:p>
            <a:r>
              <a:rPr lang="vi-VN" dirty="0"/>
              <a:t>HưỚNG CẢI TIẾN PHÁT TRIỂN TRONG TƯƠNG LAI</a:t>
            </a:r>
            <a:endParaRPr lang="en-US" dirty="0"/>
          </a:p>
        </p:txBody>
      </p:sp>
      <p:sp>
        <p:nvSpPr>
          <p:cNvPr id="7" name="Content Placeholder 6">
            <a:extLst>
              <a:ext uri="{FF2B5EF4-FFF2-40B4-BE49-F238E27FC236}">
                <a16:creationId xmlns:a16="http://schemas.microsoft.com/office/drawing/2014/main" id="{11061021-7626-D901-65BF-FB767ED76531}"/>
              </a:ext>
            </a:extLst>
          </p:cNvPr>
          <p:cNvSpPr>
            <a:spLocks noGrp="1"/>
          </p:cNvSpPr>
          <p:nvPr>
            <p:ph idx="1"/>
          </p:nvPr>
        </p:nvSpPr>
        <p:spPr>
          <a:xfrm>
            <a:off x="731520" y="2121408"/>
            <a:ext cx="10721340" cy="4317492"/>
          </a:xfrm>
        </p:spPr>
        <p:txBody>
          <a:bodyPr>
            <a:normAutofit fontScale="47500" lnSpcReduction="20000"/>
          </a:bodyPr>
          <a:lstStyle/>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Nâng cấp trí tuệ nhân tạo (AI</a:t>
            </a:r>
            <a:r>
              <a:rPr lang="vi-VN" sz="2200" b="1" dirty="0">
                <a:effectLst/>
                <a:latin typeface="Times New Roman" panose="02020603050405020304" pitchFamily="18" charset="0"/>
                <a:ea typeface="Calibri" panose="020F0502020204030204" pitchFamily="34" charset="0"/>
              </a:rPr>
              <a:t>)</a:t>
            </a:r>
            <a:r>
              <a:rPr lang="vi-VN" sz="2200" dirty="0">
                <a:effectLst/>
                <a:latin typeface="Times New Roman" panose="02020603050405020304" pitchFamily="18" charset="0"/>
                <a:ea typeface="Calibri" panose="020F0502020204030204" pitchFamily="34" charset="0"/>
              </a:rPr>
              <a:t>: Trong các phiên bản tiếp theo, nhóm sẽ tập trung cải tiến AI bằng cách áp dụng các cải thiện thuật hơn như Minimax có cắt tỉa Alpha-Beta, hoặc thậm chí kết hợp các mô hình học máy để AI có khả năng đánh giá sâu hơn các tình huống và đưa ra chiến lược hiệu quả hơn, mang đến trải nghiệm thách thức hơn cho người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Tích hợp hệ thống đăng ký/đăng nhập và lưu trữ dữ liệu trên server: Xây dựng hệ thống xác thực tài khoản người dùng và kết nối với cơ sở dữ liệu từ xa để lưu trữ thông tin người chơi, kết quả ván đấu, lịch sử đối đầu… Đây là bước tiến quan trọng để mở rộng trò chơi theo hướng thi đấu online hoặc tổ chức giải đấu giữa các người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Cải thiện giao diện đồ họa và trải nghiệm người dùng (UX/UI): Tăng cường hiệu ứng đồ họa, âm thanh, animation mượt mà khi di chuyển quân cờ, khi chiến thắng hoặc thua ván cờ. Đồng thời cập nhật giao diện theo xu hướng hiện đại để thu hút người dùng và tạo cảm giác chuyên nghiệp hơn khi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Phát triển thêm nhiều chế độ chơi: Bổ sung các chế độ như chơi hai người trên cùng máy, chơi online, chế độ giải đố (puzzle), chế độ theo cấp độ từ dễ đến khó, hoặc thử thách theo thời gian. Những chế độ này giúp tăng tính giải trí, giữ chân người chơi lâu hơn.</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Thêm tính năng lưu ván cờ, phát lại và hoàn tác nước đi: Cho phép người chơi lưu ván đấu để xem lại, học hỏi chiến thuật hoặc phân tích điểm sai lầm. Ngoài ra, tính năng "Undo/Redo" cũng sẽ được xem xét bổ sung để người chơi luyện tập tốt hơn.</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Tối ưu hóa hiệu suất và khả năng tương thích: Nâng cấp kiến trúc chương trình để hoạt động hiệu quả hơn, hạn chế lỗi phát sinh, đảm bảo khả năng chạy mượt trên cả máy tính cấu hình thấp hoặc các hệ điều hành khác nhau.</a:t>
            </a:r>
          </a:p>
          <a:p>
            <a:endParaRPr lang="en-US" dirty="0"/>
          </a:p>
        </p:txBody>
      </p:sp>
    </p:spTree>
    <p:extLst>
      <p:ext uri="{BB962C8B-B14F-4D97-AF65-F5344CB8AC3E}">
        <p14:creationId xmlns:p14="http://schemas.microsoft.com/office/powerpoint/2010/main" val="702216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9361-D4A1-D66D-2C07-BF67D1BE8679}"/>
              </a:ext>
            </a:extLst>
          </p:cNvPr>
          <p:cNvSpPr>
            <a:spLocks noGrp="1"/>
          </p:cNvSpPr>
          <p:nvPr>
            <p:ph type="title"/>
          </p:nvPr>
        </p:nvSpPr>
        <p:spPr/>
        <p:txBody>
          <a:bodyPr/>
          <a:lstStyle/>
          <a:p>
            <a:pPr algn="ctr"/>
            <a:r>
              <a:rPr lang="vi-VN" dirty="0"/>
              <a:t>TÀI LIỆU THAM KHẢO</a:t>
            </a:r>
            <a:endParaRPr lang="en-US" dirty="0"/>
          </a:p>
        </p:txBody>
      </p:sp>
      <p:sp>
        <p:nvSpPr>
          <p:cNvPr id="3" name="Content Placeholder 2">
            <a:extLst>
              <a:ext uri="{FF2B5EF4-FFF2-40B4-BE49-F238E27FC236}">
                <a16:creationId xmlns:a16="http://schemas.microsoft.com/office/drawing/2014/main" id="{8F46AB40-F9AC-389D-F885-5549076F63B5}"/>
              </a:ext>
            </a:extLst>
          </p:cNvPr>
          <p:cNvSpPr>
            <a:spLocks noGrp="1"/>
          </p:cNvSpPr>
          <p:nvPr>
            <p:ph idx="1"/>
          </p:nvPr>
        </p:nvSpPr>
        <p:spPr/>
        <p:txBody>
          <a:bodyPr>
            <a:normAutofit fontScale="77500" lnSpcReduction="20000"/>
          </a:bodyPr>
          <a:lstStyle/>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[1] </a:t>
            </a:r>
            <a:r>
              <a:rPr lang="en-US" sz="1800" u="sng" dirty="0">
                <a:solidFill>
                  <a:srgbClr val="0563C1"/>
                </a:solidFill>
                <a:effectLst/>
                <a:latin typeface="Times New Roman" panose="02020603050405020304" pitchFamily="18" charset="0"/>
                <a:ea typeface="Calibri" panose="020F0502020204030204" pitchFamily="34" charset="0"/>
                <a:hlinkClick r:id="rId2"/>
              </a:rPr>
              <a:t>https://www.geeksforgeeks.org/pygame-tutorial</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[2] </a:t>
            </a:r>
            <a:r>
              <a:rPr lang="en-US" sz="1800" u="sng" dirty="0">
                <a:solidFill>
                  <a:srgbClr val="0563C1"/>
                </a:solidFill>
                <a:effectLst/>
                <a:latin typeface="Times New Roman" panose="02020603050405020304" pitchFamily="18" charset="0"/>
                <a:ea typeface="Calibri" panose="020F0502020204030204" pitchFamily="34" charset="0"/>
                <a:hlinkClick r:id="rId3"/>
              </a:rPr>
              <a:t>https://www.geeksforgeeks.org/python-tkinter-tutorial</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[3] </a:t>
            </a:r>
            <a:r>
              <a:rPr lang="en-US" sz="1800" u="sng" dirty="0">
                <a:solidFill>
                  <a:srgbClr val="0563C1"/>
                </a:solidFill>
                <a:effectLst/>
                <a:latin typeface="Times New Roman" panose="02020603050405020304" pitchFamily="18" charset="0"/>
                <a:ea typeface="Calibri" panose="020F0502020204030204" pitchFamily="34" charset="0"/>
                <a:hlinkClick r:id="rId4"/>
              </a:rPr>
              <a:t>https://www.programiz.com/python-programming</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[4] </a:t>
            </a:r>
            <a:r>
              <a:rPr lang="en-US" sz="1800" u="sng" dirty="0">
                <a:solidFill>
                  <a:srgbClr val="0563C1"/>
                </a:solidFill>
                <a:effectLst/>
                <a:latin typeface="Times New Roman" panose="02020603050405020304" pitchFamily="18" charset="0"/>
                <a:ea typeface="Calibri" panose="020F0502020204030204" pitchFamily="34" charset="0"/>
                <a:hlinkClick r:id="rId5"/>
              </a:rPr>
              <a:t>https://en.wikipedia.org/wiki/Rules_of_chess</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[5] from</a:t>
            </a:r>
            <a:r>
              <a:rPr lang="vi-VN" sz="1800" dirty="0">
                <a:effectLst/>
                <a:latin typeface="Times New Roman" panose="02020603050405020304" pitchFamily="18" charset="0"/>
                <a:ea typeface="Calibri" panose="020F0502020204030204" pitchFamily="34" charset="0"/>
              </a:rPr>
              <a:t> C</a:t>
            </a:r>
            <a:r>
              <a:rPr lang="en-US" sz="1800" dirty="0" err="1">
                <a:effectLst/>
                <a:latin typeface="Times New Roman" panose="02020603050405020304" pitchFamily="18" charset="0"/>
                <a:ea typeface="Calibri" panose="020F0502020204030204" pitchFamily="34" charset="0"/>
              </a:rPr>
              <a:t>hris</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Pixel Chess</a:t>
            </a:r>
            <a:r>
              <a:rPr lang="en-US" sz="1800" dirty="0">
                <a:effectLst/>
                <a:latin typeface="Times New Roman" panose="02020603050405020304" pitchFamily="18" charset="0"/>
                <a:ea typeface="Calibri" panose="020F0502020204030204" pitchFamily="34" charset="0"/>
              </a:rPr>
              <a:t>, Newgrounds Art Portal, [Online]. Available: </a:t>
            </a:r>
            <a:r>
              <a:rPr lang="en-US" sz="1800" u="sng" dirty="0">
                <a:solidFill>
                  <a:srgbClr val="0563C1"/>
                </a:solidFill>
                <a:effectLst/>
                <a:latin typeface="Times New Roman" panose="02020603050405020304" pitchFamily="18" charset="0"/>
                <a:ea typeface="Calibri" panose="020F0502020204030204" pitchFamily="34" charset="0"/>
                <a:hlinkClick r:id="rId6"/>
              </a:rPr>
              <a:t>https://www.newgrounds.com/art/view/fromchris/pixel-chess</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[6] </a:t>
            </a:r>
            <a:r>
              <a:rPr lang="en-US" sz="1800" u="sng" dirty="0">
                <a:solidFill>
                  <a:srgbClr val="0563C1"/>
                </a:solidFill>
                <a:effectLst/>
                <a:latin typeface="Times New Roman" panose="02020603050405020304" pitchFamily="18" charset="0"/>
                <a:ea typeface="Calibri" panose="020F0502020204030204" pitchFamily="34" charset="0"/>
                <a:hlinkClick r:id="rId7"/>
              </a:rPr>
              <a:t>https://www.geeksforgeeks.org/python-database-tutorial</a:t>
            </a:r>
            <a:endParaRPr lang="en-US" sz="1800" dirty="0">
              <a:effectLst/>
              <a:latin typeface="Times New Roman" panose="02020603050405020304" pitchFamily="18" charset="0"/>
              <a:ea typeface="Calibri" panose="020F0502020204030204" pitchFamily="34" charset="0"/>
            </a:endParaRPr>
          </a:p>
          <a:p>
            <a:pPr mar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rPr>
              <a:t>[7] </a:t>
            </a:r>
            <a:r>
              <a:rPr lang="en-US" sz="1800" u="sng" dirty="0">
                <a:solidFill>
                  <a:srgbClr val="0563C1"/>
                </a:solidFill>
                <a:effectLst/>
                <a:latin typeface="Times New Roman" panose="02020603050405020304" pitchFamily="18" charset="0"/>
                <a:ea typeface="Calibri" panose="020F0502020204030204" pitchFamily="34" charset="0"/>
                <a:hlinkClick r:id="rId8"/>
              </a:rPr>
              <a:t>https://www.geeksforgeeks.org/python-oops-concepts/</a:t>
            </a:r>
            <a:endParaRPr lang="en-US" sz="1800" dirty="0">
              <a:effectLst/>
              <a:latin typeface="Times New Roman" panose="02020603050405020304" pitchFamily="18"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8876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D471-C89B-150F-794B-206780A0279A}"/>
              </a:ext>
            </a:extLst>
          </p:cNvPr>
          <p:cNvSpPr>
            <a:spLocks noGrp="1"/>
          </p:cNvSpPr>
          <p:nvPr>
            <p:ph type="title"/>
          </p:nvPr>
        </p:nvSpPr>
        <p:spPr/>
        <p:txBody>
          <a:bodyPr/>
          <a:lstStyle/>
          <a:p>
            <a:r>
              <a:rPr lang="vi-VN" dirty="0"/>
              <a:t>GIỚI THIỆU ĐỀ TÀI</a:t>
            </a:r>
            <a:endParaRPr lang="en-US" dirty="0"/>
          </a:p>
        </p:txBody>
      </p:sp>
      <p:sp>
        <p:nvSpPr>
          <p:cNvPr id="3" name="Content Placeholder 2">
            <a:extLst>
              <a:ext uri="{FF2B5EF4-FFF2-40B4-BE49-F238E27FC236}">
                <a16:creationId xmlns:a16="http://schemas.microsoft.com/office/drawing/2014/main" id="{C7F4933F-87E9-3B92-1AFE-B34128870472}"/>
              </a:ext>
            </a:extLst>
          </p:cNvPr>
          <p:cNvSpPr>
            <a:spLocks noGrp="1"/>
          </p:cNvSpPr>
          <p:nvPr>
            <p:ph idx="1"/>
          </p:nvPr>
        </p:nvSpPr>
        <p:spPr/>
        <p:txBody>
          <a:bodyPr/>
          <a:lstStyle/>
          <a:p>
            <a:pPr marL="0" indent="0">
              <a:buNone/>
            </a:pPr>
            <a:r>
              <a:rPr lang="vi-VN" sz="1800" dirty="0">
                <a:effectLst/>
                <a:latin typeface="Times New Roman" panose="02020603050405020304" pitchFamily="18" charset="0"/>
                <a:ea typeface="Calibri" panose="020F0502020204030204" pitchFamily="34" charset="0"/>
              </a:rPr>
              <a:t>Đề tài: Xây dựng chương trình đánh cờ vua với nhiều với thư viện Pygame bằng ngôn ngữ lập trình Python</a:t>
            </a:r>
          </a:p>
          <a:p>
            <a:endParaRPr lang="en-US" dirty="0"/>
          </a:p>
        </p:txBody>
      </p:sp>
    </p:spTree>
    <p:extLst>
      <p:ext uri="{BB962C8B-B14F-4D97-AF65-F5344CB8AC3E}">
        <p14:creationId xmlns:p14="http://schemas.microsoft.com/office/powerpoint/2010/main" val="407648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4183-A080-4AB9-73B3-ACEDF303E714}"/>
              </a:ext>
            </a:extLst>
          </p:cNvPr>
          <p:cNvSpPr>
            <a:spLocks noGrp="1"/>
          </p:cNvSpPr>
          <p:nvPr>
            <p:ph type="title"/>
          </p:nvPr>
        </p:nvSpPr>
        <p:spPr/>
        <p:txBody>
          <a:bodyPr/>
          <a:lstStyle/>
          <a:p>
            <a:r>
              <a:rPr lang="vi-VN" dirty="0"/>
              <a:t>LÝ DO CHỌN ĐỀ TÀI</a:t>
            </a:r>
            <a:endParaRPr lang="en-US" dirty="0"/>
          </a:p>
        </p:txBody>
      </p:sp>
      <p:sp>
        <p:nvSpPr>
          <p:cNvPr id="3" name="Content Placeholder 2">
            <a:extLst>
              <a:ext uri="{FF2B5EF4-FFF2-40B4-BE49-F238E27FC236}">
                <a16:creationId xmlns:a16="http://schemas.microsoft.com/office/drawing/2014/main" id="{8847445C-E402-81B9-7B2A-84C228E570C5}"/>
              </a:ext>
            </a:extLst>
          </p:cNvPr>
          <p:cNvSpPr>
            <a:spLocks noGrp="1"/>
          </p:cNvSpPr>
          <p:nvPr>
            <p:ph idx="1"/>
          </p:nvPr>
        </p:nvSpPr>
        <p:spPr/>
        <p:txBody>
          <a:bodyPr>
            <a:normAutofit fontScale="85000" lnSpcReduction="10000"/>
          </a:bodyPr>
          <a:lstStyle/>
          <a:p>
            <a:r>
              <a:rPr lang="vi-VN" sz="1800" dirty="0">
                <a:effectLst/>
                <a:latin typeface="Times New Roman" panose="02020603050405020304" pitchFamily="18" charset="0"/>
                <a:ea typeface="Calibri" panose="020F0502020204030204" pitchFamily="34" charset="0"/>
              </a:rPr>
              <a:t>Cờ vua là một trò chơi trí tuệ có sức hút mạnh mẽ trên toàn thế giới, không chỉ bởi tính giải trí mà còn bởi khả năng rèn luyện tư duy chiến lược và kỹ năng phân tích. Trò chơi đòi hỏi người chơi phải có sự tập trung cao độ, khả năng tính toán cẩn thận và xây dựng chiến thuật hợp lý để giành chiến thắng. Đây là sự kết hợp hoàn hảo giữa khả năng suy luận và tư duy sáng tạo, giúp người chơi phát triển trí tuệ lẫn kỹ năng giải quyết vấn đề.</a:t>
            </a:r>
          </a:p>
          <a:p>
            <a:r>
              <a:rPr lang="vi-VN" sz="1800" dirty="0">
                <a:effectLst/>
                <a:latin typeface="Times New Roman" panose="02020603050405020304" pitchFamily="18" charset="0"/>
                <a:ea typeface="Calibri" panose="020F0502020204030204" pitchFamily="34" charset="0"/>
              </a:rPr>
              <a:t>Python hiện nay là một trong những ngôn ngữ lập trình phổ biến và có sức ảnh hưởng nhất trên thế giới. Kể từ khi được tạo ra bởi Guido van Rossum, Python đã bùng nổ và phát triển mạnh mẽ để trở thành ngôn ngữ ưa thích trong nhiều lĩnh vực như Phát triển web, Khoa học dữ liệu, Trí tuệ nhân tạo (AI) và Machine Learning, Phát triển game (Pygame) , Tự dộng hóa. Python được ưa chuộng vì cú pháp đơn giản, dễ đọc, dễ học. Bên cạnh đó, cộng đồng Python rất lớn mạnh tạo điều kiện cho việc tìm tài liệu, trao đổi kinh nghệm và nhận được sự hỗ trợ toàn cầu</a:t>
            </a:r>
          </a:p>
          <a:p>
            <a:r>
              <a:rPr lang="vi-VN" sz="1800" dirty="0">
                <a:effectLst/>
                <a:latin typeface="Times New Roman" panose="02020603050405020304" pitchFamily="18" charset="0"/>
                <a:ea typeface="Calibri" panose="020F0502020204030204" pitchFamily="34" charset="0"/>
              </a:rPr>
              <a:t>Việc xây dựng game cờ vua bằng Python là cơ hội tuyệt vời để chúng em kết hợp giữa tư duy lập trình và chiến thuật trong trò chơi. Dự án này giúp người lập trình áp dụng các kiến thức về lập trình hướng đối tượng, quản lý sự kiện, thiết kể giao diện và xử lý dữ liệu một cách thành thạo. Đồng thời, cờ vua là một trò chơi dễ chơi, dễ học, có giao diện thân thiện và hoạt động mượt mà, những yếu tố trên sẽ mang lại trải nghiệm thú vị cho người chơi</a:t>
            </a:r>
          </a:p>
          <a:p>
            <a:r>
              <a:rPr lang="vi-VN" sz="1800" dirty="0">
                <a:effectLst/>
                <a:latin typeface="Times New Roman" panose="02020603050405020304" pitchFamily="18" charset="0"/>
                <a:ea typeface="Calibri" panose="020F0502020204030204" pitchFamily="34" charset="0"/>
              </a:rPr>
              <a:t>Trong quá trình tìm hiểu lập trình, nhóm chúng em thấy khá hứng thú với việc phát triển các trò chơi thông qua thư viện Pygame của Python. Pygame là một bộ thư viện đa nền tảng được thiết kể để phát triển trò chơi điện tử. Nó bao gồm đồ họa máy tính  và thư viện âm thanh đa dạng đã tạo nên các tựa game huyền thoại một thời trong quá khứ. Để tạo một môi trường lành mạnh cũng như thử sức với nhiều thử thách mới trong việc khám phá thư viện Pygame nói riêng và lập trình Python nói chung, nhóm chúng em đã chọn xây dựng game cờ vua có nhiều chế độ chơi Tựa game được ưa chuộng rộng rãi, dễ chơi, dễ học nhưng cần tư duy, khả năng suy luận- một game đơn giản nhưng nhiều thử thách và thú vị.</a:t>
            </a:r>
          </a:p>
          <a:p>
            <a:endParaRPr lang="en-US" dirty="0"/>
          </a:p>
        </p:txBody>
      </p:sp>
    </p:spTree>
    <p:extLst>
      <p:ext uri="{BB962C8B-B14F-4D97-AF65-F5344CB8AC3E}">
        <p14:creationId xmlns:p14="http://schemas.microsoft.com/office/powerpoint/2010/main" val="19032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0B13BB-1782-C14B-E75C-BDDDC77AFDEE}"/>
              </a:ext>
            </a:extLst>
          </p:cNvPr>
          <p:cNvSpPr>
            <a:spLocks noGrp="1"/>
          </p:cNvSpPr>
          <p:nvPr>
            <p:ph type="title"/>
          </p:nvPr>
        </p:nvSpPr>
        <p:spPr/>
        <p:txBody>
          <a:bodyPr/>
          <a:lstStyle/>
          <a:p>
            <a:r>
              <a:rPr lang="vi-VN" dirty="0"/>
              <a:t>MỤC ĐÍCH VÀ MỤC TIÊU</a:t>
            </a:r>
            <a:endParaRPr lang="en-US" dirty="0"/>
          </a:p>
        </p:txBody>
      </p:sp>
      <p:sp>
        <p:nvSpPr>
          <p:cNvPr id="5" name="Content Placeholder 4">
            <a:extLst>
              <a:ext uri="{FF2B5EF4-FFF2-40B4-BE49-F238E27FC236}">
                <a16:creationId xmlns:a16="http://schemas.microsoft.com/office/drawing/2014/main" id="{583C2CC6-CEEA-9A32-89B3-811F36501348}"/>
              </a:ext>
            </a:extLst>
          </p:cNvPr>
          <p:cNvSpPr>
            <a:spLocks noGrp="1"/>
          </p:cNvSpPr>
          <p:nvPr>
            <p:ph sz="half" idx="1"/>
          </p:nvPr>
        </p:nvSpPr>
        <p:spPr/>
        <p:txBody>
          <a:bodyPr>
            <a:normAutofit fontScale="62500" lnSpcReduction="20000"/>
          </a:bodyPr>
          <a:lstStyle/>
          <a:p>
            <a:pPr lvl="1" indent="0">
              <a:lnSpc>
                <a:spcPct val="150000"/>
              </a:lnSpc>
              <a:spcBef>
                <a:spcPts val="200"/>
              </a:spcBef>
              <a:buNone/>
            </a:pPr>
            <a:r>
              <a:rPr lang="vi-VN" sz="2600" b="1" dirty="0">
                <a:effectLst/>
                <a:latin typeface="Times New Roman" panose="02020603050405020304" pitchFamily="18" charset="0"/>
                <a:ea typeface="等线 Light" panose="02010600030101010101" pitchFamily="2" charset="-122"/>
              </a:rPr>
              <a:t>     Mục đích</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Rèn luyện và nâng cao kĩ năng lập trình, đông thời rèn luyện kĩ năng làm việc nhóm và phối hợp giữa các thành viên</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Phát triển tư duy, khả năng sáng tạo trong lập trình, cải thiện kỹ năng giải quyết vấn đề thực tế thông qua việc xử lý các tình huống phát sinh trong quá trình xây dựng game.</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Áp dụng và nâng cao các kiến thức đã được học.</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Tìm hiểu, áp dụng thư viện Pygame để, Tkinter vào trong đồ án để phát triển chương trình một cách tối ưu.</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Tạo ra một sản phẩm mang tính giải trí.</a:t>
            </a:r>
          </a:p>
          <a:p>
            <a:endParaRPr lang="en-US" dirty="0"/>
          </a:p>
        </p:txBody>
      </p:sp>
      <p:sp>
        <p:nvSpPr>
          <p:cNvPr id="6" name="Content Placeholder 5">
            <a:extLst>
              <a:ext uri="{FF2B5EF4-FFF2-40B4-BE49-F238E27FC236}">
                <a16:creationId xmlns:a16="http://schemas.microsoft.com/office/drawing/2014/main" id="{7B48854B-A46B-8313-12D3-030B839D0B5E}"/>
              </a:ext>
            </a:extLst>
          </p:cNvPr>
          <p:cNvSpPr>
            <a:spLocks noGrp="1"/>
          </p:cNvSpPr>
          <p:nvPr>
            <p:ph sz="half" idx="2"/>
          </p:nvPr>
        </p:nvSpPr>
        <p:spPr>
          <a:xfrm>
            <a:off x="6367272" y="2093976"/>
            <a:ext cx="4754880" cy="3977640"/>
          </a:xfrm>
        </p:spPr>
        <p:txBody>
          <a:bodyPr>
            <a:normAutofit fontScale="62500" lnSpcReduction="20000"/>
          </a:bodyPr>
          <a:lstStyle/>
          <a:p>
            <a:pPr marL="0" indent="0">
              <a:buNone/>
            </a:pPr>
            <a:endParaRPr lang="vi-VN" sz="1800" b="1" dirty="0">
              <a:effectLst/>
              <a:latin typeface="Times New Roman" panose="02020603050405020304" pitchFamily="18" charset="0"/>
              <a:ea typeface="等线 Light" panose="02010600030101010101" pitchFamily="2" charset="-122"/>
            </a:endParaRPr>
          </a:p>
          <a:p>
            <a:pPr marL="0" indent="0">
              <a:buNone/>
            </a:pPr>
            <a:r>
              <a:rPr lang="vi-VN" sz="2600" b="1" dirty="0">
                <a:effectLst/>
                <a:latin typeface="Times New Roman" panose="02020603050405020304" pitchFamily="18" charset="0"/>
                <a:ea typeface="等线 Light" panose="02010600030101010101" pitchFamily="2" charset="-122"/>
              </a:rPr>
              <a:t>	</a:t>
            </a:r>
            <a:r>
              <a:rPr lang="en-US" sz="2600" b="1" dirty="0" err="1">
                <a:effectLst/>
                <a:latin typeface="Times New Roman" panose="02020603050405020304" pitchFamily="18" charset="0"/>
                <a:ea typeface="等线 Light" panose="02010600030101010101" pitchFamily="2" charset="-122"/>
              </a:rPr>
              <a:t>Mục</a:t>
            </a:r>
            <a:r>
              <a:rPr lang="en-US" sz="2600" b="1" dirty="0">
                <a:effectLst/>
                <a:latin typeface="Times New Roman" panose="02020603050405020304" pitchFamily="18" charset="0"/>
                <a:ea typeface="等线 Light" panose="02010600030101010101" pitchFamily="2" charset="-122"/>
              </a:rPr>
              <a:t> </a:t>
            </a:r>
            <a:r>
              <a:rPr lang="en-US" sz="2600" b="1" dirty="0" err="1">
                <a:effectLst/>
                <a:latin typeface="Times New Roman" panose="02020603050405020304" pitchFamily="18" charset="0"/>
                <a:ea typeface="等线 Light" panose="02010600030101010101" pitchFamily="2" charset="-122"/>
              </a:rPr>
              <a:t>tiêu</a:t>
            </a:r>
            <a:endParaRPr lang="en-US" sz="2600" b="1" dirty="0">
              <a:effectLst/>
              <a:latin typeface="Times New Roman" panose="02020603050405020304" pitchFamily="18" charset="0"/>
              <a:ea typeface="等线 Light" panose="02010600030101010101" pitchFamily="2" charset="-122"/>
            </a:endParaRP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Vận dụng được tính chất lập trình hướng đối tượng (OOP) trong Python</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Tạo một môi trường lành mạnh, sáng tạo nơi vừa giải trí vừa nâng cao kỹ năng lập trình</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Sử dụng thư viện Pygame trong việc xây dựng game cờ vua</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Sử dụng thư viện Tkinter để xây dựng giao diện thân thiện cho người dùng</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Xây dựng được hệ thống luật chơi cờ vua đầy đủ và chính xác bao gồm các nước đi hợp lệ, phong tốt, nhập thành, chiếu và chiếu hết.</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Thiết kế giao diện điều khiển linh hoạt giữa các chế độ chơi.</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Đảm bảo sản phẩm có thể chạy mượt mà, ổn định và có trải nghiệm người dùng tốt.</a:t>
            </a:r>
          </a:p>
          <a:p>
            <a:endParaRPr lang="en-US" dirty="0"/>
          </a:p>
        </p:txBody>
      </p:sp>
    </p:spTree>
    <p:extLst>
      <p:ext uri="{BB962C8B-B14F-4D97-AF65-F5344CB8AC3E}">
        <p14:creationId xmlns:p14="http://schemas.microsoft.com/office/powerpoint/2010/main" val="100915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4FC0-4A7B-3682-D3E0-85DA222F15F2}"/>
              </a:ext>
            </a:extLst>
          </p:cNvPr>
          <p:cNvSpPr>
            <a:spLocks noGrp="1"/>
          </p:cNvSpPr>
          <p:nvPr>
            <p:ph type="title"/>
          </p:nvPr>
        </p:nvSpPr>
        <p:spPr/>
        <p:txBody>
          <a:bodyPr/>
          <a:lstStyle/>
          <a:p>
            <a:r>
              <a:rPr lang="vi-VN" dirty="0"/>
              <a:t>YÊU CẦU ĐỒ ÁN  </a:t>
            </a:r>
            <a:endParaRPr lang="en-US" dirty="0"/>
          </a:p>
        </p:txBody>
      </p:sp>
      <p:graphicFrame>
        <p:nvGraphicFramePr>
          <p:cNvPr id="5" name="Content Placeholder 4">
            <a:extLst>
              <a:ext uri="{FF2B5EF4-FFF2-40B4-BE49-F238E27FC236}">
                <a16:creationId xmlns:a16="http://schemas.microsoft.com/office/drawing/2014/main" id="{7E9CCFC3-5BFC-2116-6A7B-F9AE67E2C288}"/>
              </a:ext>
            </a:extLst>
          </p:cNvPr>
          <p:cNvGraphicFramePr>
            <a:graphicFrameLocks noGrp="1"/>
          </p:cNvGraphicFramePr>
          <p:nvPr>
            <p:ph idx="1"/>
            <p:extLst>
              <p:ext uri="{D42A27DB-BD31-4B8C-83A1-F6EECF244321}">
                <p14:modId xmlns:p14="http://schemas.microsoft.com/office/powerpoint/2010/main" val="2360397672"/>
              </p:ext>
            </p:extLst>
          </p:nvPr>
        </p:nvGraphicFramePr>
        <p:xfrm>
          <a:off x="1066801" y="2350008"/>
          <a:ext cx="10058397" cy="4023360"/>
        </p:xfrm>
        <a:graphic>
          <a:graphicData uri="http://schemas.openxmlformats.org/drawingml/2006/table">
            <a:tbl>
              <a:tblPr firstRow="1" bandRow="1">
                <a:tableStyleId>{5C22544A-7EE6-4342-B048-85BDC9FD1C3A}</a:tableStyleId>
              </a:tblPr>
              <a:tblGrid>
                <a:gridCol w="748993">
                  <a:extLst>
                    <a:ext uri="{9D8B030D-6E8A-4147-A177-3AD203B41FA5}">
                      <a16:colId xmlns:a16="http://schemas.microsoft.com/office/drawing/2014/main" val="3245155638"/>
                    </a:ext>
                  </a:extLst>
                </a:gridCol>
                <a:gridCol w="2340077">
                  <a:extLst>
                    <a:ext uri="{9D8B030D-6E8A-4147-A177-3AD203B41FA5}">
                      <a16:colId xmlns:a16="http://schemas.microsoft.com/office/drawing/2014/main" val="1265494905"/>
                    </a:ext>
                  </a:extLst>
                </a:gridCol>
                <a:gridCol w="6969327">
                  <a:extLst>
                    <a:ext uri="{9D8B030D-6E8A-4147-A177-3AD203B41FA5}">
                      <a16:colId xmlns:a16="http://schemas.microsoft.com/office/drawing/2014/main" val="1268978462"/>
                    </a:ext>
                  </a:extLst>
                </a:gridCol>
              </a:tblGrid>
              <a:tr h="346998">
                <a:tc>
                  <a:txBody>
                    <a:bodyPr/>
                    <a:lstStyle/>
                    <a:p>
                      <a:pPr algn="ctr"/>
                      <a:r>
                        <a:rPr lang="vi-VN" dirty="0"/>
                        <a:t>STT</a:t>
                      </a:r>
                      <a:endParaRPr lang="en-US" dirty="0"/>
                    </a:p>
                  </a:txBody>
                  <a:tcPr/>
                </a:tc>
                <a:tc>
                  <a:txBody>
                    <a:bodyPr/>
                    <a:lstStyle/>
                    <a:p>
                      <a:pPr algn="ctr"/>
                      <a:r>
                        <a:rPr lang="vi-VN" dirty="0"/>
                        <a:t>HỌ VÀ TÊN</a:t>
                      </a:r>
                      <a:endParaRPr lang="en-US" dirty="0"/>
                    </a:p>
                  </a:txBody>
                  <a:tcPr/>
                </a:tc>
                <a:tc>
                  <a:txBody>
                    <a:bodyPr/>
                    <a:lstStyle/>
                    <a:p>
                      <a:pPr algn="ctr"/>
                      <a:r>
                        <a:rPr lang="vi-VN" dirty="0"/>
                        <a:t>CÔNG VIỆC</a:t>
                      </a:r>
                      <a:endParaRPr lang="en-US" dirty="0"/>
                    </a:p>
                  </a:txBody>
                  <a:tcPr/>
                </a:tc>
                <a:extLst>
                  <a:ext uri="{0D108BD9-81ED-4DB2-BD59-A6C34878D82A}">
                    <a16:rowId xmlns:a16="http://schemas.microsoft.com/office/drawing/2014/main" val="750753393"/>
                  </a:ext>
                </a:extLst>
              </a:tr>
              <a:tr h="617766">
                <a:tc>
                  <a:txBody>
                    <a:bodyPr/>
                    <a:lstStyle/>
                    <a:p>
                      <a:pPr algn="ctr"/>
                      <a:r>
                        <a:rPr lang="vi-VN" dirty="0"/>
                        <a:t>1</a:t>
                      </a:r>
                      <a:endParaRPr lang="en-US" dirty="0"/>
                    </a:p>
                  </a:txBody>
                  <a:tcPr/>
                </a:tc>
                <a:tc>
                  <a:txBody>
                    <a:bodyPr/>
                    <a:lstStyle/>
                    <a:p>
                      <a:r>
                        <a:rPr lang="vi-VN" dirty="0"/>
                        <a:t>Phạm Đình Duy Thái</a:t>
                      </a:r>
                      <a:endParaRPr lang="en-US" dirty="0"/>
                    </a:p>
                  </a:txBody>
                  <a:tcPr/>
                </a:tc>
                <a:tc>
                  <a:txBody>
                    <a:bodyPr/>
                    <a:lstStyle/>
                    <a:p>
                      <a:r>
                        <a:rPr lang="en-US" sz="1800" kern="1200" dirty="0" err="1">
                          <a:solidFill>
                            <a:schemeClr val="dk1"/>
                          </a:solidFill>
                          <a:effectLst/>
                          <a:latin typeface="Times  New Roman"/>
                          <a:ea typeface="+mn-ea"/>
                          <a:cs typeface="+mn-cs"/>
                        </a:rPr>
                        <a:t>Thiết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kế</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bố</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cục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bàn</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v</a:t>
                      </a:r>
                      <a:r>
                        <a:rPr lang="en-US" sz="1800" kern="1200" dirty="0">
                          <a:solidFill>
                            <a:schemeClr val="dk1"/>
                          </a:solidFill>
                          <a:effectLst/>
                          <a:latin typeface="Times  New Roman"/>
                          <a:ea typeface="+mn-ea"/>
                          <a:cs typeface="+mn-cs"/>
                        </a:rPr>
                        <a:t>ẽ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ảnh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quân</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t</a:t>
                      </a:r>
                      <a:r>
                        <a:rPr lang="en-US" sz="1800" kern="1200" dirty="0" err="1">
                          <a:solidFill>
                            <a:schemeClr val="dk1"/>
                          </a:solidFill>
                          <a:effectLst/>
                          <a:latin typeface="Times  New Roman"/>
                          <a:ea typeface="+mn-ea"/>
                          <a:cs typeface="+mn-cs"/>
                        </a:rPr>
                        <a:t>hiết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kế</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xây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dựng</a:t>
                      </a:r>
                      <a:r>
                        <a:rPr lang="en-US" sz="1800" kern="1200" dirty="0">
                          <a:solidFill>
                            <a:schemeClr val="dk1"/>
                          </a:solidFill>
                          <a:effectLst/>
                          <a:latin typeface="Times  New Roman"/>
                          <a:ea typeface="+mn-ea"/>
                          <a:cs typeface="+mn-cs"/>
                        </a:rPr>
                        <a:t> logic </a:t>
                      </a:r>
                      <a:r>
                        <a:rPr lang="vi-VN" sz="1800" kern="1200" dirty="0">
                          <a:solidFill>
                            <a:schemeClr val="dk1"/>
                          </a:solidFill>
                          <a:effectLst/>
                          <a:latin typeface="Times  New Roman"/>
                          <a:ea typeface="+mn-ea"/>
                          <a:cs typeface="+mn-cs"/>
                        </a:rPr>
                        <a:t>game, x</a:t>
                      </a:r>
                      <a:r>
                        <a:rPr lang="en-US" sz="1800" kern="1200" dirty="0" err="1">
                          <a:solidFill>
                            <a:schemeClr val="dk1"/>
                          </a:solidFill>
                          <a:effectLst/>
                          <a:latin typeface="Times  New Roman"/>
                          <a:ea typeface="+mn-ea"/>
                          <a:cs typeface="+mn-cs"/>
                        </a:rPr>
                        <a:t>ây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dựng</a:t>
                      </a:r>
                      <a:r>
                        <a:rPr lang="en-US" sz="1800" kern="1200" dirty="0">
                          <a:solidFill>
                            <a:schemeClr val="dk1"/>
                          </a:solidFill>
                          <a:effectLst/>
                          <a:latin typeface="Times  New Roman"/>
                          <a:ea typeface="+mn-ea"/>
                          <a:cs typeface="+mn-cs"/>
                        </a:rPr>
                        <a:t> AI </a:t>
                      </a:r>
                      <a:r>
                        <a:rPr lang="en-US" sz="1800" kern="1200" dirty="0" err="1">
                          <a:solidFill>
                            <a:schemeClr val="dk1"/>
                          </a:solidFill>
                          <a:effectLst/>
                          <a:latin typeface="Times  New Roman"/>
                          <a:ea typeface="+mn-ea"/>
                          <a:cs typeface="+mn-cs"/>
                        </a:rPr>
                        <a:t>đánh</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k</a:t>
                      </a:r>
                      <a:r>
                        <a:rPr lang="en-US" sz="1800" kern="1200" dirty="0" err="1">
                          <a:solidFill>
                            <a:schemeClr val="dk1"/>
                          </a:solidFill>
                          <a:effectLst/>
                          <a:latin typeface="Times  New Roman"/>
                          <a:ea typeface="+mn-ea"/>
                          <a:cs typeface="+mn-cs"/>
                        </a:rPr>
                        <a:t>iểm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năng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sửa</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lỗi, v</a:t>
                      </a:r>
                      <a:r>
                        <a:rPr lang="en-US" sz="1800" kern="1200" dirty="0" err="1">
                          <a:solidFill>
                            <a:schemeClr val="dk1"/>
                          </a:solidFill>
                          <a:effectLst/>
                          <a:latin typeface="Times  New Roman"/>
                          <a:ea typeface="+mn-ea"/>
                          <a:cs typeface="+mn-cs"/>
                        </a:rPr>
                        <a:t>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báo</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cáo</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862796840"/>
                  </a:ext>
                </a:extLst>
              </a:tr>
              <a:tr h="609303">
                <a:tc>
                  <a:txBody>
                    <a:bodyPr/>
                    <a:lstStyle/>
                    <a:p>
                      <a:pPr algn="ctr"/>
                      <a:r>
                        <a:rPr lang="vi-VN" dirty="0"/>
                        <a:t>2</a:t>
                      </a:r>
                      <a:endParaRPr lang="en-US" dirty="0"/>
                    </a:p>
                  </a:txBody>
                  <a:tcPr/>
                </a:tc>
                <a:tc>
                  <a:txBody>
                    <a:bodyPr/>
                    <a:lstStyle/>
                    <a:p>
                      <a:r>
                        <a:rPr lang="vi-VN" dirty="0"/>
                        <a:t>Lê Văn Nhất</a:t>
                      </a:r>
                      <a:endParaRPr lang="en-US" dirty="0"/>
                    </a:p>
                  </a:txBody>
                  <a:tcPr/>
                </a:tc>
                <a:tc>
                  <a:txBody>
                    <a:bodyPr/>
                    <a:lstStyle/>
                    <a:p>
                      <a:r>
                        <a:rPr lang="vi-VN" sz="1800" kern="1200" dirty="0">
                          <a:solidFill>
                            <a:schemeClr val="dk1"/>
                          </a:solidFill>
                          <a:effectLst/>
                          <a:latin typeface="+mn-lt"/>
                          <a:ea typeface="+mn-ea"/>
                          <a:cs typeface="+mn-cs"/>
                        </a:rPr>
                        <a:t>Thiết kế, xây dựng và sửa lỗi logic game, xây dựng bố cục giao diện chọn chế độ chơi, xây dựng AI đánh cờ, kiểm thử các chức năng và sửa lỗi, viết báo cáo</a:t>
                      </a:r>
                    </a:p>
                  </a:txBody>
                  <a:tcPr/>
                </a:tc>
                <a:extLst>
                  <a:ext uri="{0D108BD9-81ED-4DB2-BD59-A6C34878D82A}">
                    <a16:rowId xmlns:a16="http://schemas.microsoft.com/office/drawing/2014/main" val="186319435"/>
                  </a:ext>
                </a:extLst>
              </a:tr>
              <a:tr h="617766">
                <a:tc>
                  <a:txBody>
                    <a:bodyPr/>
                    <a:lstStyle/>
                    <a:p>
                      <a:pPr algn="ctr"/>
                      <a:r>
                        <a:rPr lang="vi-VN" dirty="0"/>
                        <a:t>3</a:t>
                      </a:r>
                      <a:endParaRPr lang="en-US" dirty="0"/>
                    </a:p>
                  </a:txBody>
                  <a:tcPr/>
                </a:tc>
                <a:tc>
                  <a:txBody>
                    <a:bodyPr/>
                    <a:lstStyle/>
                    <a:p>
                      <a:r>
                        <a:rPr lang="vi-VN" dirty="0"/>
                        <a:t>Mai Thành Trung</a:t>
                      </a:r>
                      <a:endParaRPr lang="en-US" dirty="0"/>
                    </a:p>
                  </a:txBody>
                  <a:tcPr/>
                </a:tc>
                <a:tc>
                  <a:txBody>
                    <a:bodyPr/>
                    <a:lstStyle/>
                    <a:p>
                      <a:r>
                        <a:rPr lang="vi-VN" sz="1800" kern="1200" dirty="0">
                          <a:solidFill>
                            <a:schemeClr val="dk1"/>
                          </a:solidFill>
                          <a:effectLst/>
                          <a:latin typeface="+mn-lt"/>
                          <a:ea typeface="+mn-ea"/>
                          <a:cs typeface="+mn-cs"/>
                        </a:rPr>
                        <a:t>Thiết kế và xây dựng logic game, thiết kế bố cục giao diện chọn chế độ chơi, thiết kế và xây dựng AI đánh cờ, kiểm thử các chức năng, viết báo cáo</a:t>
                      </a:r>
                    </a:p>
                  </a:txBody>
                  <a:tcPr/>
                </a:tc>
                <a:extLst>
                  <a:ext uri="{0D108BD9-81ED-4DB2-BD59-A6C34878D82A}">
                    <a16:rowId xmlns:a16="http://schemas.microsoft.com/office/drawing/2014/main" val="1082611492"/>
                  </a:ext>
                </a:extLst>
              </a:tr>
              <a:tr h="617766">
                <a:tc>
                  <a:txBody>
                    <a:bodyPr/>
                    <a:lstStyle/>
                    <a:p>
                      <a:pPr algn="ctr"/>
                      <a:r>
                        <a:rPr lang="vi-VN" dirty="0"/>
                        <a:t>4</a:t>
                      </a:r>
                      <a:endParaRPr lang="en-US" dirty="0"/>
                    </a:p>
                  </a:txBody>
                  <a:tcPr/>
                </a:tc>
                <a:tc>
                  <a:txBody>
                    <a:bodyPr/>
                    <a:lstStyle/>
                    <a:p>
                      <a:r>
                        <a:rPr lang="vi-VN" dirty="0"/>
                        <a:t>Hồ Minh Tiến</a:t>
                      </a:r>
                      <a:endParaRPr lang="en-US" dirty="0"/>
                    </a:p>
                  </a:txBody>
                  <a:tcPr/>
                </a:tc>
                <a:tc>
                  <a:txBody>
                    <a:bodyPr/>
                    <a:lstStyle/>
                    <a:p>
                      <a:r>
                        <a:rPr lang="vi-VN" sz="1800" kern="1200" dirty="0">
                          <a:solidFill>
                            <a:schemeClr val="dk1"/>
                          </a:solidFill>
                          <a:effectLst/>
                          <a:latin typeface="+mn-lt"/>
                          <a:ea typeface="+mn-ea"/>
                          <a:cs typeface="+mn-cs"/>
                        </a:rPr>
                        <a:t>Thiết kế và xây dựng logic game, xây dựng bố cục giao diện chọn chế độ chơi, thiết kế, xây dựng và cải tiến AI đánh cờ, kiểm thử các chức năng và sửa lỗi, viết báo cáo</a:t>
                      </a:r>
                    </a:p>
                  </a:txBody>
                  <a:tcPr/>
                </a:tc>
                <a:extLst>
                  <a:ext uri="{0D108BD9-81ED-4DB2-BD59-A6C34878D82A}">
                    <a16:rowId xmlns:a16="http://schemas.microsoft.com/office/drawing/2014/main" val="105178489"/>
                  </a:ext>
                </a:extLst>
              </a:tr>
            </a:tbl>
          </a:graphicData>
        </a:graphic>
      </p:graphicFrame>
      <p:sp>
        <p:nvSpPr>
          <p:cNvPr id="6" name="TextBox 5">
            <a:extLst>
              <a:ext uri="{FF2B5EF4-FFF2-40B4-BE49-F238E27FC236}">
                <a16:creationId xmlns:a16="http://schemas.microsoft.com/office/drawing/2014/main" id="{51129733-C0B0-1E3B-2118-0C2FA3F042E2}"/>
              </a:ext>
            </a:extLst>
          </p:cNvPr>
          <p:cNvSpPr txBox="1"/>
          <p:nvPr/>
        </p:nvSpPr>
        <p:spPr>
          <a:xfrm>
            <a:off x="1063752" y="1980676"/>
            <a:ext cx="3352800" cy="369332"/>
          </a:xfrm>
          <a:prstGeom prst="rect">
            <a:avLst/>
          </a:prstGeom>
          <a:noFill/>
        </p:spPr>
        <p:txBody>
          <a:bodyPr wrap="square" rtlCol="0">
            <a:spAutoFit/>
          </a:bodyPr>
          <a:lstStyle/>
          <a:p>
            <a:r>
              <a:rPr lang="vi-VN" dirty="0"/>
              <a:t>Bảng phân công công việc</a:t>
            </a:r>
            <a:endParaRPr lang="en-US" dirty="0"/>
          </a:p>
        </p:txBody>
      </p:sp>
    </p:spTree>
    <p:extLst>
      <p:ext uri="{BB962C8B-B14F-4D97-AF65-F5344CB8AC3E}">
        <p14:creationId xmlns:p14="http://schemas.microsoft.com/office/powerpoint/2010/main" val="390968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77E4-2DE1-419F-8A1B-DE88C51937EF}"/>
              </a:ext>
            </a:extLst>
          </p:cNvPr>
          <p:cNvSpPr>
            <a:spLocks noGrp="1"/>
          </p:cNvSpPr>
          <p:nvPr>
            <p:ph type="title"/>
          </p:nvPr>
        </p:nvSpPr>
        <p:spPr>
          <a:xfrm>
            <a:off x="1063752" y="157594"/>
            <a:ext cx="10058400" cy="1609344"/>
          </a:xfrm>
        </p:spPr>
        <p:txBody>
          <a:bodyPr/>
          <a:lstStyle/>
          <a:p>
            <a:r>
              <a:rPr lang="vi-VN" dirty="0"/>
              <a:t>YÊU CẦU ĐỒ ÁN </a:t>
            </a:r>
            <a:endParaRPr lang="en-US" dirty="0"/>
          </a:p>
        </p:txBody>
      </p:sp>
      <p:graphicFrame>
        <p:nvGraphicFramePr>
          <p:cNvPr id="10" name="Content Placeholder 9">
            <a:extLst>
              <a:ext uri="{FF2B5EF4-FFF2-40B4-BE49-F238E27FC236}">
                <a16:creationId xmlns:a16="http://schemas.microsoft.com/office/drawing/2014/main" id="{AD0CAA45-2BBD-1493-3674-940654767949}"/>
              </a:ext>
            </a:extLst>
          </p:cNvPr>
          <p:cNvGraphicFramePr>
            <a:graphicFrameLocks noGrp="1"/>
          </p:cNvGraphicFramePr>
          <p:nvPr>
            <p:ph idx="1"/>
            <p:extLst>
              <p:ext uri="{D42A27DB-BD31-4B8C-83A1-F6EECF244321}">
                <p14:modId xmlns:p14="http://schemas.microsoft.com/office/powerpoint/2010/main" val="880864215"/>
              </p:ext>
            </p:extLst>
          </p:nvPr>
        </p:nvGraphicFramePr>
        <p:xfrm>
          <a:off x="1063752" y="1766938"/>
          <a:ext cx="10058397" cy="4785360"/>
        </p:xfrm>
        <a:graphic>
          <a:graphicData uri="http://schemas.openxmlformats.org/drawingml/2006/table">
            <a:tbl>
              <a:tblPr firstRow="1" bandRow="1">
                <a:tableStyleId>{5C22544A-7EE6-4342-B048-85BDC9FD1C3A}</a:tableStyleId>
              </a:tblPr>
              <a:tblGrid>
                <a:gridCol w="4983087">
                  <a:extLst>
                    <a:ext uri="{9D8B030D-6E8A-4147-A177-3AD203B41FA5}">
                      <a16:colId xmlns:a16="http://schemas.microsoft.com/office/drawing/2014/main" val="3256296379"/>
                    </a:ext>
                  </a:extLst>
                </a:gridCol>
                <a:gridCol w="2428567">
                  <a:extLst>
                    <a:ext uri="{9D8B030D-6E8A-4147-A177-3AD203B41FA5}">
                      <a16:colId xmlns:a16="http://schemas.microsoft.com/office/drawing/2014/main" val="2745049274"/>
                    </a:ext>
                  </a:extLst>
                </a:gridCol>
                <a:gridCol w="2646743">
                  <a:extLst>
                    <a:ext uri="{9D8B030D-6E8A-4147-A177-3AD203B41FA5}">
                      <a16:colId xmlns:a16="http://schemas.microsoft.com/office/drawing/2014/main" val="3797950956"/>
                    </a:ext>
                  </a:extLst>
                </a:gridCol>
              </a:tblGrid>
              <a:tr h="370840">
                <a:tc>
                  <a:txBody>
                    <a:bodyPr/>
                    <a:lstStyle/>
                    <a:p>
                      <a:pPr algn="ctr"/>
                      <a:r>
                        <a:rPr lang="vi-VN" sz="1600" dirty="0">
                          <a:latin typeface="+mn-lt"/>
                        </a:rPr>
                        <a:t>NHIỆM VỤ </a:t>
                      </a:r>
                      <a:endParaRPr lang="en-US" sz="1600" dirty="0">
                        <a:latin typeface="+mn-lt"/>
                      </a:endParaRPr>
                    </a:p>
                  </a:txBody>
                  <a:tcPr/>
                </a:tc>
                <a:tc>
                  <a:txBody>
                    <a:bodyPr/>
                    <a:lstStyle/>
                    <a:p>
                      <a:pPr algn="ctr"/>
                      <a:r>
                        <a:rPr lang="vi-VN" sz="1600" dirty="0">
                          <a:latin typeface="+mn-lt"/>
                        </a:rPr>
                        <a:t>MỐC THỜI GIAN </a:t>
                      </a:r>
                      <a:endParaRPr lang="en-US" sz="1600" dirty="0">
                        <a:latin typeface="+mn-lt"/>
                      </a:endParaRPr>
                    </a:p>
                  </a:txBody>
                  <a:tcPr/>
                </a:tc>
                <a:tc>
                  <a:txBody>
                    <a:bodyPr/>
                    <a:lstStyle/>
                    <a:p>
                      <a:pPr algn="ctr"/>
                      <a:r>
                        <a:rPr lang="vi-VN" sz="1600" dirty="0">
                          <a:latin typeface="+mn-lt"/>
                        </a:rPr>
                        <a:t>TIẾN ĐỘ</a:t>
                      </a:r>
                      <a:endParaRPr lang="en-US" sz="1600" dirty="0">
                        <a:latin typeface="+mn-lt"/>
                      </a:endParaRPr>
                    </a:p>
                  </a:txBody>
                  <a:tcPr/>
                </a:tc>
                <a:extLst>
                  <a:ext uri="{0D108BD9-81ED-4DB2-BD59-A6C34878D82A}">
                    <a16:rowId xmlns:a16="http://schemas.microsoft.com/office/drawing/2014/main" val="26093778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Khảo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sát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và</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lựa</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chọn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đề</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tài</a:t>
                      </a:r>
                      <a:r>
                        <a:rPr lang="en-US" sz="1600" kern="1200" dirty="0">
                          <a:solidFill>
                            <a:schemeClr val="dk1"/>
                          </a:solidFill>
                          <a:effectLst/>
                          <a:latin typeface="Times  New Roman"/>
                          <a:ea typeface="+mn-ea"/>
                          <a:cs typeface="+mn-cs"/>
                        </a:rPr>
                        <a:t> </a:t>
                      </a:r>
                    </a:p>
                  </a:txBody>
                  <a:tcPr/>
                </a:tc>
                <a:tc>
                  <a:txBody>
                    <a:bodyPr/>
                    <a:lstStyle/>
                    <a:p>
                      <a:r>
                        <a:rPr lang="vi-VN" sz="1600" dirty="0">
                          <a:latin typeface="Times  New Roman"/>
                        </a:rPr>
                        <a:t>Tuần 1</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7527108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Tham </a:t>
                      </a:r>
                      <a:r>
                        <a:rPr lang="en-US" sz="1600" kern="1200" dirty="0" err="1">
                          <a:solidFill>
                            <a:schemeClr val="dk1"/>
                          </a:solidFill>
                          <a:effectLst/>
                          <a:latin typeface="Times  New Roman"/>
                          <a:ea typeface="+mn-ea"/>
                          <a:cs typeface="+mn-cs"/>
                        </a:rPr>
                        <a:t>khảo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tài</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liệu</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liên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quan</a:t>
                      </a:r>
                      <a:r>
                        <a:rPr lang="en-US" sz="1600" kern="1200" dirty="0">
                          <a:solidFill>
                            <a:schemeClr val="dk1"/>
                          </a:solidFill>
                          <a:effectLst/>
                          <a:latin typeface="Times  New Roman"/>
                          <a:ea typeface="+mn-ea"/>
                          <a:cs typeface="+mn-cs"/>
                        </a:rPr>
                        <a:t> </a:t>
                      </a:r>
                    </a:p>
                  </a:txBody>
                  <a:tcPr/>
                </a:tc>
                <a:tc>
                  <a:txBody>
                    <a:bodyPr/>
                    <a:lstStyle/>
                    <a:p>
                      <a:r>
                        <a:rPr lang="vi-VN" sz="1600" dirty="0">
                          <a:latin typeface="Times  New Roman"/>
                        </a:rPr>
                        <a:t>Tuần 2</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520141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3</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854417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4</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609943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5</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6844823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6</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1084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Times  New Roman"/>
                          <a:ea typeface="+mn-ea"/>
                          <a:cs typeface="+mn-cs"/>
                        </a:rPr>
                        <a:t>Thiết kế giao diện chọn chế độ chơi</a:t>
                      </a:r>
                    </a:p>
                  </a:txBody>
                  <a:tcPr/>
                </a:tc>
                <a:tc>
                  <a:txBody>
                    <a:bodyPr/>
                    <a:lstStyle/>
                    <a:p>
                      <a:r>
                        <a:rPr lang="vi-VN" sz="1600" dirty="0">
                          <a:latin typeface="Times  New Roman"/>
                        </a:rPr>
                        <a:t>Tuần 7</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63236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8</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4005507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9</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8848421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10</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439336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Times  New Roman"/>
                          <a:ea typeface="+mn-ea"/>
                          <a:cs typeface="+mn-cs"/>
                        </a:rPr>
                        <a:t>Tối ưu hóa hiệu suất AI đánh cờ</a:t>
                      </a:r>
                    </a:p>
                  </a:txBody>
                  <a:tcPr/>
                </a:tc>
                <a:tc>
                  <a:txBody>
                    <a:bodyPr/>
                    <a:lstStyle/>
                    <a:p>
                      <a:r>
                        <a:rPr lang="vi-VN" sz="1600" dirty="0">
                          <a:latin typeface="Times  New Roman"/>
                        </a:rPr>
                        <a:t>Tuần 11</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588533333"/>
                  </a:ext>
                </a:extLst>
              </a:tr>
              <a:tr h="272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Kiểm</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thử</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sửa</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lỗi</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và</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hoàn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thành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báo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cáo</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12</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216349112"/>
                  </a:ext>
                </a:extLst>
              </a:tr>
            </a:tbl>
          </a:graphicData>
        </a:graphic>
      </p:graphicFrame>
      <p:sp>
        <p:nvSpPr>
          <p:cNvPr id="12" name="TextBox 11">
            <a:extLst>
              <a:ext uri="{FF2B5EF4-FFF2-40B4-BE49-F238E27FC236}">
                <a16:creationId xmlns:a16="http://schemas.microsoft.com/office/drawing/2014/main" id="{8B912B5C-947E-460E-ECD1-FAF9D15BB81E}"/>
              </a:ext>
            </a:extLst>
          </p:cNvPr>
          <p:cNvSpPr txBox="1"/>
          <p:nvPr/>
        </p:nvSpPr>
        <p:spPr>
          <a:xfrm>
            <a:off x="993058" y="1397606"/>
            <a:ext cx="2192594" cy="369332"/>
          </a:xfrm>
          <a:prstGeom prst="rect">
            <a:avLst/>
          </a:prstGeom>
          <a:noFill/>
        </p:spPr>
        <p:txBody>
          <a:bodyPr wrap="square" rtlCol="0">
            <a:spAutoFit/>
          </a:bodyPr>
          <a:lstStyle/>
          <a:p>
            <a:r>
              <a:rPr lang="vi-VN" dirty="0"/>
              <a:t>Mốc thời gian</a:t>
            </a:r>
            <a:endParaRPr lang="en-US" dirty="0"/>
          </a:p>
        </p:txBody>
      </p:sp>
    </p:spTree>
    <p:extLst>
      <p:ext uri="{BB962C8B-B14F-4D97-AF65-F5344CB8AC3E}">
        <p14:creationId xmlns:p14="http://schemas.microsoft.com/office/powerpoint/2010/main" val="3531079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416</TotalTime>
  <Words>18172</Words>
  <Application>Microsoft Office PowerPoint</Application>
  <PresentationFormat>Widescreen</PresentationFormat>
  <Paragraphs>1697</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Rockwell</vt:lpstr>
      <vt:lpstr>Rockwell Condensed</vt:lpstr>
      <vt:lpstr>Symbol</vt:lpstr>
      <vt:lpstr>Times  New Roman</vt:lpstr>
      <vt:lpstr>Times New Roman</vt:lpstr>
      <vt:lpstr>Wingdings</vt:lpstr>
      <vt:lpstr>Wood Type</vt:lpstr>
      <vt:lpstr>ĐỒ ÁN XÂY DỰNG  TRÒ CHƠI CỜ VUA</vt:lpstr>
      <vt:lpstr>LỜI CẢM ƠN</vt:lpstr>
      <vt:lpstr>NỘI DUNG BÀI BÁO CÁO</vt:lpstr>
      <vt:lpstr>PHẦN 1: MỞ ĐẦU</vt:lpstr>
      <vt:lpstr>GIỚI THIỆU ĐỀ TÀI</vt:lpstr>
      <vt:lpstr>LÝ DO CHỌN ĐỀ TÀI</vt:lpstr>
      <vt:lpstr>MỤC ĐÍCH VÀ MỤC TIÊU</vt:lpstr>
      <vt:lpstr>YÊU CẦU ĐỒ ÁN  </vt:lpstr>
      <vt:lpstr>YÊU CẦU ĐỒ ÁN </vt:lpstr>
      <vt:lpstr>YÊU CẦU ĐỒ ÁN </vt:lpstr>
      <vt:lpstr>PHẦN 2: GIỚI THIỆU</vt:lpstr>
      <vt:lpstr>GIỚI THIỆU VỀ NGÔN NGỮ LẬP TRÌNH PYTHON</vt:lpstr>
      <vt:lpstr>GiớI thiệu về thư viện pygame</vt:lpstr>
      <vt:lpstr>GiớI thiệu về thư viện pygame</vt:lpstr>
      <vt:lpstr>Giới thiệu về Thư viện TKINTER</vt:lpstr>
      <vt:lpstr>Giới thiệu về Thư viện TKINTER</vt:lpstr>
      <vt:lpstr>Giới thiệu về trò chơi cờ vua</vt:lpstr>
      <vt:lpstr>Giới thiệu về trò chơi cờ vua</vt:lpstr>
      <vt:lpstr>Giới thiệu về trò chơi cờ vua</vt:lpstr>
      <vt:lpstr>PHẦN 3: PHÁT TRIỂN TRÒ CHƠI CỜ VUA</vt:lpstr>
      <vt:lpstr>PHÂN TÍCH TRÒ CHƠI</vt:lpstr>
      <vt:lpstr>THIẾT KẾ MÀN HÌNH TRÒ CHƠI</vt:lpstr>
      <vt:lpstr>THIẾT KẾ MÀN HÌNH TRÒ CHƠI</vt:lpstr>
      <vt:lpstr>THIẾT KẾ MÀN HÌNH TRÒ CHƠI</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PHẦN 4: TỔNG KẾT</vt:lpstr>
      <vt:lpstr>Ưu và nhược điểm</vt:lpstr>
      <vt:lpstr>HưỚNG CẢI TIẾN PHÁT TRIỂN TRONG TƯƠNG LAI</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Mỹ Tâm</dc:creator>
  <cp:lastModifiedBy>Phạm Mỹ Tâm</cp:lastModifiedBy>
  <cp:revision>5</cp:revision>
  <dcterms:created xsi:type="dcterms:W3CDTF">2025-04-25T03:39:57Z</dcterms:created>
  <dcterms:modified xsi:type="dcterms:W3CDTF">2025-04-25T12:14:21Z</dcterms:modified>
</cp:coreProperties>
</file>