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81" r:id="rId9"/>
    <p:sldId id="278" r:id="rId10"/>
    <p:sldId id="279" r:id="rId11"/>
    <p:sldId id="273" r:id="rId12"/>
    <p:sldId id="280" r:id="rId13"/>
    <p:sldId id="264" r:id="rId14"/>
    <p:sldId id="282" r:id="rId15"/>
    <p:sldId id="265" r:id="rId16"/>
    <p:sldId id="275" r:id="rId17"/>
    <p:sldId id="276" r:id="rId18"/>
    <p:sldId id="283" r:id="rId19"/>
    <p:sldId id="284" r:id="rId20"/>
    <p:sldId id="277" r:id="rId21"/>
    <p:sldId id="274" r:id="rId22"/>
    <p:sldId id="286" r:id="rId23"/>
    <p:sldId id="285" r:id="rId24"/>
    <p:sldId id="287" r:id="rId25"/>
    <p:sldId id="266" r:id="rId26"/>
    <p:sldId id="288" r:id="rId27"/>
    <p:sldId id="270" r:id="rId28"/>
    <p:sldId id="27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k-tree-introduction-implement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naver.com/PostView.nhn?blogId=sooftware&amp;logNo=221809101199&amp;from=search&amp;redirect=Log&amp;widgetTypeCall=true&amp;directAccess=fals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이미지 기반의 시퀀스 인식을 위한 종단간 훈련가능한 신경망과 STR에 대한 적용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*STR: 이미지(scene) 내 존재하는 글자(text)를 인식하는 과제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f6c1019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cf6c1019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사실 CTC loss도 여느 기계 학습 방법과 같이 조건부 확률의 음의 로그값 (negative log likelihood)이다.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CTC alignment를 통해 이미지 X가 주어졌을 때 글자 Y가 나타날 조건부 확률을 계산하는 방법은 다음과 같습니다.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여기서 map(Y)는 글자 Y를 모델의 step-size T만큼으로 표현할 때 가능한 모든 alignment의 집합이며, l t는 L의 t 번째 글자이다. L이 map(Y) 가 되려면 다음 변환을 거쳤을 때 L이 Y가 되면 된다. (1) 인접한 똑같은 글자는 하나로 합친다. (2) blank 토큰을 지운다.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map(Y)는 hello를 완성시킬 수 있는 패스(path)들의 집합이며, 각 패스에 대해 확률을 더한 것이 ‘hello’가 될 조건부 확률이다.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607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f6c1019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cf6c1019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사실 CTC loss도 여느 기계 학습 방법과 같이 조건부 확률의 음의 로그값 (negative log likelihood)이다.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CTC alignment를 통해 이미지 X가 주어졌을 때 글자 Y가 나타날 조건부 확률을 계산하는 방법은 다음과 같습니다.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여기서 map(Y)는 글자 Y를 모델의 step-size T만큼으로 표현할 때 가능한 모든 alignment의 집합이며, l t는 L의 t 번째 글자이다. L이 map(Y) 가 되려면 다음 변환을 거쳤을 때 L이 Y가 되면 된다. (1) 인접한 똑같은 글자는 하나로 합친다. (2) blank 토큰을 지운다.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map(Y)는 hello를 완성시킬 수 있는 패스(path)들의 집합이며, 각 패스에 대해 확률을 더한 것이 ‘hello’가 될 조건부 확률이다.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150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f6c1019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cf6c1019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사실 CTC loss도 여느 기계 학습 방법과 같이 조건부 확률의 음의 로그값 (negative log likelihood)이다.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CTC alignment를 통해 이미지 X가 주어졌을 때 글자 Y가 나타날 조건부 확률을 계산하는 방법은 다음과 같습니다.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여기서 map(Y)는 글자 Y를 모델의 step-size T만큼으로 표현할 때 가능한 모든 alignment의 집합이며, l t는 L의 t 번째 글자이다. L이 map(Y) 가 되려면 다음 변환을 거쳤을 때 L이 Y가 되면 된다. (1) 인접한 똑같은 글자는 하나로 합친다. (2) blank 토큰을 지운다.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map(Y)는 hello를 완성시킬 수 있는 패스(path)들의 집합이며, 각 패스에 대해 확률을 더한 것이 ‘hello’가 될 조건부 확률이다.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358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d0cb3c63f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d0cb3c63f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f6c1019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cf6c1019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사실 CTC loss도 여느 기계 학습 방법과 같이 조건부 확률의 음의 로그값 (negative log likelihood)이다.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CTC alignment를 통해 이미지 X가 주어졌을 때 글자 Y가 나타날 조건부 확률을 계산하는 방법은 다음과 같습니다.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여기서 map(Y)는 글자 Y를 모델의 step-size T만큼으로 표현할 때 가능한 모든 alignment의 집합이며, l t는 L의 t 번째 글자이다. L이 map(Y) 가 되려면 다음 변환을 거쳤을 때 L이 Y가 되면 된다. (1) 인접한 똑같은 글자는 하나로 합친다. (2) blank 토큰을 지운다.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map(Y)는 hello를 완성시킬 수 있는 패스(path)들의 집합이며, 각 패스에 대해 확률을 더한 것이 ‘hello’가 될 조건부 확률이다.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1898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764d83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c764d831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764d83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c764d831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378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764d83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c764d831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458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764d83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c764d831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837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764d83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c764d831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00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c764d831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c764d831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Conditions: Overview, Core technology, Implementation and Results (&gt; 10 slides)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764d83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c764d831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395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764d83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c764d831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8757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764d83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c764d831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873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764d83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c764d831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373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764d83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c764d831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706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c764d831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c764d831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c764d831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c764d831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478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c764d831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c764d831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c764d831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c764d831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Extra</a:t>
            </a:r>
            <a:endParaRPr sz="10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95959"/>
                </a:solidFill>
              </a:rPr>
              <a:t>BK-tree search (</a:t>
            </a:r>
            <a:r>
              <a:rPr lang="en" sz="10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BK-Tree | Introduction &amp; Implementation - GeeksforGeeks</a:t>
            </a:r>
            <a:r>
              <a:rPr lang="en" sz="1000">
                <a:solidFill>
                  <a:srgbClr val="595959"/>
                </a:solidFill>
              </a:rPr>
              <a:t>) Beam search (</a:t>
            </a:r>
            <a:r>
              <a:rPr lang="en" sz="10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[Sooftware 머신러닝] Beam Search (빔서치) : 네이버 블로그 (naver.com)</a:t>
            </a:r>
            <a:r>
              <a:rPr lang="en" sz="1000">
                <a:solidFill>
                  <a:srgbClr val="595959"/>
                </a:solidFill>
              </a:rPr>
              <a:t>)</a:t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c997fb3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c997fb3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c764d831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c764d831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cf6c1019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cf6c1019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cf6c1019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cf6c1019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f6c1019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cf6c1019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사실 CTC loss도 여느 기계 학습 방법과 같이 조건부 확률의 음의 로그값 (negative log likelihood)이다.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CTC alignment를 통해 이미지 X가 주어졌을 때 글자 Y가 나타날 조건부 확률을 계산하는 방법은 다음과 같습니다.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여기서 map(Y)는 글자 Y를 모델의 step-size T만큼으로 표현할 때 가능한 모든 alignment의 집합이며, l t는 L의 t 번째 글자이다. L이 map(Y) 가 되려면 다음 변환을 거쳤을 때 L이 Y가 되면 된다. (1) 인접한 똑같은 글자는 하나로 합친다. (2) blank 토큰을 지운다.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map(Y)는 hello를 완성시킬 수 있는 패스(path)들의 집합이며, 각 패스에 대해 확률을 더한 것이 ‘hello’가 될 조건부 확률이다.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674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f6c1019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cf6c1019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사실 CTC loss도 여느 기계 학습 방법과 같이 조건부 확률의 음의 로그값 (negative log likelihood)이다.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CTC alignment를 통해 이미지 X가 주어졌을 때 글자 Y가 나타날 조건부 확률을 계산하는 방법은 다음과 같습니다.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여기서 map(Y)는 글자 Y를 모델의 step-size T만큼으로 표현할 때 가능한 모든 alignment의 집합이며, l t는 L의 t 번째 글자이다. L이 map(Y) 가 되려면 다음 변환을 거쳤을 때 L이 Y가 되면 된다. (1) 인접한 똑같은 글자는 하나로 합친다. (2) blank 토큰을 지운다.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map(Y)는 hello를 완성시킬 수 있는 패스(path)들의 집합이며, 각 패스에 대해 확률을 더한 것이 ‘hello’가 될 조건부 확률이다.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181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f6c1019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cf6c1019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사실 CTC loss도 여느 기계 학습 방법과 같이 조건부 확률의 음의 로그값 (negative log likelihood)이다.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CTC alignment를 통해 이미지 X가 주어졌을 때 글자 Y가 나타날 조건부 확률을 계산하는 방법은 다음과 같습니다.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여기서 map(Y)는 글자 Y를 모델의 step-size T만큼으로 표현할 때 가능한 모든 alignment의 집합이며, l t는 L의 t 번째 글자이다. L이 map(Y) 가 되려면 다음 변환을 거쳤을 때 L이 Y가 되면 된다. (1) 인접한 똑같은 글자는 하나로 합친다. (2) blank 토큰을 지운다.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map(Y)는 hello를 완성시킬 수 있는 패스(path)들의 집합이며, 각 패스에 대해 확률을 더한 것이 ‘hello’가 될 조건부 확률이다.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654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attention-is-all-you-nee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ensorflow.org/text/tutorials/transformer#summar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180" dirty="0"/>
              <a:t>Attention All You Need</a:t>
            </a:r>
            <a:endParaRPr sz="318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7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Ashish Vaswani, Noam Shazeer, Lukasz Kaiser,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Niki Parmar, Jakob Uszkoreit, L</a:t>
            </a:r>
            <a:r>
              <a:rPr lang="en-US" dirty="0"/>
              <a:t>l</a:t>
            </a:r>
            <a:r>
              <a:rPr lang="en" dirty="0"/>
              <a:t>ion jones, Aidan N.Gomez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Illia Polosukhin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(2017)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33350" y="41069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Presenter: Moojin Kim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Date: Jun 11, 2021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논문리뷰: Attention Is All You Need(작성중)">
            <a:extLst>
              <a:ext uri="{FF2B5EF4-FFF2-40B4-BE49-F238E27FC236}">
                <a16:creationId xmlns:a16="http://schemas.microsoft.com/office/drawing/2014/main" id="{3E51556E-7C74-455E-9101-1943A02B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15" y="551965"/>
            <a:ext cx="2966091" cy="403956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Multi-Head Attention</a:t>
            </a:r>
            <a:endParaRPr lang="en-US" dirty="0"/>
          </a:p>
        </p:txBody>
      </p:sp>
      <p:pic>
        <p:nvPicPr>
          <p:cNvPr id="21" name="Picture 2" descr="논문리뷰: Attention Is All You Need(작성중)">
            <a:extLst>
              <a:ext uri="{FF2B5EF4-FFF2-40B4-BE49-F238E27FC236}">
                <a16:creationId xmlns:a16="http://schemas.microsoft.com/office/drawing/2014/main" id="{B39DC28F-E032-4B65-998F-A5652DF9D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56129" r="56071" b="34610"/>
          <a:stretch/>
        </p:blipFill>
        <p:spPr bwMode="auto">
          <a:xfrm>
            <a:off x="6705599" y="2819400"/>
            <a:ext cx="699654" cy="3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scaled dot-product attention and multi-head self-attention | Download  Scientific Diagram">
            <a:extLst>
              <a:ext uri="{FF2B5EF4-FFF2-40B4-BE49-F238E27FC236}">
                <a16:creationId xmlns:a16="http://schemas.microsoft.com/office/drawing/2014/main" id="{92CEBEBE-1968-406C-84F5-5EB2FA5A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828799"/>
            <a:ext cx="4754708" cy="256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The scaled dot-product attention and multi-head self-attention | Download  Scientific Diagram">
            <a:extLst>
              <a:ext uri="{FF2B5EF4-FFF2-40B4-BE49-F238E27FC236}">
                <a16:creationId xmlns:a16="http://schemas.microsoft.com/office/drawing/2014/main" id="{3DFF2B63-EE68-47BB-BB71-18B40D8E1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73" t="41370" r="8106" b="36188"/>
          <a:stretch/>
        </p:blipFill>
        <p:spPr bwMode="auto">
          <a:xfrm>
            <a:off x="3616036" y="2888674"/>
            <a:ext cx="1655620" cy="57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The scaled dot-product attention and multi-head self-attention | Download  Scientific Diagram">
            <a:extLst>
              <a:ext uri="{FF2B5EF4-FFF2-40B4-BE49-F238E27FC236}">
                <a16:creationId xmlns:a16="http://schemas.microsoft.com/office/drawing/2014/main" id="{72F41FEB-E102-43A2-BC09-1D1D29F9E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4"/>
          <a:stretch/>
        </p:blipFill>
        <p:spPr bwMode="auto">
          <a:xfrm>
            <a:off x="902391" y="1828798"/>
            <a:ext cx="2194100" cy="256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7319E7-CE3F-4957-B5AE-96D7FF67B0D4}"/>
              </a:ext>
            </a:extLst>
          </p:cNvPr>
          <p:cNvSpPr txBox="1"/>
          <p:nvPr/>
        </p:nvSpPr>
        <p:spPr>
          <a:xfrm>
            <a:off x="755075" y="3022266"/>
            <a:ext cx="98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56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Self-Attention</a:t>
            </a:r>
            <a:endParaRPr 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A21782C-C20E-4768-A9D2-5D5D7CB98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7" y="965059"/>
            <a:ext cx="7876309" cy="32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4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Self-Attention</a:t>
            </a:r>
            <a:endParaRPr lang="en-US" dirty="0"/>
          </a:p>
        </p:txBody>
      </p:sp>
      <p:pic>
        <p:nvPicPr>
          <p:cNvPr id="4102" name="Picture 6" descr="The scaled dot-product attention and multi-head self-attention | Download  Scientific Diagram">
            <a:extLst>
              <a:ext uri="{FF2B5EF4-FFF2-40B4-BE49-F238E27FC236}">
                <a16:creationId xmlns:a16="http://schemas.microsoft.com/office/drawing/2014/main" id="{92CEBEBE-1968-406C-84F5-5EB2FA5A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68" y="306531"/>
            <a:ext cx="3375869" cy="1818998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CE0F96-BDE5-4AE6-BDCE-89CE4215D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35" y="2374865"/>
            <a:ext cx="4682721" cy="196733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73790-8A4C-4D3F-AA77-C3D8F4AB766F}"/>
              </a:ext>
            </a:extLst>
          </p:cNvPr>
          <p:cNvSpPr/>
          <p:nvPr/>
        </p:nvSpPr>
        <p:spPr>
          <a:xfrm>
            <a:off x="390835" y="1560278"/>
            <a:ext cx="2727336" cy="7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Dk = queries dimension key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Scale = Dk**0.5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2" descr="논문리뷰: Attention Is All You Need(작성중)">
            <a:extLst>
              <a:ext uri="{FF2B5EF4-FFF2-40B4-BE49-F238E27FC236}">
                <a16:creationId xmlns:a16="http://schemas.microsoft.com/office/drawing/2014/main" id="{91348BE0-BF79-4A73-AFB9-213C63D33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15" y="551965"/>
            <a:ext cx="2966091" cy="403956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논문리뷰: Attention Is All You Need(작성중)">
            <a:extLst>
              <a:ext uri="{FF2B5EF4-FFF2-40B4-BE49-F238E27FC236}">
                <a16:creationId xmlns:a16="http://schemas.microsoft.com/office/drawing/2014/main" id="{CAF83107-89EC-47CD-85C9-25ECCA573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56129" r="56071" b="34610"/>
          <a:stretch/>
        </p:blipFill>
        <p:spPr bwMode="auto">
          <a:xfrm>
            <a:off x="6705599" y="2819400"/>
            <a:ext cx="699654" cy="3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he scaled dot-product attention and multi-head self-attention | Download  Scientific Diagram">
            <a:extLst>
              <a:ext uri="{FF2B5EF4-FFF2-40B4-BE49-F238E27FC236}">
                <a16:creationId xmlns:a16="http://schemas.microsoft.com/office/drawing/2014/main" id="{F07FD9D8-0E97-4FF7-B73B-68585D6C4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30"/>
          <a:stretch/>
        </p:blipFill>
        <p:spPr bwMode="auto">
          <a:xfrm>
            <a:off x="3214867" y="306531"/>
            <a:ext cx="1653145" cy="1818998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8D5BFAB-2321-46E0-9DA8-2D809EAC5407}"/>
              </a:ext>
            </a:extLst>
          </p:cNvPr>
          <p:cNvSpPr/>
          <p:nvPr/>
        </p:nvSpPr>
        <p:spPr>
          <a:xfrm>
            <a:off x="390836" y="2437484"/>
            <a:ext cx="3717038" cy="75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64A477-B830-4C01-869B-11E5A6E5B9E7}"/>
              </a:ext>
            </a:extLst>
          </p:cNvPr>
          <p:cNvSpPr/>
          <p:nvPr/>
        </p:nvSpPr>
        <p:spPr>
          <a:xfrm>
            <a:off x="3256744" y="268664"/>
            <a:ext cx="1516147" cy="1818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86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Q(Query), K(key), V(value)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38DCBD-3612-49AC-8401-5017D68E8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146"/>
          <a:stretch/>
        </p:blipFill>
        <p:spPr>
          <a:xfrm>
            <a:off x="311700" y="1427019"/>
            <a:ext cx="5541845" cy="9249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0632B3-BDC7-4E63-98BB-2CDEEA8C2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55" y="2292926"/>
            <a:ext cx="3027218" cy="12718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F80F0-B1A7-439B-9B6B-B76D99AEC934}"/>
              </a:ext>
            </a:extLst>
          </p:cNvPr>
          <p:cNvSpPr/>
          <p:nvPr/>
        </p:nvSpPr>
        <p:spPr>
          <a:xfrm>
            <a:off x="7130238" y="2852631"/>
            <a:ext cx="1023162" cy="292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CDF080-948C-49DA-B02D-61B0445C6A04}"/>
              </a:ext>
            </a:extLst>
          </p:cNvPr>
          <p:cNvSpPr/>
          <p:nvPr/>
        </p:nvSpPr>
        <p:spPr>
          <a:xfrm>
            <a:off x="5853545" y="1152732"/>
            <a:ext cx="2286000" cy="7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Tf.matmul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6AE9AC4-3FE9-409B-9829-20E7DA545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082" y="2351990"/>
            <a:ext cx="4475079" cy="27299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논문리뷰: Attention Is All You Need(작성중)">
            <a:extLst>
              <a:ext uri="{FF2B5EF4-FFF2-40B4-BE49-F238E27FC236}">
                <a16:creationId xmlns:a16="http://schemas.microsoft.com/office/drawing/2014/main" id="{91348BE0-BF79-4A73-AFB9-213C63D33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15" y="551965"/>
            <a:ext cx="2966091" cy="403956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Self-Attention</a:t>
            </a:r>
            <a:endParaRPr lang="en-US" dirty="0"/>
          </a:p>
        </p:txBody>
      </p:sp>
      <p:pic>
        <p:nvPicPr>
          <p:cNvPr id="4102" name="Picture 6" descr="The scaled dot-product attention and multi-head self-attention | Download  Scientific Diagram">
            <a:extLst>
              <a:ext uri="{FF2B5EF4-FFF2-40B4-BE49-F238E27FC236}">
                <a16:creationId xmlns:a16="http://schemas.microsoft.com/office/drawing/2014/main" id="{92CEBEBE-1968-406C-84F5-5EB2FA5A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68" y="306531"/>
            <a:ext cx="3375869" cy="1818998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CE0F96-BDE5-4AE6-BDCE-89CE4215D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35" y="2374865"/>
            <a:ext cx="4682721" cy="196733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73790-8A4C-4D3F-AA77-C3D8F4AB766F}"/>
              </a:ext>
            </a:extLst>
          </p:cNvPr>
          <p:cNvSpPr/>
          <p:nvPr/>
        </p:nvSpPr>
        <p:spPr>
          <a:xfrm>
            <a:off x="390835" y="1560278"/>
            <a:ext cx="2727336" cy="7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Dk = queries dimension key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Scale = Dk**0.5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Picture 2" descr="논문리뷰: Attention Is All You Need(작성중)">
            <a:extLst>
              <a:ext uri="{FF2B5EF4-FFF2-40B4-BE49-F238E27FC236}">
                <a16:creationId xmlns:a16="http://schemas.microsoft.com/office/drawing/2014/main" id="{CAF83107-89EC-47CD-85C9-25ECCA573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56129" r="56071" b="34610"/>
          <a:stretch/>
        </p:blipFill>
        <p:spPr bwMode="auto">
          <a:xfrm>
            <a:off x="6705599" y="2819400"/>
            <a:ext cx="699654" cy="3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8D5BFAB-2321-46E0-9DA8-2D809EAC5407}"/>
              </a:ext>
            </a:extLst>
          </p:cNvPr>
          <p:cNvSpPr/>
          <p:nvPr/>
        </p:nvSpPr>
        <p:spPr>
          <a:xfrm>
            <a:off x="390834" y="2374865"/>
            <a:ext cx="4651611" cy="1857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6" descr="The scaled dot-product attention and multi-head self-attention | Download  Scientific Diagram">
            <a:extLst>
              <a:ext uri="{FF2B5EF4-FFF2-40B4-BE49-F238E27FC236}">
                <a16:creationId xmlns:a16="http://schemas.microsoft.com/office/drawing/2014/main" id="{F07FD9D8-0E97-4FF7-B73B-68585D6C4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8" r="3572"/>
          <a:stretch/>
        </p:blipFill>
        <p:spPr bwMode="auto">
          <a:xfrm>
            <a:off x="5042445" y="306531"/>
            <a:ext cx="1427628" cy="1818998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A9CAEE9-03FF-41A6-8A70-6F5EE7143D39}"/>
              </a:ext>
            </a:extLst>
          </p:cNvPr>
          <p:cNvSpPr/>
          <p:nvPr/>
        </p:nvSpPr>
        <p:spPr>
          <a:xfrm>
            <a:off x="5042445" y="247900"/>
            <a:ext cx="1316792" cy="1967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6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556D4A-2D27-40C2-9B21-EDE8B371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6" y="447170"/>
            <a:ext cx="7845096" cy="444132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943DAF-2254-4066-91F7-A9B637D3BF51}"/>
              </a:ext>
            </a:extLst>
          </p:cNvPr>
          <p:cNvSpPr/>
          <p:nvPr/>
        </p:nvSpPr>
        <p:spPr>
          <a:xfrm>
            <a:off x="7130238" y="3102012"/>
            <a:ext cx="863835" cy="38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F9D741-4316-40C4-B8C4-E9DD5A48A07A}"/>
              </a:ext>
            </a:extLst>
          </p:cNvPr>
          <p:cNvSpPr/>
          <p:nvPr/>
        </p:nvSpPr>
        <p:spPr>
          <a:xfrm>
            <a:off x="2107965" y="1972867"/>
            <a:ext cx="863835" cy="38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논문리뷰: Attention Is All You Need(작성중)">
            <a:extLst>
              <a:ext uri="{FF2B5EF4-FFF2-40B4-BE49-F238E27FC236}">
                <a16:creationId xmlns:a16="http://schemas.microsoft.com/office/drawing/2014/main" id="{EF0DBF7D-F79F-4885-B3F6-813CD073F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5" t="52870" r="57940" b="31866"/>
          <a:stretch/>
        </p:blipFill>
        <p:spPr bwMode="auto">
          <a:xfrm>
            <a:off x="7255413" y="2051306"/>
            <a:ext cx="775854" cy="61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5;p21">
            <a:extLst>
              <a:ext uri="{FF2B5EF4-FFF2-40B4-BE49-F238E27FC236}">
                <a16:creationId xmlns:a16="http://schemas.microsoft.com/office/drawing/2014/main" id="{D979C99C-2D13-4FA2-98D1-CDA88613DE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348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Feed Forward Network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449B48-A9A3-4459-AE15-86641072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77" y="1483045"/>
            <a:ext cx="5335990" cy="2979487"/>
          </a:xfrm>
          <a:prstGeom prst="rect">
            <a:avLst/>
          </a:prstGeom>
        </p:spPr>
      </p:pic>
      <p:pic>
        <p:nvPicPr>
          <p:cNvPr id="9" name="Picture 2" descr="논문리뷰: Attention Is All You Need(작성중)">
            <a:extLst>
              <a:ext uri="{FF2B5EF4-FFF2-40B4-BE49-F238E27FC236}">
                <a16:creationId xmlns:a16="http://schemas.microsoft.com/office/drawing/2014/main" id="{4F91DA2D-BCAD-44EA-9FFE-5BA1B5D61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15" y="551965"/>
            <a:ext cx="2966091" cy="403956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논문리뷰: Attention Is All You Need(작성중)">
            <a:extLst>
              <a:ext uri="{FF2B5EF4-FFF2-40B4-BE49-F238E27FC236}">
                <a16:creationId xmlns:a16="http://schemas.microsoft.com/office/drawing/2014/main" id="{A4BE9FCE-CCA1-47FD-BD8F-FBEABAA66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1742" r="56071" b="52007"/>
          <a:stretch/>
        </p:blipFill>
        <p:spPr bwMode="auto">
          <a:xfrm>
            <a:off x="6705599" y="2238234"/>
            <a:ext cx="699654" cy="25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A15D39D-D394-47EB-9E05-E7798D4E77C9}"/>
              </a:ext>
            </a:extLst>
          </p:cNvPr>
          <p:cNvCxnSpPr>
            <a:cxnSpLocks/>
          </p:cNvCxnSpPr>
          <p:nvPr/>
        </p:nvCxnSpPr>
        <p:spPr>
          <a:xfrm>
            <a:off x="2576945" y="1302327"/>
            <a:ext cx="1669473" cy="456046"/>
          </a:xfrm>
          <a:prstGeom prst="bentConnector3">
            <a:avLst>
              <a:gd name="adj1" fmla="val 100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E21BEF-115A-49E0-97D0-32681ADD3E9A}"/>
              </a:ext>
            </a:extLst>
          </p:cNvPr>
          <p:cNvSpPr txBox="1"/>
          <p:nvPr/>
        </p:nvSpPr>
        <p:spPr>
          <a:xfrm>
            <a:off x="471055" y="1148438"/>
            <a:ext cx="210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Dence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(</a:t>
            </a:r>
            <a:r>
              <a:rPr lang="en-US" altLang="ko-KR" dirty="0" err="1"/>
              <a:t>dence</a:t>
            </a:r>
            <a:r>
              <a:rPr lang="en-US" altLang="ko-KR" dirty="0"/>
              <a:t>(x)) 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C51B93-0196-4756-A265-B4D79A5AABB1}"/>
              </a:ext>
            </a:extLst>
          </p:cNvPr>
          <p:cNvSpPr/>
          <p:nvPr/>
        </p:nvSpPr>
        <p:spPr>
          <a:xfrm>
            <a:off x="2957947" y="1730664"/>
            <a:ext cx="2798619" cy="388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0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5;p21">
            <a:extLst>
              <a:ext uri="{FF2B5EF4-FFF2-40B4-BE49-F238E27FC236}">
                <a16:creationId xmlns:a16="http://schemas.microsoft.com/office/drawing/2014/main" id="{D979C99C-2D13-4FA2-98D1-CDA88613DE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348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</a:t>
            </a:r>
            <a:endParaRPr dirty="0"/>
          </a:p>
        </p:txBody>
      </p:sp>
      <p:pic>
        <p:nvPicPr>
          <p:cNvPr id="9" name="Picture 2" descr="논문리뷰: Attention Is All You Need(작성중)">
            <a:extLst>
              <a:ext uri="{FF2B5EF4-FFF2-40B4-BE49-F238E27FC236}">
                <a16:creationId xmlns:a16="http://schemas.microsoft.com/office/drawing/2014/main" id="{4F91DA2D-BCAD-44EA-9FFE-5BA1B5D61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15" y="551965"/>
            <a:ext cx="2966091" cy="403956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논문리뷰: Attention Is All You Need(작성중)">
            <a:extLst>
              <a:ext uri="{FF2B5EF4-FFF2-40B4-BE49-F238E27FC236}">
                <a16:creationId xmlns:a16="http://schemas.microsoft.com/office/drawing/2014/main" id="{A4BE9FCE-CCA1-47FD-BD8F-FBEABAA66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38195" r="56071" b="58257"/>
          <a:stretch/>
        </p:blipFill>
        <p:spPr bwMode="auto">
          <a:xfrm>
            <a:off x="6705599" y="2094932"/>
            <a:ext cx="699654" cy="1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논문리뷰: Attention Is All You Need(작성중)">
            <a:extLst>
              <a:ext uri="{FF2B5EF4-FFF2-40B4-BE49-F238E27FC236}">
                <a16:creationId xmlns:a16="http://schemas.microsoft.com/office/drawing/2014/main" id="{345BBA5A-0566-4C5D-8332-0565177B5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38195" r="56071" b="58257"/>
          <a:stretch/>
        </p:blipFill>
        <p:spPr bwMode="auto">
          <a:xfrm>
            <a:off x="6705599" y="2704533"/>
            <a:ext cx="699654" cy="1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논문리뷰: Attention Is All You Need(작성중)">
            <a:extLst>
              <a:ext uri="{FF2B5EF4-FFF2-40B4-BE49-F238E27FC236}">
                <a16:creationId xmlns:a16="http://schemas.microsoft.com/office/drawing/2014/main" id="{9AD756A2-8C9C-4E81-9CD5-03C49A4BF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9" t="50549" r="25144" b="45903"/>
          <a:stretch/>
        </p:blipFill>
        <p:spPr bwMode="auto">
          <a:xfrm>
            <a:off x="7625887" y="2591938"/>
            <a:ext cx="699654" cy="1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논문리뷰: Attention Is All You Need(작성중)">
            <a:extLst>
              <a:ext uri="{FF2B5EF4-FFF2-40B4-BE49-F238E27FC236}">
                <a16:creationId xmlns:a16="http://schemas.microsoft.com/office/drawing/2014/main" id="{4B1B457C-1898-4B78-AFA2-76915994D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9" t="50549" r="25144" b="45903"/>
          <a:stretch/>
        </p:blipFill>
        <p:spPr bwMode="auto">
          <a:xfrm>
            <a:off x="7625887" y="1988026"/>
            <a:ext cx="699654" cy="1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논문리뷰: Attention Is All You Need(작성중)">
            <a:extLst>
              <a:ext uri="{FF2B5EF4-FFF2-40B4-BE49-F238E27FC236}">
                <a16:creationId xmlns:a16="http://schemas.microsoft.com/office/drawing/2014/main" id="{67F774AB-4C8C-42E6-B636-47E6505907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9" t="50549" r="25144" b="45903"/>
          <a:stretch/>
        </p:blipFill>
        <p:spPr bwMode="auto">
          <a:xfrm>
            <a:off x="7625887" y="1476237"/>
            <a:ext cx="699654" cy="1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D47A16-2624-477F-9657-9F6D33E5E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95" y="1067324"/>
            <a:ext cx="6180827" cy="39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9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A0BA8E0-0C16-4E75-A3D2-3A9A4B33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67" y="179120"/>
            <a:ext cx="3986708" cy="4785260"/>
          </a:xfrm>
          <a:prstGeom prst="rect">
            <a:avLst/>
          </a:prstGeom>
        </p:spPr>
      </p:pic>
      <p:sp>
        <p:nvSpPr>
          <p:cNvPr id="6" name="Google Shape;145;p21">
            <a:extLst>
              <a:ext uri="{FF2B5EF4-FFF2-40B4-BE49-F238E27FC236}">
                <a16:creationId xmlns:a16="http://schemas.microsoft.com/office/drawing/2014/main" id="{D979C99C-2D13-4FA2-98D1-CDA88613DE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348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Encoder</a:t>
            </a:r>
            <a:endParaRPr dirty="0"/>
          </a:p>
        </p:txBody>
      </p:sp>
      <p:pic>
        <p:nvPicPr>
          <p:cNvPr id="14" name="Picture 2" descr="논문리뷰: Attention Is All You Need(작성중)">
            <a:extLst>
              <a:ext uri="{FF2B5EF4-FFF2-40B4-BE49-F238E27FC236}">
                <a16:creationId xmlns:a16="http://schemas.microsoft.com/office/drawing/2014/main" id="{10D02497-D06D-4106-894B-28E56E9AF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4" y="1068091"/>
            <a:ext cx="2966091" cy="403956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논문리뷰: Attention Is All You Need(작성중)">
            <a:extLst>
              <a:ext uri="{FF2B5EF4-FFF2-40B4-BE49-F238E27FC236}">
                <a16:creationId xmlns:a16="http://schemas.microsoft.com/office/drawing/2014/main" id="{5DA3FFCA-A41F-4B7C-8D43-D27DD3C84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53" r="52803" b="30665"/>
          <a:stretch/>
        </p:blipFill>
        <p:spPr bwMode="auto">
          <a:xfrm>
            <a:off x="660684" y="2455762"/>
            <a:ext cx="1399921" cy="1413164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81FE24-C99B-44BD-AF87-5530D4BEF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150" y="255477"/>
            <a:ext cx="2966092" cy="124613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3BF888-7679-4C92-AEBC-815B263E15CF}"/>
              </a:ext>
            </a:extLst>
          </p:cNvPr>
          <p:cNvSpPr/>
          <p:nvPr/>
        </p:nvSpPr>
        <p:spPr>
          <a:xfrm>
            <a:off x="5382491" y="2763981"/>
            <a:ext cx="2701636" cy="1946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14F5C4-1DF3-4BBE-A444-8C3480E6DC82}"/>
              </a:ext>
            </a:extLst>
          </p:cNvPr>
          <p:cNvSpPr/>
          <p:nvPr/>
        </p:nvSpPr>
        <p:spPr>
          <a:xfrm>
            <a:off x="1059873" y="3196937"/>
            <a:ext cx="1000732" cy="671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0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5;p21">
            <a:extLst>
              <a:ext uri="{FF2B5EF4-FFF2-40B4-BE49-F238E27FC236}">
                <a16:creationId xmlns:a16="http://schemas.microsoft.com/office/drawing/2014/main" id="{D979C99C-2D13-4FA2-98D1-CDA88613DE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348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Forward</a:t>
            </a:r>
            <a:endParaRPr dirty="0"/>
          </a:p>
        </p:txBody>
      </p:sp>
      <p:pic>
        <p:nvPicPr>
          <p:cNvPr id="14" name="Picture 2" descr="논문리뷰: Attention Is All You Need(작성중)">
            <a:extLst>
              <a:ext uri="{FF2B5EF4-FFF2-40B4-BE49-F238E27FC236}">
                <a16:creationId xmlns:a16="http://schemas.microsoft.com/office/drawing/2014/main" id="{10D02497-D06D-4106-894B-28E56E9AF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4" y="1068091"/>
            <a:ext cx="2966091" cy="403956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논문리뷰: Attention Is All You Need(작성중)">
            <a:extLst>
              <a:ext uri="{FF2B5EF4-FFF2-40B4-BE49-F238E27FC236}">
                <a16:creationId xmlns:a16="http://schemas.microsoft.com/office/drawing/2014/main" id="{5DA3FFCA-A41F-4B7C-8D43-D27DD3C84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53" r="52803" b="30665"/>
          <a:stretch/>
        </p:blipFill>
        <p:spPr bwMode="auto">
          <a:xfrm>
            <a:off x="660684" y="2455762"/>
            <a:ext cx="1399921" cy="1413164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81FE24-C99B-44BD-AF87-5530D4BEF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14" y="255477"/>
            <a:ext cx="2966092" cy="12461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7669BF-16BF-4D44-90FC-58C87E48F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862" y="1661723"/>
            <a:ext cx="4029075" cy="26574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AE8513-47E1-41B3-AA8D-F7D341FC935B}"/>
              </a:ext>
            </a:extLst>
          </p:cNvPr>
          <p:cNvSpPr/>
          <p:nvPr/>
        </p:nvSpPr>
        <p:spPr>
          <a:xfrm>
            <a:off x="1059873" y="2490355"/>
            <a:ext cx="1000732" cy="671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Overview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Main Idea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Implementation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Results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Reference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5;p21">
            <a:extLst>
              <a:ext uri="{FF2B5EF4-FFF2-40B4-BE49-F238E27FC236}">
                <a16:creationId xmlns:a16="http://schemas.microsoft.com/office/drawing/2014/main" id="{D979C99C-2D13-4FA2-98D1-CDA88613DE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348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Encoder</a:t>
            </a:r>
            <a:endParaRPr dirty="0"/>
          </a:p>
        </p:txBody>
      </p:sp>
      <p:pic>
        <p:nvPicPr>
          <p:cNvPr id="9" name="Picture 2" descr="논문리뷰: Attention Is All You Need(작성중)">
            <a:extLst>
              <a:ext uri="{FF2B5EF4-FFF2-40B4-BE49-F238E27FC236}">
                <a16:creationId xmlns:a16="http://schemas.microsoft.com/office/drawing/2014/main" id="{4F91DA2D-BCAD-44EA-9FFE-5BA1B5D61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15" y="551965"/>
            <a:ext cx="2966091" cy="403956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논문리뷰: Attention Is All You Need(작성중)">
            <a:extLst>
              <a:ext uri="{FF2B5EF4-FFF2-40B4-BE49-F238E27FC236}">
                <a16:creationId xmlns:a16="http://schemas.microsoft.com/office/drawing/2014/main" id="{A4BE9FCE-CCA1-47FD-BD8F-FBEABAA66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t="36167" r="54966" b="31057"/>
          <a:stretch/>
        </p:blipFill>
        <p:spPr bwMode="auto">
          <a:xfrm>
            <a:off x="6269182" y="2013045"/>
            <a:ext cx="1168848" cy="132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D9257D-76CD-495F-94F5-45A5759E7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15" y="1354813"/>
            <a:ext cx="5399604" cy="30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5;p21">
            <a:extLst>
              <a:ext uri="{FF2B5EF4-FFF2-40B4-BE49-F238E27FC236}">
                <a16:creationId xmlns:a16="http://schemas.microsoft.com/office/drawing/2014/main" id="{E6A8B2CA-3288-45E7-ABE1-62B3A007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348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Masked</a:t>
            </a:r>
            <a:endParaRPr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09CADC2-93FB-4E81-B51C-B0EFDC1AB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23"/>
          <a:stretch/>
        </p:blipFill>
        <p:spPr>
          <a:xfrm>
            <a:off x="2105891" y="636508"/>
            <a:ext cx="5285509" cy="193524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3F9D739-0356-4E08-BB72-B16B8B53E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91" y="2883051"/>
            <a:ext cx="5285509" cy="1922470"/>
          </a:xfrm>
          <a:prstGeom prst="rect">
            <a:avLst/>
          </a:prstGeom>
        </p:spPr>
      </p:pic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AC453080-CB15-4B5D-B5AF-6641275CE9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50127" y="2381827"/>
            <a:ext cx="4191000" cy="1857664"/>
          </a:xfrm>
          <a:prstGeom prst="curvedConnector3">
            <a:avLst>
              <a:gd name="adj1" fmla="val 7082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199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5;p21">
            <a:extLst>
              <a:ext uri="{FF2B5EF4-FFF2-40B4-BE49-F238E27FC236}">
                <a16:creationId xmlns:a16="http://schemas.microsoft.com/office/drawing/2014/main" id="{E6A8B2CA-3288-45E7-ABE1-62B3A007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348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Masked</a:t>
            </a:r>
            <a:endParaRPr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9E97E20-644B-45F3-AF94-A7C0804F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91" y="1354001"/>
            <a:ext cx="6608618" cy="292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3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논문리뷰: Attention Is All You Need(작성중)">
            <a:extLst>
              <a:ext uri="{FF2B5EF4-FFF2-40B4-BE49-F238E27FC236}">
                <a16:creationId xmlns:a16="http://schemas.microsoft.com/office/drawing/2014/main" id="{307DFAA5-8D31-42FA-96A0-69AA690BE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15" y="551965"/>
            <a:ext cx="2966091" cy="403956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논문리뷰: Attention Is All You Need(작성중)">
            <a:extLst>
              <a:ext uri="{FF2B5EF4-FFF2-40B4-BE49-F238E27FC236}">
                <a16:creationId xmlns:a16="http://schemas.microsoft.com/office/drawing/2014/main" id="{197B970C-9E04-4D84-B852-B46684A1A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5" t="49996" r="25480" b="33413"/>
          <a:stretch/>
        </p:blipFill>
        <p:spPr bwMode="auto">
          <a:xfrm>
            <a:off x="2244435" y="2571750"/>
            <a:ext cx="734291" cy="67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논문리뷰: Attention Is All You Need(작성중)">
            <a:extLst>
              <a:ext uri="{FF2B5EF4-FFF2-40B4-BE49-F238E27FC236}">
                <a16:creationId xmlns:a16="http://schemas.microsoft.com/office/drawing/2014/main" id="{6E6903DE-D91C-4461-96E2-B94444C34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49998" r="86252" b="43871"/>
          <a:stretch/>
        </p:blipFill>
        <p:spPr bwMode="auto">
          <a:xfrm>
            <a:off x="937147" y="2571751"/>
            <a:ext cx="238836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145;p21">
            <a:extLst>
              <a:ext uri="{FF2B5EF4-FFF2-40B4-BE49-F238E27FC236}">
                <a16:creationId xmlns:a16="http://schemas.microsoft.com/office/drawing/2014/main" id="{E6A8B2CA-3288-45E7-ABE1-62B3A007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348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Masked</a:t>
            </a:r>
            <a:endParaRPr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1CD85D5-DAAF-418F-BC46-A322C8E96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267" y="179120"/>
            <a:ext cx="3986708" cy="478526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D6C615-AB60-472C-B7AB-AB699680D932}"/>
              </a:ext>
            </a:extLst>
          </p:cNvPr>
          <p:cNvSpPr/>
          <p:nvPr/>
        </p:nvSpPr>
        <p:spPr>
          <a:xfrm>
            <a:off x="5382491" y="3519056"/>
            <a:ext cx="270163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ECA0D37-1345-4DF5-AFFF-0E9B9DE8E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184" y="167286"/>
            <a:ext cx="3082009" cy="21097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744210-6108-48EE-8165-BE77A78CEE04}"/>
              </a:ext>
            </a:extLst>
          </p:cNvPr>
          <p:cNvSpPr/>
          <p:nvPr/>
        </p:nvSpPr>
        <p:spPr>
          <a:xfrm>
            <a:off x="2303557" y="1418799"/>
            <a:ext cx="2046770" cy="278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94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논문리뷰: Attention Is All You Need(작성중)">
            <a:extLst>
              <a:ext uri="{FF2B5EF4-FFF2-40B4-BE49-F238E27FC236}">
                <a16:creationId xmlns:a16="http://schemas.microsoft.com/office/drawing/2014/main" id="{307DFAA5-8D31-42FA-96A0-69AA690BE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15" y="551965"/>
            <a:ext cx="2966091" cy="403956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논문리뷰: Attention Is All You Need(작성중)">
            <a:extLst>
              <a:ext uri="{FF2B5EF4-FFF2-40B4-BE49-F238E27FC236}">
                <a16:creationId xmlns:a16="http://schemas.microsoft.com/office/drawing/2014/main" id="{197B970C-9E04-4D84-B852-B46684A1A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5" t="35548" r="25480" b="52962"/>
          <a:stretch/>
        </p:blipFill>
        <p:spPr bwMode="auto">
          <a:xfrm>
            <a:off x="2244435" y="1988128"/>
            <a:ext cx="734291" cy="46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논문리뷰: Attention Is All You Need(작성중)">
            <a:extLst>
              <a:ext uri="{FF2B5EF4-FFF2-40B4-BE49-F238E27FC236}">
                <a16:creationId xmlns:a16="http://schemas.microsoft.com/office/drawing/2014/main" id="{6E6903DE-D91C-4461-96E2-B94444C34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49998" r="86252" b="43871"/>
          <a:stretch/>
        </p:blipFill>
        <p:spPr bwMode="auto">
          <a:xfrm>
            <a:off x="937147" y="2571751"/>
            <a:ext cx="238836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145;p21">
            <a:extLst>
              <a:ext uri="{FF2B5EF4-FFF2-40B4-BE49-F238E27FC236}">
                <a16:creationId xmlns:a16="http://schemas.microsoft.com/office/drawing/2014/main" id="{E6A8B2CA-3288-45E7-ABE1-62B3A007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348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Masked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A919A8-A645-4049-9AD0-722307AEC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561" y="730791"/>
            <a:ext cx="4329124" cy="1190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EB5B00-F323-453F-A7AE-504ABD0F5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561" y="2183671"/>
            <a:ext cx="4643449" cy="278277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348D4-E6AA-4A7F-8D87-C1405D00E631}"/>
              </a:ext>
            </a:extLst>
          </p:cNvPr>
          <p:cNvSpPr/>
          <p:nvPr/>
        </p:nvSpPr>
        <p:spPr>
          <a:xfrm>
            <a:off x="4170845" y="1326263"/>
            <a:ext cx="2583246" cy="426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6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A4DB99-2718-465F-9A10-90C5E2B2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20" y="1298693"/>
            <a:ext cx="4106780" cy="30800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58C0F6-0587-4AC2-82A9-124F1BB8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0" y="1074726"/>
            <a:ext cx="8030220" cy="4011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1F4E1F-F5AD-4C03-A30F-345EABD1C346}"/>
              </a:ext>
            </a:extLst>
          </p:cNvPr>
          <p:cNvSpPr txBox="1"/>
          <p:nvPr/>
        </p:nvSpPr>
        <p:spPr>
          <a:xfrm>
            <a:off x="3286340" y="495014"/>
            <a:ext cx="384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Decoder_Layer4_Block2</a:t>
            </a:r>
          </a:p>
          <a:p>
            <a:r>
              <a:rPr lang="en-US" altLang="ko-KR" dirty="0"/>
              <a:t>8 </a:t>
            </a:r>
            <a:r>
              <a:rPr lang="en-US" altLang="ko-KR" dirty="0" err="1"/>
              <a:t>Scaled_dot_Product_Attention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628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AE7AF3-8130-4A7D-BC09-1EE5FC1F0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666875"/>
            <a:ext cx="73914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paper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linkClick r:id="rId3"/>
              </a:rPr>
              <a:t>Attention Is All You Need_1706.03762v5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Attention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dirty="0">
                <a:hlinkClick r:id="rId4"/>
              </a:rPr>
              <a:t>Attention </a:t>
            </a:r>
            <a:r>
              <a:rPr lang="ko-KR" altLang="en-US" sz="1100" dirty="0">
                <a:hlinkClick r:id="rId4"/>
              </a:rPr>
              <a:t>예제</a:t>
            </a:r>
            <a:r>
              <a:rPr lang="en-US" altLang="ko-KR" sz="1100" dirty="0">
                <a:hlinkClick r:id="rId4"/>
              </a:rPr>
              <a:t>(</a:t>
            </a:r>
            <a:r>
              <a:rPr lang="en-US" altLang="ko-KR" sz="1100" dirty="0" err="1">
                <a:hlinkClick r:id="rId4"/>
              </a:rPr>
              <a:t>tensorflow</a:t>
            </a:r>
            <a:r>
              <a:rPr lang="en-US" altLang="ko-KR" sz="1100" dirty="0">
                <a:hlinkClick r:id="rId4"/>
              </a:rPr>
              <a:t>)</a:t>
            </a:r>
            <a:endParaRPr lang="en-US" altLang="ko-KR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3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 algn="l">
              <a:buNone/>
            </a:pPr>
            <a:r>
              <a:rPr lang="en-US" dirty="0"/>
              <a:t>Context: </a:t>
            </a:r>
            <a:r>
              <a:rPr lang="en-US" altLang="ko-KR" dirty="0"/>
              <a:t>Transformer 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without using sequence- aligned RNNs or convolution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Topic: </a:t>
            </a:r>
            <a:r>
              <a:rPr lang="en-US" altLang="ko-KR" dirty="0"/>
              <a:t>Transformer</a:t>
            </a:r>
            <a:r>
              <a:rPr lang="en" dirty="0"/>
              <a:t> </a:t>
            </a:r>
            <a:r>
              <a:rPr lang="en" sz="1400" dirty="0">
                <a:solidFill>
                  <a:srgbClr val="38761D"/>
                </a:solidFill>
              </a:rPr>
              <a:t>(In/Out Embedding + Encoder + Decoder)</a:t>
            </a:r>
            <a:endParaRPr sz="1400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Features: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Positional Encoding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Encoder &amp; Decoder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Unconstrained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 Size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Experiments: </a:t>
            </a:r>
            <a:r>
              <a:rPr lang="en-US" altLang="ko-KR" dirty="0"/>
              <a:t>WMT 2014 (</a:t>
            </a:r>
            <a:r>
              <a:rPr lang="en-US" altLang="ko-KR" dirty="0" err="1"/>
              <a:t>en</a:t>
            </a:r>
            <a:r>
              <a:rPr lang="en-US" altLang="ko-KR" dirty="0"/>
              <a:t>-gr, </a:t>
            </a:r>
            <a:r>
              <a:rPr lang="en-US" altLang="ko-KR" dirty="0" err="1"/>
              <a:t>en-fre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496925" y="1684725"/>
            <a:ext cx="3500100" cy="2661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52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AutoNum type="arabicPeriod"/>
            </a:pPr>
            <a:r>
              <a:rPr lang="en" sz="1365" dirty="0"/>
              <a:t>Introduction</a:t>
            </a:r>
            <a:endParaRPr sz="1365" dirty="0"/>
          </a:p>
          <a:p>
            <a:pPr marL="457200" lvl="0" indent="-3152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AutoNum type="arabicPeriod"/>
            </a:pPr>
            <a:r>
              <a:rPr lang="en" sz="1365" dirty="0"/>
              <a:t>The Proposed Network Architecture</a:t>
            </a:r>
            <a:endParaRPr sz="1365" dirty="0"/>
          </a:p>
          <a:p>
            <a:pPr marL="914400" lvl="1" indent="-2917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-US" altLang="ko-KR" sz="1100" dirty="0"/>
              <a:t>Encoder and Decoder Stacks</a:t>
            </a:r>
          </a:p>
          <a:p>
            <a:pPr lvl="2" indent="-291782">
              <a:lnSpc>
                <a:spcPct val="95000"/>
              </a:lnSpc>
              <a:buSzPts val="995"/>
              <a:buAutoNum type="arabicPeriod"/>
            </a:pPr>
            <a:r>
              <a:rPr lang="en-US" sz="995" dirty="0"/>
              <a:t>Encoder</a:t>
            </a:r>
          </a:p>
          <a:p>
            <a:pPr lvl="2" indent="-291782">
              <a:lnSpc>
                <a:spcPct val="95000"/>
              </a:lnSpc>
              <a:buSzPts val="995"/>
              <a:buAutoNum type="arabicPeriod"/>
            </a:pPr>
            <a:r>
              <a:rPr lang="en-US" sz="995" dirty="0"/>
              <a:t>Decoder</a:t>
            </a:r>
          </a:p>
          <a:p>
            <a:pPr marL="914400" lvl="1" indent="-2917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-US" sz="1100" dirty="0" err="1"/>
              <a:t>Positionel</a:t>
            </a:r>
            <a:r>
              <a:rPr lang="en-US" sz="1100" dirty="0"/>
              <a:t> Encoding</a:t>
            </a:r>
            <a:endParaRPr lang="en-US" sz="995" dirty="0"/>
          </a:p>
          <a:p>
            <a:pPr marL="914400" lvl="1" indent="-2917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-US" sz="1100" dirty="0"/>
              <a:t>Attention</a:t>
            </a:r>
          </a:p>
          <a:p>
            <a:pPr marL="1371600" lvl="2" indent="-2917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 dirty="0"/>
              <a:t>Scaled Dot-product Attention</a:t>
            </a:r>
            <a:endParaRPr sz="995" dirty="0"/>
          </a:p>
          <a:p>
            <a:pPr marL="1371600" lvl="2" indent="-2917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-US" sz="995" dirty="0" err="1"/>
              <a:t>Mulit</a:t>
            </a:r>
            <a:r>
              <a:rPr lang="en-US" sz="995" dirty="0"/>
              <a:t>-Head Attention</a:t>
            </a:r>
          </a:p>
          <a:p>
            <a:pPr lvl="1" indent="-291782">
              <a:lnSpc>
                <a:spcPct val="95000"/>
              </a:lnSpc>
              <a:buSzPts val="995"/>
              <a:buAutoNum type="arabicPeriod"/>
            </a:pPr>
            <a:r>
              <a:rPr lang="en-US" sz="995" dirty="0"/>
              <a:t>Position-wise Feed-Forward Networks</a:t>
            </a:r>
          </a:p>
          <a:p>
            <a:pPr marL="914400" lvl="1" indent="-2917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 dirty="0"/>
              <a:t>Network Training</a:t>
            </a:r>
            <a:endParaRPr sz="995" dirty="0"/>
          </a:p>
          <a:p>
            <a:pPr marL="457200" lvl="0" indent="-3152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AutoNum type="arabicPeriod"/>
            </a:pPr>
            <a:r>
              <a:rPr lang="en" sz="1365" dirty="0"/>
              <a:t>Experiments</a:t>
            </a:r>
            <a:endParaRPr sz="1365" dirty="0"/>
          </a:p>
          <a:p>
            <a:pPr marL="914400" lvl="1" indent="-2917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 dirty="0"/>
              <a:t>Datasets</a:t>
            </a:r>
            <a:endParaRPr sz="995" dirty="0"/>
          </a:p>
          <a:p>
            <a:pPr marL="914400" lvl="1" indent="-2917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 dirty="0"/>
              <a:t>Implementation Details</a:t>
            </a:r>
            <a:endParaRPr sz="995" dirty="0"/>
          </a:p>
          <a:p>
            <a:pPr marL="914400" lvl="1" indent="-2917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 dirty="0"/>
              <a:t>Comparative Evaluation</a:t>
            </a:r>
            <a:endParaRPr sz="995" dirty="0"/>
          </a:p>
          <a:p>
            <a:pPr marL="914400" lvl="1" indent="-2917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 dirty="0"/>
              <a:t>Musical Score Recognition</a:t>
            </a:r>
            <a:endParaRPr sz="995" dirty="0"/>
          </a:p>
          <a:p>
            <a:pPr marL="457200" lvl="0" indent="-3152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AutoNum type="arabicPeriod"/>
            </a:pPr>
            <a:r>
              <a:rPr lang="en" sz="1365" dirty="0"/>
              <a:t>Conclusion</a:t>
            </a:r>
            <a:endParaRPr sz="136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core ideas behind this paper are:</a:t>
            </a:r>
            <a:endParaRPr dirty="0"/>
          </a:p>
          <a:p>
            <a:pPr>
              <a:spcBef>
                <a:spcPts val="1200"/>
              </a:spcBef>
              <a:buFont typeface="Arial"/>
              <a:buAutoNum type="arabicPeriod"/>
            </a:pPr>
            <a:r>
              <a:rPr lang="en-US" altLang="ko-KR" dirty="0"/>
              <a:t>Positional Encoding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RNN, CNN -&gt; Self-Attention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ConvSeq2Seq -&gt; </a:t>
            </a:r>
            <a:r>
              <a:rPr lang="en-US" dirty="0" err="1"/>
              <a:t>Mult</a:t>
            </a:r>
            <a:r>
              <a:rPr lang="en-US" dirty="0"/>
              <a:t>-Head-Attention</a:t>
            </a: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⇒ Text tokenization        </a:t>
            </a:r>
            <a:r>
              <a:rPr lang="en-US" dirty="0">
                <a:solidFill>
                  <a:srgbClr val="38761D"/>
                </a:solidFill>
              </a:rPr>
              <a:t>(Embedding)</a:t>
            </a:r>
            <a:r>
              <a:rPr lang="en-US" dirty="0"/>
              <a:t> +</a:t>
            </a:r>
            <a:br>
              <a:rPr lang="en-US" dirty="0"/>
            </a:br>
            <a:r>
              <a:rPr lang="en-US" dirty="0"/>
              <a:t>    Positional Info Add      </a:t>
            </a:r>
            <a:r>
              <a:rPr lang="en-US" dirty="0">
                <a:solidFill>
                  <a:srgbClr val="38761D"/>
                </a:solidFill>
              </a:rPr>
              <a:t>(Positional)</a:t>
            </a:r>
            <a:r>
              <a:rPr lang="en-US" dirty="0"/>
              <a:t> + </a:t>
            </a:r>
            <a:br>
              <a:rPr lang="en-US" dirty="0"/>
            </a:br>
            <a:r>
              <a:rPr lang="en-US" dirty="0"/>
              <a:t>    Vocabulary reference  </a:t>
            </a:r>
            <a:r>
              <a:rPr lang="en-US" dirty="0">
                <a:solidFill>
                  <a:srgbClr val="38761D"/>
                </a:solidFill>
              </a:rPr>
              <a:t>(Encoding, Decoding)</a:t>
            </a:r>
          </a:p>
        </p:txBody>
      </p:sp>
      <p:pic>
        <p:nvPicPr>
          <p:cNvPr id="1026" name="Picture 2" descr="논문리뷰: Attention Is All You Need(작성중)">
            <a:extLst>
              <a:ext uri="{FF2B5EF4-FFF2-40B4-BE49-F238E27FC236}">
                <a16:creationId xmlns:a16="http://schemas.microsoft.com/office/drawing/2014/main" id="{746D817C-0C35-449C-B660-DA9FD8A3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07" y="390125"/>
            <a:ext cx="3157093" cy="429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Encoder, Decoder Architecture</a:t>
            </a:r>
            <a:endParaRPr dirty="0"/>
          </a:p>
        </p:txBody>
      </p:sp>
      <p:pic>
        <p:nvPicPr>
          <p:cNvPr id="2050" name="Picture 2" descr="transformer nlp">
            <a:extLst>
              <a:ext uri="{FF2B5EF4-FFF2-40B4-BE49-F238E27FC236}">
                <a16:creationId xmlns:a16="http://schemas.microsoft.com/office/drawing/2014/main" id="{39898A36-497C-45E7-8C87-69A24F081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270" y="1017725"/>
            <a:ext cx="3529995" cy="357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ansformer encoder decoder">
            <a:extLst>
              <a:ext uri="{FF2B5EF4-FFF2-40B4-BE49-F238E27FC236}">
                <a16:creationId xmlns:a16="http://schemas.microsoft.com/office/drawing/2014/main" id="{8291645D-428E-4E21-80B8-1817B0F4E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4" y="1640541"/>
            <a:ext cx="3274258" cy="263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논문리뷰: Attention Is All You Need(작성중)">
            <a:extLst>
              <a:ext uri="{FF2B5EF4-FFF2-40B4-BE49-F238E27FC236}">
                <a16:creationId xmlns:a16="http://schemas.microsoft.com/office/drawing/2014/main" id="{37EFA6C8-E6ED-4BC8-BC58-DDDCF501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70" y="551965"/>
            <a:ext cx="2966091" cy="403956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 Embedding</a:t>
            </a:r>
            <a:endParaRPr dirty="0"/>
          </a:p>
        </p:txBody>
      </p:sp>
      <p:pic>
        <p:nvPicPr>
          <p:cNvPr id="3074" name="Picture 2" descr="Word embeddings | Text | TensorFlow">
            <a:extLst>
              <a:ext uri="{FF2B5EF4-FFF2-40B4-BE49-F238E27FC236}">
                <a16:creationId xmlns:a16="http://schemas.microsoft.com/office/drawing/2014/main" id="{4AD86697-1FE4-413E-B118-7480B47D7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62" y="1694737"/>
            <a:ext cx="2720890" cy="206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isualize Word Embeddings Using Text Scatter Plots - MATLAB &amp;amp; Simulink -  MathWorks 한국">
            <a:extLst>
              <a:ext uri="{FF2B5EF4-FFF2-40B4-BE49-F238E27FC236}">
                <a16:creationId xmlns:a16="http://schemas.microsoft.com/office/drawing/2014/main" id="{C52ACEE6-C8A8-495A-87C7-5EA00DFC4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406" y="1694737"/>
            <a:ext cx="2752164" cy="206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논문리뷰: Attention Is All You Need(작성중)">
            <a:extLst>
              <a:ext uri="{FF2B5EF4-FFF2-40B4-BE49-F238E27FC236}">
                <a16:creationId xmlns:a16="http://schemas.microsoft.com/office/drawing/2014/main" id="{14D810C5-0459-4B19-9F6F-7DA956F4F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15" b="-1015"/>
          <a:stretch/>
        </p:blipFill>
        <p:spPr bwMode="auto">
          <a:xfrm>
            <a:off x="5887570" y="3610535"/>
            <a:ext cx="2966091" cy="102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 err="1"/>
              <a:t>Positionel</a:t>
            </a:r>
            <a:r>
              <a:rPr lang="en-US" altLang="ko-KR" sz="2800" dirty="0"/>
              <a:t> Encoding</a:t>
            </a:r>
            <a:endParaRPr lang="en-US" dirty="0"/>
          </a:p>
        </p:txBody>
      </p:sp>
      <p:pic>
        <p:nvPicPr>
          <p:cNvPr id="4098" name="Picture 2" descr="Positional Encoding in NLP - Space Moon">
            <a:extLst>
              <a:ext uri="{FF2B5EF4-FFF2-40B4-BE49-F238E27FC236}">
                <a16:creationId xmlns:a16="http://schemas.microsoft.com/office/drawing/2014/main" id="{9D73A8EF-8D49-46F1-A618-E8DE5CF49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19" y="928252"/>
            <a:ext cx="4358881" cy="21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251058B-D85F-4AE9-82B1-CCB22E53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3056659"/>
            <a:ext cx="3879273" cy="155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Word embeddings | Text | TensorFlow">
            <a:extLst>
              <a:ext uri="{FF2B5EF4-FFF2-40B4-BE49-F238E27FC236}">
                <a16:creationId xmlns:a16="http://schemas.microsoft.com/office/drawing/2014/main" id="{413B7E04-4117-4DFA-AF73-B033BDC82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44" y="879763"/>
            <a:ext cx="2720890" cy="206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067D0A-74D5-44CF-AD67-982059928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29" y="3725696"/>
            <a:ext cx="3381723" cy="73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2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 err="1"/>
              <a:t>Positionel</a:t>
            </a:r>
            <a:r>
              <a:rPr lang="en-US" altLang="ko-KR" sz="2800" dirty="0"/>
              <a:t> Encoding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0309E1-8716-44A6-9A08-8B22D8B63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30" y="367145"/>
            <a:ext cx="3863495" cy="45027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7D7668-71FE-49C3-BC49-1BC2FB244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9" y="1152091"/>
            <a:ext cx="4160171" cy="36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8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 err="1"/>
              <a:t>Positionel</a:t>
            </a:r>
            <a:r>
              <a:rPr lang="en-US" altLang="ko-KR" sz="2800" dirty="0"/>
              <a:t> Encoding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0C42EC-0559-45CA-9F32-9B917FE0F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72" y="1098166"/>
            <a:ext cx="7405255" cy="360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889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1306</Words>
  <Application>Microsoft Office PowerPoint</Application>
  <PresentationFormat>화면 슬라이드 쇼(16:9)</PresentationFormat>
  <Paragraphs>121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Arial</vt:lpstr>
      <vt:lpstr>Simple Light</vt:lpstr>
      <vt:lpstr>Attention All You Need</vt:lpstr>
      <vt:lpstr>Table of Contents</vt:lpstr>
      <vt:lpstr>Overview</vt:lpstr>
      <vt:lpstr>Main Idea</vt:lpstr>
      <vt:lpstr>Encoder, Decoder Architecture</vt:lpstr>
      <vt:lpstr>Word Embedding</vt:lpstr>
      <vt:lpstr>Positionel Encoding</vt:lpstr>
      <vt:lpstr>Positionel Encoding</vt:lpstr>
      <vt:lpstr>Positionel Encoding</vt:lpstr>
      <vt:lpstr>Multi-Head Attention</vt:lpstr>
      <vt:lpstr>Self-Attention</vt:lpstr>
      <vt:lpstr>Self-Attention</vt:lpstr>
      <vt:lpstr>Q(Query), K(key), V(value)</vt:lpstr>
      <vt:lpstr>Self-Attention</vt:lpstr>
      <vt:lpstr>PowerPoint 프레젠테이션</vt:lpstr>
      <vt:lpstr>Feed Forward Network</vt:lpstr>
      <vt:lpstr>Norm</vt:lpstr>
      <vt:lpstr>Encoder</vt:lpstr>
      <vt:lpstr>Forward</vt:lpstr>
      <vt:lpstr>Encoder</vt:lpstr>
      <vt:lpstr>Masked</vt:lpstr>
      <vt:lpstr>Masked</vt:lpstr>
      <vt:lpstr>Masked</vt:lpstr>
      <vt:lpstr>Masked</vt:lpstr>
      <vt:lpstr>Experiments</vt:lpstr>
      <vt:lpstr>Experiments</vt:lpstr>
      <vt:lpstr>Results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All You Need</dc:title>
  <cp:lastModifiedBy>moo jin kim</cp:lastModifiedBy>
  <cp:revision>48</cp:revision>
  <dcterms:modified xsi:type="dcterms:W3CDTF">2021-06-07T02:06:39Z</dcterms:modified>
</cp:coreProperties>
</file>