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5639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2" r:id="rId2"/>
    <p:sldId id="289" r:id="rId3"/>
    <p:sldId id="291" r:id="rId4"/>
    <p:sldId id="290" r:id="rId5"/>
    <p:sldId id="295" r:id="rId6"/>
    <p:sldId id="294" r:id="rId7"/>
    <p:sldId id="292" r:id="rId8"/>
    <p:sldId id="293" r:id="rId9"/>
    <p:sldId id="285" r:id="rId10"/>
  </p:sldIdLst>
  <p:sldSz cx="12192000" cy="6858000"/>
  <p:notesSz cx="6858000" cy="9144000"/>
  <p:defaultTextStyle>
    <a:defPPr rtl="0"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 autoAdjust="0"/>
    <p:restoredTop sz="79427" autoAdjust="0"/>
  </p:normalViewPr>
  <p:slideViewPr>
    <p:cSldViewPr snapToGrid="0">
      <p:cViewPr varScale="1">
        <p:scale>
          <a:sx n="54" d="100"/>
          <a:sy n="54" d="100"/>
        </p:scale>
        <p:origin x="1112" y="4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3" d="100"/>
          <a:sy n="73" d="100"/>
        </p:scale>
        <p:origin x="2670" y="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60672BD-261C-4EDC-9C5E-C246835120E7}" type="datetime1">
              <a:rPr lang="de-DE" smtClean="0"/>
              <a:t>16.04.2018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798501B-77B5-4365-9881-C6E19A3C1E4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664F4-ABD2-4F09-9758-D36145E15169}" type="datetime1">
              <a:rPr lang="de-DE" smtClean="0"/>
              <a:t>16.04.2018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Textmasterformat durch Klicken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C8BD8E7-1312-41F3-99C4-6DA5AF89196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5048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2470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Applikation wird als Webapplikation umgesetzt. Wir unterscheiden zwischen Backend und Frontend der Applikation.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Backend</a:t>
            </a:r>
            <a:endParaRPr lang="en-US" sz="1200" b="1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Appliaktion wird auf einem Server in der Cloud installiert.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Datenverarbeitung und auswertung findet auf dem Server statt. </a:t>
            </a: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Daten werden in einer Datenbank gespeichert auf welche die Applikation zugriff hat. Die Programm Logik wird in Java umgesetzt. </a:t>
            </a: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Wartung der Appliaktion und des Servers wird von uns übernommen. Dementsprechend hat der Client kein Aufwand im bereich Wartung und Backup.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Frontend</a:t>
            </a:r>
            <a:endParaRPr lang="en-US" sz="1200" b="1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Webapplikation ist via Webbrowser aufrubar.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Nach einem erfolgreichem Login werden hier die Daten angezeigt und können bearbeitet werden. </a:t>
            </a: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 wird keine lokale Installation benötigt, der Client braucht nur einen moderen Webbrowser. </a:t>
            </a: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Dies hat den vorteil, dass auch mobile Geräte auf die Webaplikation zugreifen können. Voraussetzung ist ein Responsive Design der Webapplikation, damit auf allen Geräten auch alles optimal dargestellt wird.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3528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Applikation wird als Webapplikation umgesetzt. Wir unterscheiden zwischen Backend und Frontend der Applikation.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Backend</a:t>
            </a:r>
            <a:endParaRPr lang="en-US" sz="1200" b="1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Appliaktion wird auf einem Server in der Cloud installiert.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Datenverarbeitung und auswertung findet auf dem Server statt. </a:t>
            </a: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Daten werden in einer Datenbank gespeichert auf welche die Applikation zugriff hat. Die Programm Logik wird in Java umgesetzt. </a:t>
            </a: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Wartung der Appliaktion und des Servers wird von uns übernommen. Dementsprechend hat der Client kein Aufwand im bereich Wartung und Backup.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Frontend</a:t>
            </a:r>
            <a:endParaRPr lang="en-US" sz="1200" b="1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Webapplikation ist via Webbrowser aufrubar.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Nach einem erfolgreichem Login werden hier die Daten angezeigt und können bearbeitet werden. </a:t>
            </a: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 wird keine lokale Installation benötigt, der Client braucht nur einen moderen Webbrowser. </a:t>
            </a: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Dies hat den vorteil, dass auch mobile Geräte auf die Webaplikation zugreifen können. Voraussetzung ist ein Responsive Design der Webapplikation, damit auf allen Geräten auch alles optimal dargestellt wird.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7274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Applikation wird als Webapplikation umgesetzt. Wir unterscheiden zwischen Backend und Frontend der Applikation.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Backend</a:t>
            </a:r>
            <a:endParaRPr lang="en-US" sz="1200" b="1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Appliaktion wird auf einem Server in der Cloud installiert.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Datenverarbeitung und auswertung findet auf dem Server statt. </a:t>
            </a: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Daten werden in einer Datenbank gespeichert auf welche die Applikation zugriff hat. Die Programm Logik wird in Java umgesetzt. </a:t>
            </a: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Wartung der Appliaktion und des Servers wird von uns übernommen. Dementsprechend hat der Client kein Aufwand im bereich Wartung und Backup.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Frontend</a:t>
            </a:r>
            <a:endParaRPr lang="en-US" sz="1200" b="1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 Webapplikation ist via Webbrowser aufrubar.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Nach einem erfolgreichem Login werden hier die Daten angezeigt und können bearbeitet werden. </a:t>
            </a: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 wird keine lokale Installation benötigt, der Client braucht nur einen moderen Webbrowser. </a:t>
            </a:r>
          </a:p>
          <a:p>
            <a:r>
              <a:rPr lang="de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Dies hat den vorteil, dass auch mobile Geräte auf die Webaplikation zugreifen können. Voraussetzung ist ein Responsive Design der Webapplikation, damit auf allen Geräten auch alles optimal dargestellt wird.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1299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38200" y="1548245"/>
            <a:ext cx="10515600" cy="2240280"/>
          </a:xfrm>
        </p:spPr>
        <p:txBody>
          <a:bodyPr rtlCol="0"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8200" y="3854659"/>
            <a:ext cx="10515600" cy="114300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2813" y="1683327"/>
            <a:ext cx="3125787" cy="2877260"/>
          </a:xfrm>
        </p:spPr>
        <p:txBody>
          <a:bodyPr rtlCol="0" anchor="b">
            <a:normAutofit/>
          </a:bodyPr>
          <a:lstStyle>
            <a:lvl1pPr>
              <a:defRPr sz="25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6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8101584" cy="6857999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8532813" y="4591761"/>
            <a:ext cx="3125787" cy="1580440"/>
          </a:xfrm>
        </p:spPr>
        <p:txBody>
          <a:bodyPr rtlCol="0"/>
          <a:lstStyle>
            <a:lvl1pPr marL="0" indent="0">
              <a:spcBef>
                <a:spcPts val="8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dirty="0"/>
              <a:t>Textmasterformate bearbeiten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86D372-411D-4B4E-9C3F-27EFF2F8BE1E}" type="datetime1">
              <a:rPr lang="de-DE" smtClean="0"/>
              <a:t>16.04.2018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57200"/>
            <a:ext cx="1943100" cy="5719762"/>
          </a:xfrm>
        </p:spPr>
        <p:txBody>
          <a:bodyPr vert="eaVert"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4000" y="457200"/>
            <a:ext cx="7048500" cy="5719762"/>
          </a:xfrm>
        </p:spPr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26EB1D-CBBF-438D-A188-239583155CD5}" type="datetime1">
              <a:rPr lang="de-DE" smtClean="0"/>
              <a:t>16.04.2018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er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0600"/>
            <a:ext cx="12192000" cy="2057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33400" y="5084483"/>
            <a:ext cx="11125200" cy="914400"/>
          </a:xfrm>
        </p:spPr>
        <p:txBody>
          <a:bodyPr rtlCol="0"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0" hasCustomPrompt="1"/>
          </p:nvPr>
        </p:nvSpPr>
        <p:spPr>
          <a:xfrm>
            <a:off x="1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1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1" hasCustomPrompt="1"/>
          </p:nvPr>
        </p:nvSpPr>
        <p:spPr>
          <a:xfrm>
            <a:off x="4084320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14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2" hasCustomPrompt="1"/>
          </p:nvPr>
        </p:nvSpPr>
        <p:spPr>
          <a:xfrm>
            <a:off x="8168640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Klicken Sie, um ein Bild hinzuzufügen.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33400" y="6043123"/>
            <a:ext cx="11125200" cy="5715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3745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58FB9A-9055-4D91-A8D6-422B1A47ADD6}" type="datetime1">
              <a:rPr lang="de-DE" smtClean="0"/>
              <a:t>16.04.2018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süberschrift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31850" y="2483427"/>
            <a:ext cx="10515600" cy="2743200"/>
          </a:xfrm>
        </p:spPr>
        <p:txBody>
          <a:bodyPr rtlCol="0"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5025" y="5257800"/>
            <a:ext cx="10515600" cy="9144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000" cap="all" spc="50" baseline="0">
                <a:solidFill>
                  <a:schemeClr val="bg1"/>
                </a:solidFill>
              </a:defRPr>
            </a:lvl1pPr>
            <a:lvl2pPr marL="365760" indent="0" algn="ctr">
              <a:buNone/>
              <a:defRPr sz="2000" cap="all" spc="50" baseline="0">
                <a:solidFill>
                  <a:schemeClr val="bg1"/>
                </a:solidFill>
              </a:defRPr>
            </a:lvl2pPr>
            <a:lvl3pPr algn="ctr">
              <a:defRPr sz="2000" cap="all" spc="50" baseline="0">
                <a:solidFill>
                  <a:schemeClr val="bg1"/>
                </a:solidFill>
              </a:defRPr>
            </a:lvl3pPr>
            <a:lvl4pPr algn="ctr">
              <a:defRPr sz="2000" cap="all" spc="50" baseline="0">
                <a:solidFill>
                  <a:schemeClr val="bg1"/>
                </a:solidFill>
              </a:defRPr>
            </a:lvl4pPr>
            <a:lvl5pPr algn="ctr">
              <a:defRPr sz="2000" cap="all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/>
              <a:t>Textmasterformate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524000" y="1714500"/>
            <a:ext cx="4495800" cy="446227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72200" y="1714500"/>
            <a:ext cx="4495800" cy="446227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AD2B2A-001E-4204-A9F7-ADB62FDFB3C2}" type="datetime1">
              <a:rPr lang="de-DE" smtClean="0"/>
              <a:t>16.04.2018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527048" y="1733162"/>
            <a:ext cx="4498848" cy="6858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Textmasterformate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527048" y="2481943"/>
            <a:ext cx="4498848" cy="369025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733162"/>
            <a:ext cx="4498848" cy="6858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Textmasterformate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172200" y="2481943"/>
            <a:ext cx="4498848" cy="369025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98511-F564-4313-9C85-1BB6BF3D8A32}" type="datetime1">
              <a:rPr lang="de-DE" smtClean="0"/>
              <a:t>16.04.2018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8B8011-CBA9-4FB0-934D-C2F23F0053DB}" type="datetime1">
              <a:rPr lang="de-DE" smtClean="0"/>
              <a:t>16.04.2018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151812" y="1672934"/>
            <a:ext cx="3506788" cy="2880360"/>
          </a:xfrm>
        </p:spPr>
        <p:txBody>
          <a:bodyPr rtlCol="0" anchor="b">
            <a:normAutofit/>
          </a:bodyPr>
          <a:lstStyle>
            <a:lvl1pPr>
              <a:defRPr sz="2900"/>
            </a:lvl1pPr>
          </a:lstStyle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0352" y="457200"/>
            <a:ext cx="7242111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8151812" y="4590288"/>
            <a:ext cx="3514564" cy="1581912"/>
          </a:xfrm>
        </p:spPr>
        <p:txBody>
          <a:bodyPr rtlCol="0"/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/>
              <a:t>Textmasterformate bearbeiten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C0A95F-FFB2-4410-A448-2C54BE7723F4}" type="datetime1">
              <a:rPr lang="de-DE" smtClean="0"/>
              <a:t>16.04.2018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4000" y="1714500"/>
            <a:ext cx="91440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23999" y="6601556"/>
            <a:ext cx="649138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187908" y="6601556"/>
            <a:ext cx="1534064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 rtl="0"/>
            <a:fld id="{8C96ADC6-BDC4-42FB-97FB-DA73ECD9CEE8}" type="datetime1">
              <a:rPr lang="de-DE" smtClean="0"/>
              <a:t>16.04.2018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94499" y="6601556"/>
            <a:ext cx="7735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de-DE" smtClean="0"/>
              <a:pPr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3400" y="5084483"/>
            <a:ext cx="11125200" cy="914400"/>
          </a:xfrm>
        </p:spPr>
        <p:txBody>
          <a:bodyPr rtlCol="0"/>
          <a:lstStyle/>
          <a:p>
            <a:r>
              <a:rPr lang="de-DE" dirty="0"/>
              <a:t>CS2 - Task 2: </a:t>
            </a:r>
            <a:r>
              <a:rPr lang="de-DE" dirty="0" err="1"/>
              <a:t>requirements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3400" y="6043123"/>
            <a:ext cx="11125200" cy="571500"/>
          </a:xfrm>
        </p:spPr>
        <p:txBody>
          <a:bodyPr rtlCol="0"/>
          <a:lstStyle/>
          <a:p>
            <a:r>
              <a:rPr lang="de-CH" dirty="0"/>
              <a:t>social </a:t>
            </a:r>
            <a:r>
              <a:rPr lang="de-CH" dirty="0" err="1"/>
              <a:t>anxiety</a:t>
            </a:r>
            <a:r>
              <a:rPr lang="de-CH" dirty="0"/>
              <a:t> </a:t>
            </a:r>
            <a:r>
              <a:rPr lang="de-CH" dirty="0" err="1"/>
              <a:t>disorder</a:t>
            </a:r>
            <a:r>
              <a:rPr lang="de-CH" dirty="0"/>
              <a:t> - </a:t>
            </a:r>
            <a:r>
              <a:rPr lang="en-US" dirty="0"/>
              <a:t>close relative of a patient</a:t>
            </a:r>
            <a:endParaRPr lang="de-DE" dirty="0"/>
          </a:p>
        </p:txBody>
      </p:sp>
      <p:pic>
        <p:nvPicPr>
          <p:cNvPr id="10" name="Bildplatzhalter 9">
            <a:extLst>
              <a:ext uri="{FF2B5EF4-FFF2-40B4-BE49-F238E27FC236}">
                <a16:creationId xmlns:a16="http://schemas.microsoft.com/office/drawing/2014/main" id="{C29F7C63-F3E3-44C4-851B-F7913AA9706D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" r="43222"/>
          <a:stretch/>
        </p:blipFill>
        <p:spPr>
          <a:xfrm>
            <a:off x="4084320" y="1"/>
            <a:ext cx="4023360" cy="4745736"/>
          </a:xfrm>
        </p:spPr>
      </p:pic>
      <p:pic>
        <p:nvPicPr>
          <p:cNvPr id="14" name="Bildplatzhalter 13">
            <a:extLst>
              <a:ext uri="{FF2B5EF4-FFF2-40B4-BE49-F238E27FC236}">
                <a16:creationId xmlns:a16="http://schemas.microsoft.com/office/drawing/2014/main" id="{A340DC10-DD9A-4562-AAFD-3AD5F391991D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506"/>
          <a:stretch/>
        </p:blipFill>
        <p:spPr>
          <a:xfrm>
            <a:off x="1" y="1"/>
            <a:ext cx="4023360" cy="4745736"/>
          </a:xfrm>
        </p:spPr>
      </p:pic>
      <p:pic>
        <p:nvPicPr>
          <p:cNvPr id="18" name="Bildplatzhalter 17">
            <a:extLst>
              <a:ext uri="{FF2B5EF4-FFF2-40B4-BE49-F238E27FC236}">
                <a16:creationId xmlns:a16="http://schemas.microsoft.com/office/drawing/2014/main" id="{40F64AC5-1EA3-4330-9CA7-B95506CD16D4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47" t="-932" r="9779" b="932"/>
          <a:stretch/>
        </p:blipFill>
        <p:spPr>
          <a:xfrm>
            <a:off x="8168640" y="1"/>
            <a:ext cx="4023360" cy="4745736"/>
          </a:xfrm>
        </p:spPr>
      </p:pic>
    </p:spTree>
    <p:extLst>
      <p:ext uri="{BB962C8B-B14F-4D97-AF65-F5344CB8AC3E}">
        <p14:creationId xmlns:p14="http://schemas.microsoft.com/office/powerpoint/2010/main" val="303468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Index</a:t>
            </a:r>
          </a:p>
        </p:txBody>
      </p:sp>
      <p:sp>
        <p:nvSpPr>
          <p:cNvPr id="18" name="Inhaltsplatzhalter 17">
            <a:extLst>
              <a:ext uri="{FF2B5EF4-FFF2-40B4-BE49-F238E27FC236}">
                <a16:creationId xmlns:a16="http://schemas.microsoft.com/office/drawing/2014/main" id="{0C719E4D-A698-413D-BA3C-5FAB44B613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0" y="1714500"/>
            <a:ext cx="7853606" cy="4462272"/>
          </a:xfrm>
        </p:spPr>
        <p:txBody>
          <a:bodyPr/>
          <a:lstStyle/>
          <a:p>
            <a:r>
              <a:rPr lang="de-CH" dirty="0" err="1"/>
              <a:t>Introduction</a:t>
            </a:r>
            <a:endParaRPr lang="de-CH" dirty="0"/>
          </a:p>
          <a:p>
            <a:r>
              <a:rPr lang="de-CH" dirty="0"/>
              <a:t>System </a:t>
            </a:r>
            <a:r>
              <a:rPr lang="de-CH" dirty="0" err="1"/>
              <a:t>architecture</a:t>
            </a:r>
            <a:endParaRPr lang="de-CH" dirty="0"/>
          </a:p>
          <a:p>
            <a:r>
              <a:rPr lang="de-CH" dirty="0"/>
              <a:t>System </a:t>
            </a:r>
            <a:r>
              <a:rPr lang="de-CH" dirty="0" err="1"/>
              <a:t>requirements</a:t>
            </a:r>
            <a:r>
              <a:rPr lang="de-CH" dirty="0"/>
              <a:t> </a:t>
            </a:r>
            <a:r>
              <a:rPr lang="de-CH" dirty="0" err="1"/>
              <a:t>specification</a:t>
            </a:r>
            <a:endParaRPr lang="de-CH" dirty="0"/>
          </a:p>
          <a:p>
            <a:r>
              <a:rPr lang="de-CH" dirty="0"/>
              <a:t>System </a:t>
            </a:r>
            <a:r>
              <a:rPr lang="de-CH" dirty="0" err="1"/>
              <a:t>model</a:t>
            </a:r>
            <a:endParaRPr lang="de-CH" dirty="0"/>
          </a:p>
          <a:p>
            <a:r>
              <a:rPr lang="de-CH" dirty="0"/>
              <a:t>System </a:t>
            </a:r>
            <a:r>
              <a:rPr lang="de-CH" dirty="0" err="1"/>
              <a:t>evolution</a:t>
            </a:r>
            <a:endParaRPr lang="de-CH" dirty="0"/>
          </a:p>
          <a:p>
            <a:r>
              <a:rPr lang="de-CH" dirty="0" err="1"/>
              <a:t>Testing</a:t>
            </a:r>
            <a:endParaRPr lang="de-CH" dirty="0"/>
          </a:p>
          <a:p>
            <a:r>
              <a:rPr lang="de-CH" dirty="0"/>
              <a:t>Database &amp; Hardware (</a:t>
            </a:r>
            <a:r>
              <a:rPr lang="de-CH" dirty="0" err="1"/>
              <a:t>Appendices</a:t>
            </a:r>
            <a:r>
              <a:rPr lang="de-CH" dirty="0"/>
              <a:t>)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7215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Webapplikation </a:t>
            </a:r>
          </a:p>
          <a:p>
            <a:r>
              <a:rPr lang="de-CH" dirty="0"/>
              <a:t>Backend</a:t>
            </a:r>
          </a:p>
          <a:p>
            <a:pPr lvl="1"/>
            <a:r>
              <a:rPr lang="de-CH" dirty="0"/>
              <a:t>Applikation / Server</a:t>
            </a:r>
          </a:p>
          <a:p>
            <a:pPr lvl="1"/>
            <a:r>
              <a:rPr lang="de-CH" dirty="0"/>
              <a:t>Datenbank</a:t>
            </a:r>
          </a:p>
          <a:p>
            <a:endParaRPr lang="de-CH" dirty="0"/>
          </a:p>
          <a:p>
            <a:r>
              <a:rPr lang="de-CH" dirty="0"/>
              <a:t>Frontend</a:t>
            </a:r>
          </a:p>
          <a:p>
            <a:pPr lvl="1"/>
            <a:r>
              <a:rPr lang="de-CH" dirty="0"/>
              <a:t>Browser</a:t>
            </a:r>
          </a:p>
          <a:p>
            <a:pPr lvl="1"/>
            <a:r>
              <a:rPr lang="de-CH" dirty="0"/>
              <a:t>Keine Installation benötigt</a:t>
            </a:r>
          </a:p>
          <a:p>
            <a:pPr lvl="1"/>
            <a:r>
              <a:rPr lang="de-CH" dirty="0"/>
              <a:t>Mobile Geräte</a:t>
            </a:r>
          </a:p>
        </p:txBody>
      </p:sp>
      <p:pic>
        <p:nvPicPr>
          <p:cNvPr id="1026" name="Picture 2" descr="https://www.bespokesoftwaredevelopment.com/blog/wp-content/uploads/2016/04/Web_Application_Development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416" y="1714500"/>
            <a:ext cx="7392582" cy="2752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37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Requirement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Functional Requirements</a:t>
            </a:r>
          </a:p>
          <a:p>
            <a:endParaRPr lang="en-US" dirty="0"/>
          </a:p>
          <a:p>
            <a:pPr lvl="1"/>
            <a:r>
              <a:rPr lang="en-US" dirty="0" err="1"/>
              <a:t>Angehörigen-Tagebuch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Patienten-Tagebuch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Zielsetzungs</a:t>
            </a:r>
            <a:r>
              <a:rPr lang="en-US" dirty="0"/>
              <a:t>-System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Berechtigungssystem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Responsive Design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Data Store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Development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Non-Functional Requirements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Development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Privacy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Design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7600" y="2989072"/>
            <a:ext cx="31877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45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</a:t>
            </a:r>
            <a:r>
              <a:rPr lang="en-US" dirty="0" err="1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6" name="Bild 1" descr="../Desktop/Bildschirmfoto%202018-04-15%20um%2020.19.02.png">
            <a:extLst>
              <a:ext uri="{FF2B5EF4-FFF2-40B4-BE49-F238E27FC236}">
                <a16:creationId xmlns:a16="http://schemas.microsoft.com/office/drawing/2014/main" id="{63485F9B-280B-4A60-B70B-A6B3DF56FAF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269" y="1600200"/>
            <a:ext cx="7509734" cy="4800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661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9B4D84-33A9-42E4-8B32-3F04EB343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Evolution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6ABC23-8D75-4C25-825A-9AC7CFE657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err="1"/>
              <a:t>Lehmans</a:t>
            </a:r>
            <a:r>
              <a:rPr lang="en-GB" dirty="0"/>
              <a:t> </a:t>
            </a:r>
            <a:r>
              <a:rPr lang="en-GB" dirty="0" err="1"/>
              <a:t>Gesetze</a:t>
            </a:r>
            <a:endParaRPr lang="en-GB" dirty="0"/>
          </a:p>
          <a:p>
            <a:r>
              <a:rPr lang="en-GB" dirty="0"/>
              <a:t>2 </a:t>
            </a:r>
            <a:r>
              <a:rPr lang="en-GB" dirty="0" err="1"/>
              <a:t>wichtigste</a:t>
            </a:r>
            <a:r>
              <a:rPr lang="en-GB" dirty="0"/>
              <a:t> </a:t>
            </a:r>
            <a:r>
              <a:rPr lang="en-GB" dirty="0" err="1"/>
              <a:t>Teile</a:t>
            </a:r>
            <a:endParaRPr lang="en-GB" dirty="0"/>
          </a:p>
          <a:p>
            <a:pPr lvl="1"/>
            <a:r>
              <a:rPr lang="en-GB" dirty="0" err="1"/>
              <a:t>Kontinuierliche</a:t>
            </a:r>
            <a:r>
              <a:rPr lang="en-GB" dirty="0"/>
              <a:t> </a:t>
            </a:r>
            <a:r>
              <a:rPr lang="en-GB" dirty="0" err="1"/>
              <a:t>Neuerungen</a:t>
            </a:r>
            <a:endParaRPr lang="en-GB" dirty="0"/>
          </a:p>
          <a:p>
            <a:pPr lvl="1"/>
            <a:r>
              <a:rPr lang="en-GB" dirty="0" err="1"/>
              <a:t>Hinzufügen</a:t>
            </a:r>
            <a:r>
              <a:rPr lang="en-GB" dirty="0"/>
              <a:t> </a:t>
            </a:r>
            <a:r>
              <a:rPr lang="en-GB" dirty="0" err="1"/>
              <a:t>neuer</a:t>
            </a:r>
            <a:r>
              <a:rPr lang="en-GB" dirty="0"/>
              <a:t> </a:t>
            </a:r>
            <a:r>
              <a:rPr lang="en-GB" dirty="0" err="1"/>
              <a:t>Funktionalität</a:t>
            </a:r>
            <a:endParaRPr lang="en-GB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300040-483E-4CB2-99CF-455D6270B0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34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97823"/>
            <a:ext cx="9144000" cy="1143000"/>
          </a:xfrm>
        </p:spPr>
        <p:txBody>
          <a:bodyPr/>
          <a:lstStyle/>
          <a:p>
            <a:r>
              <a:rPr lang="de-CH" dirty="0"/>
              <a:t>T</a:t>
            </a:r>
            <a:r>
              <a:rPr lang="en-US" dirty="0" err="1"/>
              <a:t>Esting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Komponententests</a:t>
            </a:r>
          </a:p>
          <a:p>
            <a:r>
              <a:rPr lang="de-CH" dirty="0"/>
              <a:t>Integrationstests</a:t>
            </a:r>
          </a:p>
          <a:p>
            <a:r>
              <a:rPr lang="de-CH" dirty="0"/>
              <a:t>Systemtests</a:t>
            </a:r>
          </a:p>
          <a:p>
            <a:r>
              <a:rPr lang="de-CH" dirty="0"/>
              <a:t>Abnahmetest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FB21EEA-3D10-4ECD-9B78-76F302A74E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91287" y="2345531"/>
            <a:ext cx="385762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5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</a:t>
            </a:r>
            <a:r>
              <a:rPr lang="en-US" dirty="0" err="1"/>
              <a:t>atabase</a:t>
            </a:r>
            <a:r>
              <a:rPr lang="en-US" dirty="0"/>
              <a:t> &amp; Hardware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Entity-</a:t>
            </a:r>
            <a:r>
              <a:rPr lang="de-CH" dirty="0" err="1"/>
              <a:t>Relationship</a:t>
            </a:r>
            <a:r>
              <a:rPr lang="de-CH" dirty="0"/>
              <a:t>-Diagramm</a:t>
            </a:r>
          </a:p>
          <a:p>
            <a:r>
              <a:rPr lang="de-CH" dirty="0"/>
              <a:t>Hardwareanforderungen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BC82379-742F-4CBC-8346-664E2AE6F8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CC9DC16-76CF-4973-9B82-B4EDE505F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597" y="3112061"/>
            <a:ext cx="7738435" cy="308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57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ADCBB27-4A02-4FE6-B1B3-EBDF20E85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Discussion</a:t>
            </a:r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511E126-4429-475A-915A-4B265D5F38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CH" sz="1800" cap="none" dirty="0"/>
              <a:t>Andreas Erb, Beat </a:t>
            </a:r>
            <a:r>
              <a:rPr lang="de-CH" sz="1800" cap="none" dirty="0" err="1"/>
              <a:t>Schärz</a:t>
            </a:r>
            <a:r>
              <a:rPr lang="de-CH" sz="1800" cap="none" dirty="0"/>
              <a:t>, Nik Arm, Dario </a:t>
            </a:r>
            <a:r>
              <a:rPr lang="de-CH" sz="1800" cap="none" dirty="0" err="1"/>
              <a:t>Furigo</a:t>
            </a:r>
            <a:r>
              <a:rPr lang="de-CH" sz="1800" cap="none" dirty="0"/>
              <a:t>, Ivo Kozina, </a:t>
            </a:r>
            <a:r>
              <a:rPr lang="de-CH" sz="1800" cap="none" dirty="0" err="1"/>
              <a:t>Janick</a:t>
            </a:r>
            <a:r>
              <a:rPr lang="de-CH" sz="1800" cap="none" dirty="0"/>
              <a:t> </a:t>
            </a:r>
            <a:r>
              <a:rPr lang="de-CH" sz="1800" cap="none" dirty="0" err="1"/>
              <a:t>Lüdi</a:t>
            </a:r>
            <a:r>
              <a:rPr lang="de-CH" sz="1800" cap="none" dirty="0"/>
              <a:t>, </a:t>
            </a:r>
            <a:r>
              <a:rPr lang="de-CH" sz="1800" cap="none" dirty="0" err="1"/>
              <a:t>Ohran</a:t>
            </a:r>
            <a:r>
              <a:rPr lang="de-CH" sz="1800" cap="none" dirty="0"/>
              <a:t> Mujkic</a:t>
            </a:r>
          </a:p>
          <a:p>
            <a:endParaRPr lang="de-CH" sz="1800" cap="none" dirty="0"/>
          </a:p>
        </p:txBody>
      </p:sp>
    </p:spTree>
    <p:extLst>
      <p:ext uri="{BB962C8B-B14F-4D97-AF65-F5344CB8AC3E}">
        <p14:creationId xmlns:p14="http://schemas.microsoft.com/office/powerpoint/2010/main" val="16116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esundheit und Fitness 16:9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063782_TF02922391" id="{C6B3E5AA-9FCC-4245-A12F-1101B5974B9F}" vid="{FD526C78-BBC8-4F58-9E61-54C379BC093F}"/>
    </a:ext>
  </a:extLst>
</a:theme>
</file>

<file path=ppt/theme/theme2.xml><?xml version="1.0" encoding="utf-8"?>
<a:theme xmlns:a="http://schemas.openxmlformats.org/drawingml/2006/main" name="Office-Design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 Gesundheit und Fitness (Breitbild)</Template>
  <TotalTime>0</TotalTime>
  <Words>581</Words>
  <Application>Microsoft Office PowerPoint</Application>
  <PresentationFormat>Breitbild</PresentationFormat>
  <Paragraphs>97</Paragraphs>
  <Slides>9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Gesundheit und Fitness 16:9</vt:lpstr>
      <vt:lpstr>CS2 - Task 2: requirements</vt:lpstr>
      <vt:lpstr>Index</vt:lpstr>
      <vt:lpstr>System Architecture</vt:lpstr>
      <vt:lpstr>System Requirement Specification</vt:lpstr>
      <vt:lpstr>System MOdel</vt:lpstr>
      <vt:lpstr>System Evolution</vt:lpstr>
      <vt:lpstr>TEsting</vt:lpstr>
      <vt:lpstr>Database &amp; Hardware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"Titel mit Bildern"</dc:title>
  <dc:creator>Nik Arm</dc:creator>
  <cp:lastModifiedBy>JAL</cp:lastModifiedBy>
  <cp:revision>40</cp:revision>
  <dcterms:created xsi:type="dcterms:W3CDTF">2018-04-06T07:14:23Z</dcterms:created>
  <dcterms:modified xsi:type="dcterms:W3CDTF">2018-04-16T14:10:47Z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