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9"/>
      <p:bold r:id="rId20"/>
      <p:boldItalic r:id="rId21"/>
    </p:embeddedFont>
    <p:embeddedFont>
      <p:font typeface="Poppins" panose="00000500000000000000" pitchFamily="2" charset="-18"/>
      <p:regular r:id="rId2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rVbGnhEXzUaj7W5dx6skRN2dT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jo Alić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6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2-18T19:45:50.908" idx="1">
    <p:pos x="2420" y="4265"/>
    <p:text>https://github.com/mujo3/Razvoj-mobilnih-aplikacija-i-servisa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dLEQ_m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646990" y="4355803"/>
            <a:ext cx="1526842" cy="763421"/>
          </a:xfrm>
          <a:custGeom>
            <a:avLst/>
            <a:gdLst/>
            <a:ahLst/>
            <a:cxnLst/>
            <a:rect l="l" t="t" r="r" b="b"/>
            <a:pathLst>
              <a:path w="1526842" h="763421" extrusionOk="0">
                <a:moveTo>
                  <a:pt x="0" y="0"/>
                </a:moveTo>
                <a:lnTo>
                  <a:pt x="1526841" y="0"/>
                </a:lnTo>
                <a:lnTo>
                  <a:pt x="1526841" y="763421"/>
                </a:lnTo>
                <a:lnTo>
                  <a:pt x="0" y="763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"/>
          <p:cNvSpPr/>
          <p:nvPr/>
        </p:nvSpPr>
        <p:spPr>
          <a:xfrm rot="10800000">
            <a:off x="8554341" y="3429092"/>
            <a:ext cx="18554862" cy="9277431"/>
          </a:xfrm>
          <a:custGeom>
            <a:avLst/>
            <a:gdLst/>
            <a:ahLst/>
            <a:cxnLst/>
            <a:rect l="l" t="t" r="r" b="b"/>
            <a:pathLst>
              <a:path w="18554862" h="9277431" extrusionOk="0">
                <a:moveTo>
                  <a:pt x="0" y="0"/>
                </a:moveTo>
                <a:lnTo>
                  <a:pt x="18554863" y="0"/>
                </a:lnTo>
                <a:lnTo>
                  <a:pt x="18554863" y="9277431"/>
                </a:lnTo>
                <a:lnTo>
                  <a:pt x="0" y="92774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6" name="Google Shape;86;p1"/>
          <p:cNvGrpSpPr/>
          <p:nvPr/>
        </p:nvGrpSpPr>
        <p:grpSpPr>
          <a:xfrm>
            <a:off x="12162065" y="2443480"/>
            <a:ext cx="3869470" cy="7843520"/>
            <a:chOff x="0" y="0"/>
            <a:chExt cx="9398000" cy="19050000"/>
          </a:xfrm>
        </p:grpSpPr>
        <p:sp>
          <p:nvSpPr>
            <p:cNvPr id="87" name="Google Shape;87;p1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0485" r="-10484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2190000" y="3467834"/>
            <a:ext cx="6954000" cy="2625084"/>
            <a:chOff x="0" y="114300"/>
            <a:chExt cx="9272000" cy="3500112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0" y="114300"/>
              <a:ext cx="9272000" cy="2273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748" b="1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Pronađi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2432167"/>
              <a:ext cx="9272000" cy="1182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3" b="1" i="0" u="none" strike="noStrike" cap="none">
                  <a:solidFill>
                    <a:srgbClr val="4F5D75"/>
                  </a:solidFill>
                  <a:latin typeface="Arial"/>
                  <a:ea typeface="Arial"/>
                  <a:cs typeface="Arial"/>
                  <a:sym typeface="Arial"/>
                </a:rPr>
                <a:t>MAJSTORA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 descr="Semi-Circle"/>
          <p:cNvSpPr/>
          <p:nvPr/>
        </p:nvSpPr>
        <p:spPr>
          <a:xfrm rot="-5400000">
            <a:off x="-2500956" y="3896126"/>
            <a:ext cx="7059313" cy="2494747"/>
          </a:xfrm>
          <a:custGeom>
            <a:avLst/>
            <a:gdLst/>
            <a:ahLst/>
            <a:cxnLst/>
            <a:rect l="l" t="t" r="r" b="b"/>
            <a:pathLst>
              <a:path w="7059313" h="2494747" extrusionOk="0">
                <a:moveTo>
                  <a:pt x="0" y="0"/>
                </a:moveTo>
                <a:lnTo>
                  <a:pt x="7059312" y="0"/>
                </a:lnTo>
                <a:lnTo>
                  <a:pt x="7059312" y="2494748"/>
                </a:lnTo>
                <a:lnTo>
                  <a:pt x="0" y="2494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1580" r="-6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2" name="Google Shape;192;p10"/>
          <p:cNvSpPr/>
          <p:nvPr/>
        </p:nvSpPr>
        <p:spPr>
          <a:xfrm>
            <a:off x="2743450" y="8060593"/>
            <a:ext cx="749827" cy="74982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6760541" y="8196402"/>
            <a:ext cx="749827" cy="74982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10779519" y="8196402"/>
            <a:ext cx="749827" cy="74982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4798497" y="8143236"/>
            <a:ext cx="749827" cy="74982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0"/>
          <p:cNvGrpSpPr/>
          <p:nvPr/>
        </p:nvGrpSpPr>
        <p:grpSpPr>
          <a:xfrm>
            <a:off x="1479908" y="1075305"/>
            <a:ext cx="3280289" cy="6649234"/>
            <a:chOff x="0" y="0"/>
            <a:chExt cx="9398000" cy="19050000"/>
          </a:xfrm>
        </p:grpSpPr>
        <p:sp>
          <p:nvSpPr>
            <p:cNvPr id="197" name="Google Shape;197;p10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1888" b="-1887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oogle Shape;199;p10"/>
          <p:cNvGrpSpPr/>
          <p:nvPr/>
        </p:nvGrpSpPr>
        <p:grpSpPr>
          <a:xfrm>
            <a:off x="5500575" y="1075305"/>
            <a:ext cx="3280289" cy="6649234"/>
            <a:chOff x="0" y="0"/>
            <a:chExt cx="9398000" cy="19050000"/>
          </a:xfrm>
        </p:grpSpPr>
        <p:sp>
          <p:nvSpPr>
            <p:cNvPr id="200" name="Google Shape;200;p10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t="-1888" b="-1887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oogle Shape;202;p10"/>
          <p:cNvGrpSpPr/>
          <p:nvPr/>
        </p:nvGrpSpPr>
        <p:grpSpPr>
          <a:xfrm>
            <a:off x="9514288" y="1075305"/>
            <a:ext cx="3280289" cy="6649234"/>
            <a:chOff x="0" y="0"/>
            <a:chExt cx="9398000" cy="19050000"/>
          </a:xfrm>
        </p:grpSpPr>
        <p:sp>
          <p:nvSpPr>
            <p:cNvPr id="203" name="Google Shape;203;p10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t="-1315" b="-1315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13521771" y="1028700"/>
            <a:ext cx="3303280" cy="6695838"/>
            <a:chOff x="0" y="0"/>
            <a:chExt cx="9398000" cy="19050000"/>
          </a:xfrm>
        </p:grpSpPr>
        <p:sp>
          <p:nvSpPr>
            <p:cNvPr id="206" name="Google Shape;206;p10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t="-1457" b="-145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" name="Google Shape;208;p10"/>
          <p:cNvSpPr txBox="1"/>
          <p:nvPr/>
        </p:nvSpPr>
        <p:spPr>
          <a:xfrm>
            <a:off x="1732762" y="9096169"/>
            <a:ext cx="2771203" cy="70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 b="1" i="0" u="none" strike="noStrike" cap="none">
                <a:solidFill>
                  <a:srgbClr val="EF8354"/>
                </a:solidFill>
                <a:latin typeface="Open Sans"/>
                <a:ea typeface="Open Sans"/>
                <a:cs typeface="Open Sans"/>
                <a:sym typeface="Open Sans"/>
              </a:rPr>
              <a:t>Uređivanje profila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2743450" y="8009886"/>
            <a:ext cx="749827" cy="7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6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2" b="1" i="0" u="none" strike="noStrike" cap="none">
                <a:solidFill>
                  <a:srgbClr val="2D314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5749853" y="9231979"/>
            <a:ext cx="2771203" cy="70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 b="1" i="0" u="none" strike="noStrike" cap="none">
                <a:solidFill>
                  <a:srgbClr val="EF8354"/>
                </a:solidFill>
                <a:latin typeface="Open Sans"/>
                <a:ea typeface="Open Sans"/>
                <a:cs typeface="Open Sans"/>
                <a:sym typeface="Open Sans"/>
              </a:rPr>
              <a:t>Trenutni oglasi koje nude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760541" y="8145696"/>
            <a:ext cx="749827" cy="7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6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2" b="1" i="0" u="none" strike="noStrike" cap="none">
                <a:solidFill>
                  <a:srgbClr val="2D314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9768831" y="9231979"/>
            <a:ext cx="2771203" cy="70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 b="1" i="0" u="none" strike="noStrike" cap="none">
                <a:solidFill>
                  <a:srgbClr val="EF8354"/>
                </a:solidFill>
                <a:latin typeface="Open Sans"/>
                <a:ea typeface="Open Sans"/>
                <a:cs typeface="Open Sans"/>
                <a:sym typeface="Open Sans"/>
              </a:rPr>
              <a:t>Postavljanje novih oglasa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10779519" y="8145696"/>
            <a:ext cx="749827" cy="7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6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2" b="1" i="0" u="none" strike="noStrike" cap="none">
                <a:solidFill>
                  <a:srgbClr val="2D314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13787809" y="9178812"/>
            <a:ext cx="2771203" cy="70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1" b="1" i="0" u="none" strike="noStrike" cap="none">
                <a:solidFill>
                  <a:srgbClr val="EF8354"/>
                </a:solidFill>
                <a:latin typeface="Open Sans"/>
                <a:ea typeface="Open Sans"/>
                <a:cs typeface="Open Sans"/>
                <a:sym typeface="Open Sans"/>
              </a:rPr>
              <a:t>Odgovaranje na zahtjeve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14798497" y="8092529"/>
            <a:ext cx="749827" cy="7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6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2" b="1" i="0" u="none" strike="noStrike" cap="none">
                <a:solidFill>
                  <a:srgbClr val="2D314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 rot="-5400000">
            <a:off x="799980" y="1702212"/>
            <a:ext cx="914880" cy="457440"/>
          </a:xfrm>
          <a:custGeom>
            <a:avLst/>
            <a:gdLst/>
            <a:ahLst/>
            <a:cxnLst/>
            <a:rect l="l" t="t" r="r" b="b"/>
            <a:pathLst>
              <a:path w="914880" h="457440" extrusionOk="0">
                <a:moveTo>
                  <a:pt x="0" y="0"/>
                </a:moveTo>
                <a:lnTo>
                  <a:pt x="914880" y="0"/>
                </a:lnTo>
                <a:lnTo>
                  <a:pt x="914880" y="457441"/>
                </a:lnTo>
                <a:lnTo>
                  <a:pt x="0" y="457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11"/>
          <p:cNvSpPr txBox="1"/>
          <p:nvPr/>
        </p:nvSpPr>
        <p:spPr>
          <a:xfrm>
            <a:off x="1922581" y="1208956"/>
            <a:ext cx="1030095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Dva ekrana za bolje iskustvo. 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 rot="10800000">
            <a:off x="-2866787" y="7103331"/>
            <a:ext cx="6774357" cy="3387178"/>
          </a:xfrm>
          <a:custGeom>
            <a:avLst/>
            <a:gdLst/>
            <a:ahLst/>
            <a:cxnLst/>
            <a:rect l="l" t="t" r="r" b="b"/>
            <a:pathLst>
              <a:path w="6774357" h="3387178" extrusionOk="0">
                <a:moveTo>
                  <a:pt x="0" y="0"/>
                </a:moveTo>
                <a:lnTo>
                  <a:pt x="6774357" y="0"/>
                </a:lnTo>
                <a:lnTo>
                  <a:pt x="6774357" y="3387178"/>
                </a:lnTo>
                <a:lnTo>
                  <a:pt x="0" y="3387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3" name="Google Shape;223;p11"/>
          <p:cNvSpPr/>
          <p:nvPr/>
        </p:nvSpPr>
        <p:spPr>
          <a:xfrm rot="2909086">
            <a:off x="11608337" y="-692584"/>
            <a:ext cx="10494067" cy="5247033"/>
          </a:xfrm>
          <a:custGeom>
            <a:avLst/>
            <a:gdLst/>
            <a:ahLst/>
            <a:cxnLst/>
            <a:rect l="l" t="t" r="r" b="b"/>
            <a:pathLst>
              <a:path w="10494067" h="5247033" extrusionOk="0">
                <a:moveTo>
                  <a:pt x="0" y="0"/>
                </a:moveTo>
                <a:lnTo>
                  <a:pt x="10494067" y="0"/>
                </a:lnTo>
                <a:lnTo>
                  <a:pt x="10494067" y="5247033"/>
                </a:lnTo>
                <a:lnTo>
                  <a:pt x="0" y="5247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4" name="Google Shape;224;p11"/>
          <p:cNvSpPr txBox="1"/>
          <p:nvPr/>
        </p:nvSpPr>
        <p:spPr>
          <a:xfrm>
            <a:off x="3907570" y="4290226"/>
            <a:ext cx="10881877" cy="450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6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Ovom raspodjelom aplikacije omogućavamo kupcima i majstorima bolje i prilagođenije iskustvo, olakšavajući im interakciju i pronalaženje usluga koje trebaju. Na taj način, nastojimo osigurati da svi korisnici dobiju maksimalnu korist i zadovoljstvo prilikom korištenja naše aplikacije.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1288520" y="1692285"/>
            <a:ext cx="11052481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Dodatne funkcionalnosti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288520" y="3368313"/>
            <a:ext cx="7803121" cy="124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Aplikacija pohranjuje i dohvaća sve podatke iz baze podataka u oblaku korištenjem Firebase servisa. Također, omogućava i prijavu putem Google naloga.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10630041" y="3609820"/>
            <a:ext cx="7322748" cy="9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Podaci o korisnicima</a:t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>
            <a:off x="9214223" y="3840279"/>
            <a:ext cx="771999" cy="771999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9327617" y="3839373"/>
            <a:ext cx="545211" cy="65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0630041" y="4891889"/>
            <a:ext cx="7322748" cy="9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Podaci o uslugama</a:t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9214223" y="5120120"/>
            <a:ext cx="771999" cy="771999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9327617" y="5119213"/>
            <a:ext cx="545211" cy="65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10630041" y="6402557"/>
            <a:ext cx="7322748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Prijava putem Google naloga</a:t>
            </a:r>
            <a:endParaRPr/>
          </a:p>
        </p:txBody>
      </p:sp>
      <p:sp>
        <p:nvSpPr>
          <p:cNvPr id="238" name="Google Shape;238;p12"/>
          <p:cNvSpPr/>
          <p:nvPr/>
        </p:nvSpPr>
        <p:spPr>
          <a:xfrm>
            <a:off x="9214223" y="6399960"/>
            <a:ext cx="771999" cy="771999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9327617" y="6399054"/>
            <a:ext cx="545211" cy="65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 rot="-5400000">
            <a:off x="-163058" y="2045387"/>
            <a:ext cx="1203791" cy="601895"/>
          </a:xfrm>
          <a:custGeom>
            <a:avLst/>
            <a:gdLst/>
            <a:ahLst/>
            <a:cxnLst/>
            <a:rect l="l" t="t" r="r" b="b"/>
            <a:pathLst>
              <a:path w="1203791" h="601895" extrusionOk="0">
                <a:moveTo>
                  <a:pt x="0" y="0"/>
                </a:moveTo>
                <a:lnTo>
                  <a:pt x="1203791" y="0"/>
                </a:lnTo>
                <a:lnTo>
                  <a:pt x="1203791" y="601895"/>
                </a:lnTo>
                <a:lnTo>
                  <a:pt x="0" y="60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/>
        </p:nvSpPr>
        <p:spPr>
          <a:xfrm>
            <a:off x="1697320" y="1353229"/>
            <a:ext cx="6585955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Šta dalje ?</a:t>
            </a:r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3600551" y="3503031"/>
            <a:ext cx="11086897" cy="4368716"/>
            <a:chOff x="0" y="0"/>
            <a:chExt cx="14782529" cy="5824955"/>
          </a:xfrm>
        </p:grpSpPr>
        <p:sp>
          <p:nvSpPr>
            <p:cNvPr id="247" name="Google Shape;247;p13"/>
            <p:cNvSpPr/>
            <p:nvPr/>
          </p:nvSpPr>
          <p:spPr>
            <a:xfrm>
              <a:off x="0" y="0"/>
              <a:ext cx="4517398" cy="5813136"/>
            </a:xfrm>
            <a:custGeom>
              <a:avLst/>
              <a:gdLst/>
              <a:ahLst/>
              <a:cxnLst/>
              <a:rect l="l" t="t" r="r" b="b"/>
              <a:pathLst>
                <a:path w="3133810" h="4032690" extrusionOk="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8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0" y="388544"/>
              <a:ext cx="4516572" cy="1809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Dodavanje registracije putem Facebook naloga</a:t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113472" y="0"/>
              <a:ext cx="4517398" cy="5813136"/>
            </a:xfrm>
            <a:custGeom>
              <a:avLst/>
              <a:gdLst/>
              <a:ahLst/>
              <a:cxnLst/>
              <a:rect l="l" t="t" r="r" b="b"/>
              <a:pathLst>
                <a:path w="3133810" h="4032690" extrusionOk="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8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5113472" y="388544"/>
              <a:ext cx="4516572" cy="1809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Implementacija chat funkcionalnosti </a:t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265132" y="11819"/>
              <a:ext cx="4517397" cy="5813136"/>
            </a:xfrm>
            <a:custGeom>
              <a:avLst/>
              <a:gdLst/>
              <a:ahLst/>
              <a:cxnLst/>
              <a:rect l="l" t="t" r="r" b="b"/>
              <a:pathLst>
                <a:path w="3133810" h="4032690" extrusionOk="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181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10752076" y="388543"/>
              <a:ext cx="3543509" cy="1809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i="0" u="none" strike="noStrike" cap="none" dirty="0" err="1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Postavljanje</a:t>
              </a:r>
              <a:r>
                <a:rPr lang="en-US" sz="2799" b="1" i="0" u="none" strike="noStrike" cap="none" dirty="0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 b="1" i="0" u="none" strike="noStrike" cap="none" dirty="0" err="1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zahtjeva</a:t>
              </a:r>
              <a:r>
                <a:rPr lang="en-US" sz="2799" b="1" i="0" u="none" strike="noStrike" cap="none" dirty="0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 od </a:t>
              </a:r>
              <a:r>
                <a:rPr lang="en-US" sz="2799" b="1" i="0" u="none" strike="noStrike" cap="none" dirty="0" err="1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strane</a:t>
              </a:r>
              <a:r>
                <a:rPr lang="en-US" sz="2799" b="1" i="0" u="none" strike="noStrike" cap="none" dirty="0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 b="1" i="0" u="none" strike="noStrike" cap="none" dirty="0" err="1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kupca</a:t>
              </a:r>
              <a:endParaRPr dirty="0"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336472" y="2918387"/>
              <a:ext cx="1843627" cy="1843627"/>
            </a:xfrm>
            <a:custGeom>
              <a:avLst/>
              <a:gdLst/>
              <a:ahLst/>
              <a:cxnLst/>
              <a:rect l="l" t="t" r="r" b="b"/>
              <a:pathLst>
                <a:path w="1843627" h="1843627" extrusionOk="0">
                  <a:moveTo>
                    <a:pt x="0" y="0"/>
                  </a:moveTo>
                  <a:lnTo>
                    <a:pt x="1843628" y="0"/>
                  </a:lnTo>
                  <a:lnTo>
                    <a:pt x="1843628" y="1843627"/>
                  </a:lnTo>
                  <a:lnTo>
                    <a:pt x="0" y="18436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263917" y="2918387"/>
              <a:ext cx="2109813" cy="1941028"/>
            </a:xfrm>
            <a:custGeom>
              <a:avLst/>
              <a:gdLst/>
              <a:ahLst/>
              <a:cxnLst/>
              <a:rect l="l" t="t" r="r" b="b"/>
              <a:pathLst>
                <a:path w="2109813" h="1941028" extrusionOk="0">
                  <a:moveTo>
                    <a:pt x="0" y="0"/>
                  </a:moveTo>
                  <a:lnTo>
                    <a:pt x="2109812" y="0"/>
                  </a:lnTo>
                  <a:lnTo>
                    <a:pt x="2109812" y="1941028"/>
                  </a:lnTo>
                  <a:lnTo>
                    <a:pt x="0" y="19410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1328611" y="2967087"/>
              <a:ext cx="2390440" cy="1843627"/>
            </a:xfrm>
            <a:custGeom>
              <a:avLst/>
              <a:gdLst/>
              <a:ahLst/>
              <a:cxnLst/>
              <a:rect l="l" t="t" r="r" b="b"/>
              <a:pathLst>
                <a:path w="2390440" h="1843627" extrusionOk="0">
                  <a:moveTo>
                    <a:pt x="0" y="0"/>
                  </a:moveTo>
                  <a:lnTo>
                    <a:pt x="2390440" y="0"/>
                  </a:lnTo>
                  <a:lnTo>
                    <a:pt x="2390440" y="1843627"/>
                  </a:lnTo>
                  <a:lnTo>
                    <a:pt x="0" y="18436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" name="Google Shape;259;p13"/>
          <p:cNvSpPr/>
          <p:nvPr/>
        </p:nvSpPr>
        <p:spPr>
          <a:xfrm rot="-5400000">
            <a:off x="1194044" y="1663702"/>
            <a:ext cx="1203791" cy="601895"/>
          </a:xfrm>
          <a:custGeom>
            <a:avLst/>
            <a:gdLst/>
            <a:ahLst/>
            <a:cxnLst/>
            <a:rect l="l" t="t" r="r" b="b"/>
            <a:pathLst>
              <a:path w="1203791" h="601895" extrusionOk="0">
                <a:moveTo>
                  <a:pt x="0" y="0"/>
                </a:moveTo>
                <a:lnTo>
                  <a:pt x="1203790" y="0"/>
                </a:lnTo>
                <a:lnTo>
                  <a:pt x="1203790" y="601895"/>
                </a:lnTo>
                <a:lnTo>
                  <a:pt x="0" y="60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/>
          <p:nvPr/>
        </p:nvSpPr>
        <p:spPr>
          <a:xfrm rot="1425805">
            <a:off x="5928076" y="-1875671"/>
            <a:ext cx="18288000" cy="9144000"/>
          </a:xfrm>
          <a:custGeom>
            <a:avLst/>
            <a:gdLst/>
            <a:ahLst/>
            <a:cxnLst/>
            <a:rect l="l" t="t" r="r" b="b"/>
            <a:pathLst>
              <a:path w="18288000" h="9144000" extrusionOk="0">
                <a:moveTo>
                  <a:pt x="0" y="0"/>
                </a:moveTo>
                <a:lnTo>
                  <a:pt x="18288000" y="0"/>
                </a:lnTo>
                <a:lnTo>
                  <a:pt x="1828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5" name="Google Shape;265;p14"/>
          <p:cNvSpPr txBox="1"/>
          <p:nvPr/>
        </p:nvSpPr>
        <p:spPr>
          <a:xfrm>
            <a:off x="1668240" y="4612659"/>
            <a:ext cx="7754138" cy="84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GITHUB IZVORNI KOD: </a:t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 rot="-5400000">
            <a:off x="472197" y="4799504"/>
            <a:ext cx="1113174" cy="556587"/>
          </a:xfrm>
          <a:custGeom>
            <a:avLst/>
            <a:gdLst/>
            <a:ahLst/>
            <a:cxnLst/>
            <a:rect l="l" t="t" r="r" b="b"/>
            <a:pathLst>
              <a:path w="1113174" h="556587" extrusionOk="0">
                <a:moveTo>
                  <a:pt x="0" y="0"/>
                </a:moveTo>
                <a:lnTo>
                  <a:pt x="1113175" y="0"/>
                </a:lnTo>
                <a:lnTo>
                  <a:pt x="1113175" y="556587"/>
                </a:lnTo>
                <a:lnTo>
                  <a:pt x="0" y="556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7" name="Google Shape;267;p14"/>
          <p:cNvGrpSpPr/>
          <p:nvPr/>
        </p:nvGrpSpPr>
        <p:grpSpPr>
          <a:xfrm>
            <a:off x="3432900" y="6397190"/>
            <a:ext cx="3816530" cy="1202912"/>
            <a:chOff x="0" y="0"/>
            <a:chExt cx="5088707" cy="1603882"/>
          </a:xfrm>
        </p:grpSpPr>
        <p:sp>
          <p:nvSpPr>
            <p:cNvPr id="268" name="Google Shape;268;p14"/>
            <p:cNvSpPr/>
            <p:nvPr/>
          </p:nvSpPr>
          <p:spPr>
            <a:xfrm>
              <a:off x="0" y="0"/>
              <a:ext cx="5088707" cy="1603882"/>
            </a:xfrm>
            <a:custGeom>
              <a:avLst/>
              <a:gdLst/>
              <a:ahLst/>
              <a:cxnLst/>
              <a:rect l="l" t="t" r="r" b="b"/>
              <a:pathLst>
                <a:path w="6031179" h="1900935" extrusionOk="0">
                  <a:moveTo>
                    <a:pt x="6031179" y="950467"/>
                  </a:moveTo>
                  <a:cubicBezTo>
                    <a:pt x="6031179" y="1472437"/>
                    <a:pt x="5602808" y="1900935"/>
                    <a:pt x="5074234" y="1900935"/>
                  </a:cubicBezTo>
                  <a:lnTo>
                    <a:pt x="956945" y="1900935"/>
                  </a:lnTo>
                  <a:cubicBezTo>
                    <a:pt x="428371" y="1900935"/>
                    <a:pt x="0" y="1472437"/>
                    <a:pt x="0" y="950467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5074234" y="0"/>
                  </a:lnTo>
                  <a:cubicBezTo>
                    <a:pt x="5602681" y="0"/>
                    <a:pt x="6031179" y="428371"/>
                    <a:pt x="6031179" y="950467"/>
                  </a:cubicBezTo>
                  <a:close/>
                </a:path>
              </a:pathLst>
            </a:custGeom>
            <a:solidFill>
              <a:srgbClr val="EF8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45948" y="498320"/>
              <a:ext cx="3996810" cy="635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70" b="0" i="0" u="none" strike="noStrike" cap="none">
                  <a:solidFill>
                    <a:srgbClr val="181C2C"/>
                  </a:solidFill>
                  <a:latin typeface="Arial"/>
                  <a:ea typeface="Arial"/>
                  <a:cs typeface="Arial"/>
                  <a:sym typeface="Arial"/>
                  <a:extLst>
                    <a:ext uri="http://customooxmlschemas.google.com/">
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  </a:ext>
                  </a:extLst>
                </a:rPr>
                <a:t>GITHUB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/>
        </p:nvSpPr>
        <p:spPr>
          <a:xfrm>
            <a:off x="1028700" y="1800560"/>
            <a:ext cx="14034598" cy="95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2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Šta sam naučio ?</a:t>
            </a:r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1028700" y="981075"/>
            <a:ext cx="8091140" cy="38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8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Razvoj Mobilnih Aplikacija i Servisa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1028700" y="1515576"/>
            <a:ext cx="16230600" cy="64082"/>
          </a:xfrm>
          <a:prstGeom prst="rect">
            <a:avLst/>
          </a:prstGeom>
          <a:solidFill>
            <a:srgbClr val="EF8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3157006" y="3285935"/>
            <a:ext cx="5571719" cy="5972365"/>
          </a:xfrm>
          <a:custGeom>
            <a:avLst/>
            <a:gdLst/>
            <a:ahLst/>
            <a:cxnLst/>
            <a:rect l="l" t="t" r="r" b="b"/>
            <a:pathLst>
              <a:path w="5571719" h="5972365" extrusionOk="0">
                <a:moveTo>
                  <a:pt x="0" y="0"/>
                </a:moveTo>
                <a:lnTo>
                  <a:pt x="5571719" y="0"/>
                </a:lnTo>
                <a:lnTo>
                  <a:pt x="5571719" y="5972365"/>
                </a:lnTo>
                <a:lnTo>
                  <a:pt x="0" y="5972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8" name="Google Shape;278;p15"/>
          <p:cNvSpPr txBox="1"/>
          <p:nvPr/>
        </p:nvSpPr>
        <p:spPr>
          <a:xfrm>
            <a:off x="9465729" y="3439668"/>
            <a:ext cx="7279859" cy="89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Upravljanje podacima i komunikacija s backend servisima (Firebase)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9465729" y="4800333"/>
            <a:ext cx="7279859" cy="135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Navigacija i dizajn korisničkog interfejsa (korištenje aktivnosti, fragmenata, navigacijskih traka...)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9651315" y="6612669"/>
            <a:ext cx="7094273" cy="89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Upravljanje životnim ciklusom aplikacije (ViewModel)</a:t>
            </a:r>
            <a:endParaRPr/>
          </a:p>
        </p:txBody>
      </p:sp>
      <p:sp>
        <p:nvSpPr>
          <p:cNvPr id="281" name="Google Shape;281;p15"/>
          <p:cNvSpPr txBox="1"/>
          <p:nvPr/>
        </p:nvSpPr>
        <p:spPr>
          <a:xfrm>
            <a:off x="9465729" y="8374817"/>
            <a:ext cx="7279859" cy="43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1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Osnove testiranja i debugging-a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/>
        </p:nvSpPr>
        <p:spPr>
          <a:xfrm rot="-8591277">
            <a:off x="-5018985" y="7661154"/>
            <a:ext cx="12724704" cy="6401336"/>
          </a:xfrm>
          <a:custGeom>
            <a:avLst/>
            <a:gdLst/>
            <a:ahLst/>
            <a:cxnLst/>
            <a:rect l="l" t="t" r="r" b="b"/>
            <a:pathLst>
              <a:path w="12724704" h="6401336" extrusionOk="0">
                <a:moveTo>
                  <a:pt x="0" y="0"/>
                </a:moveTo>
                <a:lnTo>
                  <a:pt x="12724704" y="0"/>
                </a:lnTo>
                <a:lnTo>
                  <a:pt x="12724704" y="6401337"/>
                </a:lnTo>
                <a:lnTo>
                  <a:pt x="0" y="6401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42" r="-6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11593226" y="1863896"/>
            <a:ext cx="5493714" cy="5246370"/>
            <a:chOff x="-210012" y="0"/>
            <a:chExt cx="9329074" cy="8909050"/>
          </a:xfrm>
        </p:grpSpPr>
        <p:sp>
          <p:nvSpPr>
            <p:cNvPr id="288" name="Google Shape;288;p16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 extrusionOk="0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EF8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 extrusionOk="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222" r="222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 extrusionOk="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2D3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6"/>
          <p:cNvSpPr txBox="1"/>
          <p:nvPr/>
        </p:nvSpPr>
        <p:spPr>
          <a:xfrm>
            <a:off x="2141463" y="3833031"/>
            <a:ext cx="8727732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HVALA NA PAŽNJI !</a:t>
            </a:r>
            <a:endParaRPr/>
          </a:p>
        </p:txBody>
      </p:sp>
      <p:sp>
        <p:nvSpPr>
          <p:cNvPr id="292" name="Google Shape;292;p16"/>
          <p:cNvSpPr txBox="1"/>
          <p:nvPr/>
        </p:nvSpPr>
        <p:spPr>
          <a:xfrm>
            <a:off x="12545046" y="7707970"/>
            <a:ext cx="3590073" cy="43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Mujo Alić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rot="-5400000">
            <a:off x="514654" y="4165517"/>
            <a:ext cx="1286255" cy="643127"/>
          </a:xfrm>
          <a:custGeom>
            <a:avLst/>
            <a:gdLst/>
            <a:ahLst/>
            <a:cxnLst/>
            <a:rect l="l" t="t" r="r" b="b"/>
            <a:pathLst>
              <a:path w="1286255" h="643127" extrusionOk="0">
                <a:moveTo>
                  <a:pt x="0" y="0"/>
                </a:moveTo>
                <a:lnTo>
                  <a:pt x="1286255" y="0"/>
                </a:lnTo>
                <a:lnTo>
                  <a:pt x="1286255" y="643127"/>
                </a:lnTo>
                <a:lnTo>
                  <a:pt x="0" y="643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799980" y="1487388"/>
            <a:ext cx="914880" cy="457440"/>
          </a:xfrm>
          <a:custGeom>
            <a:avLst/>
            <a:gdLst/>
            <a:ahLst/>
            <a:cxnLst/>
            <a:rect l="l" t="t" r="r" b="b"/>
            <a:pathLst>
              <a:path w="914880" h="457440" extrusionOk="0">
                <a:moveTo>
                  <a:pt x="0" y="0"/>
                </a:moveTo>
                <a:lnTo>
                  <a:pt x="914880" y="0"/>
                </a:lnTo>
                <a:lnTo>
                  <a:pt x="914880" y="457440"/>
                </a:lnTo>
                <a:lnTo>
                  <a:pt x="0" y="45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2"/>
          <p:cNvSpPr txBox="1"/>
          <p:nvPr/>
        </p:nvSpPr>
        <p:spPr>
          <a:xfrm>
            <a:off x="1846521" y="1019175"/>
            <a:ext cx="6860308" cy="366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Osnovni ciljevi aplikacije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882138" y="1242695"/>
            <a:ext cx="8575288" cy="318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Aplikacija "Pronađi Majstora" ima za cilj da efikasno poveže domaćinstva sa kvalifikovanim majstorima, omogućavajući korisnicima da brzo i lahko pronađu potrebne usluge. Osim toga, aplikacija je dizajnirana da pomogne mladim i ambicioznim majstorima da pronađu svoj prvi posao, nudeći im priliku da steknu svoje prvo iskustvo na tržištu rada.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706829" y="5271935"/>
            <a:ext cx="8925905" cy="335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33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Pored osnovne funkcionalnosti, "Pronađi Majstora" ima i dodatne ciljeve poput promocije lokalnih majstora, nudeći korisnicima mogućnost da podrže lokalnu zajednicu. Također, ocjenjivanjem usluga omogućiti ćemo transparentnost i podstaknuti kvalitet usluga. Cilj nam je stvaranje sigurnog i pouzdanog okruženja za sve korisnike.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286928" y="5516994"/>
            <a:ext cx="7979496" cy="2526987"/>
            <a:chOff x="0" y="0"/>
            <a:chExt cx="10639327" cy="3369316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3424250" cy="3369316"/>
            </a:xfrm>
            <a:custGeom>
              <a:avLst/>
              <a:gdLst/>
              <a:ahLst/>
              <a:cxnLst/>
              <a:rect l="l" t="t" r="r" b="b"/>
              <a:pathLst>
                <a:path w="3424250" h="3369316" extrusionOk="0">
                  <a:moveTo>
                    <a:pt x="0" y="0"/>
                  </a:moveTo>
                  <a:lnTo>
                    <a:pt x="3424250" y="0"/>
                  </a:lnTo>
                  <a:lnTo>
                    <a:pt x="3424250" y="3369316"/>
                  </a:lnTo>
                  <a:lnTo>
                    <a:pt x="0" y="33693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8662" t="-19238" r="-14383" b="-15977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315372" y="1213404"/>
              <a:ext cx="8323955" cy="1782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55" b="1" i="0" u="none" strike="noStrike" cap="none">
                  <a:solidFill>
                    <a:srgbClr val="EF8354"/>
                  </a:solidFill>
                  <a:latin typeface="Poppins"/>
                  <a:ea typeface="Poppins"/>
                  <a:cs typeface="Poppins"/>
                  <a:sym typeface="Poppins"/>
                </a:rPr>
                <a:t>PRONAĐI</a:t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315372" y="2569067"/>
              <a:ext cx="8323955" cy="792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18" b="1" i="0" u="none" strike="noStrike" cap="none">
                  <a:solidFill>
                    <a:srgbClr val="2D3142"/>
                  </a:solidFill>
                  <a:latin typeface="Open Sans"/>
                  <a:ea typeface="Open Sans"/>
                  <a:cs typeface="Open Sans"/>
                  <a:sym typeface="Open Sans"/>
                </a:rPr>
                <a:t>MAJSTORA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 descr="Semi-Circle"/>
          <p:cNvSpPr/>
          <p:nvPr/>
        </p:nvSpPr>
        <p:spPr>
          <a:xfrm rot="2909086">
            <a:off x="13981727" y="-2263120"/>
            <a:ext cx="8612545" cy="4306273"/>
          </a:xfrm>
          <a:custGeom>
            <a:avLst/>
            <a:gdLst/>
            <a:ahLst/>
            <a:cxnLst/>
            <a:rect l="l" t="t" r="r" b="b"/>
            <a:pathLst>
              <a:path w="8612545" h="4306273" extrusionOk="0">
                <a:moveTo>
                  <a:pt x="0" y="0"/>
                </a:moveTo>
                <a:lnTo>
                  <a:pt x="8612546" y="0"/>
                </a:lnTo>
                <a:lnTo>
                  <a:pt x="8612546" y="4306272"/>
                </a:lnTo>
                <a:lnTo>
                  <a:pt x="0" y="43062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9" name="Google Shape;109;p3" descr="Semi-Circle"/>
          <p:cNvSpPr/>
          <p:nvPr/>
        </p:nvSpPr>
        <p:spPr>
          <a:xfrm rot="-8016102">
            <a:off x="-1892974" y="7561951"/>
            <a:ext cx="8562856" cy="4281428"/>
          </a:xfrm>
          <a:custGeom>
            <a:avLst/>
            <a:gdLst/>
            <a:ahLst/>
            <a:cxnLst/>
            <a:rect l="l" t="t" r="r" b="b"/>
            <a:pathLst>
              <a:path w="8562856" h="4281428" extrusionOk="0">
                <a:moveTo>
                  <a:pt x="0" y="0"/>
                </a:moveTo>
                <a:lnTo>
                  <a:pt x="8562855" y="0"/>
                </a:lnTo>
                <a:lnTo>
                  <a:pt x="8562855" y="4281428"/>
                </a:lnTo>
                <a:lnTo>
                  <a:pt x="0" y="4281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0" name="Google Shape;110;p3"/>
          <p:cNvSpPr txBox="1"/>
          <p:nvPr/>
        </p:nvSpPr>
        <p:spPr>
          <a:xfrm>
            <a:off x="947753" y="1800559"/>
            <a:ext cx="10193854" cy="22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26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Osnovne funkcionalnosti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033990" y="1000125"/>
            <a:ext cx="8277387" cy="50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1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Login/Register ekran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8033990" y="1851999"/>
            <a:ext cx="8805016" cy="130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0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Prilikom otvaranja aplikacije, korisnik prvo vidi ekran za prijavu ili registraciju. Registracija je zasnovana na Email/Password, te putem Google naloga.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8033990" y="3303638"/>
            <a:ext cx="8277387" cy="50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1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Tip korisnika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033990" y="4155512"/>
            <a:ext cx="9400316" cy="173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0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Nakon registracije, korisniku se otvara novi ekran, gdje može izabrati da li je kupac ili majstor. Nakon odabira, korisnik se preusmjerava na odgovarajući glavni ekran. U slučaju odabira majstora, pojavljuje mu se još jedno polje za unos specijalnosti.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8033990" y="6286494"/>
            <a:ext cx="8277387" cy="50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1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Glavni ekrani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8033990" y="7142200"/>
            <a:ext cx="9400316" cy="21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3889" marR="0" lvl="1" indent="-251944" algn="l" rtl="0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Clr>
                <a:srgbClr val="EF8354"/>
              </a:buClr>
              <a:buSzPts val="2333"/>
              <a:buFont typeface="Arial"/>
              <a:buAutoNum type="arabicPeriod"/>
            </a:pPr>
            <a:r>
              <a:rPr lang="en-US" sz="2333" b="0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 Glavni ekran za kupce fokusiran je na pregled ponuda i komunikaciju s majstorima</a:t>
            </a:r>
            <a:endParaRPr/>
          </a:p>
          <a:p>
            <a:pPr marL="503889" marR="0" lvl="1" indent="-251944" algn="l" rtl="0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Clr>
                <a:srgbClr val="EF8354"/>
              </a:buClr>
              <a:buSzPts val="2333"/>
              <a:buFont typeface="Arial"/>
              <a:buAutoNum type="arabicPeriod"/>
            </a:pPr>
            <a:r>
              <a:rPr lang="en-US" sz="2333" b="0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Glavni ekran za majstore, gdje su grupisane ključne funkcionalnosti (Profil, Trenutni oglasi, Dodavanje nove usluge, Poruke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-5400000">
            <a:off x="-334106" y="2576771"/>
            <a:ext cx="1336424" cy="668212"/>
          </a:xfrm>
          <a:custGeom>
            <a:avLst/>
            <a:gdLst/>
            <a:ahLst/>
            <a:cxnLst/>
            <a:rect l="l" t="t" r="r" b="b"/>
            <a:pathLst>
              <a:path w="1336424" h="668212" extrusionOk="0">
                <a:moveTo>
                  <a:pt x="0" y="0"/>
                </a:moveTo>
                <a:lnTo>
                  <a:pt x="1336424" y="0"/>
                </a:lnTo>
                <a:lnTo>
                  <a:pt x="1336424" y="668212"/>
                </a:lnTo>
                <a:lnTo>
                  <a:pt x="0" y="668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810829" y="2641843"/>
            <a:ext cx="3522342" cy="7139882"/>
            <a:chOff x="0" y="0"/>
            <a:chExt cx="9398000" cy="19050000"/>
          </a:xfrm>
        </p:grpSpPr>
        <p:sp>
          <p:nvSpPr>
            <p:cNvPr id="124" name="Google Shape;124;p4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t="-892" b="-893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oogle Shape;126;p4"/>
          <p:cNvGrpSpPr/>
          <p:nvPr/>
        </p:nvGrpSpPr>
        <p:grpSpPr>
          <a:xfrm>
            <a:off x="11944071" y="2641843"/>
            <a:ext cx="3522342" cy="7139882"/>
            <a:chOff x="0" y="0"/>
            <a:chExt cx="9398000" cy="19050000"/>
          </a:xfrm>
        </p:grpSpPr>
        <p:sp>
          <p:nvSpPr>
            <p:cNvPr id="127" name="Google Shape;127;p4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t="-892" b="-893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287402" y="1428750"/>
            <a:ext cx="8569195" cy="99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52226" marR="0" lvl="1" indent="-626113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F8354"/>
              </a:buClr>
              <a:buSzPts val="5800"/>
              <a:buFont typeface="Arial"/>
              <a:buAutoNum type="arabicPeriod"/>
            </a:pPr>
            <a:r>
              <a:rPr lang="en-US" sz="58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Izgled Login ekrana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9144000" y="1428750"/>
            <a:ext cx="8754781" cy="99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2. Izgled Register ekrana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1028700" y="1552237"/>
            <a:ext cx="12965286" cy="118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sng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Dva ključna dijela aplikacije: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887372" y="3029720"/>
            <a:ext cx="12330901" cy="345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09036" marR="0" lvl="2" indent="-403011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⚬"/>
            </a:pPr>
            <a:r>
              <a:rPr lang="en-US" sz="2799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Glavni ekran za kupce: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Lahko pronalaženje majstora.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Jednostavne opcije pretraživanja i pregled kategorija usluga.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Pristup profilima majstora sa ocjenama i recenzijama.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Komunikacija sa majstorima.</a:t>
            </a:r>
            <a:endParaRPr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>
              <a:solidFill>
                <a:srgbClr val="2D31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>
              <a:solidFill>
                <a:srgbClr val="2D31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-5400000">
            <a:off x="1066243" y="4028716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 extrusionOk="0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8" name="Google Shape;138;p5"/>
          <p:cNvSpPr/>
          <p:nvPr/>
        </p:nvSpPr>
        <p:spPr>
          <a:xfrm rot="-5400000">
            <a:off x="1066243" y="6947419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 extrusionOk="0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9" name="Google Shape;139;p5"/>
          <p:cNvSpPr/>
          <p:nvPr/>
        </p:nvSpPr>
        <p:spPr>
          <a:xfrm>
            <a:off x="11686833" y="0"/>
            <a:ext cx="7941736" cy="11218462"/>
          </a:xfrm>
          <a:custGeom>
            <a:avLst/>
            <a:gdLst/>
            <a:ahLst/>
            <a:cxnLst/>
            <a:rect l="l" t="t" r="r" b="b"/>
            <a:pathLst>
              <a:path w="7941736" h="11218462" extrusionOk="0">
                <a:moveTo>
                  <a:pt x="0" y="0"/>
                </a:moveTo>
                <a:lnTo>
                  <a:pt x="7941736" y="0"/>
                </a:lnTo>
                <a:lnTo>
                  <a:pt x="7941736" y="11218462"/>
                </a:lnTo>
                <a:lnTo>
                  <a:pt x="0" y="11218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0" name="Google Shape;140;p5"/>
          <p:cNvSpPr txBox="1"/>
          <p:nvPr/>
        </p:nvSpPr>
        <p:spPr>
          <a:xfrm>
            <a:off x="1887372" y="6103674"/>
            <a:ext cx="12330901" cy="295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09036" marR="0" lvl="2" indent="-403011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⚬"/>
            </a:pPr>
            <a:r>
              <a:rPr lang="en-US" sz="2799" b="1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Glavni ekran za majstore: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Pregled dostupnih usluga koje nudi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Komunikacija s kupcima putem poruka.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Upravljanje profilom. </a:t>
            </a:r>
            <a:endParaRPr/>
          </a:p>
          <a:p>
            <a:pPr marL="1813554" marR="0" lvl="3" indent="-453388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ts val="2799"/>
              <a:buFont typeface="Arial"/>
              <a:buChar char="￭"/>
            </a:pPr>
            <a:r>
              <a:rPr lang="en-US" sz="2799" b="0" i="0" u="none" strike="noStrike" cap="none">
                <a:solidFill>
                  <a:srgbClr val="2D3142"/>
                </a:solidFill>
                <a:latin typeface="Arial"/>
                <a:ea typeface="Arial"/>
                <a:cs typeface="Arial"/>
                <a:sym typeface="Arial"/>
              </a:rPr>
              <a:t>Postavljanje novih oglasa.</a:t>
            </a:r>
            <a:endParaRPr/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>
              <a:solidFill>
                <a:srgbClr val="2D314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rot="-5400000">
            <a:off x="-3066153" y="2436744"/>
            <a:ext cx="10827025" cy="5413512"/>
          </a:xfrm>
          <a:custGeom>
            <a:avLst/>
            <a:gdLst/>
            <a:ahLst/>
            <a:cxnLst/>
            <a:rect l="l" t="t" r="r" b="b"/>
            <a:pathLst>
              <a:path w="10827025" h="5413512" extrusionOk="0">
                <a:moveTo>
                  <a:pt x="0" y="0"/>
                </a:moveTo>
                <a:lnTo>
                  <a:pt x="10827024" y="0"/>
                </a:lnTo>
                <a:lnTo>
                  <a:pt x="10827024" y="5413512"/>
                </a:lnTo>
                <a:lnTo>
                  <a:pt x="0" y="5413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6" name="Google Shape;146;p6"/>
          <p:cNvGrpSpPr/>
          <p:nvPr/>
        </p:nvGrpSpPr>
        <p:grpSpPr>
          <a:xfrm>
            <a:off x="6320466" y="1474533"/>
            <a:ext cx="10938834" cy="7783766"/>
            <a:chOff x="0" y="-142875"/>
            <a:chExt cx="14585112" cy="10378356"/>
          </a:xfrm>
        </p:grpSpPr>
        <p:sp>
          <p:nvSpPr>
            <p:cNvPr id="147" name="Google Shape;147;p6"/>
            <p:cNvSpPr txBox="1"/>
            <p:nvPr/>
          </p:nvSpPr>
          <p:spPr>
            <a:xfrm>
              <a:off x="0" y="-142875"/>
              <a:ext cx="13293517" cy="158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56" b="1" i="0" u="sng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Navigacija</a:t>
              </a:r>
              <a:endParaRPr/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0" y="2024029"/>
              <a:ext cx="14585112" cy="8211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81225" marR="0" lvl="1" indent="-290611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•"/>
              </a:pPr>
              <a:r>
                <a:rPr lang="en-US" sz="2692" b="1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Activity-based navigacija: </a:t>
              </a: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Svaki tip korisnika ima svoj jedinstveni Glavni ekran.</a:t>
              </a:r>
              <a:endParaRPr/>
            </a:p>
            <a:p>
              <a:pPr marL="581225" marR="0" lvl="1" indent="-290611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•"/>
              </a:pPr>
              <a:r>
                <a:rPr lang="en-US" sz="2692" b="1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Tipovi navigacije:</a:t>
              </a:r>
              <a:endParaRPr/>
            </a:p>
            <a:p>
              <a:pPr marL="581225" marR="0" lvl="1" indent="-290611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AutoNum type="arabicPeriod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Majstori:</a:t>
              </a:r>
              <a:endParaRPr/>
            </a:p>
            <a:p>
              <a:pPr marL="1162450" marR="0" lvl="2" indent="-387482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⚬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Bottom navigation za sekcije:</a:t>
              </a:r>
              <a:endParaRPr/>
            </a:p>
            <a:p>
              <a:pPr marL="1743675" marR="0" lvl="3" indent="-435918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￭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Profil</a:t>
              </a:r>
              <a:endParaRPr/>
            </a:p>
            <a:p>
              <a:pPr marL="1743675" marR="0" lvl="3" indent="-435918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￭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Trenutni oglasi</a:t>
              </a:r>
              <a:endParaRPr/>
            </a:p>
            <a:p>
              <a:pPr marL="1743675" marR="0" lvl="3" indent="-435918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￭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Poruke</a:t>
              </a:r>
              <a:endParaRPr/>
            </a:p>
            <a:p>
              <a:pPr marL="1743675" marR="0" lvl="3" indent="-435918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￭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Dodavanje usluge</a:t>
              </a:r>
              <a:endParaRPr/>
            </a:p>
            <a:p>
              <a:pPr marL="581225" marR="0" lvl="1" indent="-290611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AutoNum type="arabicPeriod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Kupci:</a:t>
              </a:r>
              <a:endParaRPr/>
            </a:p>
            <a:p>
              <a:pPr marL="1162450" marR="0" lvl="2" indent="-387482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⚬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Glavni fokus: Lista ponuda</a:t>
              </a:r>
              <a:endParaRPr/>
            </a:p>
            <a:p>
              <a:pPr marL="1162450" marR="0" lvl="2" indent="-387482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8354"/>
                </a:buClr>
                <a:buSzPts val="2692"/>
                <a:buFont typeface="Arial"/>
                <a:buChar char="⚬"/>
              </a:pPr>
              <a:r>
                <a:rPr lang="en-US" sz="2692" b="0" i="0" u="none" strike="noStrike" cap="none">
                  <a:solidFill>
                    <a:srgbClr val="EF8354"/>
                  </a:solidFill>
                  <a:latin typeface="Arial"/>
                  <a:ea typeface="Arial"/>
                  <a:cs typeface="Arial"/>
                  <a:sym typeface="Arial"/>
                </a:rPr>
                <a:t>Dodatni ekrani: Profil i Poruke</a:t>
              </a:r>
              <a:endParaRPr/>
            </a:p>
            <a:p>
              <a:pPr marL="0" marR="0" lvl="0" indent="0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92" b="0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 rot="10800000">
            <a:off x="7243371" y="6634783"/>
            <a:ext cx="10494067" cy="5247033"/>
          </a:xfrm>
          <a:custGeom>
            <a:avLst/>
            <a:gdLst/>
            <a:ahLst/>
            <a:cxnLst/>
            <a:rect l="l" t="t" r="r" b="b"/>
            <a:pathLst>
              <a:path w="10494067" h="5247033" extrusionOk="0">
                <a:moveTo>
                  <a:pt x="0" y="0"/>
                </a:moveTo>
                <a:lnTo>
                  <a:pt x="10494067" y="0"/>
                </a:lnTo>
                <a:lnTo>
                  <a:pt x="10494067" y="5247034"/>
                </a:lnTo>
                <a:lnTo>
                  <a:pt x="0" y="5247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4" name="Google Shape;154;p7"/>
          <p:cNvSpPr/>
          <p:nvPr/>
        </p:nvSpPr>
        <p:spPr>
          <a:xfrm rot="-5400000">
            <a:off x="727752" y="4304957"/>
            <a:ext cx="1203791" cy="601895"/>
          </a:xfrm>
          <a:custGeom>
            <a:avLst/>
            <a:gdLst/>
            <a:ahLst/>
            <a:cxnLst/>
            <a:rect l="l" t="t" r="r" b="b"/>
            <a:pathLst>
              <a:path w="1203791" h="601895" extrusionOk="0">
                <a:moveTo>
                  <a:pt x="0" y="0"/>
                </a:moveTo>
                <a:lnTo>
                  <a:pt x="1203791" y="0"/>
                </a:lnTo>
                <a:lnTo>
                  <a:pt x="1203791" y="601895"/>
                </a:lnTo>
                <a:lnTo>
                  <a:pt x="0" y="60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55" name="Google Shape;155;p7"/>
          <p:cNvGrpSpPr/>
          <p:nvPr/>
        </p:nvGrpSpPr>
        <p:grpSpPr>
          <a:xfrm>
            <a:off x="10868103" y="1028700"/>
            <a:ext cx="4059936" cy="8229600"/>
            <a:chOff x="0" y="0"/>
            <a:chExt cx="9398000" cy="19050000"/>
          </a:xfrm>
        </p:grpSpPr>
        <p:sp>
          <p:nvSpPr>
            <p:cNvPr id="156" name="Google Shape;156;p7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205" b="-205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" name="Google Shape;158;p7"/>
          <p:cNvSpPr txBox="1"/>
          <p:nvPr/>
        </p:nvSpPr>
        <p:spPr>
          <a:xfrm>
            <a:off x="2073821" y="2292129"/>
            <a:ext cx="7767444" cy="476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20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16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Glavni ekran za kupce</a:t>
            </a:r>
            <a:endParaRPr/>
          </a:p>
          <a:p>
            <a:pPr marL="0" marR="0" lvl="0" indent="0" algn="l" rtl="0">
              <a:lnSpc>
                <a:spcPct val="1049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916" b="1" i="0" u="none" strike="noStrike" cap="none">
              <a:solidFill>
                <a:srgbClr val="EF83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D75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-2598667" y="0"/>
            <a:ext cx="9144000" cy="102870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12220503" y="0"/>
            <a:ext cx="9517032" cy="102870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1563340" y="3234730"/>
            <a:ext cx="3122594" cy="6329582"/>
            <a:chOff x="0" y="0"/>
            <a:chExt cx="9398000" cy="19050000"/>
          </a:xfrm>
        </p:grpSpPr>
        <p:sp>
          <p:nvSpPr>
            <p:cNvPr id="166" name="Google Shape;166;p8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t="-2474" b="-2474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7837305" y="3169775"/>
            <a:ext cx="3186683" cy="6459492"/>
            <a:chOff x="0" y="0"/>
            <a:chExt cx="9398000" cy="19050000"/>
          </a:xfrm>
        </p:grpSpPr>
        <p:sp>
          <p:nvSpPr>
            <p:cNvPr id="169" name="Google Shape;169;p8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t="-754" b="-753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13747996" y="3169775"/>
            <a:ext cx="3154638" cy="6394537"/>
            <a:chOff x="0" y="0"/>
            <a:chExt cx="9398000" cy="19050000"/>
          </a:xfrm>
        </p:grpSpPr>
        <p:sp>
          <p:nvSpPr>
            <p:cNvPr id="172" name="Google Shape;172;p8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1542" r="-1541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Google Shape;174;p8"/>
          <p:cNvSpPr txBox="1"/>
          <p:nvPr/>
        </p:nvSpPr>
        <p:spPr>
          <a:xfrm>
            <a:off x="73724" y="914400"/>
            <a:ext cx="6101826" cy="202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52226" marR="0" lvl="1" indent="-626113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F8354"/>
              </a:buClr>
              <a:buSzPts val="5800"/>
              <a:buFont typeface="Arial"/>
              <a:buAutoNum type="arabicPeriod"/>
            </a:pPr>
            <a:r>
              <a:rPr lang="en-US" sz="58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Pretraživanje oglasa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7080425" y="914400"/>
            <a:ext cx="4700443" cy="202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2. Filtriranje oglasa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12220503" y="914400"/>
            <a:ext cx="6209625" cy="202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3. Komunikacija sa majstorima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rot="10800000">
            <a:off x="7243371" y="6634783"/>
            <a:ext cx="10494067" cy="5247033"/>
          </a:xfrm>
          <a:custGeom>
            <a:avLst/>
            <a:gdLst/>
            <a:ahLst/>
            <a:cxnLst/>
            <a:rect l="l" t="t" r="r" b="b"/>
            <a:pathLst>
              <a:path w="10494067" h="5247033" extrusionOk="0">
                <a:moveTo>
                  <a:pt x="0" y="0"/>
                </a:moveTo>
                <a:lnTo>
                  <a:pt x="10494067" y="0"/>
                </a:lnTo>
                <a:lnTo>
                  <a:pt x="10494067" y="5247034"/>
                </a:lnTo>
                <a:lnTo>
                  <a:pt x="0" y="5247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" name="Google Shape;182;p9"/>
          <p:cNvSpPr/>
          <p:nvPr/>
        </p:nvSpPr>
        <p:spPr>
          <a:xfrm rot="-5400000">
            <a:off x="727752" y="4304957"/>
            <a:ext cx="1203791" cy="601895"/>
          </a:xfrm>
          <a:custGeom>
            <a:avLst/>
            <a:gdLst/>
            <a:ahLst/>
            <a:cxnLst/>
            <a:rect l="l" t="t" r="r" b="b"/>
            <a:pathLst>
              <a:path w="1203791" h="601895" extrusionOk="0">
                <a:moveTo>
                  <a:pt x="0" y="0"/>
                </a:moveTo>
                <a:lnTo>
                  <a:pt x="1203791" y="0"/>
                </a:lnTo>
                <a:lnTo>
                  <a:pt x="1203791" y="601895"/>
                </a:lnTo>
                <a:lnTo>
                  <a:pt x="0" y="601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0837257" y="1093000"/>
            <a:ext cx="4059936" cy="8229600"/>
            <a:chOff x="0" y="0"/>
            <a:chExt cx="9398000" cy="19050000"/>
          </a:xfrm>
        </p:grpSpPr>
        <p:sp>
          <p:nvSpPr>
            <p:cNvPr id="184" name="Google Shape;184;p9"/>
            <p:cNvSpPr/>
            <p:nvPr/>
          </p:nvSpPr>
          <p:spPr>
            <a:xfrm>
              <a:off x="401955" y="301498"/>
              <a:ext cx="8566912" cy="18446877"/>
            </a:xfrm>
            <a:custGeom>
              <a:avLst/>
              <a:gdLst/>
              <a:ahLst/>
              <a:cxnLst/>
              <a:rect l="l" t="t" r="r" b="b"/>
              <a:pathLst>
                <a:path w="8566912" h="18446877" extrusionOk="0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614" b="-614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0" y="0"/>
              <a:ext cx="9398000" cy="19050000"/>
            </a:xfrm>
            <a:custGeom>
              <a:avLst/>
              <a:gdLst/>
              <a:ahLst/>
              <a:cxnLst/>
              <a:rect l="l" t="t" r="r" b="b"/>
              <a:pathLst>
                <a:path w="9398000" h="19050000" extrusionOk="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41" r="-41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6" name="Google Shape;186;p9"/>
          <p:cNvSpPr txBox="1"/>
          <p:nvPr/>
        </p:nvSpPr>
        <p:spPr>
          <a:xfrm>
            <a:off x="2194757" y="2164097"/>
            <a:ext cx="8386333" cy="47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43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14" b="1" i="0" u="none" strike="noStrike" cap="none">
                <a:solidFill>
                  <a:srgbClr val="EF8354"/>
                </a:solidFill>
                <a:latin typeface="Arial"/>
                <a:ea typeface="Arial"/>
                <a:cs typeface="Arial"/>
                <a:sym typeface="Arial"/>
              </a:rPr>
              <a:t>Glavni ekran za majstore</a:t>
            </a:r>
            <a:endParaRPr/>
          </a:p>
          <a:p>
            <a:pPr marL="0" marR="0" lvl="0" indent="0" algn="l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14" b="1" i="0" u="none" strike="noStrike" cap="none">
              <a:solidFill>
                <a:srgbClr val="EF83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Custom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DT User</cp:lastModifiedBy>
  <cp:revision>1</cp:revision>
  <dcterms:created xsi:type="dcterms:W3CDTF">2006-08-16T00:00:00Z</dcterms:created>
  <dcterms:modified xsi:type="dcterms:W3CDTF">2025-02-21T14:50:00Z</dcterms:modified>
</cp:coreProperties>
</file>