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/>
    <p:restoredTop sz="94590"/>
  </p:normalViewPr>
  <p:slideViewPr>
    <p:cSldViewPr>
      <p:cViewPr varScale="1">
        <p:scale>
          <a:sx n="91" d="100"/>
          <a:sy n="91" d="100"/>
        </p:scale>
        <p:origin x="471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7981E-1C5D-42D4-80E6-7F497254F564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1B682-F9D3-479A-9151-2665244AA1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B682-F9D3-479A-9151-2665244AA17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B682-F9D3-479A-9151-2665244AA17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538F-3C12-44F1-A769-021266E1CAE7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081C-E507-44EE-BFC8-7B44B4203666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111A-35C2-4F54-BC33-6131412AB68A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B2F1-37AC-4605-A4C7-EE50DEB9FC50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E9EA-277F-4F42-9E2A-776DB3ECFD9C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0F61-5AAB-4E85-B575-65FA45DBA209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8399-799C-4F47-971D-B144624F7E1F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DC9C-44F2-4275-B3D3-170C21203823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0FAB-BA50-4981-AA93-FAE0194F2AA0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6E8D-2E0F-46AE-9FE5-601188C2CDDE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B492-060C-4AD3-812A-69C85D7DE83F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C68D9-C99C-4E2C-8D1D-BCB19A99447A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A9FD5-C8C1-40BB-B989-E98523825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mbonabucya@nur.ac.r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3048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By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Mr. </a:t>
            </a:r>
            <a:r>
              <a:rPr lang="en-US" b="1" dirty="0" smtClean="0">
                <a:solidFill>
                  <a:schemeClr val="tx2"/>
                </a:solidFill>
              </a:rPr>
              <a:t>Celestin MBONABUCYA</a:t>
            </a: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Email: </a:t>
            </a:r>
            <a:r>
              <a:rPr lang="en-US" dirty="0" smtClean="0">
                <a:solidFill>
                  <a:schemeClr val="tx2"/>
                </a:solidFill>
                <a:hlinkClick r:id="rId2"/>
              </a:rPr>
              <a:t>cmbonabucya@ur.ac.rw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58-6714-4DF0-8BD8-D1F1B4167CE3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52800" cy="365125"/>
          </a:xfrm>
        </p:spPr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Multicomputers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Properties</a:t>
            </a:r>
            <a:r>
              <a:rPr lang="en-US" dirty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Multiple computers</a:t>
            </a:r>
          </a:p>
          <a:p>
            <a:r>
              <a:rPr lang="en-US" dirty="0" smtClean="0"/>
              <a:t> </a:t>
            </a:r>
            <a:r>
              <a:rPr lang="en-US" i="1" dirty="0"/>
              <a:t>No direct memory access</a:t>
            </a:r>
          </a:p>
          <a:p>
            <a:r>
              <a:rPr lang="en-US" dirty="0" smtClean="0"/>
              <a:t> </a:t>
            </a:r>
            <a:r>
              <a:rPr lang="en-US" dirty="0"/>
              <a:t>Network</a:t>
            </a:r>
          </a:p>
          <a:p>
            <a:r>
              <a:rPr lang="en-US" dirty="0" smtClean="0"/>
              <a:t> </a:t>
            </a:r>
            <a:r>
              <a:rPr lang="en-US" dirty="0"/>
              <a:t>Homogeneous vs. Heterogeneous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6DEB-68DC-43C1-94DC-713ABECCBE63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PPT89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1600200"/>
            <a:ext cx="40386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584-083F-47E4-9617-E20B2DA6642E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Uniprocessor</a:t>
            </a:r>
            <a:r>
              <a:rPr lang="en-US" dirty="0"/>
              <a:t> OS:</a:t>
            </a:r>
          </a:p>
        </p:txBody>
      </p:sp>
      <p:pic>
        <p:nvPicPr>
          <p:cNvPr id="11" name="Content Placeholder 6" descr="PPT56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438400"/>
            <a:ext cx="2576423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Multiprocessor OS: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Similar </a:t>
            </a:r>
            <a:r>
              <a:rPr lang="en-US" dirty="0"/>
              <a:t>to a </a:t>
            </a:r>
            <a:r>
              <a:rPr lang="en-US" dirty="0" err="1"/>
              <a:t>uniprocessor</a:t>
            </a:r>
            <a:r>
              <a:rPr lang="en-US" dirty="0"/>
              <a:t> OS but:</a:t>
            </a:r>
          </a:p>
          <a:p>
            <a:r>
              <a:rPr lang="en-US" dirty="0" smtClean="0"/>
              <a:t> </a:t>
            </a:r>
            <a:r>
              <a:rPr lang="en-US" dirty="0"/>
              <a:t>Kernel designed to handle multiple CPUs</a:t>
            </a:r>
          </a:p>
          <a:p>
            <a:r>
              <a:rPr lang="en-US" dirty="0" smtClean="0"/>
              <a:t> </a:t>
            </a:r>
            <a:r>
              <a:rPr lang="en-US" dirty="0"/>
              <a:t>Number of CPUs is transparent</a:t>
            </a:r>
          </a:p>
          <a:p>
            <a:r>
              <a:rPr lang="en-US" dirty="0" smtClean="0"/>
              <a:t> </a:t>
            </a:r>
            <a:r>
              <a:rPr lang="en-US" dirty="0"/>
              <a:t>Communication uses same primitives as </a:t>
            </a:r>
            <a:r>
              <a:rPr lang="en-US" dirty="0" err="1"/>
              <a:t>uniprocessor</a:t>
            </a:r>
            <a:r>
              <a:rPr lang="en-US" dirty="0"/>
              <a:t> OS</a:t>
            </a:r>
          </a:p>
          <a:p>
            <a:r>
              <a:rPr lang="en-US" dirty="0" smtClean="0"/>
              <a:t> </a:t>
            </a:r>
            <a:r>
              <a:rPr lang="en-US" dirty="0"/>
              <a:t>Single system image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DC3A-4773-44D7-8DC6-030A5188660A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PPTA74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447800"/>
            <a:ext cx="4855029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OS: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Properties:</a:t>
            </a:r>
          </a:p>
          <a:p>
            <a:r>
              <a:rPr lang="en-US" dirty="0" smtClean="0"/>
              <a:t>No </a:t>
            </a:r>
            <a:r>
              <a:rPr lang="en-US" dirty="0"/>
              <a:t>single system image</a:t>
            </a:r>
          </a:p>
          <a:p>
            <a:r>
              <a:rPr lang="en-US" dirty="0" smtClean="0"/>
              <a:t> </a:t>
            </a:r>
            <a:r>
              <a:rPr lang="en-US" dirty="0"/>
              <a:t>Individual nodes are highly autonomous</a:t>
            </a:r>
          </a:p>
          <a:p>
            <a:r>
              <a:rPr lang="en-US" dirty="0" smtClean="0"/>
              <a:t> </a:t>
            </a:r>
            <a:r>
              <a:rPr lang="en-US" dirty="0"/>
              <a:t>All distribution of tasks is explicit to the user</a:t>
            </a:r>
          </a:p>
          <a:p>
            <a:r>
              <a:rPr lang="en-US" dirty="0" smtClean="0"/>
              <a:t> </a:t>
            </a:r>
            <a:r>
              <a:rPr lang="en-US" dirty="0"/>
              <a:t>Examples: Linux, Windows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6C01-ADCF-4D54-8A93-3903C995B3F6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PPT9E8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098293"/>
            <a:ext cx="5181600" cy="2635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</a:t>
            </a:r>
            <a:r>
              <a:rPr lang="en-US" dirty="0" smtClean="0"/>
              <a:t>OS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dirty="0"/>
              <a:t>Properties:</a:t>
            </a:r>
          </a:p>
          <a:p>
            <a:r>
              <a:rPr lang="en-US" dirty="0" smtClean="0"/>
              <a:t> </a:t>
            </a:r>
            <a:r>
              <a:rPr lang="en-US" dirty="0"/>
              <a:t>High degree of transparency</a:t>
            </a:r>
          </a:p>
          <a:p>
            <a:r>
              <a:rPr lang="en-US" dirty="0" smtClean="0"/>
              <a:t> </a:t>
            </a:r>
            <a:r>
              <a:rPr lang="en-US" dirty="0"/>
              <a:t>Single system image (FS, process, devices, etc.)</a:t>
            </a:r>
          </a:p>
          <a:p>
            <a:r>
              <a:rPr lang="en-US" dirty="0" smtClean="0"/>
              <a:t> </a:t>
            </a:r>
            <a:r>
              <a:rPr lang="en-US" dirty="0"/>
              <a:t>Homogeneous hardware</a:t>
            </a:r>
          </a:p>
          <a:p>
            <a:r>
              <a:rPr lang="en-US" dirty="0" smtClean="0"/>
              <a:t> </a:t>
            </a:r>
            <a:r>
              <a:rPr lang="en-US" dirty="0"/>
              <a:t>Examples: Amoeba, Plan 9, Chorus, </a:t>
            </a:r>
            <a:r>
              <a:rPr lang="en-US" dirty="0" err="1"/>
              <a:t>Mungi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Are there any problems with this approach?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1AB6-C129-471B-859D-1082741B75B3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PPT3A8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990600"/>
            <a:ext cx="49530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Middleware: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dirty="0"/>
              <a:t>Properties:</a:t>
            </a:r>
          </a:p>
          <a:p>
            <a:r>
              <a:rPr lang="en-US" dirty="0" smtClean="0"/>
              <a:t> </a:t>
            </a:r>
            <a:r>
              <a:rPr lang="en-US" dirty="0"/>
              <a:t>System independent interface for distributed programming</a:t>
            </a:r>
          </a:p>
          <a:p>
            <a:r>
              <a:rPr lang="en-US" dirty="0" smtClean="0"/>
              <a:t> </a:t>
            </a:r>
            <a:r>
              <a:rPr lang="en-US" dirty="0"/>
              <a:t>Improves transparency (e.g., hides heterogeneity)</a:t>
            </a:r>
          </a:p>
          <a:p>
            <a:r>
              <a:rPr lang="fr-FR" dirty="0" smtClean="0"/>
              <a:t> </a:t>
            </a:r>
            <a:r>
              <a:rPr lang="fr-FR" dirty="0" err="1"/>
              <a:t>Provides</a:t>
            </a:r>
            <a:r>
              <a:rPr lang="fr-FR" dirty="0"/>
              <a:t> services (e.g., </a:t>
            </a:r>
            <a:r>
              <a:rPr lang="fr-FR" dirty="0" err="1"/>
              <a:t>naming</a:t>
            </a:r>
            <a:r>
              <a:rPr lang="fr-FR" dirty="0"/>
              <a:t> service, transactions, etc.)</a:t>
            </a:r>
          </a:p>
          <a:p>
            <a:r>
              <a:rPr lang="en-US" dirty="0" smtClean="0"/>
              <a:t> </a:t>
            </a:r>
            <a:r>
              <a:rPr lang="en-US" dirty="0"/>
              <a:t>Provides programming model (e.g., distributed objects)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79E4-175C-4089-A1BE-9FD1BC5D8F6A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PPTD9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1066800"/>
            <a:ext cx="51054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Why is Middleware ’Winning’?:</a:t>
            </a:r>
          </a:p>
          <a:p>
            <a:r>
              <a:rPr lang="en-US" dirty="0" smtClean="0"/>
              <a:t> </a:t>
            </a:r>
            <a:r>
              <a:rPr lang="en-US" dirty="0"/>
              <a:t>Builds on commonly available abstractions of network </a:t>
            </a:r>
            <a:r>
              <a:rPr lang="en-US" dirty="0" err="1" smtClean="0"/>
              <a:t>Oses</a:t>
            </a:r>
            <a:r>
              <a:rPr lang="en-US" dirty="0" smtClean="0"/>
              <a:t> (processes </a:t>
            </a:r>
            <a:r>
              <a:rPr lang="en-US" dirty="0"/>
              <a:t>and message passing)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Examples: RPC, NFS, CORBA, DCOM, J2EE, .</a:t>
            </a:r>
            <a:r>
              <a:rPr lang="en-US" dirty="0" smtClean="0">
                <a:solidFill>
                  <a:srgbClr val="C00000"/>
                </a:solidFill>
              </a:rPr>
              <a:t>NET (Assignment #1Q1)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Also </a:t>
            </a:r>
            <a:r>
              <a:rPr lang="en-US" dirty="0"/>
              <a:t>languages (or language modifications) specially </a:t>
            </a:r>
            <a:r>
              <a:rPr lang="en-US" dirty="0" smtClean="0"/>
              <a:t>designed for </a:t>
            </a:r>
            <a:r>
              <a:rPr lang="en-US" dirty="0"/>
              <a:t>distributed computing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Examples: </a:t>
            </a:r>
            <a:r>
              <a:rPr lang="en-US" dirty="0" err="1">
                <a:solidFill>
                  <a:srgbClr val="C00000"/>
                </a:solidFill>
              </a:rPr>
              <a:t>Erlang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Ada</a:t>
            </a:r>
            <a:r>
              <a:rPr lang="en-US" dirty="0">
                <a:solidFill>
                  <a:srgbClr val="C00000"/>
                </a:solidFill>
              </a:rPr>
              <a:t>, Limbo, etc</a:t>
            </a:r>
            <a:r>
              <a:rPr lang="en-US" dirty="0" smtClean="0">
                <a:solidFill>
                  <a:srgbClr val="C00000"/>
                </a:solidFill>
              </a:rPr>
              <a:t>. (Assignment #1Q2)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U</a:t>
            </a:r>
            <a:r>
              <a:rPr lang="en-US" dirty="0" smtClean="0"/>
              <a:t>sually </a:t>
            </a:r>
            <a:r>
              <a:rPr lang="en-US" dirty="0"/>
              <a:t>runs in user </a:t>
            </a:r>
            <a:r>
              <a:rPr lang="en-US" dirty="0" smtClean="0"/>
              <a:t>space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Raises </a:t>
            </a:r>
            <a:r>
              <a:rPr lang="en-US" dirty="0"/>
              <a:t>level of abstraction for programming ü less error-prone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Independence from OS, network protocol, </a:t>
            </a:r>
            <a:r>
              <a:rPr lang="en-US" dirty="0" smtClean="0"/>
              <a:t>programming language</a:t>
            </a:r>
            <a:r>
              <a:rPr lang="en-US" dirty="0"/>
              <a:t>, etc.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Flexibility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2DEF-98B0-4477-B4B9-0EFC34BCBA9C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SYSTEMS AND PARALLEL COMPUTING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 </a:t>
            </a:r>
            <a:r>
              <a:rPr lang="en-US" dirty="0"/>
              <a:t>Parallel computing: improve performance by using </a:t>
            </a:r>
            <a:r>
              <a:rPr lang="en-US" dirty="0" smtClean="0"/>
              <a:t>multiple processors </a:t>
            </a:r>
            <a:r>
              <a:rPr lang="en-US" dirty="0"/>
              <a:t>per application</a:t>
            </a:r>
          </a:p>
          <a:p>
            <a:r>
              <a:rPr lang="en-US" dirty="0" smtClean="0"/>
              <a:t> </a:t>
            </a:r>
            <a:r>
              <a:rPr lang="en-US" dirty="0"/>
              <a:t>There are two </a:t>
            </a:r>
            <a:r>
              <a:rPr lang="en-US" dirty="0" smtClean="0"/>
              <a:t>flavors:</a:t>
            </a:r>
            <a:endParaRPr lang="en-US" dirty="0"/>
          </a:p>
          <a:p>
            <a:pPr>
              <a:buNone/>
            </a:pPr>
            <a:r>
              <a:rPr lang="en-US" b="1" dirty="0"/>
              <a:t>1. Shared-memory systems:</a:t>
            </a:r>
          </a:p>
          <a:p>
            <a:pPr>
              <a:buNone/>
            </a:pPr>
            <a:r>
              <a:rPr lang="en-US" dirty="0"/>
              <a:t>• Multiprocessor (multiple processors share a single bus </a:t>
            </a:r>
            <a:r>
              <a:rPr lang="en-US" dirty="0" smtClean="0"/>
              <a:t>and memory </a:t>
            </a:r>
            <a:r>
              <a:rPr lang="en-US" dirty="0"/>
              <a:t>unit)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smtClean="0"/>
              <a:t>SMP (Symmetric </a:t>
            </a:r>
            <a:r>
              <a:rPr lang="en-US" dirty="0" err="1" smtClean="0"/>
              <a:t>MultiProcessing</a:t>
            </a:r>
            <a:r>
              <a:rPr lang="en-US" dirty="0" smtClean="0"/>
              <a:t>) </a:t>
            </a:r>
            <a:r>
              <a:rPr lang="en-US" dirty="0"/>
              <a:t>support in OS</a:t>
            </a:r>
          </a:p>
          <a:p>
            <a:pPr>
              <a:buNone/>
            </a:pPr>
            <a:r>
              <a:rPr lang="en-US" dirty="0"/>
              <a:t>• Much simpler than distributed systems</a:t>
            </a:r>
          </a:p>
          <a:p>
            <a:pPr>
              <a:buNone/>
            </a:pPr>
            <a:r>
              <a:rPr lang="en-US" dirty="0"/>
              <a:t>• Limited scalability</a:t>
            </a:r>
          </a:p>
          <a:p>
            <a:pPr>
              <a:buNone/>
            </a:pPr>
            <a:r>
              <a:rPr lang="en-US" b="1" dirty="0"/>
              <a:t>2. Distributed memory systems:</a:t>
            </a:r>
          </a:p>
          <a:p>
            <a:pPr>
              <a:buNone/>
            </a:pPr>
            <a:r>
              <a:rPr lang="en-US" dirty="0"/>
              <a:t>• Multicomputer (multiple nodes connected via a network)</a:t>
            </a:r>
          </a:p>
          <a:p>
            <a:pPr>
              <a:buNone/>
            </a:pPr>
            <a:r>
              <a:rPr lang="en-US" dirty="0"/>
              <a:t>• These are a form of distributed systems</a:t>
            </a:r>
          </a:p>
          <a:p>
            <a:pPr>
              <a:buNone/>
            </a:pPr>
            <a:r>
              <a:rPr lang="en-US" dirty="0"/>
              <a:t>• Share many of the challenges discussed here</a:t>
            </a:r>
          </a:p>
          <a:p>
            <a:pPr>
              <a:buNone/>
            </a:pPr>
            <a:r>
              <a:rPr lang="en-US" dirty="0"/>
              <a:t>• Better scalability &amp; cheaper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68A8-F56E-4F55-8487-85E288002AD4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SYSTEMS IN </a:t>
            </a:r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Networking:</a:t>
            </a:r>
          </a:p>
          <a:p>
            <a:r>
              <a:rPr lang="en-US" dirty="0" smtClean="0"/>
              <a:t> </a:t>
            </a:r>
            <a:r>
              <a:rPr lang="en-US" dirty="0"/>
              <a:t>Network protocols, routing protocols, etc.</a:t>
            </a:r>
          </a:p>
          <a:p>
            <a:r>
              <a:rPr lang="en-US" dirty="0" smtClean="0"/>
              <a:t> </a:t>
            </a:r>
            <a:r>
              <a:rPr lang="en-US" dirty="0"/>
              <a:t>Distributed Systems: make use of networks</a:t>
            </a:r>
          </a:p>
          <a:p>
            <a:pPr>
              <a:buNone/>
            </a:pPr>
            <a:r>
              <a:rPr lang="en-US" b="1" dirty="0"/>
              <a:t>Operating Systems:</a:t>
            </a:r>
          </a:p>
          <a:p>
            <a:r>
              <a:rPr lang="en-US" dirty="0" smtClean="0"/>
              <a:t> </a:t>
            </a:r>
            <a:r>
              <a:rPr lang="en-US" dirty="0"/>
              <a:t>Resource management for single systems</a:t>
            </a:r>
          </a:p>
          <a:p>
            <a:r>
              <a:rPr lang="en-US" dirty="0" smtClean="0"/>
              <a:t> </a:t>
            </a:r>
            <a:r>
              <a:rPr lang="en-US" dirty="0"/>
              <a:t>Distributed Systems: management of distributed resources</a:t>
            </a:r>
          </a:p>
          <a:p>
            <a:pPr>
              <a:buNone/>
            </a:pPr>
            <a:r>
              <a:rPr lang="en-US" b="1" dirty="0" smtClean="0"/>
              <a:t>In This </a:t>
            </a:r>
            <a:r>
              <a:rPr lang="en-US" b="1" dirty="0"/>
              <a:t>Course:</a:t>
            </a:r>
          </a:p>
          <a:p>
            <a:r>
              <a:rPr lang="en-US" dirty="0" smtClean="0"/>
              <a:t> Generalized </a:t>
            </a:r>
            <a:r>
              <a:rPr lang="en-US" dirty="0"/>
              <a:t>solutions to distributed systems problems </a:t>
            </a:r>
            <a:r>
              <a:rPr lang="en-US" dirty="0" smtClean="0"/>
              <a:t>and challenges</a:t>
            </a:r>
            <a:endParaRPr lang="en-US" dirty="0"/>
          </a:p>
          <a:p>
            <a:r>
              <a:rPr lang="en-US" dirty="0" smtClean="0"/>
              <a:t>Infrastructure </a:t>
            </a:r>
            <a:r>
              <a:rPr lang="en-US" dirty="0"/>
              <a:t>software to help build distributed applications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B4A2-2CE5-4600-BBBC-CD2A5228A3DB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PROBLEMS AND CHALLENGES IN DISTRIBUTED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The distributed nature of a systems gives rise to the </a:t>
            </a:r>
            <a:r>
              <a:rPr lang="en-US" b="1" dirty="0" smtClean="0"/>
              <a:t>following challenges</a:t>
            </a:r>
            <a:r>
              <a:rPr lang="en-US" b="1" dirty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Transparency</a:t>
            </a:r>
          </a:p>
          <a:p>
            <a:r>
              <a:rPr lang="en-US" dirty="0" smtClean="0"/>
              <a:t> </a:t>
            </a:r>
            <a:r>
              <a:rPr lang="en-US" dirty="0"/>
              <a:t>Scalability</a:t>
            </a:r>
          </a:p>
          <a:p>
            <a:r>
              <a:rPr lang="en-US" dirty="0" smtClean="0"/>
              <a:t> </a:t>
            </a:r>
            <a:r>
              <a:rPr lang="en-US" dirty="0"/>
              <a:t>Dependability</a:t>
            </a:r>
          </a:p>
          <a:p>
            <a:r>
              <a:rPr lang="en-US" dirty="0" smtClean="0"/>
              <a:t> </a:t>
            </a:r>
            <a:r>
              <a:rPr lang="en-US" dirty="0"/>
              <a:t>Performance</a:t>
            </a:r>
          </a:p>
          <a:p>
            <a:r>
              <a:rPr lang="en-US" dirty="0" smtClean="0"/>
              <a:t> </a:t>
            </a:r>
            <a:r>
              <a:rPr lang="en-US" dirty="0"/>
              <a:t>Flexibility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This course will examine approaches and techniques for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designing and building distributed systems that address </a:t>
            </a:r>
            <a:r>
              <a:rPr lang="en-US" dirty="0" smtClean="0">
                <a:solidFill>
                  <a:srgbClr val="C00000"/>
                </a:solidFill>
              </a:rPr>
              <a:t>these challenges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BE53-E520-4734-A436-D05EAF6E8698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858000" cy="3124200"/>
          </a:xfrm>
        </p:spPr>
        <p:txBody>
          <a:bodyPr/>
          <a:lstStyle/>
          <a:p>
            <a:r>
              <a:rPr lang="en-US" dirty="0" smtClean="0"/>
              <a:t>Distributed </a:t>
            </a:r>
            <a:r>
              <a:rPr lang="en-US" dirty="0"/>
              <a:t>Systems - what and why</a:t>
            </a:r>
          </a:p>
          <a:p>
            <a:r>
              <a:rPr lang="en-US" dirty="0" smtClean="0"/>
              <a:t>Architecture </a:t>
            </a:r>
            <a:r>
              <a:rPr lang="en-US" dirty="0"/>
              <a:t>(Hardware and Software)</a:t>
            </a:r>
          </a:p>
          <a:p>
            <a:r>
              <a:rPr lang="en-US" dirty="0" smtClean="0"/>
              <a:t>Challenges</a:t>
            </a:r>
            <a:endParaRPr lang="en-US" dirty="0"/>
          </a:p>
          <a:p>
            <a:r>
              <a:rPr lang="en-US" dirty="0" smtClean="0"/>
              <a:t>Overview </a:t>
            </a:r>
            <a:r>
              <a:rPr lang="en-US" dirty="0"/>
              <a:t>- </a:t>
            </a:r>
            <a:r>
              <a:rPr lang="en-US" dirty="0" smtClean="0"/>
              <a:t>Principles </a:t>
            </a:r>
            <a:r>
              <a:rPr lang="en-US" dirty="0"/>
              <a:t>and </a:t>
            </a:r>
            <a:r>
              <a:rPr lang="en-US" dirty="0" smtClean="0"/>
              <a:t>Paradigms</a:t>
            </a:r>
            <a:endParaRPr lang="en-US" dirty="0"/>
          </a:p>
          <a:p>
            <a:r>
              <a:rPr lang="en-US" dirty="0" smtClean="0"/>
              <a:t>Course </a:t>
            </a:r>
            <a:r>
              <a:rPr lang="en-US" dirty="0"/>
              <a:t>D</a:t>
            </a:r>
            <a:r>
              <a:rPr lang="en-US" dirty="0" smtClean="0"/>
              <a:t>etails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4A74-E3F6-4A88-9375-47C25B43BD0D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TRANSPARENCY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/>
              <a:t>Concealment of the separation of the </a:t>
            </a:r>
            <a:r>
              <a:rPr lang="en-US" i="1" dirty="0" smtClean="0"/>
              <a:t>components of </a:t>
            </a:r>
            <a:r>
              <a:rPr lang="en-US" i="1" dirty="0"/>
              <a:t>a distributed system (single image view).</a:t>
            </a:r>
          </a:p>
          <a:p>
            <a:pPr>
              <a:buNone/>
            </a:pPr>
            <a:r>
              <a:rPr lang="en-US" b="1" dirty="0"/>
              <a:t>There are a number of forms of transparency</a:t>
            </a:r>
          </a:p>
          <a:p>
            <a:r>
              <a:rPr lang="en-US" b="1" dirty="0"/>
              <a:t>Access: </a:t>
            </a:r>
            <a:r>
              <a:rPr lang="en-US" dirty="0"/>
              <a:t>Local and remote resources accessed in same way</a:t>
            </a:r>
          </a:p>
          <a:p>
            <a:r>
              <a:rPr lang="en-US" b="1" dirty="0"/>
              <a:t>Location: </a:t>
            </a:r>
            <a:r>
              <a:rPr lang="en-US" dirty="0"/>
              <a:t>Users unaware of location of resources</a:t>
            </a:r>
          </a:p>
          <a:p>
            <a:r>
              <a:rPr lang="en-US" b="1" dirty="0"/>
              <a:t>Migration: </a:t>
            </a:r>
            <a:r>
              <a:rPr lang="en-US" dirty="0"/>
              <a:t>Resources can migrate without name change</a:t>
            </a:r>
          </a:p>
          <a:p>
            <a:r>
              <a:rPr lang="en-US" b="1" dirty="0"/>
              <a:t>Replication: </a:t>
            </a:r>
            <a:r>
              <a:rPr lang="en-US" dirty="0"/>
              <a:t>Users unaware of existence of multiple copies</a:t>
            </a:r>
          </a:p>
          <a:p>
            <a:r>
              <a:rPr lang="en-US" b="1" dirty="0"/>
              <a:t>Failure: </a:t>
            </a:r>
            <a:r>
              <a:rPr lang="en-US" dirty="0"/>
              <a:t>Users unaware of the failure of individual components</a:t>
            </a:r>
          </a:p>
          <a:p>
            <a:r>
              <a:rPr lang="en-US" b="1" dirty="0"/>
              <a:t>Concurrency: </a:t>
            </a:r>
            <a:r>
              <a:rPr lang="en-US" dirty="0"/>
              <a:t>Users unaware of sharing resources with others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Is transparency always </a:t>
            </a:r>
            <a:r>
              <a:rPr lang="en-US" dirty="0" smtClean="0">
                <a:solidFill>
                  <a:srgbClr val="C00000"/>
                </a:solidFill>
              </a:rPr>
              <a:t>desirable? </a:t>
            </a:r>
            <a:r>
              <a:rPr lang="en-US" dirty="0">
                <a:solidFill>
                  <a:srgbClr val="C00000"/>
                </a:solidFill>
              </a:rPr>
              <a:t>Is it always possible?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7C31-3411-47C5-9403-C934439F3871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SCALABILITY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/>
              <a:t>A system is said to be scalable if it can handle the </a:t>
            </a:r>
            <a:r>
              <a:rPr lang="en-US" i="1" dirty="0" smtClean="0"/>
              <a:t>addition of </a:t>
            </a:r>
            <a:r>
              <a:rPr lang="en-US" i="1" dirty="0"/>
              <a:t>users and resources without suffering a noticeable loss </a:t>
            </a:r>
            <a:r>
              <a:rPr lang="en-US" i="1" dirty="0" smtClean="0"/>
              <a:t>of performance </a:t>
            </a:r>
            <a:r>
              <a:rPr lang="en-US" i="1" dirty="0"/>
              <a:t>or increase in administrative </a:t>
            </a:r>
            <a:r>
              <a:rPr lang="en-US" i="1" dirty="0" smtClean="0"/>
              <a:t>complexity</a:t>
            </a:r>
          </a:p>
          <a:p>
            <a:pPr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            </a:t>
            </a:r>
            <a:r>
              <a:rPr lang="en-US" dirty="0" smtClean="0"/>
              <a:t>[B</a:t>
            </a:r>
            <a:r>
              <a:rPr lang="en-US" dirty="0"/>
              <a:t>. Clifford </a:t>
            </a:r>
            <a:r>
              <a:rPr lang="en-US" dirty="0" err="1"/>
              <a:t>Neuman</a:t>
            </a:r>
            <a:r>
              <a:rPr lang="en-US" dirty="0"/>
              <a:t>]</a:t>
            </a:r>
          </a:p>
          <a:p>
            <a:pPr>
              <a:buNone/>
            </a:pPr>
            <a:r>
              <a:rPr lang="en-US" b="1" dirty="0"/>
              <a:t>Scale has three dimensions:</a:t>
            </a:r>
          </a:p>
          <a:p>
            <a:r>
              <a:rPr lang="en-US" b="1" dirty="0"/>
              <a:t>Size: </a:t>
            </a:r>
            <a:r>
              <a:rPr lang="en-US" dirty="0"/>
              <a:t>number of users and resources (problem: overloading)</a:t>
            </a:r>
          </a:p>
          <a:p>
            <a:r>
              <a:rPr lang="en-US" b="1" dirty="0"/>
              <a:t>Geography: </a:t>
            </a:r>
            <a:r>
              <a:rPr lang="en-US" dirty="0"/>
              <a:t>distance between users and resources (</a:t>
            </a:r>
            <a:r>
              <a:rPr lang="en-US" dirty="0" smtClean="0"/>
              <a:t>problem: communication</a:t>
            </a:r>
            <a:r>
              <a:rPr lang="en-US" dirty="0"/>
              <a:t>)</a:t>
            </a:r>
          </a:p>
          <a:p>
            <a:r>
              <a:rPr lang="en-US" b="1" dirty="0"/>
              <a:t>Administration: </a:t>
            </a:r>
            <a:r>
              <a:rPr lang="en-US" dirty="0"/>
              <a:t>number of </a:t>
            </a:r>
            <a:r>
              <a:rPr lang="en-US" dirty="0" smtClean="0"/>
              <a:t>organizations </a:t>
            </a:r>
            <a:r>
              <a:rPr lang="en-US" dirty="0"/>
              <a:t>that exert </a:t>
            </a:r>
            <a:r>
              <a:rPr lang="en-US" dirty="0" smtClean="0"/>
              <a:t>administrative control </a:t>
            </a:r>
            <a:r>
              <a:rPr lang="en-US" dirty="0"/>
              <a:t>over parts of the system (problem: administrative mess)</a:t>
            </a:r>
          </a:p>
          <a:p>
            <a:pPr>
              <a:buNone/>
            </a:pPr>
            <a:r>
              <a:rPr lang="en-US" b="1" i="1" dirty="0"/>
              <a:t>Note:</a:t>
            </a:r>
          </a:p>
          <a:p>
            <a:r>
              <a:rPr lang="en-US" dirty="0" smtClean="0"/>
              <a:t> </a:t>
            </a:r>
            <a:r>
              <a:rPr lang="en-US" dirty="0"/>
              <a:t>Scalability often conflicts with (small system) performance</a:t>
            </a:r>
          </a:p>
          <a:p>
            <a:r>
              <a:rPr lang="en-US" dirty="0" smtClean="0"/>
              <a:t> </a:t>
            </a:r>
            <a:r>
              <a:rPr lang="en-US" dirty="0"/>
              <a:t>Claim of scalability is often abused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B3B4-2F0B-4371-96B3-2D84204691D7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Techniques for scaling:</a:t>
            </a:r>
          </a:p>
          <a:p>
            <a:r>
              <a:rPr lang="en-US" dirty="0" smtClean="0"/>
              <a:t> Decentralization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Hiding communication latencies (</a:t>
            </a:r>
            <a:r>
              <a:rPr lang="en-US" dirty="0" smtClean="0"/>
              <a:t>asynchronous communication, reduce communication)</a:t>
            </a:r>
          </a:p>
          <a:p>
            <a:r>
              <a:rPr lang="en-US" dirty="0" smtClean="0"/>
              <a:t> </a:t>
            </a:r>
            <a:r>
              <a:rPr lang="en-US" dirty="0"/>
              <a:t>Distribution (spreading data and control around)</a:t>
            </a:r>
          </a:p>
          <a:p>
            <a:r>
              <a:rPr lang="en-US" dirty="0" smtClean="0"/>
              <a:t> </a:t>
            </a:r>
            <a:r>
              <a:rPr lang="en-US" dirty="0"/>
              <a:t>Replication (making copies of data and processes)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551E-6468-4DE8-9AC8-FF4D656A0742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Decentralization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Avoid centralizing:</a:t>
            </a:r>
            <a:endParaRPr lang="en-US" b="1" dirty="0"/>
          </a:p>
          <a:p>
            <a:r>
              <a:rPr lang="en-US" dirty="0" smtClean="0"/>
              <a:t> </a:t>
            </a:r>
            <a:r>
              <a:rPr lang="en-US" dirty="0"/>
              <a:t>Services (e.g., single server)</a:t>
            </a:r>
          </a:p>
          <a:p>
            <a:r>
              <a:rPr lang="pt-BR" dirty="0" smtClean="0"/>
              <a:t> </a:t>
            </a:r>
            <a:r>
              <a:rPr lang="pt-BR" dirty="0"/>
              <a:t>Data (e.g., central directories)</a:t>
            </a:r>
          </a:p>
          <a:p>
            <a:r>
              <a:rPr lang="en-US" dirty="0" smtClean="0"/>
              <a:t> </a:t>
            </a:r>
            <a:r>
              <a:rPr lang="en-US" dirty="0"/>
              <a:t>Algorithms (e.g., based on complete information).</a:t>
            </a:r>
          </a:p>
          <a:p>
            <a:pPr>
              <a:buNone/>
            </a:pPr>
            <a:r>
              <a:rPr lang="en-US" b="1" dirty="0"/>
              <a:t>With regards to algorithms:</a:t>
            </a:r>
          </a:p>
          <a:p>
            <a:r>
              <a:rPr lang="en-US" dirty="0" smtClean="0"/>
              <a:t> </a:t>
            </a:r>
            <a:r>
              <a:rPr lang="en-US" dirty="0"/>
              <a:t>Do not require machine to hold complete system state </a:t>
            </a:r>
            <a:r>
              <a:rPr lang="en-US" dirty="0">
                <a:solidFill>
                  <a:srgbClr val="C00000"/>
                </a:solidFill>
              </a:rPr>
              <a:t>Why</a:t>
            </a:r>
            <a:r>
              <a:rPr lang="en-US" dirty="0" smtClean="0">
                <a:solidFill>
                  <a:srgbClr val="C00000"/>
                </a:solidFill>
              </a:rPr>
              <a:t>? </a:t>
            </a:r>
            <a:r>
              <a:rPr lang="en-US" dirty="0" err="1" smtClean="0">
                <a:solidFill>
                  <a:srgbClr val="C00000"/>
                </a:solidFill>
              </a:rPr>
              <a:t>Cfr</a:t>
            </a:r>
            <a:r>
              <a:rPr lang="en-US" dirty="0" smtClean="0">
                <a:solidFill>
                  <a:srgbClr val="C00000"/>
                </a:solidFill>
              </a:rPr>
              <a:t> notes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 </a:t>
            </a:r>
            <a:r>
              <a:rPr lang="en-US" dirty="0"/>
              <a:t>Allow nodes to make decisions based on local info </a:t>
            </a:r>
            <a:r>
              <a:rPr lang="en-US" dirty="0">
                <a:solidFill>
                  <a:srgbClr val="C00000"/>
                </a:solidFill>
              </a:rPr>
              <a:t>Why</a:t>
            </a:r>
            <a:r>
              <a:rPr lang="en-US" dirty="0" smtClean="0">
                <a:solidFill>
                  <a:srgbClr val="C00000"/>
                </a:solidFill>
              </a:rPr>
              <a:t>? </a:t>
            </a:r>
            <a:r>
              <a:rPr lang="en-US" dirty="0" err="1" smtClean="0">
                <a:solidFill>
                  <a:srgbClr val="C00000"/>
                </a:solidFill>
              </a:rPr>
              <a:t>Cfr</a:t>
            </a:r>
            <a:r>
              <a:rPr lang="en-US" dirty="0" smtClean="0">
                <a:solidFill>
                  <a:srgbClr val="C00000"/>
                </a:solidFill>
              </a:rPr>
              <a:t> notes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 </a:t>
            </a:r>
            <a:r>
              <a:rPr lang="en-US" dirty="0"/>
              <a:t>Algorithms must survive failure of nodes</a:t>
            </a:r>
          </a:p>
          <a:p>
            <a:r>
              <a:rPr lang="en-US" dirty="0" smtClean="0"/>
              <a:t> </a:t>
            </a:r>
            <a:r>
              <a:rPr lang="en-US" dirty="0"/>
              <a:t>No assumption of a global clock</a:t>
            </a:r>
          </a:p>
          <a:p>
            <a:pPr>
              <a:buNone/>
            </a:pPr>
            <a:r>
              <a:rPr lang="en-US" b="1" dirty="0" smtClean="0"/>
              <a:t>Decentralization </a:t>
            </a:r>
            <a:r>
              <a:rPr lang="en-US" b="1" dirty="0"/>
              <a:t>is </a:t>
            </a:r>
            <a:r>
              <a:rPr lang="en-US" b="1" i="1" dirty="0"/>
              <a:t>hard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9FC8-817D-41CF-8927-5DB9B5EC7620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/>
              <a:t>Dependability of distributed systems is a double-edged sword: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Distributed </a:t>
            </a:r>
            <a:r>
              <a:rPr lang="en-US" dirty="0"/>
              <a:t>systems promise higher availability:</a:t>
            </a:r>
          </a:p>
          <a:p>
            <a:pPr>
              <a:buNone/>
            </a:pPr>
            <a:r>
              <a:rPr lang="en-US" dirty="0" smtClean="0"/>
              <a:t> – </a:t>
            </a:r>
            <a:r>
              <a:rPr lang="en-US" dirty="0"/>
              <a:t>Replication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But </a:t>
            </a:r>
            <a:r>
              <a:rPr lang="en-US" dirty="0"/>
              <a:t>availability may degrade:</a:t>
            </a:r>
          </a:p>
          <a:p>
            <a:r>
              <a:rPr lang="en-US" dirty="0"/>
              <a:t>– More components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more </a:t>
            </a:r>
            <a:r>
              <a:rPr lang="en-US" dirty="0"/>
              <a:t>potential points of failure</a:t>
            </a:r>
          </a:p>
          <a:p>
            <a:r>
              <a:rPr lang="en-US" dirty="0" smtClean="0"/>
              <a:t> </a:t>
            </a:r>
            <a:r>
              <a:rPr lang="en-US" dirty="0"/>
              <a:t>Dependability requires consistency, security, and fault tolerance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0C77-B7AD-4E7D-B3D4-EC16116DF2FE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Any system should strive for maximum performance</a:t>
            </a:r>
          </a:p>
          <a:p>
            <a:r>
              <a:rPr lang="en-US" dirty="0" smtClean="0"/>
              <a:t> </a:t>
            </a:r>
            <a:r>
              <a:rPr lang="en-US" dirty="0"/>
              <a:t>In distributed systems, performance directly conflicts with </a:t>
            </a:r>
            <a:r>
              <a:rPr lang="en-US" dirty="0" smtClean="0"/>
              <a:t>some other </a:t>
            </a:r>
            <a:r>
              <a:rPr lang="en-US" dirty="0"/>
              <a:t>desirable properties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Transparency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Security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Dependability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Scalability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AB8-3B1A-46B3-BFEC-C142872F049E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Build a system out of (only) required components</a:t>
            </a:r>
          </a:p>
          <a:p>
            <a:r>
              <a:rPr lang="en-US" dirty="0" smtClean="0"/>
              <a:t> </a:t>
            </a:r>
            <a:r>
              <a:rPr lang="en-US" dirty="0"/>
              <a:t>Extensibility: Components/services can be changed or added</a:t>
            </a:r>
          </a:p>
          <a:p>
            <a:r>
              <a:rPr lang="en-US" dirty="0" smtClean="0"/>
              <a:t> </a:t>
            </a:r>
            <a:r>
              <a:rPr lang="en-US" dirty="0"/>
              <a:t>Openness of interfaces and </a:t>
            </a:r>
            <a:r>
              <a:rPr lang="en-US" dirty="0" smtClean="0"/>
              <a:t>specification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allows reimplementation and extension</a:t>
            </a:r>
          </a:p>
          <a:p>
            <a:r>
              <a:rPr lang="en-US" dirty="0" smtClean="0"/>
              <a:t> </a:t>
            </a:r>
            <a:r>
              <a:rPr lang="en-US" dirty="0"/>
              <a:t>Interoperability</a:t>
            </a:r>
          </a:p>
          <a:p>
            <a:r>
              <a:rPr lang="en-US" dirty="0" smtClean="0"/>
              <a:t> </a:t>
            </a:r>
            <a:r>
              <a:rPr lang="en-US" dirty="0"/>
              <a:t>Separation of policy and mechanism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standardized </a:t>
            </a:r>
            <a:r>
              <a:rPr lang="en-US" dirty="0"/>
              <a:t>internal interfaces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35FD-CC33-415E-A8A4-0C8ECAB44F9A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</a:t>
            </a:r>
            <a:r>
              <a:rPr lang="en-US" dirty="0" smtClean="0"/>
              <a:t>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False assumptions commonly made: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Reliable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Secure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Everything is homogeneous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Topology does not 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Zero latency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Infinite bandwidth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Zero transport 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One administrator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838F-E75C-4727-8EBD-5D30B92E40B2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Several key principles underlying the functioning of </a:t>
            </a:r>
            <a:r>
              <a:rPr lang="en-US" b="1" dirty="0" smtClean="0"/>
              <a:t>all distributed </a:t>
            </a:r>
            <a:r>
              <a:rPr lang="en-US" b="1" dirty="0"/>
              <a:t>systems</a:t>
            </a:r>
          </a:p>
          <a:p>
            <a:r>
              <a:rPr lang="en-US" dirty="0" smtClean="0"/>
              <a:t> </a:t>
            </a:r>
            <a:r>
              <a:rPr lang="en-US" dirty="0"/>
              <a:t>System Architecture</a:t>
            </a:r>
          </a:p>
          <a:p>
            <a:r>
              <a:rPr lang="en-US" dirty="0" smtClean="0"/>
              <a:t> </a:t>
            </a:r>
            <a:r>
              <a:rPr lang="en-US" dirty="0"/>
              <a:t>Communication</a:t>
            </a:r>
          </a:p>
          <a:p>
            <a:r>
              <a:rPr lang="en-US" dirty="0" smtClean="0"/>
              <a:t> Replication </a:t>
            </a:r>
            <a:r>
              <a:rPr lang="en-US" dirty="0"/>
              <a:t>and Consistency</a:t>
            </a:r>
          </a:p>
          <a:p>
            <a:r>
              <a:rPr lang="en-US" dirty="0" smtClean="0"/>
              <a:t> Synchronization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Naming</a:t>
            </a:r>
          </a:p>
          <a:p>
            <a:r>
              <a:rPr lang="en-US" dirty="0" smtClean="0"/>
              <a:t> </a:t>
            </a:r>
            <a:r>
              <a:rPr lang="en-US" dirty="0"/>
              <a:t>Fault Tolerance</a:t>
            </a:r>
          </a:p>
          <a:p>
            <a:r>
              <a:rPr lang="en-US" dirty="0" smtClean="0"/>
              <a:t> </a:t>
            </a:r>
            <a:r>
              <a:rPr lang="en-US" dirty="0"/>
              <a:t>Security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Discussion of these principles will form the </a:t>
            </a:r>
            <a:r>
              <a:rPr lang="en-US" dirty="0" smtClean="0">
                <a:solidFill>
                  <a:srgbClr val="C00000"/>
                </a:solidFill>
              </a:rPr>
              <a:t>core content </a:t>
            </a:r>
            <a:r>
              <a:rPr lang="en-US" dirty="0">
                <a:solidFill>
                  <a:srgbClr val="C00000"/>
                </a:solidFill>
              </a:rPr>
              <a:t>of the course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542-2642-46CE-9F39-504AE96C0D98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Most distributed systems are built based on a </a:t>
            </a:r>
            <a:r>
              <a:rPr lang="en-US" b="1" dirty="0" smtClean="0"/>
              <a:t>particular paradigm </a:t>
            </a:r>
            <a:r>
              <a:rPr lang="en-US" b="1" dirty="0"/>
              <a:t>(or model)</a:t>
            </a:r>
          </a:p>
          <a:p>
            <a:r>
              <a:rPr lang="en-US" dirty="0" smtClean="0"/>
              <a:t> </a:t>
            </a:r>
            <a:r>
              <a:rPr lang="en-US" dirty="0"/>
              <a:t>Shared memory</a:t>
            </a:r>
          </a:p>
          <a:p>
            <a:r>
              <a:rPr lang="en-US" dirty="0" smtClean="0"/>
              <a:t> </a:t>
            </a:r>
            <a:r>
              <a:rPr lang="en-US" dirty="0"/>
              <a:t>Distributed objects</a:t>
            </a:r>
          </a:p>
          <a:p>
            <a:r>
              <a:rPr lang="en-US" dirty="0" smtClean="0"/>
              <a:t> </a:t>
            </a:r>
            <a:r>
              <a:rPr lang="en-US" dirty="0"/>
              <a:t>Distributed file system</a:t>
            </a:r>
          </a:p>
          <a:p>
            <a:r>
              <a:rPr lang="en-US" dirty="0" smtClean="0"/>
              <a:t> </a:t>
            </a:r>
            <a:r>
              <a:rPr lang="en-US" dirty="0"/>
              <a:t>Distributed coordination</a:t>
            </a:r>
          </a:p>
          <a:p>
            <a:r>
              <a:rPr lang="en-US" dirty="0" smtClean="0"/>
              <a:t> </a:t>
            </a:r>
            <a:r>
              <a:rPr lang="en-US" dirty="0"/>
              <a:t>Shared documents</a:t>
            </a:r>
          </a:p>
          <a:p>
            <a:r>
              <a:rPr lang="en-US" dirty="0" smtClean="0"/>
              <a:t> </a:t>
            </a:r>
            <a:r>
              <a:rPr lang="en-US" dirty="0"/>
              <a:t>Agents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This course will cover the first four in detail.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98EF-2243-4E51-A5D7-8FA3D6682989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Examples of distributed systems</a:t>
            </a:r>
          </a:p>
          <a:p>
            <a:r>
              <a:rPr lang="en-US" dirty="0" smtClean="0"/>
              <a:t>Collection </a:t>
            </a:r>
            <a:r>
              <a:rPr lang="en-US" dirty="0"/>
              <a:t>of Web servers: distributed database of </a:t>
            </a:r>
            <a:r>
              <a:rPr lang="en-US" dirty="0" smtClean="0"/>
              <a:t>hypertext and </a:t>
            </a:r>
            <a:r>
              <a:rPr lang="en-US" dirty="0"/>
              <a:t>multimedia documents</a:t>
            </a:r>
          </a:p>
          <a:p>
            <a:r>
              <a:rPr lang="en-US" dirty="0" smtClean="0"/>
              <a:t> Distributed </a:t>
            </a:r>
            <a:r>
              <a:rPr lang="en-US" dirty="0"/>
              <a:t>file system on a LAN</a:t>
            </a:r>
          </a:p>
          <a:p>
            <a:r>
              <a:rPr lang="en-US" dirty="0" smtClean="0"/>
              <a:t> </a:t>
            </a:r>
            <a:r>
              <a:rPr lang="en-US" dirty="0"/>
              <a:t>Domain Name Service (DNS)</a:t>
            </a:r>
          </a:p>
          <a:p>
            <a:r>
              <a:rPr lang="en-US" dirty="0" smtClean="0"/>
              <a:t> </a:t>
            </a:r>
            <a:r>
              <a:rPr lang="en-US" dirty="0"/>
              <a:t>Cray XT6 &amp; CLE (massive multiprocessor)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DAD6-FF47-4EF3-A6C1-34DE7489D512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97162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Thank You !!!!!!!!!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!!!!!!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F614-E885-4987-BB6D-2FF5A48ECFD0}" type="datetime2">
              <a:rPr lang="en-US" smtClean="0"/>
              <a:t>Wednesday, November 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What is a </a:t>
            </a:r>
            <a:r>
              <a:rPr lang="en-US" b="1" i="1" dirty="0"/>
              <a:t>distributed system?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Andrew </a:t>
            </a:r>
            <a:r>
              <a:rPr lang="en-US" dirty="0" err="1"/>
              <a:t>Tannenbaum</a:t>
            </a:r>
            <a:r>
              <a:rPr lang="en-US" dirty="0"/>
              <a:t> defines it as follows:</a:t>
            </a:r>
          </a:p>
          <a:p>
            <a:r>
              <a:rPr lang="en-US" i="1" dirty="0"/>
              <a:t>A distributed system is a collection of independent</a:t>
            </a:r>
          </a:p>
          <a:p>
            <a:pPr>
              <a:buNone/>
            </a:pPr>
            <a:r>
              <a:rPr lang="en-US" i="1" dirty="0" smtClean="0"/>
              <a:t>    computers </a:t>
            </a:r>
            <a:r>
              <a:rPr lang="en-US" i="1" dirty="0"/>
              <a:t>that appear to its users as a single coherent</a:t>
            </a:r>
          </a:p>
          <a:p>
            <a:pPr>
              <a:buNone/>
            </a:pPr>
            <a:r>
              <a:rPr lang="en-US" i="1" dirty="0" smtClean="0"/>
              <a:t>     system</a:t>
            </a:r>
            <a:r>
              <a:rPr lang="en-US" i="1" dirty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Is there any such system? Hardly———–! Kind of</a:t>
            </a:r>
          </a:p>
          <a:p>
            <a:r>
              <a:rPr lang="en-US" dirty="0" smtClean="0"/>
              <a:t>We </a:t>
            </a:r>
            <a:r>
              <a:rPr lang="en-US" dirty="0"/>
              <a:t>will learn about the challenges in building “true” distributed</a:t>
            </a:r>
          </a:p>
          <a:p>
            <a:pPr>
              <a:buNone/>
            </a:pPr>
            <a:r>
              <a:rPr lang="en-US" dirty="0" smtClean="0"/>
              <a:t>   systems</a:t>
            </a:r>
            <a:endParaRPr lang="en-US" dirty="0"/>
          </a:p>
          <a:p>
            <a:pPr>
              <a:buNone/>
            </a:pPr>
            <a:r>
              <a:rPr lang="en-US" dirty="0"/>
              <a:t>For the time being, we go by a weaker definition of</a:t>
            </a:r>
          </a:p>
          <a:p>
            <a:pPr>
              <a:buNone/>
            </a:pPr>
            <a:r>
              <a:rPr lang="en-US" dirty="0" smtClean="0"/>
              <a:t>   distributed </a:t>
            </a:r>
            <a:r>
              <a:rPr lang="en-US" dirty="0"/>
              <a:t>system:</a:t>
            </a:r>
          </a:p>
          <a:p>
            <a:pPr algn="ctr">
              <a:buNone/>
            </a:pPr>
            <a:r>
              <a:rPr lang="en-US" i="1" dirty="0">
                <a:solidFill>
                  <a:srgbClr val="00B050"/>
                </a:solidFill>
              </a:rPr>
              <a:t>A distributed system is a collection of independent</a:t>
            </a:r>
          </a:p>
          <a:p>
            <a:pPr algn="ctr">
              <a:buNone/>
            </a:pPr>
            <a:r>
              <a:rPr lang="en-US" i="1" dirty="0">
                <a:solidFill>
                  <a:srgbClr val="00B050"/>
                </a:solidFill>
              </a:rPr>
              <a:t>computers that are used jointly to perform a single</a:t>
            </a:r>
          </a:p>
          <a:p>
            <a:pPr algn="ctr">
              <a:buNone/>
            </a:pPr>
            <a:r>
              <a:rPr lang="en-US" i="1" dirty="0">
                <a:solidFill>
                  <a:srgbClr val="00B050"/>
                </a:solidFill>
              </a:rPr>
              <a:t>task or to provide a single service.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72FE-F017-4CCA-9846-911B7BEEC355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Cont….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Find more examples of distributed systems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dirty="0" smtClean="0"/>
              <a:t>Remember</a:t>
            </a:r>
            <a:endParaRPr lang="en-US" dirty="0"/>
          </a:p>
          <a:p>
            <a:r>
              <a:rPr lang="en-US" i="1" dirty="0"/>
              <a:t>A distributed system is a collection of independent</a:t>
            </a:r>
          </a:p>
          <a:p>
            <a:pPr>
              <a:buNone/>
            </a:pPr>
            <a:r>
              <a:rPr lang="en-US" i="1" dirty="0" smtClean="0"/>
              <a:t>  computers </a:t>
            </a:r>
            <a:r>
              <a:rPr lang="en-US" i="1" dirty="0"/>
              <a:t>that are used jointly to perform a single</a:t>
            </a:r>
          </a:p>
          <a:p>
            <a:pPr>
              <a:buNone/>
            </a:pPr>
            <a:r>
              <a:rPr lang="en-US" i="1" dirty="0"/>
              <a:t>task or to provide a single service.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What’s </a:t>
            </a:r>
            <a:r>
              <a:rPr lang="en-US" dirty="0">
                <a:solidFill>
                  <a:srgbClr val="C00000"/>
                </a:solidFill>
              </a:rPr>
              <a:t>the difference between a distributed application </a:t>
            </a:r>
            <a:r>
              <a:rPr lang="en-US" dirty="0" smtClean="0">
                <a:solidFill>
                  <a:srgbClr val="C00000"/>
                </a:solidFill>
              </a:rPr>
              <a:t>and distributed </a:t>
            </a:r>
            <a:r>
              <a:rPr lang="en-US" dirty="0">
                <a:solidFill>
                  <a:srgbClr val="C00000"/>
                </a:solidFill>
              </a:rPr>
              <a:t>system?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F6D4-52E5-4197-9B36-CBA43D85B2C9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ADVANTAGES OF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What are economic and technical reasons for </a:t>
            </a:r>
            <a:r>
              <a:rPr lang="en-US" b="1" dirty="0" smtClean="0"/>
              <a:t>having distributed </a:t>
            </a:r>
            <a:r>
              <a:rPr lang="en-US" b="1" dirty="0"/>
              <a:t>systems?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Cost.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Better price/performance as long as commodity hardware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 used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the component computers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Performance.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using the combined processing and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storage capacity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many nodes, performance levels can be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reached that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 out of the scope of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centralized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machines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Scalability.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Resources such as processing and storage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capacity can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 increased incrementally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Reliability.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having redundant components, the impact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 hardware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software faults on users can be reduced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Inherent distribution.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Some applications like the Web are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naturally distributed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C8D1-3C34-4F23-8AAC-54EBE2CB11E1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ADVANTAGES OF DISTRIBUTED </a:t>
            </a:r>
            <a:r>
              <a:rPr lang="en-US" dirty="0" smtClean="0"/>
              <a:t>SYSTEMS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What problems are there in the use and development </a:t>
            </a:r>
            <a:r>
              <a:rPr lang="en-US" b="1" dirty="0" smtClean="0"/>
              <a:t>of distributed </a:t>
            </a:r>
            <a:r>
              <a:rPr lang="en-US" b="1" dirty="0"/>
              <a:t>systems?</a:t>
            </a:r>
          </a:p>
          <a:p>
            <a:r>
              <a:rPr lang="en-US" b="1" dirty="0"/>
              <a:t>New component: </a:t>
            </a:r>
            <a:r>
              <a:rPr lang="en-US" dirty="0"/>
              <a:t>network. Networks are needed to </a:t>
            </a:r>
            <a:r>
              <a:rPr lang="en-US" dirty="0" smtClean="0"/>
              <a:t>connect independent </a:t>
            </a:r>
            <a:r>
              <a:rPr lang="en-US" dirty="0"/>
              <a:t>nodes, are subject to performance </a:t>
            </a:r>
            <a:r>
              <a:rPr lang="en-US" dirty="0" smtClean="0"/>
              <a:t>limits, and </a:t>
            </a:r>
            <a:r>
              <a:rPr lang="en-US" dirty="0"/>
              <a:t>constitute another potential point of failure</a:t>
            </a:r>
          </a:p>
          <a:p>
            <a:r>
              <a:rPr lang="en-US" b="1" dirty="0"/>
              <a:t>Security. </a:t>
            </a:r>
            <a:r>
              <a:rPr lang="en-US" dirty="0"/>
              <a:t>It is easier to compromise distributed systems</a:t>
            </a:r>
          </a:p>
          <a:p>
            <a:r>
              <a:rPr lang="en-US" b="1" dirty="0"/>
              <a:t>Software complexity. </a:t>
            </a:r>
            <a:r>
              <a:rPr lang="en-US" dirty="0"/>
              <a:t>Distributed software is more </a:t>
            </a:r>
            <a:r>
              <a:rPr lang="en-US" dirty="0" smtClean="0"/>
              <a:t>complex and </a:t>
            </a:r>
            <a:r>
              <a:rPr lang="en-US" dirty="0"/>
              <a:t>harder to develop than conventional </a:t>
            </a:r>
            <a:r>
              <a:rPr lang="en-US" dirty="0" smtClean="0"/>
              <a:t>software; hence</a:t>
            </a:r>
            <a:r>
              <a:rPr lang="en-US" dirty="0"/>
              <a:t>, it is more expensive and harder to get right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Distributed systems are hard to build and understand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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this course is going to be very challenging!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52800" cy="365125"/>
          </a:xfrm>
        </p:spPr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55CE-FB6B-4983-B02D-CAC173D41DC2}" type="datetime2">
              <a:rPr lang="en-US" smtClean="0"/>
              <a:t>Wednesday, November 4,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HARDWARE </a:t>
            </a:r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Uniprocessor</a:t>
            </a:r>
            <a:r>
              <a:rPr lang="en-US" dirty="0"/>
              <a:t>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 smtClean="0"/>
              <a:t>Properties</a:t>
            </a:r>
            <a:r>
              <a:rPr lang="en-US" b="1" dirty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Single processor</a:t>
            </a:r>
          </a:p>
          <a:p>
            <a:r>
              <a:rPr lang="en-US" dirty="0" smtClean="0"/>
              <a:t> </a:t>
            </a:r>
            <a:r>
              <a:rPr lang="en-US" dirty="0"/>
              <a:t>Direct memory access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0522-6E09-43CC-BC80-2CBE56392C0F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pic>
        <p:nvPicPr>
          <p:cNvPr id="7" name="Picture 6" descr="PPT90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1905000"/>
            <a:ext cx="1019175" cy="153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ARCHTECTURE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Multiprocessor: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Properties</a:t>
            </a:r>
            <a:r>
              <a:rPr lang="en-US" dirty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Multiple processors</a:t>
            </a:r>
          </a:p>
          <a:p>
            <a:r>
              <a:rPr lang="en-US" dirty="0" smtClean="0"/>
              <a:t> </a:t>
            </a:r>
            <a:r>
              <a:rPr lang="en-US" dirty="0"/>
              <a:t>Direct memory access</a:t>
            </a:r>
          </a:p>
          <a:p>
            <a:r>
              <a:rPr lang="en-US" dirty="0" smtClean="0"/>
              <a:t> </a:t>
            </a:r>
            <a:r>
              <a:rPr lang="en-US" dirty="0"/>
              <a:t>Uniform memory access (e.g., SMP, </a:t>
            </a:r>
            <a:r>
              <a:rPr lang="en-US" dirty="0" err="1"/>
              <a:t>multicore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r>
              <a:rPr lang="en-US" dirty="0" err="1"/>
              <a:t>Nonuniform</a:t>
            </a:r>
            <a:r>
              <a:rPr lang="en-US" dirty="0"/>
              <a:t> memory access (e.g., NUMA)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0C10-813E-43EF-A96F-133735CFBE54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Faculty of applied sciences, University of Rwanda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9FD5-C8C1-40BB-B989-E9852382566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PPT86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1828800"/>
            <a:ext cx="38862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1957</Words>
  <Application>Microsoft Office PowerPoint</Application>
  <PresentationFormat>On-screen Show (4:3)</PresentationFormat>
  <Paragraphs>345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Theme</vt:lpstr>
      <vt:lpstr>Distributed Systems</vt:lpstr>
      <vt:lpstr>1 Introduction</vt:lpstr>
      <vt:lpstr>Introduction Cont…</vt:lpstr>
      <vt:lpstr>Introduction (Cont…)</vt:lpstr>
      <vt:lpstr>Introduction Cont….</vt:lpstr>
      <vt:lpstr>THE ADVANTAGES OF DISTRIBUTED SYSTEMS</vt:lpstr>
      <vt:lpstr>THE ADVANTAGES OF DISTRIBUTED SYSTEMS (Cont…)</vt:lpstr>
      <vt:lpstr> HARDWARE ARCHITECTURE  </vt:lpstr>
      <vt:lpstr>HARDWARE ARCHTECTURE</vt:lpstr>
      <vt:lpstr>PowerPoint Presentation</vt:lpstr>
      <vt:lpstr>SOFTWARE ARCHITECTURE</vt:lpstr>
      <vt:lpstr>Multiprocessor OS: </vt:lpstr>
      <vt:lpstr>Network OS: </vt:lpstr>
      <vt:lpstr>Distributed OS </vt:lpstr>
      <vt:lpstr>Middleware: </vt:lpstr>
      <vt:lpstr>PowerPoint Presentation</vt:lpstr>
      <vt:lpstr>DISTRIBUTED SYSTEMS AND PARALLEL COMPUTING </vt:lpstr>
      <vt:lpstr>DISTRIBUTED SYSTEMS IN CONTEXT</vt:lpstr>
      <vt:lpstr>BASIC PROBLEMS AND CHALLENGES IN DISTRIBUTED SYSTEMS </vt:lpstr>
      <vt:lpstr>TRANSPARENCY </vt:lpstr>
      <vt:lpstr>SCALABILITY </vt:lpstr>
      <vt:lpstr>PowerPoint Presentation</vt:lpstr>
      <vt:lpstr>Decentralization </vt:lpstr>
      <vt:lpstr>DEPENDABILITY</vt:lpstr>
      <vt:lpstr>PERFORMANCE</vt:lpstr>
      <vt:lpstr>FLEXIBILITY</vt:lpstr>
      <vt:lpstr>COMMON MISTAKES</vt:lpstr>
      <vt:lpstr>PRINCIPLES</vt:lpstr>
      <vt:lpstr>PARADIGMS</vt:lpstr>
      <vt:lpstr>Thank You !!!!!!!!! !!!!!!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</dc:title>
  <dc:creator>Celestin</dc:creator>
  <cp:lastModifiedBy>User</cp:lastModifiedBy>
  <cp:revision>132</cp:revision>
  <dcterms:created xsi:type="dcterms:W3CDTF">2011-01-27T14:40:04Z</dcterms:created>
  <dcterms:modified xsi:type="dcterms:W3CDTF">2020-11-04T16:40:10Z</dcterms:modified>
</cp:coreProperties>
</file>