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5" r:id="rId1"/>
  </p:sldMasterIdLst>
  <p:notesMasterIdLst>
    <p:notesMasterId r:id="rId15"/>
  </p:notesMasterIdLst>
  <p:sldIdLst>
    <p:sldId id="256" r:id="rId2"/>
    <p:sldId id="367" r:id="rId3"/>
    <p:sldId id="368" r:id="rId4"/>
    <p:sldId id="369" r:id="rId5"/>
    <p:sldId id="370" r:id="rId6"/>
    <p:sldId id="376" r:id="rId7"/>
    <p:sldId id="377" r:id="rId8"/>
    <p:sldId id="378" r:id="rId9"/>
    <p:sldId id="380" r:id="rId10"/>
    <p:sldId id="379" r:id="rId11"/>
    <p:sldId id="381" r:id="rId12"/>
    <p:sldId id="364" r:id="rId13"/>
    <p:sldId id="3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86" autoAdjust="0"/>
  </p:normalViewPr>
  <p:slideViewPr>
    <p:cSldViewPr>
      <p:cViewPr varScale="1">
        <p:scale>
          <a:sx n="73" d="100"/>
          <a:sy n="73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95240-3A4F-4CFD-8ADA-DD96DB2C33D0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BA723-229E-4D3A-BBCD-DDE3CC36E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7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(("if"|("then")|("begin")|("end")|("procedure")|("function"))) 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 keyword: "); ECHO;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("\n");}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([+-/*]) {printf("An Operator: "); ECHO; printf("\n");}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([\n\t" "]) {}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(([0-9]+)(.[0-9]+)?) {printf("A number: "); ECHO; printf("\n");}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([a-z]+[0-9a-zA-Z]*) {printf("An id: "); ECHO; printf("\n");}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("Unrecognized character: "); ECHO;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("\n");}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%%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char **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argv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&gt;1)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yyin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fopen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argv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[1],"r");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yyin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yylex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BA723-229E-4D3A-BBCD-DDE3CC36EEF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8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200" dirty="0" smtClean="0"/>
              <a:t>Pattern to match </a:t>
            </a:r>
            <a:r>
              <a:rPr lang="en-US" sz="1200" dirty="0" smtClean="0">
                <a:solidFill>
                  <a:srgbClr val="339933"/>
                </a:solidFill>
              </a:rPr>
              <a:t>C-style comments</a:t>
            </a:r>
            <a:r>
              <a:rPr lang="en-US" sz="1200" dirty="0" smtClean="0"/>
              <a:t>: /* …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 dirty="0" smtClean="0">
                <a:latin typeface="Rockwell" pitchFamily="18" charset="0"/>
              </a:rPr>
              <a:t>	</a:t>
            </a:r>
            <a:r>
              <a:rPr lang="en-US" sz="1200" b="1" dirty="0" smtClean="0">
                <a:latin typeface="Rockwell" pitchFamily="18" charset="0"/>
                <a:cs typeface="Courier New" pitchFamily="49" charset="0"/>
              </a:rPr>
              <a:t>"</a:t>
            </a:r>
            <a:r>
              <a:rPr lang="en-US" sz="1200" b="1" dirty="0" smtClean="0">
                <a:latin typeface="Rockwell" pitchFamily="18" charset="0"/>
              </a:rPr>
              <a:t>/*</a:t>
            </a:r>
            <a:r>
              <a:rPr lang="en-US" sz="1200" b="1" dirty="0" smtClean="0">
                <a:latin typeface="Rockwell" pitchFamily="18" charset="0"/>
                <a:cs typeface="Courier New" pitchFamily="49" charset="0"/>
              </a:rPr>
              <a:t>"</a:t>
            </a:r>
            <a:r>
              <a:rPr lang="en-US" sz="1200" b="1" dirty="0" smtClean="0">
                <a:latin typeface="Rockwell" pitchFamily="18" charset="0"/>
              </a:rPr>
              <a:t>(</a:t>
            </a:r>
            <a:r>
              <a:rPr lang="en-US" sz="1400" b="1" dirty="0" smtClean="0">
                <a:latin typeface="Rockwell" pitchFamily="18" charset="0"/>
              </a:rPr>
              <a:t>.</a:t>
            </a:r>
            <a:r>
              <a:rPr lang="en-US" sz="1200" b="1" dirty="0" smtClean="0">
                <a:latin typeface="Rockwell" pitchFamily="18" charset="0"/>
              </a:rPr>
              <a:t>|\n)*</a:t>
            </a:r>
            <a:r>
              <a:rPr lang="en-US" sz="1200" b="1" dirty="0" smtClean="0">
                <a:latin typeface="Rockwell" pitchFamily="18" charset="0"/>
                <a:cs typeface="Courier New" pitchFamily="49" charset="0"/>
              </a:rPr>
              <a:t>"</a:t>
            </a:r>
            <a:r>
              <a:rPr lang="en-US" sz="1200" b="1" dirty="0" smtClean="0">
                <a:latin typeface="Rockwell" pitchFamily="18" charset="0"/>
              </a:rPr>
              <a:t>*/</a:t>
            </a:r>
            <a:r>
              <a:rPr lang="en-US" sz="1200" b="1" dirty="0" smtClean="0">
                <a:latin typeface="Rockwell" pitchFamily="18" charset="0"/>
                <a:cs typeface="Courier New" pitchFamily="49" charset="0"/>
              </a:rPr>
              <a:t>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BA723-229E-4D3A-BBCD-DDE3CC36EEF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65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0EA3E589-2827-41A2-A2DF-AFE03AB8D7C5}" type="datetime1">
              <a:rPr lang="en-US" smtClean="0"/>
              <a:t>10/3/2018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FFBD-EBC1-416E-9EB6-0625A129B36C}" type="datetime1">
              <a:rPr lang="en-US" smtClean="0"/>
              <a:t>10/3/2018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35C0-78F8-4C5E-B68A-20A1DAA2C53B}" type="datetime1">
              <a:rPr lang="en-US" smtClean="0"/>
              <a:t>10/3/2018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981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4EF5-98A2-4640-96CC-8CAC07D577C7}" type="datetime1">
              <a:rPr lang="en-US" smtClean="0"/>
              <a:t>10/3/2018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ubtitle 8"/>
          <p:cNvSpPr txBox="1">
            <a:spLocks/>
          </p:cNvSpPr>
          <p:nvPr userDrawn="1"/>
        </p:nvSpPr>
        <p:spPr>
          <a:xfrm>
            <a:off x="609600" y="4953000"/>
            <a:ext cx="7162800" cy="1219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/>
              <a:t>Dr. Mian M. Hamayun</a:t>
            </a:r>
          </a:p>
          <a:p>
            <a:pPr algn="l"/>
            <a:r>
              <a:rPr lang="en-US" i="1" dirty="0" smtClean="0"/>
              <a:t>mian.hamayun@seecs.edu.pk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en-US" b="0" dirty="0" smtClean="0"/>
              <a:t>http://seecs.nust.edu.pk/faculty/mianhamayun.html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038600" cy="226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26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865563"/>
            <a:ext cx="8229600" cy="2265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BE1CE-8187-4CB4-A306-30BF2FFE5A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969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CB7F-EF0A-4B01-B2B3-B3012B8A999C}" type="datetime1">
              <a:rPr lang="en-US" smtClean="0"/>
              <a:t>10/3/2018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4244E346-BF92-48DF-95B0-C297343FDE5D}" type="datetime1">
              <a:rPr lang="en-US" smtClean="0"/>
              <a:t>10/3/2018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215F-C5F4-4269-9C7D-7B4D862E55F1}" type="datetime1">
              <a:rPr lang="en-US" smtClean="0"/>
              <a:t>10/3/2018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8114-B542-4997-8CE8-DBCA7C8329B3}" type="datetime1">
              <a:rPr lang="en-US" smtClean="0"/>
              <a:t>10/3/2018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D7E1-D7A9-4137-9B62-B7D6B18C869A}" type="datetime1">
              <a:rPr lang="en-US" smtClean="0"/>
              <a:t>10/3/2018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D59DE-FD71-43D3-854A-051BB069D3CB}" type="datetime1">
              <a:rPr lang="en-US" smtClean="0"/>
              <a:t>10/3/2018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CA3F-6A33-4EB1-AD4C-D2CCFF6F9515}" type="datetime1">
              <a:rPr lang="en-US" smtClean="0"/>
              <a:t>10/3/2018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9796-27F8-4D15-B87B-FA29A1978E54}" type="datetime1">
              <a:rPr lang="en-US" smtClean="0"/>
              <a:t>10/3/2018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001000" y="6172200"/>
            <a:ext cx="7620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4DC3319-16A0-40C1-ABC0-3C60D3C8DD7A}" type="datetime1">
              <a:rPr lang="en-US" smtClean="0"/>
              <a:t>10/3/2018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6" r:id="rId1"/>
    <p:sldLayoutId id="2147484257" r:id="rId2"/>
    <p:sldLayoutId id="2147484258" r:id="rId3"/>
    <p:sldLayoutId id="2147484259" r:id="rId4"/>
    <p:sldLayoutId id="2147484260" r:id="rId5"/>
    <p:sldLayoutId id="2147484261" r:id="rId6"/>
    <p:sldLayoutId id="2147484262" r:id="rId7"/>
    <p:sldLayoutId id="2147484263" r:id="rId8"/>
    <p:sldLayoutId id="2147484264" r:id="rId9"/>
    <p:sldLayoutId id="2147484265" r:id="rId10"/>
    <p:sldLayoutId id="2147484266" r:id="rId11"/>
    <p:sldLayoutId id="2147484242" r:id="rId12"/>
    <p:sldLayoutId id="2147484268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09800"/>
            <a:ext cx="6630217" cy="8382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Help to Start Lab on flex</a:t>
            </a:r>
            <a:endParaRPr lang="en-US" sz="40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1001" y="4876800"/>
            <a:ext cx="6400800" cy="1676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0741" r="23333" b="38148"/>
          <a:stretch/>
        </p:blipFill>
        <p:spPr>
          <a:xfrm>
            <a:off x="838200" y="1066800"/>
            <a:ext cx="7315200" cy="4800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28600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5 &gt; 92; Works nice, unable to produce token for ‘operator’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761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38200"/>
            <a:ext cx="7391400" cy="5715000"/>
          </a:xfrm>
        </p:spPr>
        <p:txBody>
          <a:bodyPr/>
          <a:lstStyle/>
          <a:p>
            <a:pPr algn="l"/>
            <a:r>
              <a:rPr lang="en-US" dirty="0" smtClean="0"/>
              <a:t>Lab 04 Task_1: Overcome this deficiency of not recognizing the operators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Lab 04 Task_2: Propose any improvement of your own choice and demonstrate it in Word file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6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7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7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fld id="{B333ED01-8660-42A9-9594-8EDDC086795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245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609600" y="1905000"/>
            <a:ext cx="4495800" cy="4876800"/>
          </a:xfrm>
        </p:spPr>
        <p:txBody>
          <a:bodyPr anchor="t" anchorCtr="0">
            <a:no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1600" dirty="0" smtClean="0">
                <a:latin typeface="Rockwell" pitchFamily="18" charset="0"/>
              </a:rPr>
              <a:t>%{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 smtClean="0">
                <a:solidFill>
                  <a:srgbClr val="00B050"/>
                </a:solidFill>
                <a:latin typeface="Rockwell" pitchFamily="18" charset="0"/>
              </a:rPr>
              <a:t>#include &lt;</a:t>
            </a:r>
            <a:r>
              <a:rPr lang="en-US" sz="1600" dirty="0" err="1" smtClean="0">
                <a:solidFill>
                  <a:srgbClr val="00B050"/>
                </a:solidFill>
                <a:latin typeface="Rockwell" pitchFamily="18" charset="0"/>
              </a:rPr>
              <a:t>stdio.h</a:t>
            </a:r>
            <a:r>
              <a:rPr lang="en-US" sz="1600" dirty="0" smtClean="0">
                <a:solidFill>
                  <a:srgbClr val="00B050"/>
                </a:solidFill>
                <a:latin typeface="Rockwell" pitchFamily="18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 smtClean="0">
                <a:solidFill>
                  <a:srgbClr val="00B050"/>
                </a:solidFill>
                <a:latin typeface="Rockwell" pitchFamily="18" charset="0"/>
              </a:rPr>
              <a:t>#include &lt;</a:t>
            </a:r>
            <a:r>
              <a:rPr lang="en-US" sz="1600" dirty="0" err="1" smtClean="0">
                <a:solidFill>
                  <a:srgbClr val="00B050"/>
                </a:solidFill>
                <a:latin typeface="Rockwell" pitchFamily="18" charset="0"/>
              </a:rPr>
              <a:t>stdlib.h</a:t>
            </a:r>
            <a:r>
              <a:rPr lang="en-US" sz="1600" dirty="0" smtClean="0">
                <a:solidFill>
                  <a:srgbClr val="00B050"/>
                </a:solidFill>
                <a:latin typeface="Rockwell" pitchFamily="18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 smtClean="0">
                <a:latin typeface="Rockwell" pitchFamily="18" charset="0"/>
              </a:rPr>
              <a:t>%}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latin typeface="Rockwell" pitchFamily="18" charset="0"/>
              </a:rPr>
              <a:t>digit    [0-9]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 smtClean="0">
                <a:latin typeface="Rockwell" pitchFamily="18" charset="0"/>
              </a:rPr>
              <a:t>%%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latin typeface="Rockwell" pitchFamily="18" charset="0"/>
              </a:rPr>
              <a:t>{digit}+   return </a:t>
            </a:r>
            <a:r>
              <a:rPr lang="en-US" sz="1600" b="1" dirty="0" err="1" smtClean="0">
                <a:latin typeface="Rockwell" pitchFamily="18" charset="0"/>
              </a:rPr>
              <a:t>atoi</a:t>
            </a:r>
            <a:r>
              <a:rPr lang="en-US" sz="1600" b="1" dirty="0" smtClean="0">
                <a:latin typeface="Rockwell" pitchFamily="18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Rockwell" pitchFamily="18" charset="0"/>
              </a:rPr>
              <a:t>yytext</a:t>
            </a:r>
            <a:r>
              <a:rPr lang="en-US" sz="1600" b="1" dirty="0" smtClean="0">
                <a:latin typeface="Rockwell" pitchFamily="18" charset="0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 smtClean="0">
                <a:latin typeface="Rockwell" pitchFamily="18" charset="0"/>
              </a:rPr>
              <a:t>%%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 smtClean="0">
                <a:solidFill>
                  <a:srgbClr val="0070C0"/>
                </a:solidFill>
                <a:latin typeface="Rockwell" pitchFamily="18" charset="0"/>
              </a:rPr>
              <a:t>void</a:t>
            </a:r>
            <a:r>
              <a:rPr lang="en-US" sz="1600" dirty="0" smtClean="0">
                <a:latin typeface="Rockwell" pitchFamily="18" charset="0"/>
              </a:rPr>
              <a:t> main(){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 smtClean="0">
                <a:latin typeface="Rockwell" pitchFamily="18" charset="0"/>
              </a:rPr>
              <a:t>   </a:t>
            </a:r>
            <a:r>
              <a:rPr lang="en-US" sz="1600" dirty="0" err="1">
                <a:solidFill>
                  <a:srgbClr val="0070C0"/>
                </a:solidFill>
                <a:latin typeface="Rockwell" pitchFamily="18" charset="0"/>
              </a:rPr>
              <a:t>int</a:t>
            </a:r>
            <a:r>
              <a:rPr lang="en-US" sz="1600" dirty="0" smtClean="0">
                <a:latin typeface="Rockwell" pitchFamily="18" charset="0"/>
              </a:rPr>
              <a:t> </a:t>
            </a:r>
            <a:r>
              <a:rPr lang="en-US" sz="1600" dirty="0" err="1" smtClean="0">
                <a:latin typeface="Rockwell" pitchFamily="18" charset="0"/>
              </a:rPr>
              <a:t>val</a:t>
            </a:r>
            <a:r>
              <a:rPr lang="en-US" sz="1600" dirty="0" smtClean="0">
                <a:latin typeface="Rockwell" pitchFamily="18" charset="0"/>
              </a:rPr>
              <a:t>, total = 0, n = 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 smtClean="0">
                <a:latin typeface="Rockwell" pitchFamily="18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Rockwell" pitchFamily="18" charset="0"/>
              </a:rPr>
              <a:t>while</a:t>
            </a:r>
            <a:r>
              <a:rPr lang="en-US" sz="1600" dirty="0" smtClean="0">
                <a:latin typeface="Rockwell" pitchFamily="18" charset="0"/>
              </a:rPr>
              <a:t> ( (</a:t>
            </a:r>
            <a:r>
              <a:rPr lang="en-US" sz="1600" dirty="0" err="1" smtClean="0">
                <a:latin typeface="Rockwell" pitchFamily="18" charset="0"/>
              </a:rPr>
              <a:t>val</a:t>
            </a:r>
            <a:r>
              <a:rPr lang="en-US" sz="1600" dirty="0" smtClean="0">
                <a:latin typeface="Rockwell" pitchFamily="18" charset="0"/>
              </a:rPr>
              <a:t> = </a:t>
            </a:r>
            <a:r>
              <a:rPr lang="en-US" sz="1600" dirty="0" err="1" smtClean="0">
                <a:latin typeface="Rockwell" pitchFamily="18" charset="0"/>
              </a:rPr>
              <a:t>yylex</a:t>
            </a:r>
            <a:r>
              <a:rPr lang="en-US" sz="1600" dirty="0" smtClean="0">
                <a:latin typeface="Rockwell" pitchFamily="18" charset="0"/>
              </a:rPr>
              <a:t>()) &gt; 0 )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 smtClean="0">
                <a:latin typeface="Rockwell" pitchFamily="18" charset="0"/>
              </a:rPr>
              <a:t>      total += </a:t>
            </a:r>
            <a:r>
              <a:rPr lang="en-US" sz="1600" dirty="0" err="1" smtClean="0">
                <a:latin typeface="Rockwell" pitchFamily="18" charset="0"/>
              </a:rPr>
              <a:t>val</a:t>
            </a:r>
            <a:r>
              <a:rPr lang="en-US" sz="1600" dirty="0" smtClean="0">
                <a:latin typeface="Rockwell" pitchFamily="18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 smtClean="0">
                <a:latin typeface="Rockwell" pitchFamily="18" charset="0"/>
              </a:rPr>
              <a:t>      n++;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 smtClean="0">
                <a:latin typeface="Rockwell" pitchFamily="18" charset="0"/>
              </a:rPr>
              <a:t>   }</a:t>
            </a:r>
          </a:p>
          <a:p>
            <a:pPr>
              <a:buNone/>
            </a:pPr>
            <a:r>
              <a:rPr lang="en-US" sz="1600" dirty="0" smtClean="0">
                <a:latin typeface="Rockwell" pitchFamily="18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Rockwell" pitchFamily="18" charset="0"/>
              </a:rPr>
              <a:t>if</a:t>
            </a:r>
            <a:r>
              <a:rPr lang="en-US" sz="1600" dirty="0" smtClean="0">
                <a:latin typeface="Rockwell" pitchFamily="18" charset="0"/>
              </a:rPr>
              <a:t> (n &gt; 0) </a:t>
            </a:r>
            <a:r>
              <a:rPr lang="en-US" sz="1600" dirty="0" err="1" smtClean="0">
                <a:latin typeface="Rockwell" pitchFamily="18" charset="0"/>
              </a:rPr>
              <a:t>printf</a:t>
            </a:r>
            <a:r>
              <a:rPr lang="en-US" sz="1600" dirty="0">
                <a:latin typeface="Rockwell" pitchFamily="18" charset="0"/>
              </a:rPr>
              <a:t>(“average = </a:t>
            </a:r>
            <a:r>
              <a:rPr lang="en-US" sz="1600" dirty="0" smtClean="0">
                <a:latin typeface="Rockwell" pitchFamily="18" charset="0"/>
              </a:rPr>
              <a:t>%d\n”, total/n);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 smtClean="0">
                <a:latin typeface="Rockwell" pitchFamily="18" charset="0"/>
              </a:rPr>
              <a:t>}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381000" y="1143000"/>
            <a:ext cx="8229600" cy="762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A flex program to read a file of (positive) integers and compute the average: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33400" y="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/>
              <a:t>Recall:</a:t>
            </a:r>
            <a:endParaRPr lang="en-US" sz="3200" b="1" dirty="0"/>
          </a:p>
        </p:txBody>
      </p:sp>
      <p:sp>
        <p:nvSpPr>
          <p:cNvPr id="6" name="Text Box 11"/>
          <p:cNvSpPr>
            <a:spLocks noGrp="1" noChangeArrowheads="1"/>
          </p:cNvSpPr>
          <p:nvPr>
            <p:ph sz="quarter" idx="2"/>
          </p:nvPr>
        </p:nvSpPr>
        <p:spPr>
          <a:xfrm>
            <a:off x="4114800" y="2209800"/>
            <a:ext cx="4724400" cy="914400"/>
          </a:xfrm>
        </p:spPr>
        <p:txBody>
          <a:bodyPr>
            <a:no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Defining and using a name</a:t>
            </a:r>
          </a:p>
        </p:txBody>
      </p:sp>
      <p:sp>
        <p:nvSpPr>
          <p:cNvPr id="10" name="AutoShape 19"/>
          <p:cNvSpPr>
            <a:spLocks/>
          </p:cNvSpPr>
          <p:nvPr/>
        </p:nvSpPr>
        <p:spPr bwMode="auto">
          <a:xfrm>
            <a:off x="457200" y="2057400"/>
            <a:ext cx="152399" cy="1295400"/>
          </a:xfrm>
          <a:prstGeom prst="leftBrace">
            <a:avLst>
              <a:gd name="adj1" fmla="val 116667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20"/>
          <p:cNvSpPr>
            <a:spLocks/>
          </p:cNvSpPr>
          <p:nvPr/>
        </p:nvSpPr>
        <p:spPr bwMode="auto">
          <a:xfrm>
            <a:off x="457200" y="3635514"/>
            <a:ext cx="152399" cy="403086"/>
          </a:xfrm>
          <a:prstGeom prst="leftBrace">
            <a:avLst>
              <a:gd name="adj1" fmla="val 25000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21"/>
          <p:cNvSpPr>
            <a:spLocks/>
          </p:cNvSpPr>
          <p:nvPr/>
        </p:nvSpPr>
        <p:spPr bwMode="auto">
          <a:xfrm>
            <a:off x="457200" y="4267200"/>
            <a:ext cx="150910" cy="2286000"/>
          </a:xfrm>
          <a:prstGeom prst="leftBrace">
            <a:avLst>
              <a:gd name="adj1" fmla="val 233333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 rot="-5400000">
            <a:off x="-238778" y="2547244"/>
            <a:ext cx="10871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i="1" dirty="0">
                <a:solidFill>
                  <a:schemeClr val="accent2"/>
                </a:solidFill>
              </a:rPr>
              <a:t>definitions</a:t>
            </a:r>
          </a:p>
        </p:txBody>
      </p:sp>
      <p:sp>
        <p:nvSpPr>
          <p:cNvPr id="14" name="Text Box 24"/>
          <p:cNvSpPr txBox="1">
            <a:spLocks noChangeArrowheads="1"/>
          </p:cNvSpPr>
          <p:nvPr/>
        </p:nvSpPr>
        <p:spPr bwMode="auto">
          <a:xfrm rot="-5400000">
            <a:off x="-1533" y="3657646"/>
            <a:ext cx="6126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i="1" dirty="0">
                <a:solidFill>
                  <a:schemeClr val="accent2"/>
                </a:solidFill>
              </a:rPr>
              <a:t>rules</a:t>
            </a: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 rot="-5400000">
            <a:off x="-209924" y="5274987"/>
            <a:ext cx="10294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i="1" dirty="0">
                <a:solidFill>
                  <a:schemeClr val="accent2"/>
                </a:solidFill>
              </a:rPr>
              <a:t>user code</a:t>
            </a:r>
          </a:p>
        </p:txBody>
      </p:sp>
      <p:sp>
        <p:nvSpPr>
          <p:cNvPr id="2" name="Oval 1"/>
          <p:cNvSpPr/>
          <p:nvPr/>
        </p:nvSpPr>
        <p:spPr>
          <a:xfrm>
            <a:off x="591424" y="3048000"/>
            <a:ext cx="551576" cy="4142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143000" y="2701132"/>
            <a:ext cx="2955926" cy="423068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9598" y="3624332"/>
            <a:ext cx="762001" cy="4142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371599" y="2846158"/>
            <a:ext cx="2727326" cy="887642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4632325" y="3236913"/>
            <a:ext cx="40544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Franklin Gothic Medium" pitchFamily="34" charset="0"/>
              </a:rPr>
              <a:t>char *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  <a:latin typeface="Franklin Gothic Medium" pitchFamily="34" charset="0"/>
              </a:rPr>
              <a:t>yytext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Franklin Gothic Medium" pitchFamily="34" charset="0"/>
              </a:rPr>
              <a:t>; </a:t>
            </a:r>
          </a:p>
          <a:p>
            <a:pPr eaLnBrk="1" hangingPunct="1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a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buffer that holds the input characters that actually match the pattern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352800" y="3462268"/>
            <a:ext cx="1257301" cy="349266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438401" y="3636901"/>
            <a:ext cx="870154" cy="4142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endCxn id="21" idx="5"/>
          </p:cNvCxnSpPr>
          <p:nvPr/>
        </p:nvCxnSpPr>
        <p:spPr>
          <a:xfrm flipH="1" flipV="1">
            <a:off x="2746047" y="5188937"/>
            <a:ext cx="1978353" cy="11063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03324" y="4835337"/>
            <a:ext cx="870154" cy="4142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4876800" y="4724400"/>
            <a:ext cx="3962400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dirty="0">
                <a:latin typeface="+mj-lt"/>
              </a:rPr>
              <a:t>Invoking the scanner:</a:t>
            </a:r>
            <a:r>
              <a:rPr lang="en-US" b="1" dirty="0">
                <a:latin typeface="+mj-lt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Franklin Gothic Medium" pitchFamily="34" charset="0"/>
              </a:rPr>
              <a:t>yylex</a:t>
            </a:r>
            <a:r>
              <a:rPr lang="en-US" sz="2000" b="1" dirty="0">
                <a:solidFill>
                  <a:srgbClr val="FF0000"/>
                </a:solidFill>
                <a:latin typeface="Franklin Gothic Medium" pitchFamily="34" charset="0"/>
              </a:rPr>
              <a:t>()</a:t>
            </a:r>
          </a:p>
          <a:p>
            <a:pPr eaLnBrk="1" hangingPunct="1"/>
            <a:r>
              <a:rPr lang="en-US" dirty="0" smtClean="0">
                <a:latin typeface="+mj-lt"/>
              </a:rPr>
              <a:t>Each </a:t>
            </a:r>
            <a:r>
              <a:rPr lang="en-US" dirty="0">
                <a:latin typeface="+mj-lt"/>
              </a:rPr>
              <a:t>time </a:t>
            </a:r>
            <a:r>
              <a:rPr lang="en-US" dirty="0" err="1">
                <a:latin typeface="+mj-lt"/>
              </a:rPr>
              <a:t>yylex</a:t>
            </a:r>
            <a:r>
              <a:rPr lang="en-US" dirty="0">
                <a:latin typeface="+mj-lt"/>
              </a:rPr>
              <a:t>() is called, the scanner continues processing the input from where it last left </a:t>
            </a:r>
            <a:r>
              <a:rPr lang="en-US" dirty="0" smtClean="0">
                <a:latin typeface="+mj-lt"/>
              </a:rPr>
              <a:t>off.</a:t>
            </a:r>
          </a:p>
          <a:p>
            <a:pPr eaLnBrk="1" hangingPunct="1"/>
            <a:r>
              <a:rPr lang="en-US" dirty="0" smtClean="0">
                <a:latin typeface="+mj-lt"/>
              </a:rPr>
              <a:t>Returns </a:t>
            </a:r>
            <a:r>
              <a:rPr lang="en-US" dirty="0">
                <a:latin typeface="+mj-lt"/>
              </a:rPr>
              <a:t>0 on end-of-file.</a:t>
            </a:r>
          </a:p>
        </p:txBody>
      </p:sp>
    </p:spTree>
    <p:extLst>
      <p:ext uri="{BB962C8B-B14F-4D97-AF65-F5344CB8AC3E}">
        <p14:creationId xmlns:p14="http://schemas.microsoft.com/office/powerpoint/2010/main" val="71428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172200"/>
            <a:ext cx="762000" cy="609600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4BCDB7EF-B5EF-4BF5-B088-80D8E7053732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/>
              <a:t>Install FLEX, preferably on Linux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30" y="1600200"/>
            <a:ext cx="8651618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1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93" b="49811"/>
          <a:stretch/>
        </p:blipFill>
        <p:spPr>
          <a:xfrm>
            <a:off x="50799" y="1828800"/>
            <a:ext cx="8698833" cy="3600450"/>
          </a:xfrm>
        </p:spPr>
      </p:pic>
      <p:sp>
        <p:nvSpPr>
          <p:cNvPr id="5" name="TextBox 4"/>
          <p:cNvSpPr txBox="1"/>
          <p:nvPr/>
        </p:nvSpPr>
        <p:spPr>
          <a:xfrm>
            <a:off x="457200" y="7620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working flex code for making improvements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6019800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00B050"/>
                </a:solidFill>
              </a:rPr>
              <a:t>Permission: Code can be copied from the comments for saving time. 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81200" y="152400"/>
            <a:ext cx="52578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/>
              <a:t>flex </a:t>
            </a:r>
            <a:r>
              <a:rPr lang="en-US" sz="2800" i="1" dirty="0" err="1" smtClean="0"/>
              <a:t>test.l</a:t>
            </a:r>
            <a:endParaRPr lang="en-US" sz="2800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0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304800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flex will produce C code in </a:t>
            </a:r>
            <a:r>
              <a:rPr lang="en-US" sz="2800" dirty="0" err="1" smtClean="0"/>
              <a:t>lex.yy.c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23878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Output in C could be 100 times lengthier than the input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705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0" y="15240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Compile generated </a:t>
            </a:r>
            <a:r>
              <a:rPr lang="en-US" sz="2800" dirty="0" err="1" smtClean="0"/>
              <a:t>lex.yy.c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76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0" y="15240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Run </a:t>
            </a:r>
            <a:r>
              <a:rPr lang="en-US" sz="2800" dirty="0" err="1" smtClean="0"/>
              <a:t>a.out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725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71600" y="543580"/>
            <a:ext cx="6346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Our Lexical analyzer will generate tokens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1026" name="Picture 2" descr="Image result for what are tokens in lexical analy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6879677" cy="412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48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8491</TotalTime>
  <Words>389</Words>
  <Application>Microsoft Office PowerPoint</Application>
  <PresentationFormat>On-screen Show (4:3)</PresentationFormat>
  <Paragraphs>77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Composite</vt:lpstr>
      <vt:lpstr>Help to Start Lab on flex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 04 Task_1: Overcome this deficiency of not recognizing the operators  Lab 04 Task_2: Propose any improvement of your own choice and demonstrate it in Word file      </vt:lpstr>
      <vt:lpstr>Thank You!</vt:lpstr>
      <vt:lpstr>PowerPoint Presentation</vt:lpstr>
    </vt:vector>
  </TitlesOfParts>
  <Company>UNC Charlotte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CS354 Compiler Construction</dc:title>
  <dc:creator>Dr. Sohail Iqbal</dc:creator>
  <cp:lastModifiedBy>seecs</cp:lastModifiedBy>
  <cp:revision>513</cp:revision>
  <dcterms:created xsi:type="dcterms:W3CDTF">2014-02-05T17:22:40Z</dcterms:created>
  <dcterms:modified xsi:type="dcterms:W3CDTF">2018-10-03T11:52:52Z</dcterms:modified>
</cp:coreProperties>
</file>