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51"/>
  </p:notesMasterIdLst>
  <p:sldIdLst>
    <p:sldId id="256" r:id="rId2"/>
    <p:sldId id="257" r:id="rId3"/>
    <p:sldId id="258" r:id="rId4"/>
    <p:sldId id="259" r:id="rId5"/>
    <p:sldId id="268" r:id="rId6"/>
    <p:sldId id="260" r:id="rId7"/>
    <p:sldId id="261" r:id="rId8"/>
    <p:sldId id="262" r:id="rId9"/>
    <p:sldId id="263" r:id="rId10"/>
    <p:sldId id="264" r:id="rId11"/>
    <p:sldId id="265" r:id="rId12"/>
    <p:sldId id="269" r:id="rId13"/>
    <p:sldId id="270" r:id="rId14"/>
    <p:sldId id="271" r:id="rId15"/>
    <p:sldId id="272" r:id="rId16"/>
    <p:sldId id="273" r:id="rId17"/>
    <p:sldId id="274" r:id="rId18"/>
    <p:sldId id="275" r:id="rId19"/>
    <p:sldId id="276" r:id="rId20"/>
    <p:sldId id="277" r:id="rId21"/>
    <p:sldId id="284" r:id="rId22"/>
    <p:sldId id="278" r:id="rId23"/>
    <p:sldId id="282" r:id="rId24"/>
    <p:sldId id="279" r:id="rId25"/>
    <p:sldId id="280" r:id="rId26"/>
    <p:sldId id="281" r:id="rId27"/>
    <p:sldId id="283" r:id="rId28"/>
    <p:sldId id="285" r:id="rId29"/>
    <p:sldId id="286" r:id="rId30"/>
    <p:sldId id="287" r:id="rId31"/>
    <p:sldId id="290" r:id="rId32"/>
    <p:sldId id="297" r:id="rId33"/>
    <p:sldId id="292" r:id="rId34"/>
    <p:sldId id="296" r:id="rId35"/>
    <p:sldId id="293" r:id="rId36"/>
    <p:sldId id="294" r:id="rId37"/>
    <p:sldId id="295"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4E08F-65A6-4A0E-9303-E02173B89C35}"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1B536-2D1F-411E-8DF1-03E5FE04EE04}" type="slidenum">
              <a:rPr lang="en-US" smtClean="0"/>
              <a:t>‹#›</a:t>
            </a:fld>
            <a:endParaRPr lang="en-US"/>
          </a:p>
        </p:txBody>
      </p:sp>
    </p:spTree>
    <p:extLst>
      <p:ext uri="{BB962C8B-B14F-4D97-AF65-F5344CB8AC3E}">
        <p14:creationId xmlns:p14="http://schemas.microsoft.com/office/powerpoint/2010/main" val="129805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C(14,7)</a:t>
            </a:r>
          </a:p>
          <a:p>
            <a:r>
              <a:rPr lang="en-US" dirty="0"/>
              <a:t>C(8,4)C(6,3)</a:t>
            </a:r>
          </a:p>
          <a:p>
            <a:r>
              <a:rPr lang="en-US" dirty="0"/>
              <a:t>C(14,7)-C(8,7)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(8,1) </a:t>
            </a:r>
            <a:r>
              <a:rPr lang="en-US" sz="1200" kern="1200" dirty="0">
                <a:solidFill>
                  <a:schemeClr val="tx1"/>
                </a:solidFill>
                <a:effectLst/>
                <a:latin typeface="+mn-lt"/>
                <a:ea typeface="+mn-ea"/>
                <a:cs typeface="+mn-cs"/>
                <a:sym typeface="Symbol" panose="05050102010706020507" pitchFamily="18" charset="2"/>
              </a:rPr>
              <a: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(6,6)+</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(8,2) </a:t>
            </a:r>
            <a:r>
              <a:rPr lang="en-US" sz="1200" kern="1200" dirty="0">
                <a:solidFill>
                  <a:schemeClr val="tx1"/>
                </a:solidFill>
                <a:effectLst/>
                <a:latin typeface="+mn-lt"/>
                <a:ea typeface="+mn-ea"/>
                <a:cs typeface="+mn-cs"/>
                <a:sym typeface="Symbol" panose="05050102010706020507" pitchFamily="18" charset="2"/>
              </a:rPr>
              <a: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(6,5)+</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(8,3) </a:t>
            </a:r>
            <a:r>
              <a:rPr lang="en-US" sz="1200" kern="1200" dirty="0">
                <a:solidFill>
                  <a:schemeClr val="tx1"/>
                </a:solidFill>
                <a:effectLst/>
                <a:latin typeface="+mn-lt"/>
                <a:ea typeface="+mn-ea"/>
                <a:cs typeface="+mn-cs"/>
                <a:sym typeface="Symbol" panose="05050102010706020507" pitchFamily="18" charset="2"/>
              </a:rPr>
              <a: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(6,4)</a:t>
            </a:r>
          </a:p>
          <a:p>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(12,7) +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(12,6) +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(12, 6)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(12, 7) + </a:t>
            </a:r>
            <a:r>
              <a:rPr lang="en-US" sz="1200" i="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(12, 5)</a:t>
            </a:r>
          </a:p>
          <a:p>
            <a:endParaRPr lang="en-US" dirty="0"/>
          </a:p>
        </p:txBody>
      </p:sp>
      <p:sp>
        <p:nvSpPr>
          <p:cNvPr id="4" name="Slide Number Placeholder 3"/>
          <p:cNvSpPr>
            <a:spLocks noGrp="1"/>
          </p:cNvSpPr>
          <p:nvPr>
            <p:ph type="sldNum" sz="quarter" idx="5"/>
          </p:nvPr>
        </p:nvSpPr>
        <p:spPr/>
        <p:txBody>
          <a:bodyPr/>
          <a:lstStyle/>
          <a:p>
            <a:fld id="{E8EB4EE2-D6C9-4290-A012-F17A18C78B67}" type="slidenum">
              <a:rPr lang="en-US" smtClean="0"/>
              <a:t>31</a:t>
            </a:fld>
            <a:endParaRPr lang="en-US"/>
          </a:p>
        </p:txBody>
      </p:sp>
    </p:spTree>
    <p:extLst>
      <p:ext uri="{BB962C8B-B14F-4D97-AF65-F5344CB8AC3E}">
        <p14:creationId xmlns:p14="http://schemas.microsoft.com/office/powerpoint/2010/main" val="56734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117175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73720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934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839215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1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429062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123707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85794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80401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F650C-AA98-4822-9181-52BFD674F082}"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19135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DF650C-AA98-4822-9181-52BFD674F08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02275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DF650C-AA98-4822-9181-52BFD674F082}"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46061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DF650C-AA98-4822-9181-52BFD674F082}"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581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F650C-AA98-4822-9181-52BFD674F082}"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258142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F650C-AA98-4822-9181-52BFD674F08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50717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F650C-AA98-4822-9181-52BFD674F082}"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5831-BD61-42EC-9C65-6E73A58EE735}" type="slidenum">
              <a:rPr lang="en-US" smtClean="0"/>
              <a:t>‹#›</a:t>
            </a:fld>
            <a:endParaRPr lang="en-US"/>
          </a:p>
        </p:txBody>
      </p:sp>
    </p:spTree>
    <p:extLst>
      <p:ext uri="{BB962C8B-B14F-4D97-AF65-F5344CB8AC3E}">
        <p14:creationId xmlns:p14="http://schemas.microsoft.com/office/powerpoint/2010/main" val="339117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DF650C-AA98-4822-9181-52BFD674F082}" type="datetimeFigureOut">
              <a:rPr lang="en-US" smtClean="0"/>
              <a:t>6/17/2019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FD5831-BD61-42EC-9C65-6E73A58EE735}" type="slidenum">
              <a:rPr lang="en-US" smtClean="0"/>
              <a:t>‹#›</a:t>
            </a:fld>
            <a:endParaRPr lang="en-US"/>
          </a:p>
        </p:txBody>
      </p:sp>
    </p:spTree>
    <p:extLst>
      <p:ext uri="{BB962C8B-B14F-4D97-AF65-F5344CB8AC3E}">
        <p14:creationId xmlns:p14="http://schemas.microsoft.com/office/powerpoint/2010/main" val="4036947128"/>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rilliant.org/wiki/double-counting-defini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quence" TargetMode="External"/><Relationship Id="rId2" Type="http://schemas.openxmlformats.org/officeDocument/2006/relationships/hyperlink" Target="https://en.wikipedia.org/wiki/Set_(mathematics)" TargetMode="External"/><Relationship Id="rId1" Type="http://schemas.openxmlformats.org/officeDocument/2006/relationships/slideLayout" Target="../slideLayouts/slideLayout2.xml"/><Relationship Id="rId4" Type="http://schemas.openxmlformats.org/officeDocument/2006/relationships/hyperlink" Target="https://en.wikipedia.org/wiki/Ordered_se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ritannica.com/science/fac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Permutation"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Counting</a:t>
            </a:r>
            <a:endParaRPr lang="en-US" dirty="0"/>
          </a:p>
        </p:txBody>
      </p:sp>
    </p:spTree>
    <p:extLst>
      <p:ext uri="{BB962C8B-B14F-4D97-AF65-F5344CB8AC3E}">
        <p14:creationId xmlns:p14="http://schemas.microsoft.com/office/powerpoint/2010/main" val="173755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Rule</a:t>
            </a:r>
            <a:endParaRPr lang="en-US" dirty="0"/>
          </a:p>
        </p:txBody>
      </p:sp>
      <p:sp>
        <p:nvSpPr>
          <p:cNvPr id="3" name="Content Placeholder 2"/>
          <p:cNvSpPr>
            <a:spLocks noGrp="1"/>
          </p:cNvSpPr>
          <p:nvPr>
            <p:ph idx="1"/>
          </p:nvPr>
        </p:nvSpPr>
        <p:spPr>
          <a:xfrm>
            <a:off x="677334" y="1463041"/>
            <a:ext cx="8596668" cy="5078436"/>
          </a:xfrm>
        </p:spPr>
        <p:txBody>
          <a:bodyPr>
            <a:noAutofit/>
          </a:bodyPr>
          <a:lstStyle/>
          <a:p>
            <a:pPr algn="just"/>
            <a:r>
              <a:rPr lang="en-US" sz="2000" dirty="0">
                <a:latin typeface="Times New Roman" panose="02020603050405020304" pitchFamily="18" charset="0"/>
                <a:cs typeface="Times New Roman" panose="02020603050405020304" pitchFamily="18"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(83+37)</a:t>
            </a:r>
          </a:p>
          <a:p>
            <a:pPr algn="just"/>
            <a:r>
              <a:rPr lang="en-US" sz="2000" dirty="0">
                <a:latin typeface="Times New Roman" panose="02020603050405020304" pitchFamily="18" charset="0"/>
                <a:cs typeface="Times New Roman" panose="02020603050405020304" pitchFamily="18" charset="0"/>
              </a:rPr>
              <a:t>A student can choose a computer project from one of three lists. The three lists contain 23, 15, and 19 possible projects, respectively. No project is on more than one list. How many possible projects are there to choose from</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(23+15+19)</a:t>
            </a:r>
          </a:p>
          <a:p>
            <a:pPr algn="just"/>
            <a:r>
              <a:rPr lang="en-US" sz="2000" dirty="0">
                <a:latin typeface="Times New Roman" panose="02020603050405020304" pitchFamily="18" charset="0"/>
                <a:cs typeface="Times New Roman" panose="02020603050405020304" pitchFamily="18" charset="0"/>
              </a:rPr>
              <a:t>Suppose there are 7 different optional courses in Computer Science and 3 different optional courses in Mathematics. How many choices are there for student who can take one optional course?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7+3)</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93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Rule</a:t>
            </a:r>
            <a:endParaRPr lang="en-US" dirty="0"/>
          </a:p>
        </p:txBody>
      </p:sp>
      <p:sp>
        <p:nvSpPr>
          <p:cNvPr id="3" name="Content Placeholder 2"/>
          <p:cNvSpPr>
            <a:spLocks noGrp="1"/>
          </p:cNvSpPr>
          <p:nvPr>
            <p:ph idx="1"/>
          </p:nvPr>
        </p:nvSpPr>
        <p:spPr/>
        <p:txBody>
          <a:bodyPr>
            <a:normAutofit/>
          </a:bodyPr>
          <a:lstStyle/>
          <a:p>
            <a:r>
              <a:rPr lang="en-US" sz="2000" dirty="0"/>
              <a:t>How many bit strings are there of length six or less, not counting the empty string? </a:t>
            </a:r>
            <a:endParaRPr lang="en-US" sz="2000" dirty="0" smtClean="0"/>
          </a:p>
          <a:p>
            <a:pPr marL="0" indent="0">
              <a:buNone/>
            </a:pPr>
            <a:r>
              <a:rPr lang="en-US" sz="2000" dirty="0">
                <a:solidFill>
                  <a:schemeClr val="accent1">
                    <a:lumMod val="60000"/>
                    <a:lumOff val="40000"/>
                  </a:schemeClr>
                </a:solidFill>
              </a:rPr>
              <a:t> </a:t>
            </a:r>
            <a:r>
              <a:rPr lang="en-US" sz="2000" dirty="0" smtClean="0">
                <a:solidFill>
                  <a:schemeClr val="accent1">
                    <a:lumMod val="60000"/>
                    <a:lumOff val="40000"/>
                  </a:schemeClr>
                </a:solidFill>
              </a:rPr>
              <a:t>                                 (</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6</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5</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4</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3</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2</a:t>
            </a:r>
            <a:r>
              <a:rPr lang="en-US" sz="2000" dirty="0">
                <a:solidFill>
                  <a:schemeClr val="accent1">
                    <a:lumMod val="60000"/>
                    <a:lumOff val="40000"/>
                  </a:schemeClr>
                </a:solidFill>
              </a:rPr>
              <a:t>+2</a:t>
            </a:r>
            <a:r>
              <a:rPr lang="en-US" sz="2000" baseline="30000" dirty="0">
                <a:solidFill>
                  <a:schemeClr val="accent1">
                    <a:lumMod val="60000"/>
                    <a:lumOff val="40000"/>
                  </a:schemeClr>
                </a:solidFill>
              </a:rPr>
              <a:t>1</a:t>
            </a:r>
            <a:r>
              <a:rPr lang="en-US" sz="2000" dirty="0">
                <a:solidFill>
                  <a:schemeClr val="accent1">
                    <a:lumMod val="60000"/>
                    <a:lumOff val="40000"/>
                  </a:schemeClr>
                </a:solidFill>
              </a:rPr>
              <a:t>)</a:t>
            </a:r>
          </a:p>
          <a:p>
            <a:r>
              <a:rPr lang="en-US" sz="2000" dirty="0"/>
              <a:t>How many strings are there of lowercase letters of length four or less, not counting the empty string</a:t>
            </a:r>
            <a:r>
              <a:rPr lang="en-US" sz="2000" dirty="0" smtClean="0"/>
              <a:t>?</a:t>
            </a:r>
          </a:p>
          <a:p>
            <a:pPr marL="0" indent="0">
              <a:buNone/>
            </a:pPr>
            <a:r>
              <a:rPr lang="en-US" sz="2000" dirty="0"/>
              <a:t> </a:t>
            </a:r>
            <a:r>
              <a:rPr lang="en-US" sz="2000" dirty="0" smtClean="0"/>
              <a:t>                                   </a:t>
            </a:r>
            <a:r>
              <a:rPr lang="en-US" sz="2000" dirty="0">
                <a:solidFill>
                  <a:schemeClr val="accent1">
                    <a:lumMod val="60000"/>
                    <a:lumOff val="40000"/>
                  </a:schemeClr>
                </a:solidFill>
              </a:rPr>
              <a:t>(26</a:t>
            </a:r>
            <a:r>
              <a:rPr lang="en-US" sz="2000" baseline="30000" dirty="0">
                <a:solidFill>
                  <a:schemeClr val="accent1">
                    <a:lumMod val="60000"/>
                    <a:lumOff val="40000"/>
                  </a:schemeClr>
                </a:solidFill>
              </a:rPr>
              <a:t>4</a:t>
            </a:r>
            <a:r>
              <a:rPr lang="en-US" sz="2000" dirty="0">
                <a:solidFill>
                  <a:schemeClr val="accent1">
                    <a:lumMod val="60000"/>
                    <a:lumOff val="40000"/>
                  </a:schemeClr>
                </a:solidFill>
              </a:rPr>
              <a:t>+26</a:t>
            </a:r>
            <a:r>
              <a:rPr lang="en-US" sz="2000" baseline="30000" dirty="0">
                <a:solidFill>
                  <a:schemeClr val="accent1">
                    <a:lumMod val="60000"/>
                    <a:lumOff val="40000"/>
                  </a:schemeClr>
                </a:solidFill>
              </a:rPr>
              <a:t>3</a:t>
            </a:r>
            <a:r>
              <a:rPr lang="en-US" sz="2000" dirty="0">
                <a:solidFill>
                  <a:schemeClr val="accent1">
                    <a:lumMod val="60000"/>
                    <a:lumOff val="40000"/>
                  </a:schemeClr>
                </a:solidFill>
              </a:rPr>
              <a:t>+26</a:t>
            </a:r>
            <a:r>
              <a:rPr lang="en-US" sz="2000" baseline="30000" dirty="0">
                <a:solidFill>
                  <a:schemeClr val="accent1">
                    <a:lumMod val="60000"/>
                    <a:lumOff val="40000"/>
                  </a:schemeClr>
                </a:solidFill>
              </a:rPr>
              <a:t>2</a:t>
            </a:r>
            <a:r>
              <a:rPr lang="en-US" sz="2000" dirty="0">
                <a:solidFill>
                  <a:schemeClr val="accent1">
                    <a:lumMod val="60000"/>
                    <a:lumOff val="40000"/>
                  </a:schemeClr>
                </a:solidFill>
              </a:rPr>
              <a:t>+26</a:t>
            </a:r>
            <a:r>
              <a:rPr lang="en-US" sz="2000" baseline="30000" dirty="0">
                <a:solidFill>
                  <a:schemeClr val="accent1">
                    <a:lumMod val="60000"/>
                    <a:lumOff val="40000"/>
                  </a:schemeClr>
                </a:solidFill>
              </a:rPr>
              <a:t>1</a:t>
            </a:r>
            <a:r>
              <a:rPr lang="en-US" sz="2000" dirty="0">
                <a:solidFill>
                  <a:schemeClr val="accent1">
                    <a:lumMod val="60000"/>
                    <a:lumOff val="40000"/>
                  </a:schemeClr>
                </a:solidFill>
              </a:rPr>
              <a:t>)</a:t>
            </a:r>
          </a:p>
          <a:p>
            <a:r>
              <a:rPr lang="en-US" sz="2000" dirty="0"/>
              <a:t>How many three-digit integers  are divisible by 5?  </a:t>
            </a:r>
            <a:endParaRPr lang="en-US" sz="2000" dirty="0" smtClean="0"/>
          </a:p>
          <a:p>
            <a:pPr marL="0" indent="0">
              <a:buNone/>
            </a:pPr>
            <a:r>
              <a:rPr lang="en-US" sz="2000" dirty="0"/>
              <a:t> </a:t>
            </a:r>
            <a:r>
              <a:rPr lang="en-US" sz="2000" dirty="0" smtClean="0"/>
              <a:t>                                      </a:t>
            </a:r>
            <a:r>
              <a:rPr lang="en-US" sz="2000" dirty="0" smtClean="0">
                <a:solidFill>
                  <a:schemeClr val="accent1">
                    <a:lumMod val="60000"/>
                    <a:lumOff val="40000"/>
                  </a:schemeClr>
                </a:solidFill>
              </a:rPr>
              <a:t>(</a:t>
            </a:r>
            <a:r>
              <a:rPr lang="en-US" sz="2000" dirty="0">
                <a:solidFill>
                  <a:schemeClr val="accent1">
                    <a:lumMod val="60000"/>
                    <a:lumOff val="40000"/>
                  </a:schemeClr>
                </a:solidFill>
              </a:rPr>
              <a:t>9.10.1+9.10.1)</a:t>
            </a:r>
          </a:p>
          <a:p>
            <a:endParaRPr lang="en-US" dirty="0"/>
          </a:p>
        </p:txBody>
      </p:sp>
    </p:spTree>
    <p:extLst>
      <p:ext uri="{BB962C8B-B14F-4D97-AF65-F5344CB8AC3E}">
        <p14:creationId xmlns:p14="http://schemas.microsoft.com/office/powerpoint/2010/main" val="163101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Rule</a:t>
            </a:r>
            <a:endParaRPr lang="en-US" dirty="0"/>
          </a:p>
        </p:txBody>
      </p:sp>
      <p:sp>
        <p:nvSpPr>
          <p:cNvPr id="3" name="Content Placeholder 2"/>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 Suppose repetition of digits is permitted.</a:t>
            </a:r>
          </a:p>
          <a:p>
            <a:pPr lvl="1"/>
            <a:r>
              <a:rPr lang="en-US" sz="2000" dirty="0">
                <a:latin typeface="Times New Roman" panose="02020603050405020304" pitchFamily="18" charset="0"/>
                <a:cs typeface="Times New Roman" panose="02020603050405020304" pitchFamily="18" charset="0"/>
              </a:rPr>
              <a:t>How many three-digit numbers can be formed from the six digits 2, 3, 4, 5, 7 and 9?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6.6.6)</a:t>
            </a:r>
          </a:p>
          <a:p>
            <a:pPr lvl="1"/>
            <a:r>
              <a:rPr lang="en-US" sz="2000" dirty="0">
                <a:latin typeface="Times New Roman" panose="02020603050405020304" pitchFamily="18" charset="0"/>
                <a:cs typeface="Times New Roman" panose="02020603050405020304" pitchFamily="18" charset="0"/>
              </a:rPr>
              <a:t>How many of these numbers are less than 400</a:t>
            </a:r>
            <a:r>
              <a:rPr lang="en-US" sz="2000"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(2.6.6)</a:t>
            </a:r>
          </a:p>
          <a:p>
            <a:pPr lvl="1"/>
            <a:r>
              <a:rPr lang="en-US" sz="2000" dirty="0">
                <a:latin typeface="Times New Roman" panose="02020603050405020304" pitchFamily="18" charset="0"/>
                <a:cs typeface="Times New Roman" panose="02020603050405020304" pitchFamily="18" charset="0"/>
              </a:rPr>
              <a:t>How many are even?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6.6.1+6.6.1)</a:t>
            </a:r>
          </a:p>
          <a:p>
            <a:pPr lvl="1"/>
            <a:r>
              <a:rPr lang="en-US" sz="2000" dirty="0">
                <a:latin typeface="Times New Roman" panose="02020603050405020304" pitchFamily="18" charset="0"/>
                <a:cs typeface="Times New Roman" panose="02020603050405020304" pitchFamily="18" charset="0"/>
              </a:rPr>
              <a:t>How many are multiples of 5</a:t>
            </a:r>
            <a:r>
              <a:rPr lang="en-US" sz="2000" dirty="0" smtClean="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(6.6.1)</a:t>
            </a:r>
          </a:p>
          <a:p>
            <a:endParaRPr lang="en-US" dirty="0"/>
          </a:p>
        </p:txBody>
      </p:sp>
    </p:spTree>
    <p:extLst>
      <p:ext uri="{BB962C8B-B14F-4D97-AF65-F5344CB8AC3E}">
        <p14:creationId xmlns:p14="http://schemas.microsoft.com/office/powerpoint/2010/main" val="112881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Practice </a:t>
            </a:r>
            <a:r>
              <a:rPr lang="en-US" dirty="0" smtClean="0">
                <a:latin typeface="Times New Roman" panose="02020603050405020304" pitchFamily="18" charset="0"/>
                <a:cs typeface="Times New Roman" panose="02020603050405020304" pitchFamily="18" charset="0"/>
              </a:rPr>
              <a:t>6.1</a:t>
            </a:r>
          </a:p>
          <a:p>
            <a:r>
              <a:rPr lang="en-US" dirty="0">
                <a:latin typeface="Times New Roman" panose="02020603050405020304" pitchFamily="18" charset="0"/>
                <a:cs typeface="Times New Roman" panose="02020603050405020304" pitchFamily="18" charset="0"/>
              </a:rPr>
              <a:t>Example: 1-5, 12-14</a:t>
            </a:r>
          </a:p>
          <a:p>
            <a:r>
              <a:rPr lang="en-US" dirty="0">
                <a:latin typeface="Times New Roman" panose="02020603050405020304" pitchFamily="18" charset="0"/>
                <a:cs typeface="Times New Roman" panose="02020603050405020304" pitchFamily="18" charset="0"/>
              </a:rPr>
              <a:t>Exercise: 1-19</a:t>
            </a:r>
          </a:p>
        </p:txBody>
      </p:sp>
    </p:spTree>
    <p:extLst>
      <p:ext uri="{BB962C8B-B14F-4D97-AF65-F5344CB8AC3E}">
        <p14:creationId xmlns:p14="http://schemas.microsoft.com/office/powerpoint/2010/main" val="249915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 of </a:t>
            </a:r>
            <a:r>
              <a:rPr lang="en-IN" dirty="0"/>
              <a:t>Inclusion Exclusion </a:t>
            </a:r>
            <a:endParaRPr lang="en-US" dirty="0"/>
          </a:p>
        </p:txBody>
      </p:sp>
      <p:sp>
        <p:nvSpPr>
          <p:cNvPr id="3" name="Content Placeholder 2"/>
          <p:cNvSpPr>
            <a:spLocks noGrp="1"/>
          </p:cNvSpPr>
          <p:nvPr>
            <p:ph idx="1"/>
          </p:nvPr>
        </p:nvSpPr>
        <p:spPr>
          <a:xfrm>
            <a:off x="677334" y="1738649"/>
            <a:ext cx="8596668" cy="430271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An underlying idea behind PIE is that summing the number of elements that satisfy at least one of two categories and subtracting the overlap prevents </a:t>
            </a:r>
            <a:r>
              <a:rPr lang="en-US" dirty="0">
                <a:latin typeface="Times New Roman" panose="02020603050405020304" pitchFamily="18" charset="0"/>
                <a:cs typeface="Times New Roman" panose="02020603050405020304" pitchFamily="18" charset="0"/>
                <a:hlinkClick r:id="rId2" tooltip="double counting"/>
              </a:rPr>
              <a:t>double counting</a:t>
            </a:r>
            <a:r>
              <a:rPr lang="en-US"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t> </a:t>
            </a:r>
          </a:p>
        </p:txBody>
      </p:sp>
      <p:pic>
        <p:nvPicPr>
          <p:cNvPr id="4" name="Picture 3"/>
          <p:cNvPicPr>
            <a:picLocks noChangeAspect="1"/>
          </p:cNvPicPr>
          <p:nvPr/>
        </p:nvPicPr>
        <p:blipFill>
          <a:blip r:embed="rId3"/>
          <a:stretch>
            <a:fillRect/>
          </a:stretch>
        </p:blipFill>
        <p:spPr>
          <a:xfrm>
            <a:off x="3361386" y="2923504"/>
            <a:ext cx="2690607" cy="498587"/>
          </a:xfrm>
          <a:prstGeom prst="rect">
            <a:avLst/>
          </a:prstGeom>
        </p:spPr>
      </p:pic>
      <p:pic>
        <p:nvPicPr>
          <p:cNvPr id="5" name="Picture 4"/>
          <p:cNvPicPr>
            <a:picLocks noChangeAspect="1"/>
          </p:cNvPicPr>
          <p:nvPr/>
        </p:nvPicPr>
        <p:blipFill>
          <a:blip r:embed="rId4"/>
          <a:stretch>
            <a:fillRect/>
          </a:stretch>
        </p:blipFill>
        <p:spPr>
          <a:xfrm>
            <a:off x="2962141" y="3963555"/>
            <a:ext cx="3606084" cy="1754665"/>
          </a:xfrm>
          <a:prstGeom prst="rect">
            <a:avLst/>
          </a:prstGeom>
        </p:spPr>
      </p:pic>
    </p:spTree>
    <p:extLst>
      <p:ext uri="{BB962C8B-B14F-4D97-AF65-F5344CB8AC3E}">
        <p14:creationId xmlns:p14="http://schemas.microsoft.com/office/powerpoint/2010/main" val="155166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PIE</a:t>
            </a:r>
            <a:endParaRPr lang="en-US" dirty="0"/>
          </a:p>
        </p:txBody>
      </p:sp>
      <p:sp>
        <p:nvSpPr>
          <p:cNvPr id="3" name="Content Placeholder 2"/>
          <p:cNvSpPr>
            <a:spLocks noGrp="1"/>
          </p:cNvSpPr>
          <p:nvPr>
            <p:ph idx="1"/>
          </p:nvPr>
        </p:nvSpPr>
        <p:spPr>
          <a:xfrm>
            <a:off x="677334" y="1815921"/>
            <a:ext cx="8596668" cy="4225441"/>
          </a:xfrm>
        </p:spPr>
        <p:txBody>
          <a:bodyPr/>
          <a:lstStyle/>
          <a:p>
            <a:pPr>
              <a:lnSpc>
                <a:spcPct val="150000"/>
              </a:lnSpc>
            </a:pPr>
            <a:r>
              <a:rPr lang="en-US" dirty="0">
                <a:latin typeface="Times New Roman" panose="02020603050405020304" pitchFamily="18" charset="0"/>
                <a:cs typeface="Times New Roman" panose="02020603050405020304" pitchFamily="18" charset="0"/>
              </a:rPr>
              <a:t>For instance, the number of people that have at least one cat or at least one dog can be found by taking the number of people who own a cat, adding the number of people that have a dog, then subtracting the number of people who have both.</a:t>
            </a:r>
          </a:p>
          <a:p>
            <a:pPr>
              <a:lnSpc>
                <a:spcPct val="150000"/>
              </a:lnSpc>
            </a:pPr>
            <a:r>
              <a:rPr lang="en-US" dirty="0">
                <a:latin typeface="Times New Roman" panose="02020603050405020304" pitchFamily="18" charset="0"/>
                <a:cs typeface="Times New Roman" panose="02020603050405020304" pitchFamily="18" charset="0"/>
              </a:rPr>
              <a:t>PIE is particularly useful in problem solving when it is necessary to devise a counting method that ensures an object is not counted twice.</a:t>
            </a:r>
          </a:p>
          <a:p>
            <a:pPr>
              <a:lnSpc>
                <a:spcPct val="150000"/>
              </a:lnSpc>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1748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Among 10 students, 5 study mathematics, 6 study science, and 2 study both. How many of these students study neither mathematics nor science?</a:t>
            </a:r>
          </a:p>
          <a:p>
            <a:endParaRPr lang="en-IN" dirty="0"/>
          </a:p>
          <a:p>
            <a:endParaRPr lang="en-IN" dirty="0" smtClean="0"/>
          </a:p>
          <a:p>
            <a:pPr marL="0" indent="0">
              <a:buNone/>
            </a:pPr>
            <a:r>
              <a:rPr lang="en-IN" dirty="0"/>
              <a:t> </a:t>
            </a:r>
            <a:r>
              <a:rPr lang="en-IN" dirty="0" smtClean="0"/>
              <a:t> </a:t>
            </a:r>
            <a:endParaRPr lang="en-US" dirty="0"/>
          </a:p>
        </p:txBody>
      </p:sp>
      <p:pic>
        <p:nvPicPr>
          <p:cNvPr id="4" name="Picture 3"/>
          <p:cNvPicPr>
            <a:picLocks noChangeAspect="1"/>
          </p:cNvPicPr>
          <p:nvPr/>
        </p:nvPicPr>
        <p:blipFill>
          <a:blip r:embed="rId2"/>
          <a:stretch>
            <a:fillRect/>
          </a:stretch>
        </p:blipFill>
        <p:spPr>
          <a:xfrm>
            <a:off x="3461193" y="3429537"/>
            <a:ext cx="3028950" cy="1905000"/>
          </a:xfrm>
          <a:prstGeom prst="rect">
            <a:avLst/>
          </a:prstGeom>
        </p:spPr>
      </p:pic>
    </p:spTree>
    <p:extLst>
      <p:ext uri="{BB962C8B-B14F-4D97-AF65-F5344CB8AC3E}">
        <p14:creationId xmlns:p14="http://schemas.microsoft.com/office/powerpoint/2010/main" val="422489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US" dirty="0"/>
          </a:p>
        </p:txBody>
      </p:sp>
      <p:sp>
        <p:nvSpPr>
          <p:cNvPr id="3" name="Content Placeholder 2"/>
          <p:cNvSpPr>
            <a:spLocks noGrp="1"/>
          </p:cNvSpPr>
          <p:nvPr>
            <p:ph idx="1"/>
          </p:nvPr>
        </p:nvSpPr>
        <p:spPr>
          <a:xfrm>
            <a:off x="677333" y="1442434"/>
            <a:ext cx="9342429" cy="4598929"/>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How many integers from 1 to 100 are multiples of 2 or 3?</a:t>
            </a:r>
          </a:p>
          <a:p>
            <a:pPr algn="just">
              <a:lnSpc>
                <a:spcPct val="150000"/>
              </a:lnSpc>
            </a:pPr>
            <a:r>
              <a:rPr lang="en-US" dirty="0">
                <a:latin typeface="Times New Roman" panose="02020603050405020304" pitchFamily="18" charset="0"/>
                <a:cs typeface="Times New Roman" panose="02020603050405020304" pitchFamily="18" charset="0"/>
              </a:rPr>
              <a:t>Let  </a:t>
            </a:r>
            <a:r>
              <a:rPr lang="en-US" dirty="0" smtClean="0">
                <a:latin typeface="Times New Roman" panose="02020603050405020304" pitchFamily="18" charset="0"/>
                <a:cs typeface="Times New Roman" panose="02020603050405020304" pitchFamily="18" charset="0"/>
              </a:rPr>
              <a:t>A be </a:t>
            </a:r>
            <a:r>
              <a:rPr lang="en-US" dirty="0">
                <a:latin typeface="Times New Roman" panose="02020603050405020304" pitchFamily="18" charset="0"/>
                <a:cs typeface="Times New Roman" panose="02020603050405020304" pitchFamily="18" charset="0"/>
              </a:rPr>
              <a:t>the set of integers from 1 to 100 that are multiples of </a:t>
            </a:r>
            <a:r>
              <a:rPr lang="en-US" dirty="0" smtClean="0">
                <a:latin typeface="Times New Roman" panose="02020603050405020304" pitchFamily="18" charset="0"/>
                <a:cs typeface="Times New Roman" panose="02020603050405020304" pitchFamily="18" charset="0"/>
              </a:rPr>
              <a:t>2</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A=50</a:t>
            </a:r>
          </a:p>
          <a:p>
            <a:pPr algn="just">
              <a:lnSpc>
                <a:spcPct val="150000"/>
              </a:lnSpc>
            </a:pPr>
            <a:r>
              <a:rPr lang="en-US" dirty="0" smtClean="0">
                <a:latin typeface="Times New Roman" panose="02020603050405020304" pitchFamily="18" charset="0"/>
                <a:cs typeface="Times New Roman" panose="02020603050405020304" pitchFamily="18" charset="0"/>
              </a:rPr>
              <a:t>Let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 be </a:t>
            </a:r>
            <a:r>
              <a:rPr lang="en-US" dirty="0">
                <a:latin typeface="Times New Roman" panose="02020603050405020304" pitchFamily="18" charset="0"/>
                <a:cs typeface="Times New Roman" panose="02020603050405020304" pitchFamily="18" charset="0"/>
              </a:rPr>
              <a:t>the set of integers from 1 to 100 that are </a:t>
            </a:r>
            <a:r>
              <a:rPr lang="en-US" dirty="0" smtClean="0">
                <a:latin typeface="Times New Roman" panose="02020603050405020304" pitchFamily="18" charset="0"/>
                <a:cs typeface="Times New Roman" panose="02020603050405020304" pitchFamily="18" charset="0"/>
              </a:rPr>
              <a:t>multiples of 3</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                              B=33</a:t>
            </a:r>
            <a:r>
              <a:rPr lang="en-US"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Now, (</a:t>
            </a:r>
            <a:r>
              <a:rPr lang="en-US" dirty="0" err="1" smtClean="0">
                <a:latin typeface="Times New Roman" panose="02020603050405020304" pitchFamily="18" charset="0"/>
                <a:cs typeface="Times New Roman" panose="02020603050405020304" pitchFamily="18" charset="0"/>
              </a:rPr>
              <a:t>AnB</a:t>
            </a:r>
            <a:r>
              <a:rPr lang="en-US" dirty="0" smtClean="0">
                <a:latin typeface="Times New Roman" panose="02020603050405020304" pitchFamily="18" charset="0"/>
                <a:cs typeface="Times New Roman" panose="02020603050405020304" pitchFamily="18" charset="0"/>
              </a:rPr>
              <a:t>) is the set of integers from 1 to 100 that are multiples of both 2 and 3, and hence are multiples of 6, implying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AnB</a:t>
            </a:r>
            <a:r>
              <a:rPr lang="en-US" dirty="0" smtClean="0">
                <a:latin typeface="Times New Roman" panose="02020603050405020304" pitchFamily="18" charset="0"/>
                <a:cs typeface="Times New Roman" panose="02020603050405020304" pitchFamily="18" charset="0"/>
              </a:rPr>
              <a:t>)=16</a:t>
            </a:r>
          </a:p>
          <a:p>
            <a:pPr marL="0" indent="0">
              <a:buNone/>
            </a:pPr>
            <a:endParaRPr lang="en-US" dirty="0"/>
          </a:p>
        </p:txBody>
      </p:sp>
      <p:pic>
        <p:nvPicPr>
          <p:cNvPr id="4" name="Picture 3"/>
          <p:cNvPicPr>
            <a:picLocks noChangeAspect="1"/>
          </p:cNvPicPr>
          <p:nvPr/>
        </p:nvPicPr>
        <p:blipFill>
          <a:blip r:embed="rId2"/>
          <a:stretch>
            <a:fillRect/>
          </a:stretch>
        </p:blipFill>
        <p:spPr>
          <a:xfrm>
            <a:off x="1817060" y="6041363"/>
            <a:ext cx="5965999" cy="568885"/>
          </a:xfrm>
          <a:prstGeom prst="rect">
            <a:avLst/>
          </a:prstGeom>
        </p:spPr>
      </p:pic>
    </p:spTree>
    <p:extLst>
      <p:ext uri="{BB962C8B-B14F-4D97-AF65-F5344CB8AC3E}">
        <p14:creationId xmlns:p14="http://schemas.microsoft.com/office/powerpoint/2010/main" val="265871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Permutations</a:t>
            </a:r>
            <a:endParaRPr lang="en-US" dirty="0"/>
          </a:p>
        </p:txBody>
      </p:sp>
      <p:sp>
        <p:nvSpPr>
          <p:cNvPr id="3" name="Content Placeholder 2"/>
          <p:cNvSpPr>
            <a:spLocks noGrp="1"/>
          </p:cNvSpPr>
          <p:nvPr>
            <p:ph idx="1"/>
          </p:nvPr>
        </p:nvSpPr>
        <p:spPr>
          <a:xfrm>
            <a:off x="677334" y="1468193"/>
            <a:ext cx="8596668" cy="4573170"/>
          </a:xfrm>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In mathematics, permutation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arranging</a:t>
            </a:r>
            <a:r>
              <a:rPr lang="en-US" dirty="0">
                <a:latin typeface="Times New Roman" panose="02020603050405020304" pitchFamily="18" charset="0"/>
                <a:cs typeface="Times New Roman" panose="02020603050405020304" pitchFamily="18" charset="0"/>
              </a:rPr>
              <a:t> the members of a </a:t>
            </a:r>
            <a:r>
              <a:rPr lang="en-US" dirty="0">
                <a:latin typeface="Times New Roman" panose="02020603050405020304" pitchFamily="18" charset="0"/>
                <a:cs typeface="Times New Roman" panose="02020603050405020304" pitchFamily="18" charset="0"/>
                <a:hlinkClick r:id="rId2" tooltip="Set (mathematics)"/>
              </a:rPr>
              <a:t>set</a:t>
            </a:r>
            <a:r>
              <a:rPr lang="en-US" dirty="0">
                <a:latin typeface="Times New Roman" panose="02020603050405020304" pitchFamily="18" charset="0"/>
                <a:cs typeface="Times New Roman" panose="02020603050405020304" pitchFamily="18" charset="0"/>
              </a:rPr>
              <a:t> into a </a:t>
            </a:r>
            <a:r>
              <a:rPr lang="en-US" dirty="0">
                <a:latin typeface="Times New Roman" panose="02020603050405020304" pitchFamily="18" charset="0"/>
                <a:cs typeface="Times New Roman" panose="02020603050405020304" pitchFamily="18" charset="0"/>
                <a:hlinkClick r:id="rId3" tooltip="Sequence"/>
              </a:rPr>
              <a:t>sequence</a:t>
            </a:r>
            <a:r>
              <a:rPr lang="en-US" dirty="0">
                <a:latin typeface="Times New Roman" panose="02020603050405020304" pitchFamily="18" charset="0"/>
                <a:cs typeface="Times New Roman" panose="02020603050405020304" pitchFamily="18" charset="0"/>
              </a:rPr>
              <a:t> or </a:t>
            </a:r>
            <a:r>
              <a:rPr lang="en-US" dirty="0" smtClean="0">
                <a:latin typeface="Times New Roman" panose="02020603050405020304" pitchFamily="18" charset="0"/>
                <a:cs typeface="Times New Roman" panose="02020603050405020304" pitchFamily="18" charset="0"/>
                <a:hlinkClick r:id="rId4" tooltip="Ordered set"/>
              </a:rPr>
              <a:t>order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For example, </a:t>
            </a: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six permutations of the set {1,2,3}, namely</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(1,2,3), (1,3,2), (2,1,3), (2,3,1), (3,1,2), and (3,2,1</a:t>
            </a:r>
            <a:r>
              <a:rPr lang="en-US" dirty="0" smtClean="0">
                <a:latin typeface="Times New Roman" panose="02020603050405020304" pitchFamily="18" charset="0"/>
                <a:cs typeface="Times New Roman" panose="02020603050405020304" pitchFamily="18" charset="0"/>
              </a:rPr>
              <a:t>).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These </a:t>
            </a:r>
            <a:r>
              <a:rPr lang="en-US" dirty="0">
                <a:latin typeface="Times New Roman" panose="02020603050405020304" pitchFamily="18" charset="0"/>
                <a:cs typeface="Times New Roman" panose="02020603050405020304" pitchFamily="18" charset="0"/>
              </a:rPr>
              <a:t>are all the possible orderings of this three-element set</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dirty="0"/>
          </a:p>
          <a:p>
            <a:pPr>
              <a:lnSpc>
                <a:spcPct val="150000"/>
              </a:lnSpc>
            </a:pPr>
            <a:endParaRPr lang="en-US" dirty="0"/>
          </a:p>
        </p:txBody>
      </p:sp>
    </p:spTree>
    <p:extLst>
      <p:ext uri="{BB962C8B-B14F-4D97-AF65-F5344CB8AC3E}">
        <p14:creationId xmlns:p14="http://schemas.microsoft.com/office/powerpoint/2010/main" val="87720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1312717" y="1818073"/>
            <a:ext cx="1907001" cy="45418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426892"/>
            <a:ext cx="2847975" cy="3324225"/>
          </a:xfrm>
          <a:prstGeom prst="rect">
            <a:avLst/>
          </a:prstGeom>
        </p:spPr>
      </p:pic>
    </p:spTree>
    <p:extLst>
      <p:ext uri="{BB962C8B-B14F-4D97-AF65-F5344CB8AC3E}">
        <p14:creationId xmlns:p14="http://schemas.microsoft.com/office/powerpoint/2010/main" val="37423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8" name="object 5"/>
          <p:cNvSpPr txBox="1">
            <a:spLocks noGrp="1"/>
          </p:cNvSpPr>
          <p:nvPr>
            <p:ph idx="1"/>
          </p:nvPr>
        </p:nvSpPr>
        <p:spPr>
          <a:prstGeom prst="rect">
            <a:avLst/>
          </a:prstGeom>
        </p:spPr>
        <p:txBody>
          <a:bodyPr wrap="square" lIns="0" tIns="5873" rIns="0" bIns="0" rtlCol="0">
            <a:noAutofit/>
          </a:bodyPr>
          <a:lstStyle/>
          <a:p>
            <a:pPr marL="1463274" marR="1883747" indent="0" algn="ctr">
              <a:lnSpc>
                <a:spcPct val="95825"/>
              </a:lnSpc>
              <a:buNone/>
            </a:pPr>
            <a:endParaRPr sz="1600" dirty="0">
              <a:solidFill>
                <a:schemeClr val="tx1"/>
              </a:solidFill>
              <a:latin typeface="Times New Roman"/>
              <a:cs typeface="Times New Roman"/>
            </a:endParaRPr>
          </a:p>
          <a:p>
            <a:pPr marL="0" indent="0">
              <a:lnSpc>
                <a:spcPct val="95825"/>
              </a:lnSpc>
              <a:spcBef>
                <a:spcPts val="1083"/>
              </a:spcBef>
              <a:buNone/>
            </a:pPr>
            <a:r>
              <a:rPr sz="2000" spc="0" dirty="0" smtClean="0">
                <a:solidFill>
                  <a:schemeClr val="tx1"/>
                </a:solidFill>
                <a:latin typeface="Times New Roman"/>
                <a:cs typeface="Times New Roman"/>
              </a:rPr>
              <a:t> </a:t>
            </a:r>
            <a:r>
              <a:rPr sz="2000" spc="29" dirty="0" smtClean="0">
                <a:solidFill>
                  <a:schemeClr val="tx1"/>
                </a:solidFill>
                <a:latin typeface="Times New Roman"/>
                <a:cs typeface="Times New Roman"/>
              </a:rPr>
              <a:t> </a:t>
            </a:r>
            <a:r>
              <a:rPr sz="2000" spc="-4" dirty="0" smtClean="0">
                <a:solidFill>
                  <a:schemeClr val="tx1"/>
                </a:solidFill>
                <a:latin typeface="Times New Roman"/>
                <a:cs typeface="Times New Roman"/>
              </a:rPr>
              <a:t>A</a:t>
            </a:r>
            <a:r>
              <a:rPr sz="2000" spc="0" dirty="0" smtClean="0">
                <a:solidFill>
                  <a:schemeClr val="tx1"/>
                </a:solidFill>
                <a:latin typeface="Times New Roman"/>
                <a:cs typeface="Times New Roman"/>
              </a:rPr>
              <a:t>ssu</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e</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we have a set of  </a:t>
            </a:r>
            <a:r>
              <a:rPr sz="2000" b="1" spc="0" dirty="0" smtClean="0">
                <a:solidFill>
                  <a:schemeClr val="accent3"/>
                </a:solidFill>
                <a:latin typeface="Times New Roman"/>
                <a:cs typeface="Times New Roman"/>
              </a:rPr>
              <a:t>objects</a:t>
            </a:r>
            <a:r>
              <a:rPr sz="2000" b="1" spc="-9" dirty="0" smtClean="0">
                <a:solidFill>
                  <a:schemeClr val="accent3"/>
                </a:solidFill>
                <a:latin typeface="Times New Roman"/>
                <a:cs typeface="Times New Roman"/>
              </a:rPr>
              <a:t> w</a:t>
            </a:r>
            <a:r>
              <a:rPr sz="2000" b="1" spc="4" dirty="0" smtClean="0">
                <a:solidFill>
                  <a:schemeClr val="accent3"/>
                </a:solidFill>
                <a:latin typeface="Times New Roman"/>
                <a:cs typeface="Times New Roman"/>
              </a:rPr>
              <a:t>i</a:t>
            </a:r>
            <a:r>
              <a:rPr sz="2000" b="1" spc="0" dirty="0" smtClean="0">
                <a:solidFill>
                  <a:schemeClr val="accent3"/>
                </a:solidFill>
                <a:latin typeface="Times New Roman"/>
                <a:cs typeface="Times New Roman"/>
              </a:rPr>
              <a:t>th</a:t>
            </a:r>
            <a:r>
              <a:rPr sz="2000" b="1" spc="4" dirty="0" smtClean="0">
                <a:solidFill>
                  <a:schemeClr val="accent3"/>
                </a:solidFill>
                <a:latin typeface="Times New Roman"/>
                <a:cs typeface="Times New Roman"/>
              </a:rPr>
              <a:t> </a:t>
            </a:r>
            <a:r>
              <a:rPr sz="2000" b="1" spc="0" dirty="0" smtClean="0">
                <a:solidFill>
                  <a:schemeClr val="accent3"/>
                </a:solidFill>
                <a:latin typeface="Times New Roman"/>
                <a:cs typeface="Times New Roman"/>
              </a:rPr>
              <a:t>certain</a:t>
            </a:r>
            <a:r>
              <a:rPr sz="2000" b="1" spc="-9" dirty="0" smtClean="0">
                <a:solidFill>
                  <a:schemeClr val="accent3"/>
                </a:solidFill>
                <a:latin typeface="Times New Roman"/>
                <a:cs typeface="Times New Roman"/>
              </a:rPr>
              <a:t> </a:t>
            </a:r>
            <a:r>
              <a:rPr sz="2000" b="1" spc="0" dirty="0" smtClean="0">
                <a:solidFill>
                  <a:schemeClr val="accent3"/>
                </a:solidFill>
                <a:latin typeface="Times New Roman"/>
                <a:cs typeface="Times New Roman"/>
              </a:rPr>
              <a:t>properties</a:t>
            </a:r>
            <a:endParaRPr lang="en-IN" sz="2000" dirty="0">
              <a:solidFill>
                <a:schemeClr val="accent3"/>
              </a:solidFill>
              <a:latin typeface="Times New Roman"/>
              <a:cs typeface="Times New Roman"/>
            </a:endParaRPr>
          </a:p>
          <a:p>
            <a:pPr marL="0" indent="0">
              <a:lnSpc>
                <a:spcPct val="95825"/>
              </a:lnSpc>
              <a:spcBef>
                <a:spcPts val="1083"/>
              </a:spcBef>
              <a:buNone/>
            </a:pPr>
            <a:r>
              <a:rPr sz="2000" spc="0" dirty="0" smtClean="0">
                <a:solidFill>
                  <a:schemeClr val="tx1"/>
                </a:solidFill>
                <a:latin typeface="Times New Roman"/>
                <a:cs typeface="Times New Roman"/>
              </a:rPr>
              <a:t> </a:t>
            </a:r>
            <a:r>
              <a:rPr sz="2000" spc="29" dirty="0" smtClean="0">
                <a:solidFill>
                  <a:schemeClr val="tx1"/>
                </a:solidFill>
                <a:latin typeface="Times New Roman"/>
                <a:cs typeface="Times New Roman"/>
              </a:rPr>
              <a:t> </a:t>
            </a:r>
            <a:r>
              <a:rPr sz="2000" b="1" spc="0" dirty="0" smtClean="0">
                <a:solidFill>
                  <a:schemeClr val="tx1"/>
                </a:solidFill>
                <a:latin typeface="Times New Roman"/>
                <a:cs typeface="Times New Roman"/>
              </a:rPr>
              <a:t>Counting</a:t>
            </a:r>
            <a:r>
              <a:rPr sz="2000" b="1" spc="4" dirty="0" smtClean="0">
                <a:solidFill>
                  <a:schemeClr val="tx1"/>
                </a:solidFill>
                <a:latin typeface="Times New Roman"/>
                <a:cs typeface="Times New Roman"/>
              </a:rPr>
              <a:t> </a:t>
            </a:r>
            <a:r>
              <a:rPr sz="2000" spc="0" dirty="0" smtClean="0">
                <a:solidFill>
                  <a:schemeClr val="tx1"/>
                </a:solidFill>
                <a:latin typeface="Times New Roman"/>
                <a:cs typeface="Times New Roman"/>
              </a:rPr>
              <a:t>is used to deter</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ine</a:t>
            </a:r>
            <a:r>
              <a:rPr sz="2000" spc="-14" dirty="0" smtClean="0">
                <a:solidFill>
                  <a:schemeClr val="tx1"/>
                </a:solidFill>
                <a:latin typeface="Times New Roman"/>
                <a:cs typeface="Times New Roman"/>
              </a:rPr>
              <a:t> </a:t>
            </a:r>
            <a:r>
              <a:rPr sz="2000" b="1" spc="0" dirty="0" smtClean="0">
                <a:solidFill>
                  <a:schemeClr val="accent3"/>
                </a:solidFill>
                <a:latin typeface="Times New Roman"/>
                <a:cs typeface="Times New Roman"/>
              </a:rPr>
              <a:t>the number of these objects</a:t>
            </a:r>
            <a:endParaRPr sz="2000" dirty="0">
              <a:solidFill>
                <a:schemeClr val="accent3"/>
              </a:solidFill>
              <a:latin typeface="Times New Roman"/>
              <a:cs typeface="Times New Roman"/>
            </a:endParaRPr>
          </a:p>
          <a:p>
            <a:pPr marL="268224">
              <a:lnSpc>
                <a:spcPct val="95825"/>
              </a:lnSpc>
              <a:spcBef>
                <a:spcPts val="2076"/>
              </a:spcBef>
            </a:pPr>
            <a:r>
              <a:rPr sz="2000" b="1" dirty="0" smtClean="0">
                <a:solidFill>
                  <a:schemeClr val="tx1"/>
                </a:solidFill>
                <a:latin typeface="Times New Roman"/>
                <a:cs typeface="Times New Roman"/>
              </a:rPr>
              <a:t>Examples:</a:t>
            </a:r>
            <a:endParaRPr sz="2000" dirty="0">
              <a:solidFill>
                <a:schemeClr val="tx1"/>
              </a:solidFill>
              <a:latin typeface="Times New Roman"/>
              <a:cs typeface="Times New Roman"/>
            </a:endParaRPr>
          </a:p>
          <a:p>
            <a:pPr marL="611124" marR="354210">
              <a:lnSpc>
                <a:spcPct val="100041"/>
              </a:lnSpc>
              <a:spcBef>
                <a:spcPts val="345"/>
              </a:spcBef>
              <a:buFont typeface="Wingdings" panose="05000000000000000000" pitchFamily="2" charset="2"/>
              <a:buChar char="§"/>
            </a:pPr>
            <a:r>
              <a:rPr sz="2000" spc="29" dirty="0" smtClean="0">
                <a:solidFill>
                  <a:schemeClr val="tx1"/>
                </a:solidFill>
                <a:latin typeface="Times New Roman"/>
                <a:cs typeface="Times New Roman"/>
              </a:rPr>
              <a:t> </a:t>
            </a:r>
            <a:r>
              <a:rPr sz="2000" spc="-4" dirty="0" smtClean="0">
                <a:solidFill>
                  <a:schemeClr val="tx1"/>
                </a:solidFill>
                <a:latin typeface="Times New Roman"/>
                <a:cs typeface="Times New Roman"/>
              </a:rPr>
              <a:t>N</a:t>
            </a:r>
            <a:r>
              <a:rPr sz="2000" spc="0" dirty="0" smtClean="0">
                <a:solidFill>
                  <a:schemeClr val="tx1"/>
                </a:solidFill>
                <a:latin typeface="Times New Roman"/>
                <a:cs typeface="Times New Roman"/>
              </a:rPr>
              <a:t>u</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ber</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of</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available</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phone</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nu</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bers</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with</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7</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digits</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in</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the</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local calling</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area</a:t>
            </a:r>
            <a:endParaRPr sz="2000" dirty="0">
              <a:solidFill>
                <a:schemeClr val="tx1"/>
              </a:solidFill>
              <a:latin typeface="Times New Roman"/>
              <a:cs typeface="Times New Roman"/>
            </a:endParaRPr>
          </a:p>
          <a:p>
            <a:pPr marL="611124" marR="319905">
              <a:lnSpc>
                <a:spcPct val="100041"/>
              </a:lnSpc>
              <a:spcBef>
                <a:spcPts val="290"/>
              </a:spcBef>
              <a:buFont typeface="Wingdings" panose="05000000000000000000" pitchFamily="2" charset="2"/>
              <a:buChar char="§"/>
            </a:pPr>
            <a:r>
              <a:rPr sz="2000" spc="29" dirty="0" smtClean="0">
                <a:solidFill>
                  <a:schemeClr val="tx1"/>
                </a:solidFill>
                <a:latin typeface="Times New Roman"/>
                <a:cs typeface="Times New Roman"/>
              </a:rPr>
              <a:t> </a:t>
            </a:r>
            <a:r>
              <a:rPr sz="2000" spc="-4" dirty="0" smtClean="0">
                <a:solidFill>
                  <a:schemeClr val="tx1"/>
                </a:solidFill>
                <a:latin typeface="Times New Roman"/>
                <a:cs typeface="Times New Roman"/>
              </a:rPr>
              <a:t>N</a:t>
            </a:r>
            <a:r>
              <a:rPr sz="2000" spc="0" dirty="0" smtClean="0">
                <a:solidFill>
                  <a:schemeClr val="tx1"/>
                </a:solidFill>
                <a:latin typeface="Times New Roman"/>
                <a:cs typeface="Times New Roman"/>
              </a:rPr>
              <a:t>u</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ber</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of</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possible</a:t>
            </a:r>
            <a:r>
              <a:rPr sz="2000" spc="-14" dirty="0" smtClean="0">
                <a:solidFill>
                  <a:schemeClr val="tx1"/>
                </a:solidFill>
                <a:latin typeface="Times New Roman"/>
                <a:cs typeface="Times New Roman"/>
              </a:rPr>
              <a:t> </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atch starters</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(football,</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basketball)</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given the</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nu</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ber</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of</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team</a:t>
            </a:r>
            <a:r>
              <a:rPr sz="2000" spc="-14" dirty="0" smtClean="0">
                <a:solidFill>
                  <a:schemeClr val="tx1"/>
                </a:solidFill>
                <a:latin typeface="Times New Roman"/>
                <a:cs typeface="Times New Roman"/>
              </a:rPr>
              <a:t> </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e</a:t>
            </a:r>
            <a:r>
              <a:rPr sz="2000" spc="-9" dirty="0" smtClean="0">
                <a:solidFill>
                  <a:schemeClr val="tx1"/>
                </a:solidFill>
                <a:latin typeface="Times New Roman"/>
                <a:cs typeface="Times New Roman"/>
              </a:rPr>
              <a:t>m</a:t>
            </a:r>
            <a:r>
              <a:rPr sz="2000" spc="0" dirty="0" smtClean="0">
                <a:solidFill>
                  <a:schemeClr val="tx1"/>
                </a:solidFill>
                <a:latin typeface="Times New Roman"/>
                <a:cs typeface="Times New Roman"/>
              </a:rPr>
              <a:t>bers</a:t>
            </a:r>
            <a:r>
              <a:rPr sz="2000" spc="14" dirty="0" smtClean="0">
                <a:solidFill>
                  <a:schemeClr val="tx1"/>
                </a:solidFill>
                <a:latin typeface="Times New Roman"/>
                <a:cs typeface="Times New Roman"/>
              </a:rPr>
              <a:t> </a:t>
            </a:r>
            <a:r>
              <a:rPr sz="2000" spc="0" dirty="0" smtClean="0">
                <a:solidFill>
                  <a:schemeClr val="tx1"/>
                </a:solidFill>
                <a:latin typeface="Times New Roman"/>
                <a:cs typeface="Times New Roman"/>
              </a:rPr>
              <a:t>and</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their</a:t>
            </a:r>
            <a:r>
              <a:rPr sz="2000" spc="-4" dirty="0" smtClean="0">
                <a:solidFill>
                  <a:schemeClr val="tx1"/>
                </a:solidFill>
                <a:latin typeface="Times New Roman"/>
                <a:cs typeface="Times New Roman"/>
              </a:rPr>
              <a:t> </a:t>
            </a:r>
            <a:r>
              <a:rPr sz="2000" spc="0" dirty="0" smtClean="0">
                <a:solidFill>
                  <a:schemeClr val="tx1"/>
                </a:solidFill>
                <a:latin typeface="Times New Roman"/>
                <a:cs typeface="Times New Roman"/>
              </a:rPr>
              <a:t>positions</a:t>
            </a:r>
          </a:p>
          <a:p>
            <a:pPr marL="1224534" indent="0">
              <a:lnSpc>
                <a:spcPts val="689"/>
              </a:lnSpc>
              <a:spcBef>
                <a:spcPts val="8643"/>
              </a:spcBef>
              <a:buNone/>
            </a:pPr>
            <a:endParaRPr sz="600" dirty="0">
              <a:solidFill>
                <a:schemeClr val="tx1"/>
              </a:solidFill>
              <a:latin typeface="Arial"/>
              <a:cs typeface="Arial"/>
            </a:endParaRPr>
          </a:p>
        </p:txBody>
      </p:sp>
    </p:spTree>
    <p:extLst>
      <p:ext uri="{BB962C8B-B14F-4D97-AF65-F5344CB8AC3E}">
        <p14:creationId xmlns:p14="http://schemas.microsoft.com/office/powerpoint/2010/main" val="152622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Permutation</a:t>
            </a:r>
            <a:endParaRPr lang="en-US" dirty="0"/>
          </a:p>
        </p:txBody>
      </p:sp>
      <p:sp>
        <p:nvSpPr>
          <p:cNvPr id="3" name="Content Placeholder 2"/>
          <p:cNvSpPr>
            <a:spLocks noGrp="1"/>
          </p:cNvSpPr>
          <p:nvPr>
            <p:ph idx="1"/>
          </p:nvPr>
        </p:nvSpPr>
        <p:spPr>
          <a:xfrm>
            <a:off x="677334" y="1661375"/>
            <a:ext cx="8596668" cy="4379987"/>
          </a:xfrm>
        </p:spPr>
        <p:txBody>
          <a:bodyPr/>
          <a:lstStyle/>
          <a:p>
            <a:pPr algn="just" fontAlgn="base">
              <a:lnSpc>
                <a:spcPct val="150000"/>
              </a:lnSpc>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ll </a:t>
            </a:r>
            <a:r>
              <a:rPr lang="en-US" dirty="0">
                <a:latin typeface="Times New Roman" panose="02020603050405020304" pitchFamily="18" charset="0"/>
                <a:cs typeface="Times New Roman" panose="02020603050405020304" pitchFamily="18" charset="0"/>
              </a:rPr>
              <a:t>the different ways in which a pair of objects can be selected from five distinguishable objects—such as the letters A, B, C, D, and E. If both the letters selected and the order of selection are considered, then the following 20 outcomes are possible:</a:t>
            </a:r>
          </a:p>
          <a:p>
            <a:pPr marL="0" indent="0">
              <a:buNone/>
            </a:pPr>
            <a:endParaRPr lang="en-US" dirty="0" smtClean="0"/>
          </a:p>
          <a:p>
            <a:pPr marL="0" indent="0">
              <a:buNone/>
            </a:pP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735150" y="3714012"/>
            <a:ext cx="3601255" cy="1746609"/>
          </a:xfrm>
          <a:prstGeom prst="rect">
            <a:avLst/>
          </a:prstGeom>
        </p:spPr>
      </p:pic>
    </p:spTree>
    <p:extLst>
      <p:ext uri="{BB962C8B-B14F-4D97-AF65-F5344CB8AC3E}">
        <p14:creationId xmlns:p14="http://schemas.microsoft.com/office/powerpoint/2010/main" val="3071293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4" y="1674255"/>
            <a:ext cx="8596668" cy="436710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For combinations,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objects are selected from a set of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objects to produce subsets without ordering. Contrasting the previous permutation example with the corresponding combination, the AB and BA subsets are no longer distinct selections; by eliminating such cases there remain only 10 different possible subsets—AB, AC, AD, AE, BC, BD, BE, CD, CE, and DE.</a:t>
            </a:r>
          </a:p>
        </p:txBody>
      </p:sp>
    </p:spTree>
    <p:extLst>
      <p:ext uri="{BB962C8B-B14F-4D97-AF65-F5344CB8AC3E}">
        <p14:creationId xmlns:p14="http://schemas.microsoft.com/office/powerpoint/2010/main" val="319765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3" y="1455313"/>
            <a:ext cx="9419703" cy="4855335"/>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Each of these 20 different possible selections is called a permutation.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particular, they are called the permutations of five objects taken two at a time, and the number of such permutations possible is denoted by the symbol </a:t>
            </a:r>
            <a:r>
              <a:rPr lang="en-US" baseline="-25000" dirty="0">
                <a:solidFill>
                  <a:schemeClr val="accent1">
                    <a:lumMod val="60000"/>
                    <a:lumOff val="40000"/>
                  </a:schemeClr>
                </a:solidFill>
                <a:latin typeface="Times New Roman" panose="02020603050405020304" pitchFamily="18" charset="0"/>
                <a:cs typeface="Times New Roman" panose="02020603050405020304" pitchFamily="18" charset="0"/>
              </a:rPr>
              <a:t>5</a:t>
            </a: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P</a:t>
            </a:r>
            <a:r>
              <a:rPr lang="en-US" baseline="-25000" dirty="0">
                <a:solidFill>
                  <a:schemeClr val="accent1">
                    <a:lumMod val="60000"/>
                    <a:lumOff val="40000"/>
                  </a:schemeClr>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read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5 permute 2.” </a:t>
            </a:r>
            <a:endPar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general, if there are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objects available from which to select, and permutations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are to be formed using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of the objects at a time, the number of different permutations possible is denoted by the symbol </a:t>
            </a:r>
            <a:r>
              <a:rPr lang="en-US" i="1" baseline="-25000" dirty="0" err="1">
                <a:solidFill>
                  <a:schemeClr val="accent1">
                    <a:lumMod val="60000"/>
                    <a:lumOff val="40000"/>
                  </a:schemeClr>
                </a:solidFill>
                <a:latin typeface="Times New Roman" panose="02020603050405020304" pitchFamily="18" charset="0"/>
                <a:cs typeface="Times New Roman" panose="02020603050405020304" pitchFamily="18" charset="0"/>
              </a:rPr>
              <a:t>n</a:t>
            </a:r>
            <a:r>
              <a:rPr lang="en-US" i="1" dirty="0" err="1">
                <a:solidFill>
                  <a:schemeClr val="accent1">
                    <a:lumMod val="60000"/>
                    <a:lumOff val="40000"/>
                  </a:schemeClr>
                </a:solidFill>
                <a:latin typeface="Times New Roman" panose="02020603050405020304" pitchFamily="18" charset="0"/>
                <a:cs typeface="Times New Roman" panose="02020603050405020304" pitchFamily="18" charset="0"/>
              </a:rPr>
              <a:t>P</a:t>
            </a:r>
            <a:r>
              <a:rPr lang="en-US" i="1" baseline="-25000" dirty="0" err="1">
                <a:solidFill>
                  <a:schemeClr val="accent1">
                    <a:lumMod val="60000"/>
                    <a:lumOff val="40000"/>
                  </a:schemeClr>
                </a:solidFill>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formula for its evaluation </a:t>
            </a:r>
            <a:r>
              <a:rPr lang="en-US" dirty="0" smtClean="0">
                <a:latin typeface="Times New Roman" panose="02020603050405020304" pitchFamily="18" charset="0"/>
                <a:cs typeface="Times New Roman" panose="02020603050405020304" pitchFamily="18" charset="0"/>
              </a:rPr>
              <a:t>is </a:t>
            </a:r>
          </a:p>
          <a:p>
            <a:pPr marL="0" indent="0">
              <a:lnSpc>
                <a:spcPct val="150000"/>
              </a:lnSpc>
              <a:buNone/>
            </a:pPr>
            <a:r>
              <a:rPr lang="en-US" i="1" baseline="-25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i="1" baseline="-250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i="1" baseline="-250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n</a:t>
            </a:r>
            <a:r>
              <a:rPr lang="en-US" i="1" dirty="0" err="1" smtClean="0">
                <a:solidFill>
                  <a:schemeClr val="accent1">
                    <a:lumMod val="60000"/>
                    <a:lumOff val="40000"/>
                  </a:schemeClr>
                </a:solidFill>
                <a:latin typeface="Times New Roman" panose="02020603050405020304" pitchFamily="18" charset="0"/>
                <a:cs typeface="Times New Roman" panose="02020603050405020304" pitchFamily="18" charset="0"/>
              </a:rPr>
              <a:t>P</a:t>
            </a:r>
            <a:r>
              <a:rPr lang="en-US" i="1" baseline="-250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k</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 </a:t>
            </a: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n</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n</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 − </a:t>
            </a: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k</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836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3" y="1339403"/>
            <a:ext cx="8891669" cy="4701959"/>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expression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!—read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factorial</a:t>
            </a:r>
            <a:r>
              <a:rPr lang="en-US" dirty="0">
                <a:latin typeface="Times New Roman" panose="02020603050405020304" pitchFamily="18" charset="0"/>
                <a:cs typeface="Times New Roman" panose="02020603050405020304" pitchFamily="18" charset="0"/>
              </a:rPr>
              <a:t>”—indicates that all the consecutive positive integers from 1 up to and including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are to be multiplied together, and 0! is defined to equal 1. For example, using this formula, the number of permutations of five objects taken two at a time </a:t>
            </a:r>
            <a:r>
              <a:rPr lang="en-US" dirty="0" smtClean="0">
                <a:latin typeface="Times New Roman" panose="02020603050405020304" pitchFamily="18" charset="0"/>
                <a:cs typeface="Times New Roman" panose="02020603050405020304" pitchFamily="18" charset="0"/>
              </a:rPr>
              <a:t>is</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en-US" i="1" baseline="-25000" dirty="0" err="1">
                <a:latin typeface="Times New Roman" panose="02020603050405020304" pitchFamily="18" charset="0"/>
                <a:cs typeface="Times New Roman" panose="02020603050405020304" pitchFamily="18" charset="0"/>
              </a:rPr>
              <a:t>n</a:t>
            </a:r>
            <a:r>
              <a:rPr lang="en-US" i="1" dirty="0" err="1">
                <a:latin typeface="Times New Roman" panose="02020603050405020304" pitchFamily="18" charset="0"/>
                <a:cs typeface="Times New Roman" panose="02020603050405020304" pitchFamily="18" charset="0"/>
              </a:rPr>
              <a:t>P</a:t>
            </a:r>
            <a:r>
              <a:rPr lang="en-US" i="1" baseline="-25000"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Thus, for 5 objects there are 5! = 120 arrangements.)</a:t>
            </a:r>
          </a:p>
        </p:txBody>
      </p:sp>
      <p:pic>
        <p:nvPicPr>
          <p:cNvPr id="4" name="Picture 3"/>
          <p:cNvPicPr>
            <a:picLocks noChangeAspect="1"/>
          </p:cNvPicPr>
          <p:nvPr/>
        </p:nvPicPr>
        <p:blipFill>
          <a:blip r:embed="rId3"/>
          <a:stretch>
            <a:fillRect/>
          </a:stretch>
        </p:blipFill>
        <p:spPr>
          <a:xfrm>
            <a:off x="3095448" y="3173695"/>
            <a:ext cx="3760439" cy="1385425"/>
          </a:xfrm>
          <a:prstGeom prst="rect">
            <a:avLst/>
          </a:prstGeom>
        </p:spPr>
      </p:pic>
    </p:spTree>
    <p:extLst>
      <p:ext uri="{BB962C8B-B14F-4D97-AF65-F5344CB8AC3E}">
        <p14:creationId xmlns:p14="http://schemas.microsoft.com/office/powerpoint/2010/main" val="297975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4" y="1609859"/>
            <a:ext cx="8904548" cy="4778062"/>
          </a:xfrm>
        </p:spPr>
        <p:txBody>
          <a:bodyPr>
            <a:normAutofit fontScale="92500" lnSpcReduction="10000"/>
          </a:bodyPr>
          <a:lstStyle/>
          <a:p>
            <a:pPr>
              <a:lnSpc>
                <a:spcPct val="110000"/>
              </a:lnSpc>
            </a:pPr>
            <a:r>
              <a:rPr lang="en-US" dirty="0">
                <a:latin typeface="Times New Roman" panose="02020603050405020304" pitchFamily="18" charset="0"/>
                <a:cs typeface="Times New Roman" panose="02020603050405020304" pitchFamily="18" charset="0"/>
              </a:rPr>
              <a:t>How many ways can five of the letters of the word ALGORITHM be selected and written in a row</a:t>
            </a:r>
            <a:r>
              <a:rPr lang="en-US" dirty="0" smtClean="0">
                <a:latin typeface="Times New Roman" panose="02020603050405020304" pitchFamily="18" charset="0"/>
                <a:cs typeface="Times New Roman" panose="02020603050405020304" pitchFamily="18" charset="0"/>
              </a:rPr>
              <a:t>?</a:t>
            </a:r>
          </a:p>
          <a:p>
            <a:pPr marL="0"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(9P5 or 9.8.7.6.5</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lnSpc>
                <a:spcPct val="110000"/>
              </a:lnSpc>
              <a:buNone/>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How many ways can five of the letters of the word ALGORITHM be selected and written in a row if the first two letters must be TH? </a:t>
            </a: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r>
              <a:rPr lang="en-US" dirty="0">
                <a:solidFill>
                  <a:schemeClr val="accent6"/>
                </a:solidFill>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                                        </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7P3 or 7.6.5</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lnSpc>
                <a:spcPct val="110000"/>
              </a:lnSpc>
              <a:buNone/>
            </a:pPr>
            <a:endParaRPr lang="en-US" sz="20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nSpc>
                <a:spcPct val="110000"/>
              </a:lnSpc>
            </a:pPr>
            <a:r>
              <a:rPr lang="en-US" dirty="0">
                <a:latin typeface="Times New Roman" panose="02020603050405020304" pitchFamily="18" charset="0"/>
                <a:cs typeface="Times New Roman" panose="02020603050405020304" pitchFamily="18" charset="0"/>
              </a:rPr>
              <a:t>Find the number of ways that a party of seven persons can arrange themselves in a row of seven chairs. </a:t>
            </a:r>
            <a:endParaRPr lang="en-US" dirty="0" smtClean="0">
              <a:latin typeface="Times New Roman" panose="02020603050405020304" pitchFamily="18" charset="0"/>
              <a:cs typeface="Times New Roman" panose="02020603050405020304" pitchFamily="18" charset="0"/>
            </a:endParaRPr>
          </a:p>
          <a:p>
            <a:pPr marL="0" indent="0">
              <a:lnSpc>
                <a:spcPct val="110000"/>
              </a:lnSpc>
              <a:buNone/>
            </a:pPr>
            <a:r>
              <a:rPr lang="en-US" dirty="0" smtClean="0">
                <a:solidFill>
                  <a:schemeClr val="accent6"/>
                </a:solidFill>
                <a:latin typeface="Times New Roman" panose="02020603050405020304" pitchFamily="18" charset="0"/>
                <a:cs typeface="Times New Roman" panose="02020603050405020304" pitchFamily="18" charset="0"/>
              </a:rPr>
              <a:t>                                             </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7P7 or 7</a:t>
            </a:r>
            <a:r>
              <a:rPr lang="en-US" sz="20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accent1">
                  <a:lumMod val="60000"/>
                  <a:lumOff val="40000"/>
                </a:schemeClr>
              </a:solidFill>
            </a:endParaRPr>
          </a:p>
          <a:p>
            <a:pPr marL="0" indent="0">
              <a:buNone/>
            </a:pPr>
            <a:endParaRPr lang="en-US" dirty="0"/>
          </a:p>
        </p:txBody>
      </p:sp>
    </p:spTree>
    <p:extLst>
      <p:ext uri="{BB962C8B-B14F-4D97-AF65-F5344CB8AC3E}">
        <p14:creationId xmlns:p14="http://schemas.microsoft.com/office/powerpoint/2010/main" val="2552600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3" y="1455313"/>
            <a:ext cx="9355309" cy="4971245"/>
          </a:xfrm>
        </p:spPr>
        <p:txBody>
          <a:bodyPr>
            <a:normAutofit/>
          </a:bodyPr>
          <a:lstStyle/>
          <a:p>
            <a:pPr algn="just">
              <a:lnSpc>
                <a:spcPct val="160000"/>
              </a:lnSpc>
            </a:pPr>
            <a:r>
              <a:rPr lang="en-US" sz="1900" dirty="0">
                <a:latin typeface="Times New Roman" panose="02020603050405020304" pitchFamily="18" charset="0"/>
                <a:cs typeface="Times New Roman" panose="02020603050405020304" pitchFamily="18" charset="0"/>
              </a:rPr>
              <a:t>A debating team consists of three boys and two girls. Find the number n of ways they can sit in a row if the boys and girls are each to sit together. </a:t>
            </a:r>
          </a:p>
          <a:p>
            <a:pPr marL="0" indent="0" algn="just">
              <a:lnSpc>
                <a:spcPct val="160000"/>
              </a:lnSpc>
              <a:buNone/>
            </a:pPr>
            <a:r>
              <a:rPr lang="en-US" sz="1900" dirty="0">
                <a:solidFill>
                  <a:schemeClr val="accent6"/>
                </a:solidFill>
                <a:latin typeface="Times New Roman" panose="02020603050405020304" pitchFamily="18" charset="0"/>
                <a:cs typeface="Times New Roman" panose="02020603050405020304" pitchFamily="18" charset="0"/>
              </a:rPr>
              <a:t>                                       </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1900" dirty="0">
                <a:solidFill>
                  <a:schemeClr val="accent1">
                    <a:lumMod val="60000"/>
                    <a:lumOff val="40000"/>
                  </a:schemeClr>
                </a:solidFill>
                <a:latin typeface="Times New Roman" panose="02020603050405020304" pitchFamily="18" charset="0"/>
                <a:cs typeface="Times New Roman" panose="02020603050405020304" pitchFamily="18" charset="0"/>
              </a:rPr>
              <a:t>3!.2!+2!.3! )</a:t>
            </a:r>
          </a:p>
          <a:p>
            <a:pPr algn="just">
              <a:lnSpc>
                <a:spcPct val="160000"/>
              </a:lnSpc>
            </a:pPr>
            <a:r>
              <a:rPr lang="en-US" sz="1900" dirty="0" smtClean="0">
                <a:latin typeface="Times New Roman" panose="02020603050405020304" pitchFamily="18" charset="0"/>
                <a:cs typeface="Times New Roman" panose="02020603050405020304" pitchFamily="18" charset="0"/>
              </a:rPr>
              <a:t>How </a:t>
            </a:r>
            <a:r>
              <a:rPr lang="en-US" sz="1900" dirty="0">
                <a:latin typeface="Times New Roman" panose="02020603050405020304" pitchFamily="18" charset="0"/>
                <a:cs typeface="Times New Roman" panose="02020603050405020304" pitchFamily="18" charset="0"/>
              </a:rPr>
              <a:t>many ways are there to select a first-prize winner, a second-prize winner, and a third-prize winner from 100 different people who have entered a contest</a:t>
            </a:r>
            <a:r>
              <a:rPr lang="en-US" sz="1900" dirty="0" smtClean="0">
                <a:latin typeface="Times New Roman" panose="02020603050405020304" pitchFamily="18" charset="0"/>
                <a:cs typeface="Times New Roman" panose="02020603050405020304" pitchFamily="18" charset="0"/>
              </a:rPr>
              <a:t>?</a:t>
            </a:r>
          </a:p>
          <a:p>
            <a:pPr marL="0" indent="0" algn="just">
              <a:lnSpc>
                <a:spcPct val="160000"/>
              </a:lnSpc>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19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1900" dirty="0">
                <a:solidFill>
                  <a:schemeClr val="accent1">
                    <a:lumMod val="60000"/>
                    <a:lumOff val="40000"/>
                  </a:schemeClr>
                </a:solidFill>
                <a:latin typeface="Times New Roman" panose="02020603050405020304" pitchFamily="18" charset="0"/>
                <a:cs typeface="Times New Roman" panose="02020603050405020304" pitchFamily="18" charset="0"/>
              </a:rPr>
              <a:t>100P3 or 100.99.98)</a:t>
            </a:r>
          </a:p>
          <a:p>
            <a:pPr algn="just">
              <a:lnSpc>
                <a:spcPct val="160000"/>
              </a:lnSpc>
            </a:pPr>
            <a:r>
              <a:rPr lang="en-US" sz="1900" dirty="0">
                <a:latin typeface="Times New Roman" panose="02020603050405020304" pitchFamily="18" charset="0"/>
                <a:cs typeface="Times New Roman" panose="02020603050405020304" pitchFamily="18" charset="0"/>
              </a:rPr>
              <a:t> Find the number n of ways that five large books, four medium sized book, and three small books can be placed on a shelf so that all books of the same size are together</a:t>
            </a:r>
            <a:r>
              <a:rPr lang="en-US" sz="1900" dirty="0" smtClean="0">
                <a:latin typeface="Times New Roman" panose="02020603050405020304" pitchFamily="18" charset="0"/>
                <a:cs typeface="Times New Roman" panose="02020603050405020304" pitchFamily="18" charset="0"/>
              </a:rPr>
              <a:t>.</a:t>
            </a:r>
          </a:p>
          <a:p>
            <a:pPr marL="0" indent="0" algn="just">
              <a:lnSpc>
                <a:spcPct val="160000"/>
              </a:lnSpc>
              <a:buNone/>
            </a:pPr>
            <a:r>
              <a:rPr lang="en-US" sz="19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19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1900" dirty="0">
                <a:solidFill>
                  <a:schemeClr val="accent1">
                    <a:lumMod val="60000"/>
                    <a:lumOff val="40000"/>
                  </a:schemeClr>
                </a:solidFill>
                <a:latin typeface="Times New Roman" panose="02020603050405020304" pitchFamily="18" charset="0"/>
                <a:cs typeface="Times New Roman" panose="02020603050405020304" pitchFamily="18" charset="0"/>
              </a:rPr>
              <a:t>5!.4!.3!.3! )</a:t>
            </a:r>
          </a:p>
          <a:p>
            <a:pPr algn="just"/>
            <a:endParaRPr lang="en-US" dirty="0"/>
          </a:p>
          <a:p>
            <a:pPr algn="just"/>
            <a:endParaRPr lang="en-US" dirty="0"/>
          </a:p>
        </p:txBody>
      </p:sp>
    </p:spTree>
    <p:extLst>
      <p:ext uri="{BB962C8B-B14F-4D97-AF65-F5344CB8AC3E}">
        <p14:creationId xmlns:p14="http://schemas.microsoft.com/office/powerpoint/2010/main" val="110942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4" y="1712891"/>
            <a:ext cx="9033336" cy="432847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Suppose that there are eight runners in a race. The winner receives a gold medal, the second place finisher receives a silver medal, and the third-place finisher receives a bronze medal. How many different ways are there to award these medals, if all possible outcomes of the race can occur and there are no ties? </a:t>
            </a:r>
          </a:p>
          <a:p>
            <a:pPr marL="0" indent="0" algn="just">
              <a:lnSpc>
                <a:spcPct val="150000"/>
              </a:lnSpc>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rPr>
              <a:t>                     (8P3 or 8.7.6)</a:t>
            </a:r>
          </a:p>
          <a:p>
            <a:endParaRPr lang="en-US" dirty="0"/>
          </a:p>
        </p:txBody>
      </p:sp>
    </p:spTree>
    <p:extLst>
      <p:ext uri="{BB962C8B-B14F-4D97-AF65-F5344CB8AC3E}">
        <p14:creationId xmlns:p14="http://schemas.microsoft.com/office/powerpoint/2010/main" val="1224747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Combination</a:t>
            </a:r>
            <a:endParaRPr lang="en-US" dirty="0"/>
          </a:p>
        </p:txBody>
      </p:sp>
      <p:sp>
        <p:nvSpPr>
          <p:cNvPr id="3" name="Content Placeholder 2"/>
          <p:cNvSpPr>
            <a:spLocks noGrp="1"/>
          </p:cNvSpPr>
          <p:nvPr>
            <p:ph idx="1"/>
          </p:nvPr>
        </p:nvSpPr>
        <p:spPr>
          <a:xfrm>
            <a:off x="677334" y="1596981"/>
            <a:ext cx="8853032" cy="475230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hlinkClick r:id="rId2" tooltip="Mathematics"/>
              </a:rPr>
              <a:t>mathematics</a:t>
            </a: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combination</a:t>
            </a:r>
            <a:r>
              <a:rPr lang="en-US" dirty="0">
                <a:latin typeface="Times New Roman" panose="02020603050405020304" pitchFamily="18" charset="0"/>
                <a:cs typeface="Times New Roman" panose="02020603050405020304" pitchFamily="18" charset="0"/>
              </a:rPr>
              <a:t> is a selection of items from a collection, such that (unlike </a:t>
            </a:r>
            <a:r>
              <a:rPr lang="en-US" dirty="0">
                <a:latin typeface="Times New Roman" panose="02020603050405020304" pitchFamily="18" charset="0"/>
                <a:cs typeface="Times New Roman" panose="02020603050405020304" pitchFamily="18" charset="0"/>
                <a:hlinkClick r:id="rId3" tooltip="Permutation"/>
              </a:rPr>
              <a:t>permutations</a:t>
            </a:r>
            <a:r>
              <a:rPr lang="en-US" dirty="0">
                <a:latin typeface="Times New Roman" panose="02020603050405020304" pitchFamily="18" charset="0"/>
                <a:cs typeface="Times New Roman" panose="02020603050405020304" pitchFamily="18" charset="0"/>
              </a:rPr>
              <a:t>) the order of selection does not matter.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given three fruits, say an apple, an orange and a pear, there are three combinations of two that can be drawn from this set: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 </a:t>
            </a:r>
            <a:r>
              <a:rPr lang="en-US" dirty="0">
                <a:latin typeface="Times New Roman" panose="02020603050405020304" pitchFamily="18" charset="0"/>
                <a:cs typeface="Times New Roman" panose="02020603050405020304" pitchFamily="18" charset="0"/>
              </a:rPr>
              <a:t>apple and a pear;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apple and an orange;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a pear and an orange</a:t>
            </a:r>
            <a:r>
              <a:rPr lang="en-US"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But 6 permutations are possible i.e. (apple, pear) (pear, apple); (apple, orange) (orange, apple); and (pear, orange) (orange, pear)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612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sp>
        <p:nvSpPr>
          <p:cNvPr id="3" name="Content Placeholder 2"/>
          <p:cNvSpPr>
            <a:spLocks noGrp="1"/>
          </p:cNvSpPr>
          <p:nvPr>
            <p:ph idx="1"/>
          </p:nvPr>
        </p:nvSpPr>
        <p:spPr>
          <a:xfrm>
            <a:off x="677334" y="1339403"/>
            <a:ext cx="9033336" cy="4906851"/>
          </a:xfrm>
        </p:spPr>
        <p:txBody>
          <a:bodyPr/>
          <a:lstStyle/>
          <a:p>
            <a:pPr algn="just"/>
            <a:r>
              <a:rPr lang="en-US" dirty="0">
                <a:latin typeface="Times New Roman" panose="02020603050405020304" pitchFamily="18" charset="0"/>
                <a:cs typeface="Times New Roman" panose="02020603050405020304" pitchFamily="18" charset="0"/>
              </a:rPr>
              <a:t>Combinations refer to the combination of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things taken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 </a:t>
            </a:r>
            <a:r>
              <a:rPr lang="en-US" dirty="0" smtClean="0">
                <a:latin typeface="Times New Roman" panose="02020603050405020304" pitchFamily="18" charset="0"/>
                <a:cs typeface="Times New Roman" panose="02020603050405020304" pitchFamily="18" charset="0"/>
              </a:rPr>
              <a:t>time with or </a:t>
            </a:r>
            <a:r>
              <a:rPr lang="en-US" dirty="0">
                <a:latin typeface="Times New Roman" panose="02020603050405020304" pitchFamily="18" charset="0"/>
                <a:cs typeface="Times New Roman" panose="02020603050405020304" pitchFamily="18" charset="0"/>
              </a:rPr>
              <a:t>without repetition. </a:t>
            </a:r>
            <a:endParaRPr lang="en-US"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in the </a:t>
            </a:r>
            <a:r>
              <a:rPr lang="en-US" dirty="0" smtClean="0">
                <a:latin typeface="Times New Roman" panose="02020603050405020304" pitchFamily="18" charset="0"/>
                <a:cs typeface="Times New Roman" panose="02020603050405020304" pitchFamily="18" charset="0"/>
              </a:rPr>
              <a:t>previous </a:t>
            </a:r>
            <a:r>
              <a:rPr lang="en-US" dirty="0">
                <a:latin typeface="Times New Roman" panose="02020603050405020304" pitchFamily="18" charset="0"/>
                <a:cs typeface="Times New Roman" panose="02020603050405020304" pitchFamily="18" charset="0"/>
              </a:rPr>
              <a:t>example, it were possible to have two of any one kind of fruit there would be </a:t>
            </a:r>
            <a:r>
              <a:rPr lang="en-US" dirty="0" smtClean="0">
                <a:latin typeface="Times New Roman" panose="02020603050405020304" pitchFamily="18" charset="0"/>
                <a:cs typeface="Times New Roman" panose="02020603050405020304" pitchFamily="18" charset="0"/>
              </a:rPr>
              <a:t>3 more  2-selections:</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with two apples, one with two oranges, and one with two pears</a:t>
            </a:r>
            <a:r>
              <a:rPr lang="en-US" dirty="0" smtClean="0">
                <a:latin typeface="Times New Roman" panose="02020603050405020304" pitchFamily="18" charset="0"/>
                <a:cs typeface="Times New Roman" panose="02020603050405020304" pitchFamily="18" charset="0"/>
              </a:rPr>
              <a:t>.</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Formula for non repetitive combinations</a:t>
            </a: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pic>
        <p:nvPicPr>
          <p:cNvPr id="6" name="Picture 5"/>
          <p:cNvPicPr>
            <a:picLocks noChangeAspect="1"/>
          </p:cNvPicPr>
          <p:nvPr/>
        </p:nvPicPr>
        <p:blipFill>
          <a:blip r:embed="rId2"/>
          <a:stretch>
            <a:fillRect/>
          </a:stretch>
        </p:blipFill>
        <p:spPr>
          <a:xfrm>
            <a:off x="4320727" y="4326161"/>
            <a:ext cx="1178551" cy="831030"/>
          </a:xfrm>
          <a:prstGeom prst="rect">
            <a:avLst/>
          </a:prstGeom>
        </p:spPr>
      </p:pic>
      <p:pic>
        <p:nvPicPr>
          <p:cNvPr id="9" name="Picture 8"/>
          <p:cNvPicPr>
            <a:picLocks noChangeAspect="1"/>
          </p:cNvPicPr>
          <p:nvPr/>
        </p:nvPicPr>
        <p:blipFill>
          <a:blip r:embed="rId3"/>
          <a:stretch>
            <a:fillRect/>
          </a:stretch>
        </p:blipFill>
        <p:spPr>
          <a:xfrm>
            <a:off x="3804093" y="5454679"/>
            <a:ext cx="2343150" cy="628650"/>
          </a:xfrm>
          <a:prstGeom prst="rect">
            <a:avLst/>
          </a:prstGeom>
        </p:spPr>
      </p:pic>
    </p:spTree>
    <p:extLst>
      <p:ext uri="{BB962C8B-B14F-4D97-AF65-F5344CB8AC3E}">
        <p14:creationId xmlns:p14="http://schemas.microsoft.com/office/powerpoint/2010/main" val="229319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662411"/>
          </a:xfrm>
        </p:spPr>
        <p:txBody>
          <a:bodyPr>
            <a:normAutofit fontScale="90000"/>
          </a:bodyPr>
          <a:lstStyle/>
          <a:p>
            <a:r>
              <a:rPr lang="en-IN" dirty="0" smtClean="0"/>
              <a:t>Example</a:t>
            </a:r>
            <a:br>
              <a:rPr lang="en-IN" dirty="0" smtClean="0"/>
            </a:br>
            <a:r>
              <a:rPr lang="en-IN" dirty="0"/>
              <a:t/>
            </a:r>
            <a:br>
              <a:rPr lang="en-IN" dirty="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t>
            </a:r>
            <a:r>
              <a:rPr lang="en-US" sz="2400" dirty="0" smtClean="0"/>
              <a:t>3-element </a:t>
            </a:r>
            <a:r>
              <a:rPr lang="en-US" sz="2400" dirty="0"/>
              <a:t>subsets of a 5-element set</a:t>
            </a:r>
            <a:r>
              <a:rPr lang="en-IN" sz="2400" dirty="0" smtClean="0"/>
              <a:t> </a:t>
            </a:r>
            <a:br>
              <a:rPr lang="en-IN" sz="2400" dirty="0" smtClean="0"/>
            </a:br>
            <a:r>
              <a:rPr lang="en-IN" dirty="0"/>
              <a:t> </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9757" y="1500085"/>
            <a:ext cx="401182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21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Counting Rules</a:t>
            </a:r>
            <a:endParaRPr lang="en-US" dirty="0"/>
          </a:p>
        </p:txBody>
      </p:sp>
      <p:sp>
        <p:nvSpPr>
          <p:cNvPr id="6" name="object 3"/>
          <p:cNvSpPr txBox="1">
            <a:spLocks noGrp="1"/>
          </p:cNvSpPr>
          <p:nvPr>
            <p:ph idx="1"/>
          </p:nvPr>
        </p:nvSpPr>
        <p:spPr>
          <a:prstGeom prst="rect">
            <a:avLst/>
          </a:prstGeom>
        </p:spPr>
        <p:txBody>
          <a:bodyPr wrap="square" lIns="0" tIns="5873" rIns="0" bIns="0" rtlCol="0">
            <a:noAutofit/>
          </a:bodyPr>
          <a:lstStyle/>
          <a:p>
            <a:pPr marL="268224" marR="481266" indent="0">
              <a:lnSpc>
                <a:spcPct val="100041"/>
              </a:lnSpc>
              <a:spcBef>
                <a:spcPts val="1083"/>
              </a:spcBef>
              <a:buNone/>
            </a:pPr>
            <a:endParaRPr lang="en-US" sz="1200" dirty="0" smtClean="0">
              <a:latin typeface="Times New Roman"/>
              <a:cs typeface="Times New Roman"/>
            </a:endParaRPr>
          </a:p>
          <a:p>
            <a:pPr marL="268224" marR="481266" indent="0">
              <a:lnSpc>
                <a:spcPct val="100041"/>
              </a:lnSpc>
              <a:spcBef>
                <a:spcPts val="1083"/>
              </a:spcBef>
              <a:buNone/>
            </a:pPr>
            <a:r>
              <a:rPr sz="2000" spc="0" dirty="0" smtClean="0">
                <a:latin typeface="Times New Roman"/>
                <a:cs typeface="Times New Roman"/>
              </a:rPr>
              <a:t> </a:t>
            </a:r>
            <a:r>
              <a:rPr sz="2000" spc="29" dirty="0" smtClean="0">
                <a:latin typeface="Times New Roman"/>
                <a:cs typeface="Times New Roman"/>
              </a:rPr>
              <a:t> </a:t>
            </a:r>
            <a:r>
              <a:rPr sz="2000" spc="0" dirty="0" smtClean="0">
                <a:latin typeface="Times New Roman"/>
                <a:cs typeface="Times New Roman"/>
              </a:rPr>
              <a:t>Counting proble</a:t>
            </a:r>
            <a:r>
              <a:rPr sz="2000" spc="-9" dirty="0" smtClean="0">
                <a:latin typeface="Times New Roman"/>
                <a:cs typeface="Times New Roman"/>
              </a:rPr>
              <a:t>m</a:t>
            </a:r>
            <a:r>
              <a:rPr sz="2000" spc="0" dirty="0" smtClean="0">
                <a:latin typeface="Times New Roman"/>
                <a:cs typeface="Times New Roman"/>
              </a:rPr>
              <a:t>s </a:t>
            </a:r>
            <a:r>
              <a:rPr sz="2000" spc="-9" dirty="0" smtClean="0">
                <a:latin typeface="Times New Roman"/>
                <a:cs typeface="Times New Roman"/>
              </a:rPr>
              <a:t>m</a:t>
            </a:r>
            <a:r>
              <a:rPr sz="2000" spc="0" dirty="0" smtClean="0">
                <a:latin typeface="Times New Roman"/>
                <a:cs typeface="Times New Roman"/>
              </a:rPr>
              <a:t>ay be hard, and easy solutions</a:t>
            </a:r>
            <a:r>
              <a:rPr sz="2000" spc="-9" dirty="0" smtClean="0">
                <a:latin typeface="Times New Roman"/>
                <a:cs typeface="Times New Roman"/>
              </a:rPr>
              <a:t> </a:t>
            </a:r>
            <a:r>
              <a:rPr sz="2000" spc="0" dirty="0" smtClean="0">
                <a:latin typeface="Times New Roman"/>
                <a:cs typeface="Times New Roman"/>
              </a:rPr>
              <a:t>are</a:t>
            </a:r>
            <a:r>
              <a:rPr sz="2000" spc="-9" dirty="0" smtClean="0">
                <a:latin typeface="Times New Roman"/>
                <a:cs typeface="Times New Roman"/>
              </a:rPr>
              <a:t> </a:t>
            </a:r>
            <a:r>
              <a:rPr sz="2000" spc="0" dirty="0" smtClean="0">
                <a:latin typeface="Times New Roman"/>
                <a:cs typeface="Times New Roman"/>
              </a:rPr>
              <a:t>not obvious</a:t>
            </a:r>
            <a:endParaRPr sz="2000" dirty="0">
              <a:latin typeface="Times New Roman"/>
              <a:cs typeface="Times New Roman"/>
            </a:endParaRPr>
          </a:p>
          <a:p>
            <a:pPr marL="268224">
              <a:lnSpc>
                <a:spcPct val="95825"/>
              </a:lnSpc>
              <a:spcBef>
                <a:spcPts val="290"/>
              </a:spcBef>
            </a:pPr>
            <a:r>
              <a:rPr lang="en-IN" sz="2000" dirty="0">
                <a:solidFill>
                  <a:srgbClr val="0000FF"/>
                </a:solidFill>
                <a:latin typeface="Times New Roman"/>
                <a:cs typeface="Times New Roman"/>
              </a:rPr>
              <a:t> </a:t>
            </a:r>
            <a:r>
              <a:rPr sz="2000" spc="29" dirty="0" smtClean="0">
                <a:solidFill>
                  <a:srgbClr val="0000FF"/>
                </a:solidFill>
                <a:latin typeface="Times New Roman"/>
                <a:cs typeface="Times New Roman"/>
              </a:rPr>
              <a:t> </a:t>
            </a:r>
            <a:r>
              <a:rPr sz="2000" b="1" spc="0" dirty="0" smtClean="0">
                <a:solidFill>
                  <a:schemeClr val="accent3"/>
                </a:solidFill>
                <a:latin typeface="Times New Roman"/>
                <a:cs typeface="Times New Roman"/>
              </a:rPr>
              <a:t>Approach:</a:t>
            </a:r>
            <a:endParaRPr sz="2000" dirty="0">
              <a:solidFill>
                <a:schemeClr val="accent3"/>
              </a:solidFill>
              <a:latin typeface="Times New Roman"/>
              <a:cs typeface="Times New Roman"/>
            </a:endParaRPr>
          </a:p>
          <a:p>
            <a:pPr marL="153924" indent="0">
              <a:lnSpc>
                <a:spcPct val="95825"/>
              </a:lnSpc>
              <a:spcBef>
                <a:spcPts val="345"/>
              </a:spcBef>
              <a:buNone/>
            </a:pPr>
            <a:r>
              <a:rPr lang="en-IN" sz="2000" spc="4" dirty="0">
                <a:latin typeface="Times New Roman"/>
                <a:cs typeface="Times New Roman"/>
              </a:rPr>
              <a:t> </a:t>
            </a:r>
            <a:r>
              <a:rPr lang="en-IN" sz="2000" spc="4" dirty="0" smtClean="0">
                <a:latin typeface="Times New Roman"/>
                <a:cs typeface="Times New Roman"/>
              </a:rPr>
              <a:t>    </a:t>
            </a:r>
            <a:r>
              <a:rPr sz="2000" b="1" spc="4" dirty="0" smtClean="0">
                <a:latin typeface="Times New Roman"/>
                <a:cs typeface="Times New Roman"/>
              </a:rPr>
              <a:t>simplify the solution by decomposing the problem</a:t>
            </a:r>
            <a:endParaRPr sz="2000" dirty="0">
              <a:latin typeface="Times New Roman"/>
              <a:cs typeface="Times New Roman"/>
            </a:endParaRPr>
          </a:p>
          <a:p>
            <a:pPr marL="0" indent="0">
              <a:lnSpc>
                <a:spcPct val="95825"/>
              </a:lnSpc>
              <a:spcBef>
                <a:spcPts val="345"/>
              </a:spcBef>
              <a:buNone/>
            </a:pPr>
            <a:r>
              <a:rPr lang="en-IN" sz="2000" spc="0" dirty="0" smtClean="0">
                <a:latin typeface="Times New Roman"/>
                <a:cs typeface="Times New Roman"/>
              </a:rPr>
              <a:t>    </a:t>
            </a:r>
            <a:r>
              <a:rPr lang="en-IN" sz="2000" dirty="0">
                <a:latin typeface="Times New Roman"/>
                <a:cs typeface="Times New Roman"/>
              </a:rPr>
              <a:t> </a:t>
            </a:r>
            <a:r>
              <a:rPr lang="en-IN" sz="2000" dirty="0" smtClean="0">
                <a:latin typeface="Times New Roman"/>
                <a:cs typeface="Times New Roman"/>
              </a:rPr>
              <a:t>   </a:t>
            </a:r>
            <a:r>
              <a:rPr sz="2000" b="1" spc="0" dirty="0" smtClean="0">
                <a:latin typeface="Times New Roman"/>
                <a:cs typeface="Times New Roman"/>
              </a:rPr>
              <a:t>T</a:t>
            </a:r>
            <a:r>
              <a:rPr sz="2000" b="1" spc="-9" dirty="0" smtClean="0">
                <a:latin typeface="Times New Roman"/>
                <a:cs typeface="Times New Roman"/>
              </a:rPr>
              <a:t>w</a:t>
            </a:r>
            <a:r>
              <a:rPr sz="2000" b="1" spc="0" dirty="0" smtClean="0">
                <a:latin typeface="Times New Roman"/>
                <a:cs typeface="Times New Roman"/>
              </a:rPr>
              <a:t>o</a:t>
            </a:r>
            <a:r>
              <a:rPr sz="2000" b="1" spc="9" dirty="0" smtClean="0">
                <a:latin typeface="Times New Roman"/>
                <a:cs typeface="Times New Roman"/>
              </a:rPr>
              <a:t> </a:t>
            </a:r>
            <a:r>
              <a:rPr sz="2000" b="1" spc="0" dirty="0" smtClean="0">
                <a:latin typeface="Times New Roman"/>
                <a:cs typeface="Times New Roman"/>
              </a:rPr>
              <a:t>basic</a:t>
            </a:r>
            <a:r>
              <a:rPr sz="2000" b="1" spc="-4" dirty="0" smtClean="0">
                <a:latin typeface="Times New Roman"/>
                <a:cs typeface="Times New Roman"/>
              </a:rPr>
              <a:t> </a:t>
            </a:r>
            <a:r>
              <a:rPr sz="2000" b="1" spc="0" dirty="0" smtClean="0">
                <a:latin typeface="Times New Roman"/>
                <a:cs typeface="Times New Roman"/>
              </a:rPr>
              <a:t>decomposition</a:t>
            </a:r>
            <a:r>
              <a:rPr sz="2000" b="1" spc="-4" dirty="0" smtClean="0">
                <a:latin typeface="Times New Roman"/>
                <a:cs typeface="Times New Roman"/>
              </a:rPr>
              <a:t> </a:t>
            </a:r>
            <a:r>
              <a:rPr sz="2000" b="1" spc="0" dirty="0" smtClean="0">
                <a:latin typeface="Times New Roman"/>
                <a:cs typeface="Times New Roman"/>
              </a:rPr>
              <a:t>rules:</a:t>
            </a:r>
            <a:endParaRPr sz="2000" dirty="0">
              <a:latin typeface="Times New Roman"/>
              <a:cs typeface="Times New Roman"/>
            </a:endParaRPr>
          </a:p>
          <a:p>
            <a:pPr marL="496824">
              <a:lnSpc>
                <a:spcPct val="95825"/>
              </a:lnSpc>
              <a:spcBef>
                <a:spcPts val="345"/>
              </a:spcBef>
            </a:pPr>
            <a:r>
              <a:rPr sz="2000" spc="16" dirty="0" smtClean="0">
                <a:solidFill>
                  <a:srgbClr val="0000FF"/>
                </a:solidFill>
                <a:latin typeface="Times New Roman"/>
                <a:cs typeface="Times New Roman"/>
              </a:rPr>
              <a:t> </a:t>
            </a:r>
            <a:r>
              <a:rPr sz="2000" b="1" spc="16" dirty="0" smtClean="0">
                <a:solidFill>
                  <a:schemeClr val="accent3"/>
                </a:solidFill>
                <a:latin typeface="Times New Roman"/>
                <a:cs typeface="Times New Roman"/>
              </a:rPr>
              <a:t>Product rule</a:t>
            </a:r>
            <a:endParaRPr lang="en-IN" sz="2000" dirty="0">
              <a:solidFill>
                <a:schemeClr val="accent3"/>
              </a:solidFill>
              <a:latin typeface="Times New Roman"/>
              <a:cs typeface="Times New Roman"/>
            </a:endParaRPr>
          </a:p>
          <a:p>
            <a:pPr marL="153924" indent="0">
              <a:lnSpc>
                <a:spcPct val="95825"/>
              </a:lnSpc>
              <a:spcBef>
                <a:spcPts val="345"/>
              </a:spcBef>
              <a:buNone/>
            </a:pPr>
            <a:r>
              <a:rPr sz="2000" spc="0" dirty="0" smtClean="0">
                <a:latin typeface="Times New Roman"/>
                <a:cs typeface="Times New Roman"/>
              </a:rPr>
              <a:t>A count decomposes into a sequence of dependent counts (“each element in</a:t>
            </a:r>
            <a:r>
              <a:rPr lang="en-IN" sz="2000" dirty="0">
                <a:latin typeface="Times New Roman"/>
                <a:cs typeface="Times New Roman"/>
              </a:rPr>
              <a:t> </a:t>
            </a:r>
            <a:r>
              <a:rPr lang="en-IN" sz="2000" dirty="0" smtClean="0">
                <a:latin typeface="Times New Roman"/>
                <a:cs typeface="Times New Roman"/>
              </a:rPr>
              <a:t> </a:t>
            </a:r>
            <a:r>
              <a:rPr sz="2000" spc="0" dirty="0" smtClean="0">
                <a:latin typeface="Times New Roman"/>
                <a:cs typeface="Times New Roman"/>
              </a:rPr>
              <a:t>the first count is associated with all elements of the second count”)</a:t>
            </a:r>
            <a:endParaRPr sz="2000" dirty="0">
              <a:latin typeface="Times New Roman"/>
              <a:cs typeface="Times New Roman"/>
            </a:endParaRPr>
          </a:p>
          <a:p>
            <a:pPr marL="496824">
              <a:lnSpc>
                <a:spcPct val="95825"/>
              </a:lnSpc>
              <a:spcBef>
                <a:spcPts val="290"/>
              </a:spcBef>
            </a:pPr>
            <a:r>
              <a:rPr sz="2000" spc="23" dirty="0" smtClean="0">
                <a:solidFill>
                  <a:srgbClr val="0000FF"/>
                </a:solidFill>
                <a:latin typeface="Times New Roman"/>
                <a:cs typeface="Times New Roman"/>
              </a:rPr>
              <a:t> </a:t>
            </a:r>
            <a:r>
              <a:rPr sz="2000" b="1" spc="23" dirty="0" smtClean="0">
                <a:solidFill>
                  <a:schemeClr val="accent3"/>
                </a:solidFill>
                <a:latin typeface="Times New Roman"/>
                <a:cs typeface="Times New Roman"/>
              </a:rPr>
              <a:t>Sum rule</a:t>
            </a:r>
            <a:endParaRPr sz="2000" dirty="0">
              <a:solidFill>
                <a:schemeClr val="accent3"/>
              </a:solidFill>
              <a:latin typeface="Times New Roman"/>
              <a:cs typeface="Times New Roman"/>
            </a:endParaRPr>
          </a:p>
          <a:p>
            <a:pPr marL="382524" indent="0">
              <a:lnSpc>
                <a:spcPct val="95825"/>
              </a:lnSpc>
              <a:spcBef>
                <a:spcPts val="345"/>
              </a:spcBef>
              <a:buNone/>
            </a:pPr>
            <a:r>
              <a:rPr lang="en-IN" sz="2000" spc="2" dirty="0">
                <a:latin typeface="Times New Roman"/>
                <a:cs typeface="Times New Roman"/>
              </a:rPr>
              <a:t> </a:t>
            </a:r>
            <a:r>
              <a:rPr lang="en-IN" sz="2000" spc="2" dirty="0" smtClean="0">
                <a:latin typeface="Times New Roman"/>
                <a:cs typeface="Times New Roman"/>
              </a:rPr>
              <a:t> </a:t>
            </a:r>
            <a:r>
              <a:rPr sz="2000" spc="2" dirty="0" smtClean="0">
                <a:latin typeface="Times New Roman"/>
                <a:cs typeface="Times New Roman"/>
              </a:rPr>
              <a:t>A count decomposes into a set of independent counts</a:t>
            </a:r>
            <a:endParaRPr sz="2000" dirty="0">
              <a:latin typeface="Times New Roman"/>
              <a:cs typeface="Times New Roman"/>
            </a:endParaRPr>
          </a:p>
          <a:p>
            <a:pPr marL="496824" indent="0">
              <a:lnSpc>
                <a:spcPct val="95825"/>
              </a:lnSpc>
              <a:spcBef>
                <a:spcPts val="60"/>
              </a:spcBef>
              <a:buNone/>
            </a:pPr>
            <a:r>
              <a:rPr sz="2000" spc="0" dirty="0" smtClean="0">
                <a:latin typeface="Times New Roman"/>
                <a:cs typeface="Times New Roman"/>
              </a:rPr>
              <a:t>(“elements of counts are alternatives”)</a:t>
            </a:r>
            <a:endParaRPr sz="2000" dirty="0">
              <a:latin typeface="Times New Roman"/>
              <a:cs typeface="Times New Roman"/>
            </a:endParaRPr>
          </a:p>
        </p:txBody>
      </p:sp>
    </p:spTree>
    <p:extLst>
      <p:ext uri="{BB962C8B-B14F-4D97-AF65-F5344CB8AC3E}">
        <p14:creationId xmlns:p14="http://schemas.microsoft.com/office/powerpoint/2010/main" val="842435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US" dirty="0"/>
          </a:p>
        </p:txBody>
      </p:sp>
      <p:sp>
        <p:nvSpPr>
          <p:cNvPr id="3" name="Content Placeholder 2"/>
          <p:cNvSpPr>
            <a:spLocks noGrp="1"/>
          </p:cNvSpPr>
          <p:nvPr>
            <p:ph idx="1"/>
          </p:nvPr>
        </p:nvSpPr>
        <p:spPr>
          <a:xfrm>
            <a:off x="458393" y="1455313"/>
            <a:ext cx="9381066" cy="4984124"/>
          </a:xfrm>
        </p:spPr>
        <p:txBody>
          <a:bodyPr>
            <a:normAutofit/>
          </a:bodyPr>
          <a:lstStyle/>
          <a:p>
            <a:pPr algn="just"/>
            <a:r>
              <a:rPr lang="en-US" dirty="0">
                <a:latin typeface="Times New Roman" panose="02020603050405020304" pitchFamily="18" charset="0"/>
                <a:cs typeface="Times New Roman" panose="02020603050405020304" pitchFamily="18" charset="0"/>
              </a:rPr>
              <a:t>Let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List all 3-combinations of the 5 elements of the set </a:t>
            </a:r>
            <a:r>
              <a:rPr lang="en-US" i="1" dirty="0">
                <a:latin typeface="Times New Roman" panose="02020603050405020304" pitchFamily="18" charset="0"/>
                <a:cs typeface="Times New Roman" panose="02020603050405020304" pitchFamily="18" charset="0"/>
              </a:rPr>
              <a:t>X</a:t>
            </a:r>
            <a:r>
              <a:rPr lang="en-US" i="1" dirty="0" smtClean="0">
                <a:latin typeface="Times New Roman" panose="02020603050405020304" pitchFamily="18" charset="0"/>
                <a:cs typeface="Times New Roman" panose="02020603050405020304" pitchFamily="18" charset="0"/>
              </a:rPr>
              <a:t>.</a:t>
            </a:r>
          </a:p>
          <a:p>
            <a:pPr marL="0" indent="0" algn="just">
              <a:buNone/>
            </a:pPr>
            <a:endParaRPr lang="en-US"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 student is to answer eight out of ten questions on an exam.</a:t>
            </a:r>
          </a:p>
          <a:p>
            <a:pPr marL="457200" lvl="1"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Find </a:t>
            </a:r>
            <a:r>
              <a:rPr lang="en-US" sz="1800" dirty="0">
                <a:latin typeface="Times New Roman" panose="02020603050405020304" pitchFamily="18" charset="0"/>
                <a:cs typeface="Times New Roman" panose="02020603050405020304" pitchFamily="18" charset="0"/>
              </a:rPr>
              <a:t>the number </a:t>
            </a:r>
            <a:r>
              <a:rPr lang="en-US" sz="1800" i="1"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 of ways that the student can choose the eight questions</a:t>
            </a:r>
          </a:p>
          <a:p>
            <a:pPr marL="457200" lvl="1" indent="0" algn="just">
              <a:buNone/>
            </a:pPr>
            <a:r>
              <a:rPr lang="en-US" sz="1800" dirty="0" smtClean="0">
                <a:solidFill>
                  <a:schemeClr val="accent6"/>
                </a:solidFill>
                <a:latin typeface="Times New Roman" panose="02020603050405020304" pitchFamily="18" charset="0"/>
                <a:cs typeface="Times New Roman" panose="02020603050405020304" pitchFamily="18" charset="0"/>
              </a:rPr>
              <a:t>           </a:t>
            </a:r>
            <a:r>
              <a:rPr lang="en-US" sz="1800" dirty="0" smtClean="0">
                <a:solidFill>
                  <a:schemeClr val="accent1">
                    <a:lumMod val="60000"/>
                    <a:lumOff val="40000"/>
                  </a:schemeClr>
                </a:solidFill>
                <a:latin typeface="Times New Roman" panose="02020603050405020304" pitchFamily="18" charset="0"/>
                <a:cs typeface="Times New Roman" panose="02020603050405020304" pitchFamily="18" charset="0"/>
              </a:rPr>
              <a:t>C(10,8</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a:t>
            </a:r>
          </a:p>
          <a:p>
            <a:pPr marL="457200" lvl="1" indent="0" algn="just">
              <a:buNone/>
            </a:pPr>
            <a:r>
              <a:rPr lang="en-US" sz="1800" dirty="0" smtClean="0">
                <a:latin typeface="Times New Roman" panose="02020603050405020304" pitchFamily="18" charset="0"/>
                <a:cs typeface="Times New Roman" panose="02020603050405020304" pitchFamily="18" charset="0"/>
              </a:rPr>
              <a:t>     - Find </a:t>
            </a:r>
            <a:r>
              <a:rPr lang="en-US" sz="1800" dirty="0">
                <a:latin typeface="Times New Roman" panose="02020603050405020304" pitchFamily="18" charset="0"/>
                <a:cs typeface="Times New Roman" panose="02020603050405020304" pitchFamily="18" charset="0"/>
              </a:rPr>
              <a:t>the number </a:t>
            </a:r>
            <a:r>
              <a:rPr lang="en-US" sz="1800" i="1" dirty="0">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 of ways that the student can choose the eight questions, if the first three questions are compulsory. </a:t>
            </a:r>
            <a:endParaRPr lang="en-US" sz="1800" dirty="0" smtClean="0">
              <a:latin typeface="Times New Roman" panose="02020603050405020304" pitchFamily="18" charset="0"/>
              <a:cs typeface="Times New Roman" panose="02020603050405020304" pitchFamily="18" charset="0"/>
            </a:endParaRPr>
          </a:p>
          <a:p>
            <a:pPr marL="457200" lvl="1" indent="0" algn="just">
              <a:buNone/>
            </a:pPr>
            <a:r>
              <a:rPr lang="en-US" sz="1800" dirty="0">
                <a:solidFill>
                  <a:schemeClr val="accent6"/>
                </a:solidFill>
                <a:latin typeface="Times New Roman" panose="02020603050405020304" pitchFamily="18" charset="0"/>
                <a:cs typeface="Times New Roman" panose="02020603050405020304" pitchFamily="18" charset="0"/>
              </a:rPr>
              <a:t> </a:t>
            </a:r>
            <a:r>
              <a:rPr lang="en-US" sz="1800" dirty="0" smtClean="0">
                <a:solidFill>
                  <a:schemeClr val="accent6"/>
                </a:solidFill>
                <a:latin typeface="Times New Roman" panose="02020603050405020304" pitchFamily="18" charset="0"/>
                <a:cs typeface="Times New Roman" panose="02020603050405020304" pitchFamily="18" charset="0"/>
              </a:rPr>
              <a:t>         </a:t>
            </a:r>
            <a:r>
              <a:rPr lang="en-US" sz="18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C(7,5</a:t>
            </a:r>
            <a:r>
              <a:rPr lang="en-US" sz="18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IN"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many unordered selections of two elements can be made from the set {0</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a:t>
            </a:r>
          </a:p>
          <a:p>
            <a:pPr marL="0" indent="0">
              <a:buNone/>
            </a:pPr>
            <a:r>
              <a:rPr lang="en-US" dirty="0" smtClean="0">
                <a:solidFill>
                  <a:schemeClr val="accent6"/>
                </a:solidFill>
                <a:latin typeface="Times New Roman" panose="02020603050405020304" pitchFamily="18" charset="0"/>
                <a:cs typeface="Times New Roman" panose="02020603050405020304" pitchFamily="18" charset="0"/>
              </a:rPr>
              <a:t>                 </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C(4,2)</a:t>
            </a:r>
          </a:p>
          <a:p>
            <a:r>
              <a:rPr lang="en-US" dirty="0">
                <a:latin typeface="Times New Roman" panose="02020603050405020304" pitchFamily="18" charset="0"/>
                <a:cs typeface="Times New Roman" panose="02020603050405020304" pitchFamily="18" charset="0"/>
              </a:rPr>
              <a:t>Suppose five members of a group of twelve are to be chosen to work as a team on a special project. How many distinct five-person teams can be selected?</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(C(12,5)</a:t>
            </a:r>
          </a:p>
          <a:p>
            <a:pPr marL="0" indent="0">
              <a:buNone/>
            </a:pP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457200" lvl="1" indent="0" algn="just">
              <a:buNone/>
            </a:pPr>
            <a:endParaRPr lang="en-US" sz="1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951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5562"/>
          </a:xfrm>
        </p:spPr>
        <p:txBody>
          <a:bodyPr/>
          <a:lstStyle/>
          <a:p>
            <a:r>
              <a:rPr lang="en-IN" dirty="0" err="1" smtClean="0"/>
              <a:t>Cont</a:t>
            </a:r>
            <a:r>
              <a:rPr lang="en-IN" dirty="0" smtClean="0"/>
              <a:t>…</a:t>
            </a:r>
            <a:endParaRPr lang="en-US" dirty="0"/>
          </a:p>
        </p:txBody>
      </p:sp>
      <p:sp>
        <p:nvSpPr>
          <p:cNvPr id="3" name="Content Placeholder 2">
            <a:extLst>
              <a:ext uri="{FF2B5EF4-FFF2-40B4-BE49-F238E27FC236}">
                <a16:creationId xmlns="" xmlns:a16="http://schemas.microsoft.com/office/drawing/2014/main" id="{AC4B7193-839D-440E-B09C-3655FCD052BD}"/>
              </a:ext>
            </a:extLst>
          </p:cNvPr>
          <p:cNvSpPr>
            <a:spLocks noGrp="1"/>
          </p:cNvSpPr>
          <p:nvPr>
            <p:ph idx="1"/>
          </p:nvPr>
        </p:nvSpPr>
        <p:spPr>
          <a:xfrm>
            <a:off x="677333" y="1365162"/>
            <a:ext cx="9136367" cy="5061396"/>
          </a:xfrm>
        </p:spPr>
        <p:txBody>
          <a:bodyPr>
            <a:normAutofit lnSpcReduction="10000"/>
          </a:bodyPr>
          <a:lstStyle/>
          <a:p>
            <a:r>
              <a:rPr lang="en-US" dirty="0"/>
              <a:t> </a:t>
            </a:r>
            <a:r>
              <a:rPr lang="en-US" sz="1900" b="1" dirty="0">
                <a:latin typeface="Times New Roman" panose="02020603050405020304" pitchFamily="18" charset="0"/>
                <a:cs typeface="Times New Roman" panose="02020603050405020304" pitchFamily="18" charset="0"/>
              </a:rPr>
              <a:t>A computer programming team has 14 members. </a:t>
            </a:r>
          </a:p>
          <a:p>
            <a:pPr marL="457200" lvl="1" indent="0">
              <a:buNone/>
            </a:pPr>
            <a:r>
              <a:rPr lang="en-US" sz="1900" dirty="0" smtClean="0">
                <a:latin typeface="Times New Roman" panose="02020603050405020304" pitchFamily="18" charset="0"/>
                <a:cs typeface="Times New Roman" panose="02020603050405020304" pitchFamily="18" charset="0"/>
              </a:rPr>
              <a:t>   - How </a:t>
            </a:r>
            <a:r>
              <a:rPr lang="en-US" sz="1900" dirty="0">
                <a:latin typeface="Times New Roman" panose="02020603050405020304" pitchFamily="18" charset="0"/>
                <a:cs typeface="Times New Roman" panose="02020603050405020304" pitchFamily="18" charset="0"/>
              </a:rPr>
              <a:t>many ways can a group of seven be chosen to work on a project</a:t>
            </a:r>
            <a:r>
              <a:rPr lang="en-US" sz="1900" dirty="0" smtClean="0">
                <a:latin typeface="Times New Roman" panose="02020603050405020304" pitchFamily="18" charset="0"/>
                <a:cs typeface="Times New Roman" panose="02020603050405020304" pitchFamily="18" charset="0"/>
              </a:rPr>
              <a:t>?</a:t>
            </a:r>
            <a:endParaRPr lang="en-US" sz="19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Suppose eight team members are women and six are men</a:t>
            </a:r>
          </a:p>
          <a:p>
            <a:pPr marL="457200" lvl="1" indent="0" algn="just">
              <a:buNone/>
            </a:pPr>
            <a:r>
              <a:rPr lang="en-US" sz="1900" dirty="0" smtClean="0">
                <a:latin typeface="Times New Roman" panose="02020603050405020304" pitchFamily="18" charset="0"/>
                <a:cs typeface="Times New Roman" panose="02020603050405020304" pitchFamily="18" charset="0"/>
              </a:rPr>
              <a:t> - How </a:t>
            </a:r>
            <a:r>
              <a:rPr lang="en-US" sz="1900" dirty="0">
                <a:latin typeface="Times New Roman" panose="02020603050405020304" pitchFamily="18" charset="0"/>
                <a:cs typeface="Times New Roman" panose="02020603050405020304" pitchFamily="18" charset="0"/>
              </a:rPr>
              <a:t>many groups of seven can be chosen that contain four women and three </a:t>
            </a:r>
            <a:r>
              <a:rPr lang="en-US" sz="1900" dirty="0" smtClean="0">
                <a:latin typeface="Times New Roman" panose="02020603050405020304" pitchFamily="18" charset="0"/>
                <a:cs typeface="Times New Roman" panose="02020603050405020304" pitchFamily="18" charset="0"/>
              </a:rPr>
              <a:t>men</a:t>
            </a:r>
          </a:p>
          <a:p>
            <a:pPr marL="457200" lvl="1" indent="0" algn="just">
              <a:buNone/>
            </a:pPr>
            <a:r>
              <a:rPr lang="en-US" sz="1900" dirty="0" smtClean="0">
                <a:latin typeface="Times New Roman" panose="02020603050405020304" pitchFamily="18" charset="0"/>
                <a:cs typeface="Times New Roman" panose="02020603050405020304" pitchFamily="18" charset="0"/>
              </a:rPr>
              <a:t>        </a:t>
            </a:r>
            <a:endParaRPr lang="en-US" sz="19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457200" lvl="1" indent="0" algn="just">
              <a:buNone/>
            </a:pPr>
            <a:r>
              <a:rPr lang="en-US" sz="1900" dirty="0" smtClean="0">
                <a:latin typeface="Times New Roman" panose="02020603050405020304" pitchFamily="18" charset="0"/>
                <a:cs typeface="Times New Roman" panose="02020603050405020304" pitchFamily="18" charset="0"/>
              </a:rPr>
              <a:t>- How </a:t>
            </a:r>
            <a:r>
              <a:rPr lang="en-US" sz="1900" dirty="0">
                <a:latin typeface="Times New Roman" panose="02020603050405020304" pitchFamily="18" charset="0"/>
                <a:cs typeface="Times New Roman" panose="02020603050405020304" pitchFamily="18" charset="0"/>
              </a:rPr>
              <a:t>many groups of seven can be chosen that contain at most three women?</a:t>
            </a:r>
          </a:p>
          <a:p>
            <a:pPr marL="457200" lvl="1" indent="0" algn="just">
              <a:buNone/>
            </a:pPr>
            <a:r>
              <a:rPr lang="en-US" sz="1900" i="1" dirty="0" smtClean="0">
                <a:solidFill>
                  <a:schemeClr val="accent6"/>
                </a:solidFill>
                <a:latin typeface="Times New Roman" panose="02020603050405020304" pitchFamily="18" charset="0"/>
                <a:cs typeface="Times New Roman" panose="02020603050405020304" pitchFamily="18" charset="0"/>
              </a:rPr>
              <a:t>       </a:t>
            </a:r>
            <a:endParaRPr lang="en-US" sz="19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900" dirty="0" smtClean="0">
                <a:latin typeface="Times New Roman" panose="02020603050405020304" pitchFamily="18" charset="0"/>
                <a:cs typeface="Times New Roman" panose="02020603050405020304" pitchFamily="18" charset="0"/>
              </a:rPr>
              <a:t>          - Suppose </a:t>
            </a:r>
            <a:r>
              <a:rPr lang="en-US" sz="1900" dirty="0">
                <a:latin typeface="Times New Roman" panose="02020603050405020304" pitchFamily="18" charset="0"/>
                <a:cs typeface="Times New Roman" panose="02020603050405020304" pitchFamily="18" charset="0"/>
              </a:rPr>
              <a:t>two team members refuse to work together on projects. How many groups of seven can be chosen to work on a project?</a:t>
            </a:r>
          </a:p>
          <a:p>
            <a:pPr marL="0" indent="0" algn="just">
              <a:buNone/>
            </a:pPr>
            <a:r>
              <a:rPr lang="en-US" sz="1900" i="1" dirty="0" smtClean="0">
                <a:solidFill>
                  <a:schemeClr val="accent6"/>
                </a:solidFill>
                <a:latin typeface="Times New Roman" panose="02020603050405020304" pitchFamily="18" charset="0"/>
                <a:cs typeface="Times New Roman" panose="02020603050405020304" pitchFamily="18" charset="0"/>
              </a:rPr>
              <a:t>            </a:t>
            </a:r>
            <a:endParaRPr lang="en-US" sz="19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900" dirty="0" smtClean="0">
                <a:latin typeface="Times New Roman" panose="02020603050405020304" pitchFamily="18" charset="0"/>
                <a:cs typeface="Times New Roman" panose="02020603050405020304" pitchFamily="18" charset="0"/>
              </a:rPr>
              <a:t>          - Suppose </a:t>
            </a:r>
            <a:r>
              <a:rPr lang="en-US" sz="1900" dirty="0">
                <a:latin typeface="Times New Roman" panose="02020603050405020304" pitchFamily="18" charset="0"/>
                <a:cs typeface="Times New Roman" panose="02020603050405020304" pitchFamily="18" charset="0"/>
              </a:rPr>
              <a:t>two team members insist on either working together or not at all on projects. How many groups of seven can be chosen to work on a project</a:t>
            </a:r>
            <a:r>
              <a:rPr lang="en-US" sz="1900" dirty="0" smtClean="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endParaRPr lang="en-US" sz="19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4299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Binomial Theorem</a:t>
            </a:r>
            <a:endParaRPr lang="en-US" dirty="0"/>
          </a:p>
        </p:txBody>
      </p:sp>
    </p:spTree>
    <p:extLst>
      <p:ext uri="{BB962C8B-B14F-4D97-AF65-F5344CB8AC3E}">
        <p14:creationId xmlns:p14="http://schemas.microsoft.com/office/powerpoint/2010/main" val="2334655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303" y="274750"/>
            <a:ext cx="8596668" cy="678287"/>
          </a:xfrm>
        </p:spPr>
        <p:txBody>
          <a:bodyPr/>
          <a:lstStyle/>
          <a:p>
            <a:r>
              <a:rPr lang="en-IN" dirty="0" smtClean="0"/>
              <a:t>Polynomial</a:t>
            </a:r>
            <a:endParaRPr lang="en-US" dirty="0"/>
          </a:p>
        </p:txBody>
      </p:sp>
      <p:pic>
        <p:nvPicPr>
          <p:cNvPr id="4" name="Content Placeholder 3"/>
          <p:cNvPicPr>
            <a:picLocks noGrp="1" noChangeAspect="1"/>
          </p:cNvPicPr>
          <p:nvPr>
            <p:ph idx="1"/>
          </p:nvPr>
        </p:nvPicPr>
        <p:blipFill>
          <a:blip r:embed="rId2"/>
          <a:stretch>
            <a:fillRect/>
          </a:stretch>
        </p:blipFill>
        <p:spPr>
          <a:xfrm>
            <a:off x="574303" y="953037"/>
            <a:ext cx="8865911" cy="5676829"/>
          </a:xfrm>
          <a:prstGeom prst="rect">
            <a:avLst/>
          </a:prstGeom>
        </p:spPr>
      </p:pic>
    </p:spTree>
    <p:extLst>
      <p:ext uri="{BB962C8B-B14F-4D97-AF65-F5344CB8AC3E}">
        <p14:creationId xmlns:p14="http://schemas.microsoft.com/office/powerpoint/2010/main" val="136054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Binomial  </a:t>
            </a:r>
            <a:endParaRPr lang="en-US" dirty="0"/>
          </a:p>
        </p:txBody>
      </p:sp>
      <p:pic>
        <p:nvPicPr>
          <p:cNvPr id="4" name="Content Placeholder 3"/>
          <p:cNvPicPr>
            <a:picLocks noGrp="1" noChangeAspect="1"/>
          </p:cNvPicPr>
          <p:nvPr>
            <p:ph idx="1"/>
          </p:nvPr>
        </p:nvPicPr>
        <p:blipFill>
          <a:blip r:embed="rId2"/>
          <a:stretch>
            <a:fillRect/>
          </a:stretch>
        </p:blipFill>
        <p:spPr>
          <a:xfrm>
            <a:off x="798491" y="2060620"/>
            <a:ext cx="8603086" cy="3361386"/>
          </a:xfrm>
          <a:prstGeom prst="rect">
            <a:avLst/>
          </a:prstGeom>
        </p:spPr>
      </p:pic>
    </p:spTree>
    <p:extLst>
      <p:ext uri="{BB962C8B-B14F-4D97-AF65-F5344CB8AC3E}">
        <p14:creationId xmlns:p14="http://schemas.microsoft.com/office/powerpoint/2010/main" val="3107289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579549" y="1622738"/>
            <a:ext cx="9053848" cy="4365938"/>
          </a:xfrm>
          <a:prstGeom prst="rect">
            <a:avLst/>
          </a:prstGeom>
        </p:spPr>
      </p:pic>
    </p:spTree>
    <p:extLst>
      <p:ext uri="{BB962C8B-B14F-4D97-AF65-F5344CB8AC3E}">
        <p14:creationId xmlns:p14="http://schemas.microsoft.com/office/powerpoint/2010/main" val="697607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677334" y="2640170"/>
            <a:ext cx="8596668" cy="3078050"/>
          </a:xfrm>
          <a:prstGeom prst="rect">
            <a:avLst/>
          </a:prstGeom>
        </p:spPr>
      </p:pic>
    </p:spTree>
    <p:extLst>
      <p:ext uri="{BB962C8B-B14F-4D97-AF65-F5344CB8AC3E}">
        <p14:creationId xmlns:p14="http://schemas.microsoft.com/office/powerpoint/2010/main" val="2160441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IN" dirty="0" smtClean="0"/>
              <a:t>Binomial Theorem</a:t>
            </a:r>
            <a:endParaRPr lang="en-US" dirty="0"/>
          </a:p>
        </p:txBody>
      </p:sp>
      <p:pic>
        <p:nvPicPr>
          <p:cNvPr id="4" name="Content Placeholder 3"/>
          <p:cNvPicPr>
            <a:picLocks noGrp="1" noChangeAspect="1"/>
          </p:cNvPicPr>
          <p:nvPr>
            <p:ph idx="1"/>
          </p:nvPr>
        </p:nvPicPr>
        <p:blipFill>
          <a:blip r:embed="rId2"/>
          <a:stretch>
            <a:fillRect/>
          </a:stretch>
        </p:blipFill>
        <p:spPr>
          <a:xfrm>
            <a:off x="677334" y="1352282"/>
            <a:ext cx="8865910" cy="5171561"/>
          </a:xfrm>
          <a:prstGeom prst="rect">
            <a:avLst/>
          </a:prstGeom>
        </p:spPr>
      </p:pic>
    </p:spTree>
    <p:extLst>
      <p:ext uri="{BB962C8B-B14F-4D97-AF65-F5344CB8AC3E}">
        <p14:creationId xmlns:p14="http://schemas.microsoft.com/office/powerpoint/2010/main" val="4163206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1470"/>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677334" y="1596980"/>
            <a:ext cx="8724243" cy="4636395"/>
          </a:xfrm>
          <a:prstGeom prst="rect">
            <a:avLst/>
          </a:prstGeom>
        </p:spPr>
      </p:pic>
    </p:spTree>
    <p:extLst>
      <p:ext uri="{BB962C8B-B14F-4D97-AF65-F5344CB8AC3E}">
        <p14:creationId xmlns:p14="http://schemas.microsoft.com/office/powerpoint/2010/main" val="2631682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889467" y="1931830"/>
            <a:ext cx="8099987" cy="4093193"/>
          </a:xfrm>
          <a:prstGeom prst="rect">
            <a:avLst/>
          </a:prstGeom>
        </p:spPr>
      </p:pic>
    </p:spTree>
    <p:extLst>
      <p:ext uri="{BB962C8B-B14F-4D97-AF65-F5344CB8AC3E}">
        <p14:creationId xmlns:p14="http://schemas.microsoft.com/office/powerpoint/2010/main" val="107138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Rule</a:t>
            </a:r>
            <a:endParaRPr lang="en-US" dirty="0"/>
          </a:p>
        </p:txBody>
      </p:sp>
      <p:sp>
        <p:nvSpPr>
          <p:cNvPr id="4" name="TextBox 7"/>
          <p:cNvSpPr txBox="1">
            <a:spLocks noGrp="1" noChangeArrowheads="1"/>
          </p:cNvSpPr>
          <p:nvPr>
            <p:ph idx="1"/>
          </p:nvPr>
        </p:nvSpPr>
        <p:spPr bwMode="auto">
          <a:xfrm>
            <a:off x="677333" y="1413614"/>
            <a:ext cx="8891669" cy="5683607"/>
          </a:xfrm>
          <a:prstGeom prst="rect">
            <a:avLst/>
          </a:prstGeom>
          <a:noFill/>
          <a:ln w="9525">
            <a:noFill/>
            <a:miter lim="800000"/>
            <a:headEnd/>
            <a:tailEnd/>
          </a:ln>
        </p:spPr>
        <p:txBody>
          <a:bodyPr wrap="square">
            <a:spAutoFit/>
          </a:bodyPr>
          <a:lstStyle/>
          <a:p>
            <a:r>
              <a:rPr lang="en-US" sz="2000" dirty="0">
                <a:latin typeface="Times New Roman" panose="02020603050405020304" pitchFamily="18" charset="0"/>
                <a:cs typeface="Times New Roman" panose="02020603050405020304" pitchFamily="18" charset="0"/>
              </a:rPr>
              <a:t>How many ways to assign employees </a:t>
            </a:r>
            <a:r>
              <a:rPr lang="en-US" sz="2000" dirty="0" smtClean="0">
                <a:latin typeface="Times New Roman" panose="02020603050405020304" pitchFamily="18" charset="0"/>
                <a:cs typeface="Times New Roman" panose="02020603050405020304" pitchFamily="18" charset="0"/>
              </a:rPr>
              <a:t> to </a:t>
            </a:r>
            <a:r>
              <a:rPr lang="en-US" sz="2000" dirty="0">
                <a:latin typeface="Times New Roman" panose="02020603050405020304" pitchFamily="18" charset="0"/>
                <a:cs typeface="Times New Roman" panose="02020603050405020304" pitchFamily="18" charset="0"/>
              </a:rPr>
              <a:t>offices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1</a:t>
            </a:r>
            <a:r>
              <a:rPr lang="en-US" sz="2000" baseline="30000" dirty="0" smtClean="0">
                <a:latin typeface="Times New Roman" panose="02020603050405020304" pitchFamily="18" charset="0"/>
                <a:cs typeface="Times New Roman" panose="02020603050405020304" pitchFamily="18" charset="0"/>
              </a:rPr>
              <a:t>st</a:t>
            </a:r>
            <a:r>
              <a:rPr lang="en-US" sz="2000" dirty="0" smtClean="0">
                <a:latin typeface="Times New Roman" panose="02020603050405020304" pitchFamily="18" charset="0"/>
                <a:cs typeface="Times New Roman" panose="02020603050405020304" pitchFamily="18" charset="0"/>
              </a:rPr>
              <a:t> employee has 10 office choices</a:t>
            </a:r>
          </a:p>
          <a:p>
            <a:pPr marL="0" indent="0">
              <a:buNone/>
            </a:pPr>
            <a:r>
              <a:rPr lang="en-US" sz="2000" dirty="0" smtClean="0">
                <a:latin typeface="Times New Roman" panose="02020603050405020304" pitchFamily="18" charset="0"/>
                <a:cs typeface="Times New Roman" panose="02020603050405020304" pitchFamily="18" charset="0"/>
              </a:rPr>
              <a:t>                                    2</a:t>
            </a:r>
            <a:r>
              <a:rPr lang="en-US" sz="2000" baseline="30000" dirty="0" smtClean="0">
                <a:latin typeface="Times New Roman" panose="02020603050405020304" pitchFamily="18" charset="0"/>
                <a:cs typeface="Times New Roman" panose="02020603050405020304" pitchFamily="18" charset="0"/>
              </a:rPr>
              <a:t>nd</a:t>
            </a:r>
            <a:r>
              <a:rPr lang="en-US" sz="2000" dirty="0" smtClean="0">
                <a:latin typeface="Times New Roman" panose="02020603050405020304" pitchFamily="18" charset="0"/>
                <a:cs typeface="Times New Roman" panose="02020603050405020304" pitchFamily="18" charset="0"/>
              </a:rPr>
              <a:t> employee has 9 office choices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Total </a:t>
            </a:r>
            <a:r>
              <a:rPr lang="en-US" sz="2000" dirty="0">
                <a:latin typeface="Times New Roman" panose="02020603050405020304" pitchFamily="18" charset="0"/>
                <a:cs typeface="Times New Roman" panose="02020603050405020304" pitchFamily="18" charset="0"/>
              </a:rPr>
              <a:t>office assignment ways: 10x9 = 90</a:t>
            </a:r>
          </a:p>
          <a:p>
            <a:pPr marL="0" indent="0">
              <a:buNone/>
            </a:pPr>
            <a:endParaRPr lang="en-IN" sz="3200" dirty="0" smtClean="0"/>
          </a:p>
          <a:p>
            <a:pPr marL="0" indent="0">
              <a:buNone/>
            </a:pPr>
            <a:endParaRPr lang="en-IN" sz="3200" dirty="0"/>
          </a:p>
          <a:p>
            <a:pPr marL="0" indent="0">
              <a:buNone/>
            </a:pPr>
            <a:endParaRPr lang="en-IN" sz="3200" dirty="0" smtClean="0"/>
          </a:p>
          <a:p>
            <a:pPr marL="0" indent="0">
              <a:buNone/>
            </a:pPr>
            <a:endParaRPr lang="en-IN" sz="3200" dirty="0"/>
          </a:p>
          <a:p>
            <a:pPr marL="0" indent="0">
              <a:buNone/>
            </a:pPr>
            <a:endParaRPr lang="en-US" sz="3200" dirty="0"/>
          </a:p>
        </p:txBody>
      </p:sp>
    </p:spTree>
    <p:extLst>
      <p:ext uri="{BB962C8B-B14F-4D97-AF65-F5344CB8AC3E}">
        <p14:creationId xmlns:p14="http://schemas.microsoft.com/office/powerpoint/2010/main" val="2306758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712301" y="1738648"/>
            <a:ext cx="8561701" cy="4744304"/>
          </a:xfrm>
          <a:prstGeom prst="rect">
            <a:avLst/>
          </a:prstGeom>
        </p:spPr>
      </p:pic>
    </p:spTree>
    <p:extLst>
      <p:ext uri="{BB962C8B-B14F-4D97-AF65-F5344CB8AC3E}">
        <p14:creationId xmlns:p14="http://schemas.microsoft.com/office/powerpoint/2010/main" val="935926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042362" y="1468192"/>
            <a:ext cx="8127396" cy="4995059"/>
          </a:xfrm>
          <a:prstGeom prst="rect">
            <a:avLst/>
          </a:prstGeom>
        </p:spPr>
      </p:pic>
    </p:spTree>
    <p:extLst>
      <p:ext uri="{BB962C8B-B14F-4D97-AF65-F5344CB8AC3E}">
        <p14:creationId xmlns:p14="http://schemas.microsoft.com/office/powerpoint/2010/main" val="249782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875763" y="1405377"/>
            <a:ext cx="8306873" cy="5092196"/>
          </a:xfrm>
          <a:prstGeom prst="rect">
            <a:avLst/>
          </a:prstGeom>
        </p:spPr>
      </p:pic>
    </p:spTree>
    <p:extLst>
      <p:ext uri="{BB962C8B-B14F-4D97-AF65-F5344CB8AC3E}">
        <p14:creationId xmlns:p14="http://schemas.microsoft.com/office/powerpoint/2010/main" val="1177444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677334" y="1506828"/>
            <a:ext cx="8789382" cy="4700788"/>
          </a:xfrm>
          <a:prstGeom prst="rect">
            <a:avLst/>
          </a:prstGeom>
        </p:spPr>
      </p:pic>
    </p:spTree>
    <p:extLst>
      <p:ext uri="{BB962C8B-B14F-4D97-AF65-F5344CB8AC3E}">
        <p14:creationId xmlns:p14="http://schemas.microsoft.com/office/powerpoint/2010/main" val="319573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IN" dirty="0" err="1" smtClean="0"/>
              <a:t>Cont</a:t>
            </a:r>
            <a:r>
              <a:rPr lang="en-IN"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8313"/>
                <a:ext cx="8596668" cy="3880773"/>
              </a:xfrm>
            </p:spPr>
            <p:txBody>
              <a:bodyPr>
                <a:normAutofit/>
              </a:bodyPr>
              <a:lstStyle/>
              <a:p>
                <a:pPr marL="0" indent="0">
                  <a:buNone/>
                </a:pPr>
                <a:endParaRPr lang="en-IN" sz="4400" dirty="0" smtClean="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r>
                  <a:rPr lang="en-IN" sz="4400" dirty="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               Solve (a</a:t>
                </a:r>
                <a14:m>
                  <m:oMath xmlns:m="http://schemas.openxmlformats.org/officeDocument/2006/math">
                    <m:r>
                      <a:rPr lang="en-IN" sz="4400" i="1" smtClean="0">
                        <a:latin typeface="Cambria Math" panose="02040503050406030204" pitchFamily="18" charset="0"/>
                      </a:rPr>
                      <m:t>+</m:t>
                    </m:r>
                    <m:sSup>
                      <m:sSupPr>
                        <m:ctrlPr>
                          <a:rPr lang="en-IN" sz="4400" i="1" smtClean="0">
                            <a:latin typeface="Cambria Math" panose="02040503050406030204" pitchFamily="18" charset="0"/>
                          </a:rPr>
                        </m:ctrlPr>
                      </m:sSupPr>
                      <m:e>
                        <m:r>
                          <a:rPr lang="en-IN" sz="4400" i="1" smtClean="0">
                            <a:latin typeface="Cambria Math" panose="02040503050406030204" pitchFamily="18" charset="0"/>
                          </a:rPr>
                          <m:t>𝑏</m:t>
                        </m:r>
                        <m:r>
                          <a:rPr lang="en-IN" sz="4400" b="0" i="1" smtClean="0">
                            <a:latin typeface="Cambria Math" panose="02040503050406030204" pitchFamily="18" charset="0"/>
                          </a:rPr>
                          <m:t>)</m:t>
                        </m:r>
                      </m:e>
                      <m:sup>
                        <m:r>
                          <a:rPr lang="en-IN" sz="4400" b="0" i="1" smtClean="0">
                            <a:latin typeface="Cambria Math" panose="02040503050406030204" pitchFamily="18" charset="0"/>
                          </a:rPr>
                          <m:t>5</m:t>
                        </m:r>
                      </m:sup>
                    </m:sSup>
                  </m:oMath>
                </a14:m>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8313"/>
                <a:ext cx="8596668" cy="3880773"/>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7398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677334" y="2021984"/>
            <a:ext cx="8814396" cy="3284236"/>
          </a:xfrm>
          <a:prstGeom prst="rect">
            <a:avLst/>
          </a:prstGeom>
        </p:spPr>
      </p:pic>
    </p:spTree>
    <p:extLst>
      <p:ext uri="{BB962C8B-B14F-4D97-AF65-F5344CB8AC3E}">
        <p14:creationId xmlns:p14="http://schemas.microsoft.com/office/powerpoint/2010/main" val="427225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788305" y="1661375"/>
            <a:ext cx="8699183" cy="4333462"/>
          </a:xfrm>
          <a:prstGeom prst="rect">
            <a:avLst/>
          </a:prstGeom>
        </p:spPr>
      </p:pic>
    </p:spTree>
    <p:extLst>
      <p:ext uri="{BB962C8B-B14F-4D97-AF65-F5344CB8AC3E}">
        <p14:creationId xmlns:p14="http://schemas.microsoft.com/office/powerpoint/2010/main" val="3582540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Binomial Theorem</a:t>
            </a:r>
            <a:endParaRPr lang="en-US" dirty="0"/>
          </a:p>
        </p:txBody>
      </p:sp>
      <p:pic>
        <p:nvPicPr>
          <p:cNvPr id="4" name="Content Placeholder 3"/>
          <p:cNvPicPr>
            <a:picLocks noGrp="1" noChangeAspect="1"/>
          </p:cNvPicPr>
          <p:nvPr>
            <p:ph idx="1"/>
          </p:nvPr>
        </p:nvPicPr>
        <p:blipFill>
          <a:blip r:embed="rId2"/>
          <a:stretch>
            <a:fillRect/>
          </a:stretch>
        </p:blipFill>
        <p:spPr>
          <a:xfrm>
            <a:off x="677334" y="1581039"/>
            <a:ext cx="8241447" cy="4681299"/>
          </a:xfrm>
          <a:prstGeom prst="rect">
            <a:avLst/>
          </a:prstGeom>
        </p:spPr>
      </p:pic>
    </p:spTree>
    <p:extLst>
      <p:ext uri="{BB962C8B-B14F-4D97-AF65-F5344CB8AC3E}">
        <p14:creationId xmlns:p14="http://schemas.microsoft.com/office/powerpoint/2010/main" val="418213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756836" y="2023581"/>
            <a:ext cx="8517166" cy="2728723"/>
          </a:xfrm>
          <a:prstGeom prst="rect">
            <a:avLst/>
          </a:prstGeom>
        </p:spPr>
      </p:pic>
    </p:spTree>
    <p:extLst>
      <p:ext uri="{BB962C8B-B14F-4D97-AF65-F5344CB8AC3E}">
        <p14:creationId xmlns:p14="http://schemas.microsoft.com/office/powerpoint/2010/main" val="989508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677334" y="1707915"/>
            <a:ext cx="8196784" cy="3791364"/>
          </a:xfrm>
          <a:prstGeom prst="rect">
            <a:avLst/>
          </a:prstGeom>
        </p:spPr>
      </p:pic>
    </p:spTree>
    <p:extLst>
      <p:ext uri="{BB962C8B-B14F-4D97-AF65-F5344CB8AC3E}">
        <p14:creationId xmlns:p14="http://schemas.microsoft.com/office/powerpoint/2010/main" val="300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4684"/>
            <a:ext cx="8596668" cy="1320800"/>
          </a:xfrm>
        </p:spPr>
        <p:txBody>
          <a:bodyPr/>
          <a:lstStyle/>
          <a:p>
            <a:r>
              <a:rPr lang="en-IN" dirty="0" smtClean="0"/>
              <a:t>Product Rule</a:t>
            </a:r>
            <a:endParaRPr lang="en-US" dirty="0"/>
          </a:p>
        </p:txBody>
      </p:sp>
      <p:sp>
        <p:nvSpPr>
          <p:cNvPr id="3" name="Content Placeholder 2"/>
          <p:cNvSpPr>
            <a:spLocks noGrp="1"/>
          </p:cNvSpPr>
          <p:nvPr>
            <p:ph idx="1"/>
          </p:nvPr>
        </p:nvSpPr>
        <p:spPr>
          <a:xfrm>
            <a:off x="677334" y="1558345"/>
            <a:ext cx="8596668" cy="4483018"/>
          </a:xfrm>
        </p:spPr>
        <p:txBody>
          <a:bodyPr/>
          <a:lstStyle/>
          <a:p>
            <a:r>
              <a:rPr lang="en-US" sz="2000" dirty="0">
                <a:latin typeface="Times New Roman" panose="02020603050405020304" pitchFamily="18" charset="0"/>
                <a:cs typeface="Times New Roman" panose="02020603050405020304" pitchFamily="18" charset="0"/>
              </a:rPr>
              <a:t>How many different variable names </a:t>
            </a:r>
            <a:r>
              <a:rPr lang="en-US" sz="2000" dirty="0" smtClean="0">
                <a:latin typeface="Times New Roman" panose="02020603050405020304" pitchFamily="18" charset="0"/>
                <a:cs typeface="Times New Roman" panose="02020603050405020304" pitchFamily="18" charset="0"/>
              </a:rPr>
              <a:t>with 2 </a:t>
            </a:r>
            <a:r>
              <a:rPr lang="en-US" sz="2000" dirty="0">
                <a:latin typeface="Times New Roman" panose="02020603050405020304" pitchFamily="18" charset="0"/>
                <a:cs typeface="Times New Roman" panose="02020603050405020304" pitchFamily="18" charset="0"/>
              </a:rPr>
              <a:t>symbols? First symbol is always </a:t>
            </a:r>
            <a:r>
              <a:rPr lang="en-US" sz="2000" dirty="0" smtClean="0">
                <a:latin typeface="Times New Roman" panose="02020603050405020304" pitchFamily="18" charset="0"/>
                <a:cs typeface="Times New Roman" panose="02020603050405020304" pitchFamily="18" charset="0"/>
              </a:rPr>
              <a:t>alphabet</a:t>
            </a:r>
          </a:p>
          <a:p>
            <a:endParaRPr lang="en-IN" dirty="0"/>
          </a:p>
          <a:p>
            <a:endParaRPr lang="en-US" dirty="0"/>
          </a:p>
        </p:txBody>
      </p:sp>
      <p:sp>
        <p:nvSpPr>
          <p:cNvPr id="4" name="TextBox 8"/>
          <p:cNvSpPr txBox="1">
            <a:spLocks noChangeArrowheads="1"/>
          </p:cNvSpPr>
          <p:nvPr/>
        </p:nvSpPr>
        <p:spPr bwMode="auto">
          <a:xfrm>
            <a:off x="2209801" y="3352801"/>
            <a:ext cx="1535998" cy="1200329"/>
          </a:xfrm>
          <a:prstGeom prst="rect">
            <a:avLst/>
          </a:prstGeom>
          <a:noFill/>
          <a:ln w="9525">
            <a:noFill/>
            <a:miter lim="800000"/>
            <a:headEnd/>
            <a:tailEnd/>
          </a:ln>
        </p:spPr>
        <p:txBody>
          <a:bodyPr wrap="none">
            <a:spAutoFit/>
          </a:bodyPr>
          <a:lstStyle/>
          <a:p>
            <a:r>
              <a:rPr lang="en-US" sz="2400" dirty="0">
                <a:latin typeface="Times New Roman" panose="02020603050405020304" pitchFamily="18" charset="0"/>
                <a:cs typeface="Times New Roman" panose="02020603050405020304" pitchFamily="18" charset="0"/>
              </a:rPr>
              <a:t>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symbol </a:t>
            </a:r>
          </a:p>
          <a:p>
            <a:r>
              <a:rPr lang="en-US" sz="2400" dirty="0">
                <a:latin typeface="Times New Roman" panose="02020603050405020304" pitchFamily="18" charset="0"/>
                <a:cs typeface="Times New Roman" panose="02020603050405020304" pitchFamily="18" charset="0"/>
              </a:rPr>
              <a:t>letter</a:t>
            </a:r>
          </a:p>
          <a:p>
            <a:r>
              <a:rPr lang="en-US" sz="2400" dirty="0">
                <a:solidFill>
                  <a:schemeClr val="tx2"/>
                </a:solidFill>
                <a:latin typeface="Times New Roman" panose="02020603050405020304" pitchFamily="18" charset="0"/>
                <a:cs typeface="Times New Roman" panose="02020603050405020304" pitchFamily="18" charset="0"/>
              </a:rPr>
              <a:t>26 choices</a:t>
            </a:r>
          </a:p>
        </p:txBody>
      </p:sp>
      <p:sp>
        <p:nvSpPr>
          <p:cNvPr id="5" name="TextBox 9"/>
          <p:cNvSpPr txBox="1">
            <a:spLocks noChangeArrowheads="1"/>
          </p:cNvSpPr>
          <p:nvPr/>
        </p:nvSpPr>
        <p:spPr bwMode="auto">
          <a:xfrm>
            <a:off x="5715001" y="3352801"/>
            <a:ext cx="2606804" cy="1200329"/>
          </a:xfrm>
          <a:prstGeom prst="rect">
            <a:avLst/>
          </a:prstGeom>
          <a:noFill/>
          <a:ln w="9525">
            <a:noFill/>
            <a:miter lim="800000"/>
            <a:headEnd/>
            <a:tailEnd/>
          </a:ln>
        </p:spPr>
        <p:txBody>
          <a:bodyPr wrap="none">
            <a:spAutoFit/>
          </a:bodyPr>
          <a:lstStyle/>
          <a:p>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symbol </a:t>
            </a:r>
          </a:p>
          <a:p>
            <a:r>
              <a:rPr lang="en-US" sz="2400" dirty="0">
                <a:latin typeface="Times New Roman" panose="02020603050405020304" pitchFamily="18" charset="0"/>
                <a:cs typeface="Times New Roman" panose="02020603050405020304" pitchFamily="18" charset="0"/>
              </a:rPr>
              <a:t>alphanumeric</a:t>
            </a:r>
          </a:p>
          <a:p>
            <a:r>
              <a:rPr lang="en-US" sz="2400" dirty="0">
                <a:solidFill>
                  <a:schemeClr val="tx2"/>
                </a:solidFill>
                <a:latin typeface="Times New Roman" panose="02020603050405020304" pitchFamily="18" charset="0"/>
                <a:cs typeface="Times New Roman" panose="02020603050405020304" pitchFamily="18" charset="0"/>
              </a:rPr>
              <a:t>26+10 = 36 choices</a:t>
            </a:r>
          </a:p>
        </p:txBody>
      </p:sp>
      <p:sp>
        <p:nvSpPr>
          <p:cNvPr id="6" name="TextBox 12"/>
          <p:cNvSpPr txBox="1">
            <a:spLocks noChangeArrowheads="1"/>
          </p:cNvSpPr>
          <p:nvPr/>
        </p:nvSpPr>
        <p:spPr bwMode="auto">
          <a:xfrm>
            <a:off x="6553200" y="2057401"/>
            <a:ext cx="2730106" cy="523220"/>
          </a:xfrm>
          <a:prstGeom prst="rect">
            <a:avLst/>
          </a:prstGeom>
          <a:noFill/>
          <a:ln w="9525">
            <a:noFill/>
            <a:miter lim="800000"/>
            <a:headEnd/>
            <a:tailEnd/>
          </a:ln>
        </p:spPr>
        <p:txBody>
          <a:bodyPr wrap="none">
            <a:spAutoFit/>
          </a:bodyPr>
          <a:lstStyle/>
          <a:p>
            <a:r>
              <a:rPr lang="en-US" sz="2800" dirty="0">
                <a:latin typeface="Times New Roman" panose="02020603050405020304" pitchFamily="18" charset="0"/>
                <a:cs typeface="Times New Roman" panose="02020603050405020304" pitchFamily="18" charset="0"/>
              </a:rPr>
              <a:t>(e.g. A1, A2, AA)</a:t>
            </a:r>
          </a:p>
        </p:txBody>
      </p:sp>
      <p:cxnSp>
        <p:nvCxnSpPr>
          <p:cNvPr id="7" name="Straight Arrow Connector 15"/>
          <p:cNvCxnSpPr>
            <a:cxnSpLocks noChangeShapeType="1"/>
          </p:cNvCxnSpPr>
          <p:nvPr/>
        </p:nvCxnSpPr>
        <p:spPr bwMode="auto">
          <a:xfrm flipV="1">
            <a:off x="3581400" y="2590800"/>
            <a:ext cx="1295400" cy="685800"/>
          </a:xfrm>
          <a:prstGeom prst="straightConnector1">
            <a:avLst/>
          </a:prstGeom>
          <a:noFill/>
          <a:ln w="9525" algn="ctr">
            <a:solidFill>
              <a:schemeClr val="tx1"/>
            </a:solidFill>
            <a:round/>
            <a:headEnd/>
            <a:tailEnd type="arrow" w="med" len="med"/>
          </a:ln>
        </p:spPr>
      </p:cxnSp>
      <p:cxnSp>
        <p:nvCxnSpPr>
          <p:cNvPr id="8" name="Straight Arrow Connector 19"/>
          <p:cNvCxnSpPr>
            <a:cxnSpLocks noChangeShapeType="1"/>
          </p:cNvCxnSpPr>
          <p:nvPr/>
        </p:nvCxnSpPr>
        <p:spPr bwMode="auto">
          <a:xfrm rot="10800000">
            <a:off x="5334000" y="2590800"/>
            <a:ext cx="990600" cy="685800"/>
          </a:xfrm>
          <a:prstGeom prst="straightConnector1">
            <a:avLst/>
          </a:prstGeom>
          <a:noFill/>
          <a:ln w="9525" algn="ctr">
            <a:solidFill>
              <a:schemeClr val="tx1"/>
            </a:solidFill>
            <a:round/>
            <a:headEnd/>
            <a:tailEnd type="arrow" w="med" len="med"/>
          </a:ln>
        </p:spPr>
      </p:cxnSp>
      <p:graphicFrame>
        <p:nvGraphicFramePr>
          <p:cNvPr id="9" name="Object 2"/>
          <p:cNvGraphicFramePr>
            <a:graphicFrameLocks noChangeAspect="1"/>
          </p:cNvGraphicFramePr>
          <p:nvPr>
            <p:extLst>
              <p:ext uri="{D42A27DB-BD31-4B8C-83A1-F6EECF244321}">
                <p14:modId xmlns:p14="http://schemas.microsoft.com/office/powerpoint/2010/main" val="4226112257"/>
              </p:ext>
            </p:extLst>
          </p:nvPr>
        </p:nvGraphicFramePr>
        <p:xfrm>
          <a:off x="4800600" y="2057400"/>
          <a:ext cx="762000" cy="495300"/>
        </p:xfrm>
        <a:graphic>
          <a:graphicData uri="http://schemas.openxmlformats.org/presentationml/2006/ole">
            <mc:AlternateContent xmlns:mc="http://schemas.openxmlformats.org/markup-compatibility/2006">
              <mc:Choice xmlns:v="urn:schemas-microsoft-com:vml" Requires="v">
                <p:oleObj spid="_x0000_s2148" name="Equation" r:id="rId3" imgW="253800" imgH="164880" progId="Equation.3">
                  <p:embed/>
                </p:oleObj>
              </mc:Choice>
              <mc:Fallback>
                <p:oleObj name="Equation" r:id="rId3" imgW="25380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057400"/>
                        <a:ext cx="762000" cy="495300"/>
                      </a:xfrm>
                      <a:prstGeom prst="rect">
                        <a:avLst/>
                      </a:prstGeom>
                      <a:solidFill>
                        <a:schemeClr val="accent1"/>
                      </a:solidFill>
                      <a:extLst/>
                    </p:spPr>
                  </p:pic>
                </p:oleObj>
              </mc:Fallback>
            </mc:AlternateContent>
          </a:graphicData>
        </a:graphic>
      </p:graphicFrame>
      <p:sp>
        <p:nvSpPr>
          <p:cNvPr id="10" name="Rectangle 9"/>
          <p:cNvSpPr/>
          <p:nvPr/>
        </p:nvSpPr>
        <p:spPr>
          <a:xfrm>
            <a:off x="2665160" y="5325310"/>
            <a:ext cx="5337680"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Total variable name choices: </a:t>
            </a:r>
            <a:r>
              <a:rPr lang="en-US" sz="2400" dirty="0" smtClean="0">
                <a:solidFill>
                  <a:schemeClr val="tx2"/>
                </a:solidFill>
                <a:latin typeface="Times New Roman" panose="02020603050405020304" pitchFamily="18" charset="0"/>
                <a:cs typeface="Times New Roman" panose="02020603050405020304" pitchFamily="18" charset="0"/>
              </a:rPr>
              <a:t>26x36</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tx2"/>
                </a:solidFill>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tx2"/>
                </a:solidFill>
                <a:latin typeface="Times New Roman" panose="02020603050405020304" pitchFamily="18" charset="0"/>
                <a:cs typeface="Times New Roman" panose="02020603050405020304" pitchFamily="18" charset="0"/>
              </a:rPr>
              <a:t>936</a:t>
            </a: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88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Rule Examples</a:t>
            </a:r>
            <a:endParaRPr lang="en-US" dirty="0"/>
          </a:p>
        </p:txBody>
      </p:sp>
      <p:sp>
        <p:nvSpPr>
          <p:cNvPr id="3" name="Content Placeholder 2"/>
          <p:cNvSpPr>
            <a:spLocks noGrp="1"/>
          </p:cNvSpPr>
          <p:nvPr>
            <p:ph idx="1"/>
          </p:nvPr>
        </p:nvSpPr>
        <p:spPr>
          <a:xfrm>
            <a:off x="677334" y="1609859"/>
            <a:ext cx="8596668" cy="4431503"/>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Suppose there are </a:t>
            </a:r>
            <a:r>
              <a:rPr lang="en-US" dirty="0">
                <a:solidFill>
                  <a:schemeClr val="accent3"/>
                </a:solidFill>
                <a:latin typeface="Times New Roman" panose="02020603050405020304" pitchFamily="18" charset="0"/>
                <a:cs typeface="Times New Roman" panose="02020603050405020304" pitchFamily="18" charset="0"/>
              </a:rPr>
              <a:t>7 different optional courses in Computer Science </a:t>
            </a:r>
            <a:r>
              <a:rPr lang="en-US" dirty="0">
                <a:latin typeface="Times New Roman" panose="02020603050405020304" pitchFamily="18" charset="0"/>
                <a:cs typeface="Times New Roman" panose="02020603050405020304" pitchFamily="18" charset="0"/>
              </a:rPr>
              <a:t>and </a:t>
            </a:r>
            <a:r>
              <a:rPr lang="en-US" dirty="0">
                <a:solidFill>
                  <a:schemeClr val="accent3"/>
                </a:solidFill>
                <a:latin typeface="Times New Roman" panose="02020603050405020304" pitchFamily="18" charset="0"/>
                <a:cs typeface="Times New Roman" panose="02020603050405020304" pitchFamily="18" charset="0"/>
              </a:rPr>
              <a:t>3 different optional courses in Mathematics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How many choices </a:t>
            </a:r>
            <a:r>
              <a:rPr lang="en-US" dirty="0">
                <a:latin typeface="Times New Roman" panose="02020603050405020304" pitchFamily="18" charset="0"/>
                <a:cs typeface="Times New Roman" panose="02020603050405020304" pitchFamily="18" charset="0"/>
              </a:rPr>
              <a:t>are there for a student who wants to take one optional course from </a:t>
            </a:r>
            <a:r>
              <a:rPr lang="en-US" b="1" dirty="0">
                <a:latin typeface="Times New Roman" panose="02020603050405020304" pitchFamily="18" charset="0"/>
                <a:cs typeface="Times New Roman" panose="02020603050405020304" pitchFamily="18" charset="0"/>
              </a:rPr>
              <a:t>both</a:t>
            </a:r>
            <a:r>
              <a:rPr lang="en-US" dirty="0">
                <a:latin typeface="Times New Roman" panose="02020603050405020304" pitchFamily="18" charset="0"/>
                <a:cs typeface="Times New Roman" panose="02020603050405020304" pitchFamily="18" charset="0"/>
              </a:rPr>
              <a:t> the subjects?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accent6"/>
                </a:solidFill>
                <a:latin typeface="Times New Roman" panose="02020603050405020304" pitchFamily="18" charset="0"/>
                <a:cs typeface="Times New Roman" panose="02020603050405020304" pitchFamily="18" charset="0"/>
              </a:rPr>
              <a:t> </a:t>
            </a:r>
            <a:r>
              <a:rPr lang="en-US" dirty="0" smtClean="0">
                <a:solidFill>
                  <a:schemeClr val="accent6"/>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7.3=21</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algn="just">
              <a:lnSpc>
                <a:spcPct val="150000"/>
              </a:lnSpc>
            </a:pPr>
            <a:r>
              <a:rPr lang="en-US" sz="1900" dirty="0">
                <a:latin typeface="Times New Roman" panose="02020603050405020304" pitchFamily="18" charset="0"/>
                <a:cs typeface="Times New Roman" panose="02020603050405020304" pitchFamily="18" charset="0"/>
              </a:rPr>
              <a:t>Suppose a computer installation has four input/output units (</a:t>
            </a:r>
            <a:r>
              <a:rPr lang="en-US" sz="1900" i="1" dirty="0">
                <a:latin typeface="Times New Roman" panose="02020603050405020304" pitchFamily="18" charset="0"/>
                <a:cs typeface="Times New Roman" panose="02020603050405020304" pitchFamily="18" charset="0"/>
              </a:rPr>
              <a:t>A, B,C, </a:t>
            </a:r>
            <a:r>
              <a:rPr lang="en-US" sz="1900" dirty="0">
                <a:latin typeface="Times New Roman" panose="02020603050405020304" pitchFamily="18" charset="0"/>
                <a:cs typeface="Times New Roman" panose="02020603050405020304" pitchFamily="18" charset="0"/>
              </a:rPr>
              <a:t>and </a:t>
            </a:r>
            <a:r>
              <a:rPr lang="en-US" sz="1900" i="1" dirty="0">
                <a:latin typeface="Times New Roman" panose="02020603050405020304" pitchFamily="18" charset="0"/>
                <a:cs typeface="Times New Roman" panose="02020603050405020304" pitchFamily="18" charset="0"/>
              </a:rPr>
              <a:t>D</a:t>
            </a:r>
            <a:r>
              <a:rPr lang="en-US" sz="1900" dirty="0">
                <a:latin typeface="Times New Roman" panose="02020603050405020304" pitchFamily="18" charset="0"/>
                <a:cs typeface="Times New Roman" panose="02020603050405020304" pitchFamily="18" charset="0"/>
              </a:rPr>
              <a:t>) and three central processing units (</a:t>
            </a:r>
            <a:r>
              <a:rPr lang="en-US" sz="1900" i="1" dirty="0">
                <a:latin typeface="Times New Roman" panose="02020603050405020304" pitchFamily="18" charset="0"/>
                <a:cs typeface="Times New Roman" panose="02020603050405020304" pitchFamily="18" charset="0"/>
              </a:rPr>
              <a:t>X, Y, </a:t>
            </a:r>
            <a:r>
              <a:rPr lang="en-US" sz="1900" dirty="0">
                <a:latin typeface="Times New Roman" panose="02020603050405020304" pitchFamily="18" charset="0"/>
                <a:cs typeface="Times New Roman" panose="02020603050405020304" pitchFamily="18" charset="0"/>
              </a:rPr>
              <a:t>and </a:t>
            </a:r>
            <a:r>
              <a:rPr lang="en-US" sz="1900" i="1" dirty="0">
                <a:latin typeface="Times New Roman" panose="02020603050405020304" pitchFamily="18" charset="0"/>
                <a:cs typeface="Times New Roman" panose="02020603050405020304" pitchFamily="18" charset="0"/>
              </a:rPr>
              <a:t>Z</a:t>
            </a:r>
            <a:r>
              <a:rPr lang="en-US" sz="1900" dirty="0">
                <a:latin typeface="Times New Roman" panose="02020603050405020304" pitchFamily="18" charset="0"/>
                <a:cs typeface="Times New Roman" panose="02020603050405020304" pitchFamily="18" charset="0"/>
              </a:rPr>
              <a:t>). Any input/output unit can be paired with any central processing unit. How many ways are there to pair an input/output unit with a central processing unit</a:t>
            </a:r>
            <a:r>
              <a:rPr lang="en-US" sz="1900" dirty="0" smtClean="0">
                <a:solidFill>
                  <a:schemeClr val="tx1"/>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4.3=12)</a:t>
            </a:r>
          </a:p>
          <a:p>
            <a:pPr algn="just">
              <a:lnSpc>
                <a:spcPct val="150000"/>
              </a:lnSpc>
            </a:pP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0316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Rule Examples</a:t>
            </a:r>
            <a:endParaRPr lang="en-US" dirty="0"/>
          </a:p>
        </p:txBody>
      </p:sp>
      <p:sp>
        <p:nvSpPr>
          <p:cNvPr id="3" name="Content Placeholder 2"/>
          <p:cNvSpPr>
            <a:spLocks noGrp="1"/>
          </p:cNvSpPr>
          <p:nvPr>
            <p:ph idx="1"/>
          </p:nvPr>
        </p:nvSpPr>
        <p:spPr>
          <a:xfrm>
            <a:off x="677334" y="1648497"/>
            <a:ext cx="8596668" cy="4392866"/>
          </a:xfrm>
        </p:spPr>
        <p:txBody>
          <a:bodyPr/>
          <a:lstStyle/>
          <a:p>
            <a:r>
              <a:rPr lang="en-US" dirty="0">
                <a:latin typeface="Times New Roman" panose="02020603050405020304" pitchFamily="18" charset="0"/>
                <a:cs typeface="Times New Roman" panose="02020603050405020304" pitchFamily="18" charset="0"/>
              </a:rPr>
              <a:t>How many different three-letter initials are there that begin with an </a:t>
            </a:r>
            <a:r>
              <a:rPr lang="en-US" i="1" dirty="0">
                <a:solidFill>
                  <a:schemeClr val="tx1"/>
                </a:solidFill>
                <a:latin typeface="Times New Roman" panose="02020603050405020304" pitchFamily="18" charset="0"/>
                <a:cs typeface="Times New Roman" panose="02020603050405020304" pitchFamily="18" charset="0"/>
              </a:rPr>
              <a:t>A</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smtClean="0">
                <a:solidFill>
                  <a:schemeClr val="accent6"/>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1.26.26</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many different three-letter initials with none of the letters repeated can people have</a:t>
            </a:r>
            <a:r>
              <a:rPr lang="en-US" dirty="0" smtClean="0">
                <a:latin typeface="Times New Roman" panose="02020603050405020304" pitchFamily="18" charset="0"/>
                <a:cs typeface="Times New Roman" panose="02020603050405020304" pitchFamily="18" charset="0"/>
              </a:rPr>
              <a:t>?</a:t>
            </a:r>
          </a:p>
          <a:p>
            <a:pPr marL="0" indent="0">
              <a:buNone/>
            </a:pPr>
            <a:r>
              <a:rPr lang="en-US" sz="2400" dirty="0">
                <a:solidFill>
                  <a:schemeClr val="accent1">
                    <a:lumMod val="60000"/>
                    <a:lumOff val="40000"/>
                  </a:schemeClr>
                </a:solidFill>
              </a:rPr>
              <a:t> </a:t>
            </a:r>
            <a:r>
              <a:rPr lang="en-US" sz="2400" dirty="0" smtClean="0">
                <a:solidFill>
                  <a:schemeClr val="accent1">
                    <a:lumMod val="60000"/>
                    <a:lumOff val="40000"/>
                  </a:schemeClr>
                </a:solidFill>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26.25.24</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0" indent="0">
              <a:buNone/>
            </a:pP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 many bit strings of length ten both begin and end with a 1? </a:t>
            </a:r>
            <a:endParaRPr lang="en-US" dirty="0" smtClean="0">
              <a:latin typeface="Times New Roman" panose="02020603050405020304" pitchFamily="18" charset="0"/>
              <a:cs typeface="Times New Roman" panose="02020603050405020304" pitchFamily="18" charset="0"/>
            </a:endParaRPr>
          </a:p>
          <a:p>
            <a:pPr marL="0" indent="0">
              <a:buNone/>
            </a:pPr>
            <a:r>
              <a:rPr lang="en-US" sz="2400" dirty="0">
                <a:solidFill>
                  <a:schemeClr val="accent6"/>
                </a:solidFill>
              </a:rPr>
              <a:t> </a:t>
            </a:r>
            <a:r>
              <a:rPr lang="en-US" sz="2400" dirty="0" smtClean="0">
                <a:solidFill>
                  <a:schemeClr val="accent6"/>
                </a:solidFill>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1.2</a:t>
            </a:r>
            <a:r>
              <a:rPr lang="en-US" sz="2400" baseline="30000" dirty="0">
                <a:solidFill>
                  <a:schemeClr val="accent1">
                    <a:lumMod val="60000"/>
                    <a:lumOff val="40000"/>
                  </a:schemeClr>
                </a:solidFill>
                <a:latin typeface="Times New Roman" panose="02020603050405020304" pitchFamily="18" charset="0"/>
                <a:cs typeface="Times New Roman" panose="02020603050405020304" pitchFamily="18" charset="0"/>
              </a:rPr>
              <a:t>8</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.1)</a:t>
            </a: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4227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Rule</a:t>
            </a:r>
            <a:endParaRPr lang="en-US" dirty="0"/>
          </a:p>
        </p:txBody>
      </p:sp>
      <p:sp>
        <p:nvSpPr>
          <p:cNvPr id="3" name="Content Placeholder 2"/>
          <p:cNvSpPr>
            <a:spLocks noGrp="1"/>
          </p:cNvSpPr>
          <p:nvPr>
            <p:ph idx="1"/>
          </p:nvPr>
        </p:nvSpPr>
        <p:spPr>
          <a:xfrm>
            <a:off x="677334" y="1519311"/>
            <a:ext cx="8596668" cy="4522051"/>
          </a:xfrm>
        </p:spPr>
        <p:txBody>
          <a:bodyPr/>
          <a:lstStyle/>
          <a:p>
            <a:pPr algn="just"/>
            <a:r>
              <a:rPr lang="en-US" sz="2000" dirty="0">
                <a:latin typeface="Times New Roman" panose="02020603050405020304" pitchFamily="18" charset="0"/>
                <a:cs typeface="Times New Roman" panose="02020603050405020304" pitchFamily="18" charset="0"/>
              </a:rPr>
              <a:t>How many different license plates can be made if each plate contains a sequence of three uppercase English letters followed by three digits</a:t>
            </a:r>
            <a:r>
              <a:rPr lang="en-US" sz="2000" dirty="0" smtClean="0">
                <a:solidFill>
                  <a:schemeClr val="accent6"/>
                </a:solidFill>
                <a:latin typeface="Times New Roman" panose="02020603050405020304" pitchFamily="18" charset="0"/>
                <a:cs typeface="Times New Roman" panose="02020603050405020304" pitchFamily="18" charset="0"/>
              </a:rPr>
              <a:t>?</a:t>
            </a:r>
          </a:p>
          <a:p>
            <a:pPr marL="0" indent="0" algn="just">
              <a:buNone/>
            </a:pPr>
            <a:r>
              <a:rPr lang="en-US" sz="2000" dirty="0">
                <a:solidFill>
                  <a:schemeClr val="accent6"/>
                </a:solidFill>
                <a:latin typeface="Times New Roman" panose="02020603050405020304" pitchFamily="18" charset="0"/>
                <a:cs typeface="Times New Roman" panose="02020603050405020304" pitchFamily="18" charset="0"/>
              </a:rPr>
              <a:t> </a:t>
            </a:r>
            <a:r>
              <a:rPr lang="en-US" sz="2000" dirty="0" smtClean="0">
                <a:solidFill>
                  <a:schemeClr val="accent6"/>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26</a:t>
            </a:r>
            <a:r>
              <a:rPr lang="en-US" sz="2400" baseline="30000" dirty="0">
                <a:solidFill>
                  <a:schemeClr val="accent1">
                    <a:lumMod val="60000"/>
                    <a:lumOff val="40000"/>
                  </a:schemeClr>
                </a:solidFill>
                <a:latin typeface="Times New Roman" panose="02020603050405020304" pitchFamily="18" charset="0"/>
                <a:cs typeface="Times New Roman" panose="02020603050405020304" pitchFamily="18" charset="0"/>
              </a:rPr>
              <a:t>3</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.10</a:t>
            </a:r>
            <a:r>
              <a:rPr lang="en-US" sz="2400" baseline="30000" dirty="0">
                <a:solidFill>
                  <a:schemeClr val="accent1">
                    <a:lumMod val="60000"/>
                    <a:lumOff val="40000"/>
                  </a:schemeClr>
                </a:solidFill>
                <a:latin typeface="Times New Roman" panose="02020603050405020304" pitchFamily="18" charset="0"/>
                <a:cs typeface="Times New Roman" panose="02020603050405020304" pitchFamily="18" charset="0"/>
              </a:rPr>
              <a:t>3</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How many license plates could begin with AB and have all three letters and digits distinct</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(1.1.26.10</a:t>
            </a:r>
            <a:r>
              <a:rPr lang="en-US" sz="2400" baseline="30000" dirty="0">
                <a:solidFill>
                  <a:schemeClr val="accent1">
                    <a:lumMod val="60000"/>
                    <a:lumOff val="40000"/>
                  </a:schemeClr>
                </a:solidFill>
                <a:latin typeface="Times New Roman" panose="02020603050405020304" pitchFamily="18" charset="0"/>
                <a:cs typeface="Times New Roman" panose="02020603050405020304" pitchFamily="18" charset="0"/>
              </a:rPr>
              <a:t>3</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39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Rule</a:t>
            </a:r>
            <a:endParaRPr lang="en-US" dirty="0"/>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Number of variable names with </a:t>
            </a:r>
            <a:r>
              <a:rPr lang="en-US" sz="2000" dirty="0" smtClean="0">
                <a:latin typeface="Times New Roman" panose="02020603050405020304" pitchFamily="18" charset="0"/>
                <a:cs typeface="Times New Roman" panose="02020603050405020304" pitchFamily="18" charset="0"/>
              </a:rPr>
              <a:t>1 </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2 </a:t>
            </a:r>
            <a:r>
              <a:rPr lang="en-US" sz="2000" dirty="0" smtClean="0">
                <a:latin typeface="Times New Roman" panose="02020603050405020304" pitchFamily="18" charset="0"/>
                <a:cs typeface="Times New Roman" panose="02020603050405020304" pitchFamily="18" charset="0"/>
              </a:rPr>
              <a:t>length</a:t>
            </a:r>
          </a:p>
          <a:p>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Variables </a:t>
            </a:r>
            <a:r>
              <a:rPr lang="en-US" sz="2000" dirty="0">
                <a:latin typeface="Times New Roman" panose="02020603050405020304" pitchFamily="18" charset="0"/>
                <a:cs typeface="Times New Roman" panose="02020603050405020304" pitchFamily="18" charset="0"/>
              </a:rPr>
              <a:t>with 1 length: </a:t>
            </a:r>
            <a:r>
              <a:rPr lang="en-US" sz="2000" dirty="0">
                <a:solidFill>
                  <a:schemeClr val="tx2"/>
                </a:solidFill>
                <a:latin typeface="Times New Roman" panose="02020603050405020304" pitchFamily="18" charset="0"/>
                <a:cs typeface="Times New Roman" panose="02020603050405020304" pitchFamily="18" charset="0"/>
              </a:rPr>
              <a:t>26</a:t>
            </a:r>
          </a:p>
          <a:p>
            <a:pPr marL="0" indent="0">
              <a:buNone/>
            </a:pPr>
            <a:r>
              <a:rPr lang="en-US" sz="2000" dirty="0" smtClean="0">
                <a:latin typeface="Times New Roman" panose="02020603050405020304" pitchFamily="18" charset="0"/>
                <a:cs typeface="Times New Roman" panose="02020603050405020304" pitchFamily="18" charset="0"/>
              </a:rPr>
              <a:t>                         Variables </a:t>
            </a:r>
            <a:r>
              <a:rPr lang="en-US" sz="2000" dirty="0">
                <a:latin typeface="Times New Roman" panose="02020603050405020304" pitchFamily="18" charset="0"/>
                <a:cs typeface="Times New Roman" panose="02020603050405020304" pitchFamily="18" charset="0"/>
              </a:rPr>
              <a:t>with 2 length: </a:t>
            </a:r>
            <a:r>
              <a:rPr lang="en-US" sz="2000" dirty="0">
                <a:solidFill>
                  <a:schemeClr val="tx2"/>
                </a:solidFill>
                <a:latin typeface="Times New Roman" panose="02020603050405020304" pitchFamily="18" charset="0"/>
                <a:cs typeface="Times New Roman" panose="02020603050405020304" pitchFamily="18" charset="0"/>
              </a:rPr>
              <a:t>936</a:t>
            </a:r>
          </a:p>
          <a:p>
            <a:pPr marL="0" indent="0">
              <a:buNone/>
            </a:pPr>
            <a:r>
              <a:rPr lang="en-US" sz="2000" dirty="0" smtClean="0">
                <a:latin typeface="Times New Roman" panose="02020603050405020304" pitchFamily="18" charset="0"/>
                <a:cs typeface="Times New Roman" panose="02020603050405020304" pitchFamily="18" charset="0"/>
              </a:rPr>
              <a:t>                  Total </a:t>
            </a:r>
            <a:r>
              <a:rPr lang="en-US" sz="2000" dirty="0">
                <a:latin typeface="Times New Roman" panose="02020603050405020304" pitchFamily="18" charset="0"/>
                <a:cs typeface="Times New Roman" panose="02020603050405020304" pitchFamily="18" charset="0"/>
              </a:rPr>
              <a:t>number of variables: </a:t>
            </a:r>
            <a:r>
              <a:rPr lang="en-US" sz="2000" dirty="0">
                <a:solidFill>
                  <a:schemeClr val="tx2"/>
                </a:solidFill>
                <a:latin typeface="Times New Roman" panose="02020603050405020304" pitchFamily="18" charset="0"/>
                <a:cs typeface="Times New Roman" panose="02020603050405020304" pitchFamily="18" charset="0"/>
              </a:rPr>
              <a:t>26+936=962</a:t>
            </a:r>
          </a:p>
          <a:p>
            <a:pPr marL="0" indent="0">
              <a:buNone/>
            </a:pPr>
            <a:endParaRPr lang="en-US" dirty="0"/>
          </a:p>
          <a:p>
            <a:endParaRPr lang="en-US" dirty="0"/>
          </a:p>
        </p:txBody>
      </p:sp>
    </p:spTree>
    <p:extLst>
      <p:ext uri="{BB962C8B-B14F-4D97-AF65-F5344CB8AC3E}">
        <p14:creationId xmlns:p14="http://schemas.microsoft.com/office/powerpoint/2010/main" val="42220466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2D513E542BA34BA5395A8561D5E617" ma:contentTypeVersion="5" ma:contentTypeDescription="Create a new document." ma:contentTypeScope="" ma:versionID="8020baac9140f7134209cc79a7b0bea5">
  <xsd:schema xmlns:xsd="http://www.w3.org/2001/XMLSchema" xmlns:xs="http://www.w3.org/2001/XMLSchema" xmlns:p="http://schemas.microsoft.com/office/2006/metadata/properties" xmlns:ns2="92044999-1fc3-4393-a6ff-2ef1f1fdc260" targetNamespace="http://schemas.microsoft.com/office/2006/metadata/properties" ma:root="true" ma:fieldsID="60d2c0ca885825d9b21e114f764bff67" ns2:_="">
    <xsd:import namespace="92044999-1fc3-4393-a6ff-2ef1f1fdc2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044999-1fc3-4393-a6ff-2ef1f1fdc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FA66AA-CBCA-4481-8033-A9908175160F}"/>
</file>

<file path=customXml/itemProps2.xml><?xml version="1.0" encoding="utf-8"?>
<ds:datastoreItem xmlns:ds="http://schemas.openxmlformats.org/officeDocument/2006/customXml" ds:itemID="{1B7EA7A2-743A-41F7-8900-E900D1AAE7CA}"/>
</file>

<file path=customXml/itemProps3.xml><?xml version="1.0" encoding="utf-8"?>
<ds:datastoreItem xmlns:ds="http://schemas.openxmlformats.org/officeDocument/2006/customXml" ds:itemID="{88902DCD-161A-4F5D-8DF4-C2A1BA056C31}"/>
</file>

<file path=docProps/app.xml><?xml version="1.0" encoding="utf-8"?>
<Properties xmlns="http://schemas.openxmlformats.org/officeDocument/2006/extended-properties" xmlns:vt="http://schemas.openxmlformats.org/officeDocument/2006/docPropsVTypes">
  <Template>Facet</Template>
  <TotalTime>567</TotalTime>
  <Words>1684</Words>
  <Application>Microsoft Office PowerPoint</Application>
  <PresentationFormat>Widescreen</PresentationFormat>
  <Paragraphs>231</Paragraphs>
  <Slides>49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Arial</vt:lpstr>
      <vt:lpstr>Calibri</vt:lpstr>
      <vt:lpstr>Cambria Math</vt:lpstr>
      <vt:lpstr>Symbol</vt:lpstr>
      <vt:lpstr>Times New Roman</vt:lpstr>
      <vt:lpstr>Trebuchet MS</vt:lpstr>
      <vt:lpstr>Wingdings</vt:lpstr>
      <vt:lpstr>Wingdings 3</vt:lpstr>
      <vt:lpstr>Facet</vt:lpstr>
      <vt:lpstr>Equation</vt:lpstr>
      <vt:lpstr>Counting</vt:lpstr>
      <vt:lpstr>Introduction</vt:lpstr>
      <vt:lpstr>Basic Counting Rules</vt:lpstr>
      <vt:lpstr>Product Rule</vt:lpstr>
      <vt:lpstr>Product Rule</vt:lpstr>
      <vt:lpstr>Product Rule Examples</vt:lpstr>
      <vt:lpstr>Product Rule Examples</vt:lpstr>
      <vt:lpstr>Product Rule</vt:lpstr>
      <vt:lpstr>Sum Rule</vt:lpstr>
      <vt:lpstr>Sum Rule</vt:lpstr>
      <vt:lpstr>Sum Rule</vt:lpstr>
      <vt:lpstr>Sum Rule</vt:lpstr>
      <vt:lpstr>Practice</vt:lpstr>
      <vt:lpstr>Principle of Inclusion Exclusion </vt:lpstr>
      <vt:lpstr>PIE</vt:lpstr>
      <vt:lpstr>Example 1</vt:lpstr>
      <vt:lpstr>Example 2</vt:lpstr>
      <vt:lpstr>Permutations</vt:lpstr>
      <vt:lpstr>Examples</vt:lpstr>
      <vt:lpstr>Introduction to Permutation</vt:lpstr>
      <vt:lpstr>Cont…</vt:lpstr>
      <vt:lpstr>Cont….</vt:lpstr>
      <vt:lpstr>Cont…</vt:lpstr>
      <vt:lpstr>Cont…</vt:lpstr>
      <vt:lpstr>Cont…</vt:lpstr>
      <vt:lpstr>Cont…</vt:lpstr>
      <vt:lpstr>Combination</vt:lpstr>
      <vt:lpstr>Cont…</vt:lpstr>
      <vt:lpstr>Example                         3-element subsets of a 5-element set   </vt:lpstr>
      <vt:lpstr>Examples</vt:lpstr>
      <vt:lpstr>Cont…</vt:lpstr>
      <vt:lpstr>Binomial Theorem</vt:lpstr>
      <vt:lpstr>Polynomial</vt:lpstr>
      <vt:lpstr>Binomial  </vt:lpstr>
      <vt:lpstr>Cont…</vt:lpstr>
      <vt:lpstr>Cont….</vt:lpstr>
      <vt:lpstr>Binomial Theorem</vt:lpstr>
      <vt:lpstr>Cont…</vt:lpstr>
      <vt:lpstr>Cont…</vt:lpstr>
      <vt:lpstr>Cont…</vt:lpstr>
      <vt:lpstr>Cont…</vt:lpstr>
      <vt:lpstr>Cont…</vt:lpstr>
      <vt:lpstr>Cont…</vt:lpstr>
      <vt:lpstr>Cont…</vt:lpstr>
      <vt:lpstr>Cont…</vt:lpstr>
      <vt:lpstr>Cont…</vt:lpstr>
      <vt:lpstr>Binomial Theorem</vt:lpstr>
      <vt:lpstr>Example</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Muna</dc:creator>
  <cp:lastModifiedBy>Muna</cp:lastModifiedBy>
  <cp:revision>90</cp:revision>
  <dcterms:created xsi:type="dcterms:W3CDTF">2019-05-06T08:17:36Z</dcterms:created>
  <dcterms:modified xsi:type="dcterms:W3CDTF">2019-06-17T07:11:09Z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0x010100532D513E542BA34BA5395A8561D5E617</vt:lpwstr>
  </property>
</Properties>
</file>