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4" r:id="rId2"/>
    <p:sldId id="256" r:id="rId3"/>
    <p:sldId id="257" r:id="rId4"/>
    <p:sldId id="258" r:id="rId5"/>
    <p:sldId id="271" r:id="rId6"/>
    <p:sldId id="259" r:id="rId7"/>
    <p:sldId id="260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50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69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F793-CC46-408C-930C-4BF8E3EE75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7856D4-B1E8-40D8-91E5-112CC8B8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43" y="1674421"/>
            <a:ext cx="7948574" cy="30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Use Rigorous Project </a:t>
            </a:r>
            <a:r>
              <a:rPr lang="en-US" dirty="0"/>
              <a:t>Management and Seasoned </a:t>
            </a:r>
            <a:r>
              <a:rPr lang="en-US" b="1" dirty="0"/>
              <a:t>Project Leaders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 provide formal project management for global projects.</a:t>
            </a:r>
          </a:p>
          <a:p>
            <a:pPr>
              <a:lnSpc>
                <a:spcPct val="200000"/>
              </a:lnSpc>
            </a:pPr>
            <a:r>
              <a:rPr lang="en-US" dirty="0"/>
              <a:t>Siemens uses Design for Six Sigma.</a:t>
            </a:r>
          </a:p>
          <a:p>
            <a:pPr>
              <a:lnSpc>
                <a:spcPct val="200000"/>
              </a:lnSpc>
            </a:pPr>
            <a:r>
              <a:rPr lang="en-US" dirty="0"/>
              <a:t>Build a corporate project-management capability.</a:t>
            </a:r>
          </a:p>
          <a:p>
            <a:pPr>
              <a:lnSpc>
                <a:spcPct val="200000"/>
              </a:lnSpc>
            </a:pPr>
            <a:r>
              <a:rPr lang="en-US" dirty="0"/>
              <a:t>All initial communication on a topic be voice-to-voice.</a:t>
            </a:r>
          </a:p>
        </p:txBody>
      </p:sp>
    </p:spTree>
    <p:extLst>
      <p:ext uri="{BB962C8B-B14F-4D97-AF65-F5344CB8AC3E}">
        <p14:creationId xmlns:p14="http://schemas.microsoft.com/office/powerpoint/2010/main" val="1890164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Appoint a Lead 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Takes responsibility for delivering the project on time and on budget.</a:t>
            </a:r>
          </a:p>
          <a:p>
            <a:pPr>
              <a:lnSpc>
                <a:spcPct val="200000"/>
              </a:lnSpc>
            </a:pPr>
            <a:r>
              <a:rPr lang="en-US" dirty="0"/>
              <a:t>Ensured prompt decision making.</a:t>
            </a:r>
          </a:p>
          <a:p>
            <a:pPr>
              <a:lnSpc>
                <a:spcPct val="200000"/>
              </a:lnSpc>
            </a:pPr>
            <a:r>
              <a:rPr lang="en-US" dirty="0"/>
              <a:t>Every aspect of cooperation had to be negotiated among multiple sites.</a:t>
            </a:r>
          </a:p>
          <a:p>
            <a:pPr>
              <a:lnSpc>
                <a:spcPct val="200000"/>
              </a:lnSpc>
            </a:pPr>
            <a:r>
              <a:rPr lang="en-US" dirty="0"/>
              <a:t>Each site defending its own corner.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b="1" dirty="0"/>
              <a:t>Invest Time Defining the Innovation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project must split over time zones.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Frequent communication.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Continuous learning and adaptation.</a:t>
            </a:r>
          </a:p>
          <a:p>
            <a:pPr>
              <a:lnSpc>
                <a:spcPct val="150000"/>
              </a:lnSpc>
            </a:pPr>
            <a:r>
              <a:rPr lang="en-US" dirty="0"/>
              <a:t>Positive correlation between investment in defining goals and technical specifications.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Colocation builds relationships and trust up front.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5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</a:t>
            </a:r>
            <a:r>
              <a:rPr lang="en-US" b="1" dirty="0"/>
              <a:t>Allocate Resources on the Basis of Capability, Not Availability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Requires a great deal of attention.</a:t>
            </a:r>
          </a:p>
          <a:p>
            <a:pPr>
              <a:lnSpc>
                <a:spcPct val="150000"/>
              </a:lnSpc>
            </a:pPr>
            <a:r>
              <a:rPr lang="en-US" dirty="0"/>
              <a:t>Approach to staffing projects completely undermines the basic rationale for global innovation.</a:t>
            </a:r>
          </a:p>
          <a:p>
            <a:pPr>
              <a:lnSpc>
                <a:spcPct val="150000"/>
              </a:lnSpc>
            </a:pPr>
            <a:r>
              <a:rPr lang="en-US" dirty="0"/>
              <a:t>To bring together distinctive knowledge and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294009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</a:t>
            </a:r>
            <a:r>
              <a:rPr lang="en-US" b="1" dirty="0"/>
              <a:t>Build Enough Knowledge Overlap for Collaboration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Anticipate potential interdependencies.</a:t>
            </a:r>
          </a:p>
          <a:p>
            <a:pPr>
              <a:lnSpc>
                <a:spcPct val="150000"/>
              </a:lnSpc>
            </a:pPr>
            <a:r>
              <a:rPr lang="en-US" dirty="0"/>
              <a:t>Each module is developed by a specialist team.</a:t>
            </a:r>
          </a:p>
          <a:p>
            <a:pPr>
              <a:lnSpc>
                <a:spcPct val="150000"/>
              </a:lnSpc>
            </a:pPr>
            <a:r>
              <a:rPr lang="en-US" dirty="0"/>
              <a:t>Overseen by a virtual team comprising representatives.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allows potential problems to be flagged and resolved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4175534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</a:t>
            </a:r>
            <a:r>
              <a:rPr lang="en-US" b="1" dirty="0"/>
              <a:t>Limit the Number of Subcontractors and Partners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Managing relations with external parties takes time.</a:t>
            </a:r>
          </a:p>
          <a:p>
            <a:pPr>
              <a:lnSpc>
                <a:spcPct val="150000"/>
              </a:lnSpc>
            </a:pPr>
            <a:r>
              <a:rPr lang="en-US" dirty="0"/>
              <a:t>Management burden by keeping subcontractors.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essential to use internal sites.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easier and less risky.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face-to-face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991624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</a:t>
            </a:r>
            <a:r>
              <a:rPr lang="en-US" b="1" dirty="0"/>
              <a:t>Don’t Rely Solely on Technology for Communication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ICTs certainly have a role to play.</a:t>
            </a:r>
          </a:p>
          <a:p>
            <a:pPr>
              <a:lnSpc>
                <a:spcPct val="150000"/>
              </a:lnSpc>
            </a:pPr>
            <a:r>
              <a:rPr lang="en-US" dirty="0"/>
              <a:t>The communication armory should include a generous travel budget.</a:t>
            </a:r>
          </a:p>
          <a:p>
            <a:pPr>
              <a:lnSpc>
                <a:spcPct val="150000"/>
              </a:lnSpc>
            </a:pPr>
            <a:r>
              <a:rPr lang="en-US" dirty="0"/>
              <a:t>Encourage team members to feel an allegiance.</a:t>
            </a:r>
          </a:p>
          <a:p>
            <a:pPr>
              <a:lnSpc>
                <a:spcPct val="150000"/>
              </a:lnSpc>
            </a:pPr>
            <a:r>
              <a:rPr lang="en-US" dirty="0"/>
              <a:t>Advantage of forcing communication and knowledge sharing.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Eventually Innovation Leads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sz="1900" b="1" dirty="0"/>
              <a:t>New ideas and technologies are developed and applied.</a:t>
            </a:r>
          </a:p>
          <a:p>
            <a:r>
              <a:rPr lang="en-US" sz="1900" b="1" dirty="0"/>
              <a:t> Generating greater output with the same input</a:t>
            </a:r>
          </a:p>
          <a:p>
            <a:r>
              <a:rPr lang="en-US" sz="1900" b="1" dirty="0"/>
              <a:t> More goods and services are produced</a:t>
            </a:r>
          </a:p>
          <a:p>
            <a:r>
              <a:rPr lang="en-US" sz="1900" b="1" dirty="0"/>
              <a:t> Stimulating wages and business profitability</a:t>
            </a:r>
          </a:p>
          <a:p>
            <a:r>
              <a:rPr lang="en-US" sz="1900" b="1" dirty="0"/>
              <a:t> Innovation and productivity growth bring vast benefits for consumers and   businesses</a:t>
            </a:r>
          </a:p>
        </p:txBody>
      </p:sp>
    </p:spTree>
    <p:extLst>
      <p:ext uri="{BB962C8B-B14F-4D97-AF65-F5344CB8AC3E}">
        <p14:creationId xmlns:p14="http://schemas.microsoft.com/office/powerpoint/2010/main" val="7774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42040" y="1457859"/>
            <a:ext cx="10341969" cy="2755553"/>
          </a:xfrm>
        </p:spPr>
        <p:txBody>
          <a:bodyPr/>
          <a:lstStyle/>
          <a:p>
            <a:r>
              <a:rPr lang="en-US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0628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dirty="0"/>
            </a:br>
            <a:r>
              <a:rPr lang="en-US" dirty="0"/>
              <a:t>10 Rules for Managing Global Innovation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7751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Mujtaba</a:t>
            </a:r>
            <a:r>
              <a:rPr lang="en-US" dirty="0"/>
              <a:t> (SP22-BSE-36)</a:t>
            </a:r>
          </a:p>
          <a:p>
            <a:r>
              <a:rPr lang="en-US" dirty="0" err="1"/>
              <a:t>Hasaan</a:t>
            </a:r>
            <a:r>
              <a:rPr lang="en-US" dirty="0"/>
              <a:t> Ahmad (SP22-BSE-017)</a:t>
            </a:r>
          </a:p>
          <a:p>
            <a:r>
              <a:rPr lang="en-US" dirty="0"/>
              <a:t>Malaika Wahid (SP22-BSE-025)</a:t>
            </a:r>
          </a:p>
          <a:p>
            <a:r>
              <a:rPr lang="en-US" dirty="0"/>
              <a:t>Musa (SP22-BSE-043)</a:t>
            </a:r>
          </a:p>
          <a:p>
            <a:r>
              <a:rPr lang="en-US" dirty="0"/>
              <a:t>Muhammad Haider Sheikh (SP22-BSE-33)</a:t>
            </a:r>
          </a:p>
          <a:p>
            <a:r>
              <a:rPr lang="en-US" dirty="0"/>
              <a:t>Ayesha Majeed (SP22-BSE-009)</a:t>
            </a:r>
          </a:p>
        </p:txBody>
      </p:sp>
    </p:spTree>
    <p:extLst>
      <p:ext uri="{BB962C8B-B14F-4D97-AF65-F5344CB8AC3E}">
        <p14:creationId xmlns:p14="http://schemas.microsoft.com/office/powerpoint/2010/main" val="24281642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Global Innovation Management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GIM is a structured process that generates and improves a valuable 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Innovation is the brainchild behind the success of any business.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Best way to do this is by crowdsourcing innovation from teams working within the organization.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46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267" y="100245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Importance of Global Innovation Management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67" y="2648755"/>
            <a:ext cx="9343813" cy="35620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Encourages active participation of team members to pool up ideas.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 drives sustainable and productive practices.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Acts as a channel to obtain an effective solution for complex business challenges.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Helps produce new products to enhance an organization’s success.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393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Global Innovation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 Creating conversations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Pulling employees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 Run awareness campaigns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 Introducing a common space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Transparency</a:t>
            </a:r>
          </a:p>
        </p:txBody>
      </p:sp>
    </p:spTree>
    <p:extLst>
      <p:ext uri="{BB962C8B-B14F-4D97-AF65-F5344CB8AC3E}">
        <p14:creationId xmlns:p14="http://schemas.microsoft.com/office/powerpoint/2010/main" val="34736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Rules for Managing Global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Start Small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Provide a Stable Organizational Context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Assign Oversight and Support Responsibility to a Senior Manager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 Rigorous Project Management and Seasoned Project Leaders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Appoint a Lead Site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Invest Time Defining the Innovation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Allocate Resources on the Basis of Capability, Not Availability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Build Enough Knowledge Overlap for Collaboration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Limit the Number of Subcontractors and Partners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Don’t Rely Solely on Technology for Communication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Start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be effective, dispersed teams have to develop a new set of collaboration competencies.</a:t>
            </a:r>
          </a:p>
          <a:p>
            <a:pPr>
              <a:lnSpc>
                <a:spcPct val="150000"/>
              </a:lnSpc>
            </a:pPr>
            <a:r>
              <a:rPr lang="en-US" dirty="0"/>
              <a:t>Schneider Electric and Toshiba took this approach to develop inverters.</a:t>
            </a:r>
          </a:p>
          <a:p>
            <a:pPr>
              <a:lnSpc>
                <a:spcPct val="150000"/>
              </a:lnSpc>
            </a:pPr>
            <a:r>
              <a:rPr lang="en-US" dirty="0"/>
              <a:t>STI organized noncritical  joint projects.</a:t>
            </a:r>
          </a:p>
          <a:p>
            <a:pPr>
              <a:lnSpc>
                <a:spcPct val="150000"/>
              </a:lnSpc>
            </a:pPr>
            <a:r>
              <a:rPr lang="en-US" dirty="0"/>
              <a:t>Quickly established consensus on working practices.</a:t>
            </a:r>
          </a:p>
          <a:p>
            <a:pPr>
              <a:lnSpc>
                <a:spcPct val="150000"/>
              </a:lnSpc>
            </a:pPr>
            <a:r>
              <a:rPr lang="en-US" dirty="0"/>
              <a:t>reinforcing trust and providing foundation for more complex global initiatives. </a:t>
            </a:r>
          </a:p>
          <a:p>
            <a:pPr>
              <a:lnSpc>
                <a:spcPct val="150000"/>
              </a:lnSpc>
            </a:pPr>
            <a:r>
              <a:rPr lang="en-US" dirty="0"/>
              <a:t>Managers must anticipate the possible toxic side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0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 Stable Organizational Context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Should focus on creating an atmosphere of stability.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Boosts employees’ sense of self-worth and loyalty to the firm.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Ultimate goals/purposes of the organization must cohere with the goals of the employees.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50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Assign Oversight and Support Responsibility to a Senior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dirty="0"/>
              <a:t>On-site executives can rely on informal communication to maintain oversight.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More likely to become aware of difficulties.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Companies create an explicit role for senior executives in their projects. For example at Essilor.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He monitors project progress.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Responsible for making key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5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735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PowerPoint Presentation</vt:lpstr>
      <vt:lpstr>  10 Rules for Managing Global Innovation </vt:lpstr>
      <vt:lpstr>What is Global Innovation Management </vt:lpstr>
      <vt:lpstr>Importance of Global Innovation Management </vt:lpstr>
      <vt:lpstr>Strategies for Global Innovation Management</vt:lpstr>
      <vt:lpstr>10 Rules for Managing Global Innovation</vt:lpstr>
      <vt:lpstr>Start Small</vt:lpstr>
      <vt:lpstr>2. A Stable Organizational Context </vt:lpstr>
      <vt:lpstr>3. Assign Oversight and Support Responsibility to a Senior Manager</vt:lpstr>
      <vt:lpstr>4. Use Rigorous Project Management and Seasoned Project Leaders </vt:lpstr>
      <vt:lpstr>5. Appoint a Lead Site </vt:lpstr>
      <vt:lpstr>6. Invest Time Defining the Innovation </vt:lpstr>
      <vt:lpstr>7. Allocate Resources on the Basis of Capability, Not Availability </vt:lpstr>
      <vt:lpstr>8. Build Enough Knowledge Overlap for Collaboration </vt:lpstr>
      <vt:lpstr>9. Limit the Number of Subcontractors and Partners </vt:lpstr>
      <vt:lpstr>10. Don’t Rely Solely on Technology for Communication </vt:lpstr>
      <vt:lpstr>Eventually Innovation Leads to Success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Rules for Managing Global Innovation</dc:title>
  <dc:creator>(SP22-BSE-025)MALAIKAWAHID</dc:creator>
  <cp:lastModifiedBy>(SP22-BSE-036)MUHAMMADMUJTABA</cp:lastModifiedBy>
  <cp:revision>64</cp:revision>
  <dcterms:created xsi:type="dcterms:W3CDTF">2022-10-26T17:58:06Z</dcterms:created>
  <dcterms:modified xsi:type="dcterms:W3CDTF">2022-10-27T13:40:30Z</dcterms:modified>
</cp:coreProperties>
</file>