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61" r:id="rId3"/>
    <p:sldId id="263" r:id="rId4"/>
    <p:sldId id="264" r:id="rId5"/>
    <p:sldId id="262" r:id="rId6"/>
    <p:sldId id="269" r:id="rId7"/>
    <p:sldId id="265" r:id="rId8"/>
    <p:sldId id="270" r:id="rId9"/>
    <p:sldId id="271" r:id="rId10"/>
    <p:sldId id="275" r:id="rId11"/>
    <p:sldId id="277" r:id="rId12"/>
    <p:sldId id="276" r:id="rId13"/>
    <p:sldId id="267" r:id="rId14"/>
    <p:sldId id="272" r:id="rId15"/>
    <p:sldId id="278" r:id="rId16"/>
  </p:sldIdLst>
  <p:sldSz cx="9144000" cy="5143500" type="screen16x9"/>
  <p:notesSz cx="6858000" cy="9144000"/>
  <p:embeddedFontLst>
    <p:embeddedFont>
      <p:font typeface="Arvo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Cooper Black" panose="0208090404030B020404" pitchFamily="18" charset="0"/>
      <p:regular r:id="rId28"/>
    </p:embeddedFont>
    <p:embeddedFont>
      <p:font typeface="Roboto Condensed" panose="02000000000000000000" pitchFamily="2" charset="0"/>
      <p:regular r:id="rId29"/>
      <p:bold r:id="rId30"/>
      <p:italic r:id="rId31"/>
      <p:boldItalic r:id="rId32"/>
    </p:embeddedFont>
    <p:embeddedFont>
      <p:font typeface="Roboto Condensed Light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4DFD42B-51B4-46A4-BA8D-CB206C61196B}">
          <p14:sldIdLst>
            <p14:sldId id="256"/>
            <p14:sldId id="261"/>
            <p14:sldId id="263"/>
            <p14:sldId id="264"/>
            <p14:sldId id="262"/>
            <p14:sldId id="269"/>
          </p14:sldIdLst>
        </p14:section>
        <p14:section name="Untitled Section" id="{48F250AE-FFAB-44D3-820E-1BA5C6DFC020}">
          <p14:sldIdLst>
            <p14:sldId id="265"/>
            <p14:sldId id="270"/>
            <p14:sldId id="271"/>
            <p14:sldId id="275"/>
            <p14:sldId id="277"/>
            <p14:sldId id="276"/>
            <p14:sldId id="267"/>
            <p14:sldId id="272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heme" Target="theme/theme1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76580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473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890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961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882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146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828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122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207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852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796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705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838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487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757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SE CONCEPTS</a:t>
            </a:r>
            <a:br>
              <a:rPr lang="en" dirty="0"/>
            </a:br>
            <a:r>
              <a:rPr lang="en" dirty="0"/>
              <a:t>Investigation on SDLC in a software house.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51173A-BABB-C701-85C8-1483D6F72C4D}"/>
              </a:ext>
            </a:extLst>
          </p:cNvPr>
          <p:cNvSpPr txBox="1"/>
          <p:nvPr/>
        </p:nvSpPr>
        <p:spPr>
          <a:xfrm>
            <a:off x="6992645" y="2997405"/>
            <a:ext cx="38290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  <a:p>
            <a:pPr marL="342900" indent="-342900">
              <a:buAutoNum type="arabicParenR"/>
            </a:pPr>
            <a:r>
              <a:rPr lang="en-US" dirty="0"/>
              <a:t>Muhammad Mujtaba</a:t>
            </a:r>
          </a:p>
          <a:p>
            <a:pPr marL="342900" indent="-342900">
              <a:buAutoNum type="arabicParenR"/>
            </a:pPr>
            <a:r>
              <a:rPr lang="en-US" dirty="0"/>
              <a:t>Malaika Wahid</a:t>
            </a:r>
          </a:p>
          <a:p>
            <a:pPr marL="342900" indent="-342900">
              <a:buAutoNum type="arabicParenR"/>
            </a:pPr>
            <a:r>
              <a:rPr lang="en-US" dirty="0"/>
              <a:t>Ayesha Majeed</a:t>
            </a:r>
          </a:p>
          <a:p>
            <a:pPr marL="342900" indent="-342900">
              <a:buAutoNum type="arabicParenR"/>
            </a:pPr>
            <a:r>
              <a:rPr lang="en-US" dirty="0" err="1"/>
              <a:t>Moeez</a:t>
            </a:r>
            <a:r>
              <a:rPr lang="en-US" dirty="0"/>
              <a:t>-</a:t>
            </a:r>
            <a:r>
              <a:rPr lang="en-US" dirty="0" err="1"/>
              <a:t>ur</a:t>
            </a:r>
            <a:r>
              <a:rPr lang="en-US" dirty="0"/>
              <a:t>-Rehman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88" name="Google Shape;488;p30"/>
          <p:cNvSpPr txBox="1">
            <a:spLocks noGrp="1"/>
          </p:cNvSpPr>
          <p:nvPr>
            <p:ph type="body" idx="4294967295"/>
          </p:nvPr>
        </p:nvSpPr>
        <p:spPr>
          <a:xfrm>
            <a:off x="189751" y="879871"/>
            <a:ext cx="3886200" cy="34956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800" b="1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4) WATERFALL MODEL: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Pct val="130000"/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202124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the bigger projects, they go for waterfall.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Pct val="1300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The phases of the waterfall model are straightforward, anyone in the team can easily understand the whole development process. 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Pct val="1300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Great for large, long-term projects.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Pct val="1300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Because of its rigidity, this methodology can be applied even with large projects.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BD91A7-D538-AC96-B5FD-266D78E32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847725"/>
            <a:ext cx="4514851" cy="3559969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12" name="Google Shape;512;p32"/>
          <p:cNvSpPr txBox="1">
            <a:spLocks noGrp="1"/>
          </p:cNvSpPr>
          <p:nvPr>
            <p:ph type="body" idx="4294967295"/>
          </p:nvPr>
        </p:nvSpPr>
        <p:spPr>
          <a:xfrm>
            <a:off x="238125" y="866776"/>
            <a:ext cx="3438525" cy="33527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5) MEETINGS WITH CLIENTS: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They hold meetings with clients after every spirit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This allows the product-development team to discuss what's working, what's not working, and how to improve things</a:t>
            </a:r>
            <a:r>
              <a:rPr lang="en-US" sz="16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C4718CFB-099B-AAAB-D1CC-04B5BFD36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950" y="1312792"/>
            <a:ext cx="5010150" cy="2906783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00" name="Google Shape;500;p31"/>
          <p:cNvSpPr txBox="1">
            <a:spLocks noGrp="1"/>
          </p:cNvSpPr>
          <p:nvPr>
            <p:ph type="body" idx="4294967295"/>
          </p:nvPr>
        </p:nvSpPr>
        <p:spPr>
          <a:xfrm>
            <a:off x="0" y="538611"/>
            <a:ext cx="3752850" cy="40662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800" b="1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6</a:t>
            </a:r>
            <a:r>
              <a:rPr lang="en-US" sz="1800" b="1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AVERAGE TIME: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202124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They set the requirements during the meetings with the client and further discussions are made for another spirit cycle. 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Their average delivery time is 4-5 weeks but vary in case of bigger projects i.e.: 2-3 months.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E0CBD8CC-2F62-201F-EB8E-863284084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737" y="1328737"/>
            <a:ext cx="5629275" cy="248602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COMPARISON WITH OUR ACADEMIA:</a:t>
            </a:r>
            <a:endParaRPr dirty="0"/>
          </a:p>
        </p:txBody>
      </p:sp>
      <p:sp>
        <p:nvSpPr>
          <p:cNvPr id="321" name="Google Shape;321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325" name="Google Shape;325;p2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6" name="Google Shape;326;p2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80903D6-0B97-5104-D5DD-60546BCF60CE}"/>
              </a:ext>
            </a:extLst>
          </p:cNvPr>
          <p:cNvSpPr txBox="1"/>
          <p:nvPr/>
        </p:nvSpPr>
        <p:spPr>
          <a:xfrm>
            <a:off x="463270" y="1809750"/>
            <a:ext cx="715473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By comparing industry practices with academia, we see that: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Agile method is carried out by juniors as well, unlike we studied.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Client is involved in feedbacks only, not whole process.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Use of any method entirely depends on circumstances.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And many small differences.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CONCLUSION:</a:t>
            </a:r>
            <a:endParaRPr dirty="0"/>
          </a:p>
        </p:txBody>
      </p:sp>
      <p:sp>
        <p:nvSpPr>
          <p:cNvPr id="419" name="Google Shape;419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435" name="Google Shape;435;p27"/>
          <p:cNvGrpSpPr/>
          <p:nvPr/>
        </p:nvGrpSpPr>
        <p:grpSpPr>
          <a:xfrm>
            <a:off x="318568" y="629922"/>
            <a:ext cx="392063" cy="291505"/>
            <a:chOff x="5247525" y="3007275"/>
            <a:chExt cx="517575" cy="384825"/>
          </a:xfrm>
        </p:grpSpPr>
        <p:sp>
          <p:nvSpPr>
            <p:cNvPr id="436" name="Google Shape;436;p2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BD7E528-1D00-CFE8-721F-E08DE2B8AE6F}"/>
              </a:ext>
            </a:extLst>
          </p:cNvPr>
          <p:cNvSpPr txBox="1"/>
          <p:nvPr/>
        </p:nvSpPr>
        <p:spPr>
          <a:xfrm>
            <a:off x="336118" y="1597335"/>
            <a:ext cx="3286125" cy="231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Agile method is most commonly used. More than 50% of companies use it.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Choice of SDLC models depends on type of project.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Scrum method is suited for small projects.</a:t>
            </a: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A136B4F3-3068-7B2C-AC15-EAB5B8CF7E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36"/>
          <a:stretch/>
        </p:blipFill>
        <p:spPr>
          <a:xfrm>
            <a:off x="4435907" y="1487407"/>
            <a:ext cx="4371975" cy="287991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CA2FA6-1FC7-8FD3-17F4-C1DED2FE53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EAA200-FAF0-E275-AD60-0A400F40BBAC}"/>
              </a:ext>
            </a:extLst>
          </p:cNvPr>
          <p:cNvSpPr txBox="1"/>
          <p:nvPr/>
        </p:nvSpPr>
        <p:spPr>
          <a:xfrm>
            <a:off x="1034249" y="1100831"/>
            <a:ext cx="707550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Cooper Black" panose="0208090404030B0204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1319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INTRODUCTION: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0836B086-B2D0-E4FC-EC1E-4C628008B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098" y="1679240"/>
            <a:ext cx="3046237" cy="2535621"/>
          </a:xfrm>
          <a:prstGeom prst="rect">
            <a:avLst/>
          </a:prstGeom>
        </p:spPr>
      </p:pic>
      <p:sp>
        <p:nvSpPr>
          <p:cNvPr id="2" name="Down Arrow 1"/>
          <p:cNvSpPr/>
          <p:nvPr/>
        </p:nvSpPr>
        <p:spPr>
          <a:xfrm rot="3370716">
            <a:off x="6401991" y="1129851"/>
            <a:ext cx="359596" cy="1113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7559739">
            <a:off x="1514413" y="1262919"/>
            <a:ext cx="359596" cy="1113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5969129">
            <a:off x="6438187" y="2405434"/>
            <a:ext cx="359596" cy="1113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7113881">
            <a:off x="6438185" y="3522924"/>
            <a:ext cx="359596" cy="1113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4696806">
            <a:off x="1500726" y="3674362"/>
            <a:ext cx="359596" cy="1113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5682486">
            <a:off x="1383013" y="2390235"/>
            <a:ext cx="359596" cy="1113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184151" y="1476375"/>
            <a:ext cx="5588616" cy="3412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Pct val="116000"/>
              <a:buFont typeface="Wingdings" panose="05000000000000000000" pitchFamily="2" charset="2"/>
              <a:buChar char="Ø"/>
            </a:pPr>
            <a:r>
              <a:rPr lang="en-US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Infinity Bits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helps enterprises digitally transform into competitive business entities.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Pct val="1160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ey mark their expertise in the </a:t>
            </a:r>
            <a:r>
              <a:rPr lang="en-US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 Design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Development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Digital Marketing, </a:t>
            </a:r>
            <a:r>
              <a:rPr lang="en-US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 </a:t>
            </a:r>
            <a:r>
              <a:rPr lang="en-US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Computer Vision etc.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Pct val="1160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ngoing projects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SOFTWARE HOUSE:</a:t>
            </a:r>
            <a:endParaRPr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CADCD574-E491-519E-5C9E-9912BE287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0" y="1457325"/>
            <a:ext cx="3035299" cy="2490638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THEIR METHODOLOGY: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312466" y="1419225"/>
            <a:ext cx="8641034" cy="29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Clr>
                <a:schemeClr val="bg2"/>
              </a:buClr>
              <a:buSzPct val="1040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prefer agile development method.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50000"/>
                </a:schemeClr>
              </a:buClr>
              <a:buSzPct val="113000"/>
              <a:buFont typeface="Wingdings" panose="05000000000000000000" pitchFamily="2" charset="2"/>
              <a:buChar char="Ø"/>
            </a:pPr>
            <a:r>
              <a:rPr lang="en-US" sz="18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agile methodology? </a:t>
            </a:r>
            <a:endParaRPr lang="en-US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50000"/>
                </a:schemeClr>
              </a:buClr>
              <a:buSzPct val="113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lexible approach 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50000"/>
                </a:schemeClr>
              </a:buClr>
              <a:buSzPct val="113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 varies from project to project. 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50000"/>
                </a:schemeClr>
              </a:buClr>
              <a:buSzPct val="113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go for Hybrid approach as well. 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50000"/>
                </a:schemeClr>
              </a:buClr>
              <a:buSzPct val="113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agile method, they use scrum model.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2978934" y="279973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SCRUM MODEL?</a:t>
            </a:r>
            <a:endParaRPr sz="1800" u="sng" dirty="0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B569D8E-BEC8-629D-FD32-C76C56AA3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349" y="1439773"/>
            <a:ext cx="6248651" cy="292012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>
            <a:spLocks noGrp="1"/>
          </p:cNvSpPr>
          <p:nvPr>
            <p:ph type="title" idx="4294967295"/>
          </p:nvPr>
        </p:nvSpPr>
        <p:spPr>
          <a:xfrm>
            <a:off x="-534000" y="550852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SCRUM MODEL:</a:t>
            </a:r>
            <a:endParaRPr sz="1800" u="sng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" name="Google Shape;358;p2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A72FB0-C2B5-A83D-D09F-7862C43FB82A}"/>
              </a:ext>
            </a:extLst>
          </p:cNvPr>
          <p:cNvSpPr txBox="1"/>
          <p:nvPr/>
        </p:nvSpPr>
        <p:spPr>
          <a:xfrm>
            <a:off x="276225" y="1230323"/>
            <a:ext cx="4448175" cy="313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arenR"/>
            </a:pPr>
            <a:r>
              <a:rPr lang="en-US" sz="18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 helps teams complete their deliverables quickly and efficiently.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solidFill>
                  <a:srgbClr val="2021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ncourages stakeholder involvement.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lexible to changes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arenR"/>
            </a:pPr>
            <a:r>
              <a:rPr lang="en-US" sz="18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Large projects are divided into sprints.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arenR"/>
            </a:pPr>
            <a:r>
              <a:rPr lang="en-US" sz="18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Works well for fast-moving development projects.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2DF6201-FC43-AC39-B44A-80BB113D7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50" y="1135073"/>
            <a:ext cx="4133350" cy="3241816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0586236-FF42-03BB-E04C-415AF25EF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456" y="1699649"/>
            <a:ext cx="4198677" cy="3128055"/>
          </a:xfrm>
          <a:prstGeom prst="rect">
            <a:avLst/>
          </a:prstGeom>
        </p:spPr>
      </p:pic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FINDINGS:</a:t>
            </a:r>
            <a:endParaRPr dirty="0"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1"/>
          </p:nvPr>
        </p:nvSpPr>
        <p:spPr>
          <a:xfrm>
            <a:off x="103861" y="1730430"/>
            <a:ext cx="3103786" cy="31720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300"/>
              </a:spcAft>
              <a:buClrTx/>
              <a:buSzPct val="1490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sz="16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ore features in a shorter time </a:t>
            </a: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ClrTx/>
              <a:buSzPct val="149000"/>
              <a:buNone/>
            </a:pPr>
            <a:endParaRPr lang="en-US" sz="1600" dirty="0">
              <a:solidFill>
                <a:srgbClr val="202124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>
              <a:spcBef>
                <a:spcPts val="0"/>
              </a:spcBef>
              <a:spcAft>
                <a:spcPts val="300"/>
              </a:spcAft>
              <a:buClrTx/>
              <a:buSzPct val="1490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Teams can quickly adapt to requirements changes without negatively impacting release dates.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ClrTx/>
              <a:buSzPct val="149000"/>
              <a:buNone/>
            </a:pP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Pct val="149000"/>
              <a:buFont typeface="Wingdings" panose="05000000000000000000" pitchFamily="2" charset="2"/>
              <a:buChar char="ü"/>
            </a:pP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303" name="Google Shape;303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4" name="Google Shape;435;p27">
            <a:extLst>
              <a:ext uri="{FF2B5EF4-FFF2-40B4-BE49-F238E27FC236}">
                <a16:creationId xmlns:a16="http://schemas.microsoft.com/office/drawing/2014/main" id="{FFF405AE-6A69-E700-8105-B22D982BC204}"/>
              </a:ext>
            </a:extLst>
          </p:cNvPr>
          <p:cNvGrpSpPr/>
          <p:nvPr/>
        </p:nvGrpSpPr>
        <p:grpSpPr>
          <a:xfrm>
            <a:off x="318568" y="629922"/>
            <a:ext cx="392063" cy="291505"/>
            <a:chOff x="5247525" y="3007275"/>
            <a:chExt cx="517575" cy="384825"/>
          </a:xfrm>
        </p:grpSpPr>
        <p:sp>
          <p:nvSpPr>
            <p:cNvPr id="5" name="Google Shape;436;p27">
              <a:extLst>
                <a:ext uri="{FF2B5EF4-FFF2-40B4-BE49-F238E27FC236}">
                  <a16:creationId xmlns:a16="http://schemas.microsoft.com/office/drawing/2014/main" id="{78EEFE20-9F99-273F-380E-48B5D76BA8D5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37;p27">
              <a:extLst>
                <a:ext uri="{FF2B5EF4-FFF2-40B4-BE49-F238E27FC236}">
                  <a16:creationId xmlns:a16="http://schemas.microsoft.com/office/drawing/2014/main" id="{96C20E77-C9D1-C040-A4AB-D62546A64A56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88396" y="1377189"/>
            <a:ext cx="3821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sz="1600" b="1" u="sng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1) THEY PREFER AGILE METHOD BECAUSE:</a:t>
            </a:r>
            <a:endParaRPr lang="en-US" sz="1600" b="1" u="sng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17" y="3635677"/>
            <a:ext cx="3019483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SzPct val="1490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Gives more flexibility </a:t>
            </a:r>
          </a:p>
          <a:p>
            <a:pPr marL="285750" indent="-285750">
              <a:lnSpc>
                <a:spcPct val="150000"/>
              </a:lnSpc>
              <a:spcAft>
                <a:spcPts val="300"/>
              </a:spcAft>
              <a:buSzPct val="1490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 higher client satisfaction. 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5"/>
          <p:cNvSpPr txBox="1">
            <a:spLocks noGrp="1"/>
          </p:cNvSpPr>
          <p:nvPr>
            <p:ph type="subTitle" idx="4294967295"/>
          </p:nvPr>
        </p:nvSpPr>
        <p:spPr>
          <a:xfrm>
            <a:off x="95001" y="192873"/>
            <a:ext cx="4569466" cy="39030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sz="1800" b="1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2)</a:t>
            </a:r>
            <a:r>
              <a:rPr lang="en-US" sz="1800" b="1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SCRUM METHOD:</a:t>
            </a:r>
          </a:p>
          <a:p>
            <a:pPr marL="285750" indent="-285750">
              <a:spcAft>
                <a:spcPts val="1000"/>
              </a:spcAft>
              <a:buClrTx/>
              <a:buSzPct val="1400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z="16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hey use scrum for their project visibility and transparency.</a:t>
            </a:r>
          </a:p>
          <a:p>
            <a:pPr marL="285750" indent="-285750">
              <a:spcAft>
                <a:spcPts val="1000"/>
              </a:spcAft>
              <a:buClrTx/>
              <a:buSzPct val="1400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1B1B1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Visibility provides </a:t>
            </a:r>
            <a:r>
              <a:rPr lang="en-US" sz="1600" b="0" dirty="0">
                <a:solidFill>
                  <a:srgbClr val="1B1B1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transparency</a:t>
            </a:r>
            <a:r>
              <a:rPr lang="en-US" sz="1600" dirty="0">
                <a:solidFill>
                  <a:srgbClr val="1B1B1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into the development process. It is the ability to see progress at any point d</a:t>
            </a:r>
          </a:p>
          <a:p>
            <a:pPr marL="285750" indent="-285750">
              <a:spcAft>
                <a:spcPts val="1000"/>
              </a:spcAft>
              <a:buClrTx/>
              <a:buSzPct val="1400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B1B1B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lang="en-US" sz="1600" dirty="0">
                <a:solidFill>
                  <a:srgbClr val="1B1B1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etermine the distance to completion of a goal. </a:t>
            </a:r>
            <a:endParaRPr dirty="0">
              <a:solidFill>
                <a:srgbClr val="FF9800"/>
              </a:solidFill>
            </a:endParaRPr>
          </a:p>
        </p:txBody>
      </p: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Picture 4" descr="Text, application, email&#10;&#10;Description automatically generated">
            <a:extLst>
              <a:ext uri="{FF2B5EF4-FFF2-40B4-BE49-F238E27FC236}">
                <a16:creationId xmlns:a16="http://schemas.microsoft.com/office/drawing/2014/main" id="{6E3CB39D-5B64-AB16-0C55-874C1EBD6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467" y="828674"/>
            <a:ext cx="4479533" cy="3267275"/>
          </a:xfrm>
          <a:prstGeom prst="rect">
            <a:avLst/>
          </a:prstGeom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EB64C11-25B9-61BB-0BE2-8E4F850EA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80190"/>
            <a:ext cx="4133350" cy="1252537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800400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408" name="Google Shape;408;p26"/>
          <p:cNvSpPr txBox="1">
            <a:spLocks noGrp="1"/>
          </p:cNvSpPr>
          <p:nvPr>
            <p:ph type="subTitle" idx="4294967295"/>
          </p:nvPr>
        </p:nvSpPr>
        <p:spPr>
          <a:xfrm>
            <a:off x="0" y="314325"/>
            <a:ext cx="3514725" cy="4200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800" b="1" dirty="0">
                <a:solidFill>
                  <a:srgbClr val="1B1B1B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3) SETTING MILESTONES: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Pct val="1400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B1B1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They set milestones before starting any project.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Pct val="1400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B1B1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 helps managers keep track of the</a:t>
            </a:r>
            <a:r>
              <a:rPr lang="en-US" sz="1600" b="1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schedule, deadlines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Pct val="1400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sz="16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anagement can also maintain a more accurate understanding of how the project is advancing.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413" name="Google Shape;413;p2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D276A256-3527-AF9C-3CA3-CB0D189CD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925" y="953201"/>
            <a:ext cx="5067300" cy="2846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4A9A5C-F3F2-5CCA-9A13-13C88307CCFD}"/>
              </a:ext>
            </a:extLst>
          </p:cNvPr>
          <p:cNvSpPr txBox="1"/>
          <p:nvPr/>
        </p:nvSpPr>
        <p:spPr>
          <a:xfrm>
            <a:off x="7229475" y="3913300"/>
            <a:ext cx="1724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EXAMPLE OF MILESONE</a:t>
            </a:r>
            <a:endParaRPr lang="en-US" dirty="0"/>
          </a:p>
        </p:txBody>
      </p: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517</Words>
  <Application>Microsoft Office PowerPoint</Application>
  <PresentationFormat>On-screen Show (16:9)</PresentationFormat>
  <Paragraphs>79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Wingdings</vt:lpstr>
      <vt:lpstr>Calibri Light</vt:lpstr>
      <vt:lpstr>Arial</vt:lpstr>
      <vt:lpstr>Arvo</vt:lpstr>
      <vt:lpstr>Times New Roman</vt:lpstr>
      <vt:lpstr>Roboto Condensed Light</vt:lpstr>
      <vt:lpstr>Roboto Condensed</vt:lpstr>
      <vt:lpstr>Cooper Black</vt:lpstr>
      <vt:lpstr>Calibri</vt:lpstr>
      <vt:lpstr>Salerio template</vt:lpstr>
      <vt:lpstr>SE CONCEPTS Investigation on SDLC in a software house.</vt:lpstr>
      <vt:lpstr>INTRODUCTION:</vt:lpstr>
      <vt:lpstr>SOFTWARE HOUSE:</vt:lpstr>
      <vt:lpstr>THEIR METHODOLOGY:</vt:lpstr>
      <vt:lpstr>WHAT IS SCRUM MODEL?</vt:lpstr>
      <vt:lpstr>ADVANTAGES OF SCRUM MODEL:</vt:lpstr>
      <vt:lpstr>OUR FINDINGS:</vt:lpstr>
      <vt:lpstr>PowerPoint Presentation</vt:lpstr>
      <vt:lpstr>89,526,124$</vt:lpstr>
      <vt:lpstr>PowerPoint Presentation</vt:lpstr>
      <vt:lpstr>PowerPoint Presentation</vt:lpstr>
      <vt:lpstr>PowerPoint Presentation</vt:lpstr>
      <vt:lpstr>COMPARISON WITH OUR ACADEMIA: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HP</dc:creator>
  <cp:lastModifiedBy>(SP22-BSE-036)MUHAMMADMUJTABA</cp:lastModifiedBy>
  <cp:revision>31</cp:revision>
  <dcterms:modified xsi:type="dcterms:W3CDTF">2022-10-19T16:03:02Z</dcterms:modified>
</cp:coreProperties>
</file>