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07C9BA-0EE5-438E-BC1A-FBA444CF96E8}">
  <a:tblStyle styleId="{9907C9BA-0EE5-438E-BC1A-FBA444CF9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FiraCod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FiraCod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935a0e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935a0e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935a0f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935a0f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935a0f9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935a0f9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935a0f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935a0f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935a0eb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935a0eb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935a0f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935a0f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935a0f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935a0f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935a0f9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935a0f9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935a0f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935a0f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935a0f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935a0f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github.com/mujtabaalajmi/machine-learning-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41850" y="284675"/>
            <a:ext cx="24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OVERVIEW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8800" y="1334175"/>
            <a:ext cx="54057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Introduce myself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My approach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Possible plans (up to discussion)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A small introduction to a classic machine learning problem: linear regression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21129" t="0"/>
          <a:stretch/>
        </p:blipFill>
        <p:spPr>
          <a:xfrm>
            <a:off x="5574500" y="1604725"/>
            <a:ext cx="3341851" cy="23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600" y="152400"/>
            <a:ext cx="62688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336700" y="155650"/>
            <a:ext cx="44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For those who are interested!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25" y="757950"/>
            <a:ext cx="7952952" cy="38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115700" y="4637350"/>
            <a:ext cx="69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4"/>
              </a:rPr>
              <a:t>https://github.com/mujtabaalajmi/machine-learning-presentation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70875" y="255850"/>
            <a:ext cx="5052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Introducing myself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4700" y="1125425"/>
            <a:ext cx="370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Name: Mujtaba Mohammed Hussein Ali Hussein Al Ajmi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4700" y="3471450"/>
            <a:ext cx="41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Passions: Mathematics, Computer Science, AI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525" y="255850"/>
            <a:ext cx="2042224" cy="2304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454700" y="2835126"/>
            <a:ext cx="8455450" cy="2040225"/>
            <a:chOff x="57300" y="2870276"/>
            <a:chExt cx="8455450" cy="204022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57300" y="2886188"/>
              <a:ext cx="4895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Code"/>
                  <a:ea typeface="Fira Code"/>
                  <a:cs typeface="Fira Code"/>
                  <a:sym typeface="Fira Code"/>
                </a:rPr>
                <a:t>An International Takatuf Scholar</a:t>
              </a:r>
              <a:endParaRPr sz="18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4250" y="2870276"/>
              <a:ext cx="3798500" cy="2040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4"/>
          <p:cNvGrpSpPr/>
          <p:nvPr/>
        </p:nvGrpSpPr>
        <p:grpSpPr>
          <a:xfrm>
            <a:off x="454700" y="979144"/>
            <a:ext cx="5844419" cy="1713181"/>
            <a:chOff x="454700" y="647544"/>
            <a:chExt cx="5844419" cy="1713181"/>
          </a:xfrm>
        </p:grpSpPr>
        <p:sp>
          <p:nvSpPr>
            <p:cNvPr id="69" name="Google Shape;69;p14"/>
            <p:cNvSpPr txBox="1"/>
            <p:nvPr/>
          </p:nvSpPr>
          <p:spPr>
            <a:xfrm>
              <a:off x="454700" y="1899025"/>
              <a:ext cx="535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Code"/>
                  <a:ea typeface="Fira Code"/>
                  <a:cs typeface="Fira Code"/>
                  <a:sym typeface="Fira Code"/>
                </a:rPr>
                <a:t>Nationality</a:t>
              </a:r>
              <a:r>
                <a:rPr lang="en" sz="1800">
                  <a:latin typeface="Fira Code"/>
                  <a:ea typeface="Fira Code"/>
                  <a:cs typeface="Fira Code"/>
                  <a:sym typeface="Fira Code"/>
                </a:rPr>
                <a:t>: the Sultanate of Oman</a:t>
              </a:r>
              <a:endParaRPr sz="18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pic>
          <p:nvPicPr>
            <p:cNvPr id="70" name="Google Shape;7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47069" y="647544"/>
              <a:ext cx="2152050" cy="1076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65575" y="255850"/>
            <a:ext cx="428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My approach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926700" y="1201725"/>
            <a:ext cx="72906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Engage everyone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Practicality if possible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Build up deep understanding and problem solving skills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Most importantly: </a:t>
            </a:r>
            <a:r>
              <a:rPr b="1" lang="en" sz="1800">
                <a:latin typeface="Fira Code"/>
                <a:ea typeface="Fira Code"/>
                <a:cs typeface="Fira Code"/>
                <a:sym typeface="Fira Code"/>
              </a:rPr>
              <a:t>make sure everyone is enjoying their time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665575" y="255850"/>
            <a:ext cx="428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Possible Plans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926700" y="1201725"/>
            <a:ext cx="72906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Game development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○"/>
            </a:pPr>
            <a:r>
              <a:rPr lang="en" sz="1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Some kind of way of showcasing everyone’s work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Web development</a:t>
            </a:r>
            <a:endParaRPr sz="1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Coding problems (Leetcode)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ira Code"/>
              <a:buChar char="●"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Machine Learning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55425" y="607325"/>
            <a:ext cx="428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ALL OF THESE COULD BE DONE IN COMBINATION!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65575" y="255850"/>
            <a:ext cx="513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Fira Code"/>
                <a:ea typeface="Fira Code"/>
                <a:cs typeface="Fira Code"/>
                <a:sym typeface="Fira Code"/>
              </a:rPr>
              <a:t>Linear regression</a:t>
            </a:r>
            <a:endParaRPr b="1" sz="35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525" y="1835475"/>
            <a:ext cx="3707550" cy="2835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665575" y="1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{9907C9BA-0EE5-438E-BC1A-FBA444CF96E8}</a:tableStyleId>
              </a:tblPr>
              <a:tblGrid>
                <a:gridCol w="1583775"/>
                <a:gridCol w="158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Area of house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(km^2)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Prize 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$100,000)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0.60115643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0.26579862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2.53585449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3.26009248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…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…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9.39838682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 flipH="1" rot="10800000">
            <a:off x="4569400" y="2102225"/>
            <a:ext cx="3327600" cy="23433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13" y="925325"/>
            <a:ext cx="2938379" cy="7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46150" y="59050"/>
            <a:ext cx="49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Code"/>
                <a:ea typeface="Fira Code"/>
                <a:cs typeface="Fira Code"/>
                <a:sym typeface="Fira Code"/>
              </a:rPr>
              <a:t>Loss (cost) function</a:t>
            </a:r>
            <a:endParaRPr sz="30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975" y="705550"/>
            <a:ext cx="4981800" cy="10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833175" y="4527400"/>
            <a:ext cx="69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Code"/>
                <a:ea typeface="Fira Code"/>
                <a:cs typeface="Fira Code"/>
                <a:sym typeface="Fira Code"/>
              </a:rPr>
              <a:t>Our objective is to minimize the chosen loss function!</a:t>
            </a:r>
            <a:endParaRPr b="1" sz="16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75" y="1801989"/>
            <a:ext cx="8393447" cy="2505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00" y="517500"/>
            <a:ext cx="5903000" cy="41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0" y="408200"/>
            <a:ext cx="3025275" cy="33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200" y="3726250"/>
            <a:ext cx="425975" cy="3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00" y="500275"/>
            <a:ext cx="7620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 flipH="1">
            <a:off x="3142638" y="408200"/>
            <a:ext cx="496500" cy="1556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2868450" y="1964300"/>
            <a:ext cx="274200" cy="570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2593938" y="2534900"/>
            <a:ext cx="274500" cy="326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/>
          <p:nvPr/>
        </p:nvCxnSpPr>
        <p:spPr>
          <a:xfrm flipH="1">
            <a:off x="2438550" y="2861000"/>
            <a:ext cx="155400" cy="89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2349525" y="2950100"/>
            <a:ext cx="103200" cy="22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9463" y="299450"/>
            <a:ext cx="4230725" cy="8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8125" y="1158288"/>
            <a:ext cx="2727099" cy="21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6625" y="3093763"/>
            <a:ext cx="5084152" cy="16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2813875" y="121225"/>
            <a:ext cx="33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Non-vectorized approach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12" y="582925"/>
            <a:ext cx="7795627" cy="432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700" y="582923"/>
            <a:ext cx="4223350" cy="1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