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2" r:id="rId8"/>
    <p:sldId id="260" r:id="rId9"/>
    <p:sldId id="261"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F72971-3A73-412E-97E9-35640BDDB575}">
          <p14:sldIdLst>
            <p14:sldId id="257"/>
            <p14:sldId id="258"/>
            <p14:sldId id="259"/>
          </p14:sldIdLst>
        </p14:section>
        <p14:section name="1" id="{6237B5FF-05B1-43DA-94F6-89E06740344E}">
          <p14:sldIdLst>
            <p14:sldId id="262"/>
            <p14:sldId id="260"/>
            <p14:sldId id="261"/>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4/30/2022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4/30/2022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4/30/2022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4/30/2022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4/30/2022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500" b="1" i="0" dirty="0">
                <a:solidFill>
                  <a:srgbClr val="FFFFFF"/>
                </a:solidFill>
                <a:effectLst/>
                <a:latin typeface="PMingLiU-ExtB" panose="02020500000000000000" pitchFamily="18" charset="-120"/>
                <a:ea typeface="PMingLiU-ExtB" panose="02020500000000000000" pitchFamily="18" charset="-120"/>
              </a:rPr>
              <a:t>K-means Clustering</a:t>
            </a:r>
            <a:endParaRPr lang="en-US" sz="4500" dirty="0">
              <a:solidFill>
                <a:schemeClr val="tx1"/>
              </a:solidFill>
              <a:latin typeface="PMingLiU-ExtB" panose="02020500000000000000" pitchFamily="18" charset="-120"/>
              <a:ea typeface="PMingLiU-ExtB" panose="02020500000000000000" pitchFamily="18" charset="-12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MUHAMMAD TALHA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3400-4306-4CB3-ABF4-164D96355759}"/>
              </a:ext>
            </a:extLst>
          </p:cNvPr>
          <p:cNvSpPr>
            <a:spLocks noGrp="1"/>
          </p:cNvSpPr>
          <p:nvPr>
            <p:ph type="title"/>
          </p:nvPr>
        </p:nvSpPr>
        <p:spPr/>
        <p:txBody>
          <a:bodyPr/>
          <a:lstStyle/>
          <a:p>
            <a:pPr algn="ctr"/>
            <a:r>
              <a:rPr lang="en-US" dirty="0"/>
              <a:t>CLUSTERING</a:t>
            </a:r>
          </a:p>
        </p:txBody>
      </p:sp>
      <p:sp>
        <p:nvSpPr>
          <p:cNvPr id="3" name="Content Placeholder 2">
            <a:extLst>
              <a:ext uri="{FF2B5EF4-FFF2-40B4-BE49-F238E27FC236}">
                <a16:creationId xmlns:a16="http://schemas.microsoft.com/office/drawing/2014/main" id="{3EC711DC-77E2-4FC2-9AC7-F49A0E532465}"/>
              </a:ext>
            </a:extLst>
          </p:cNvPr>
          <p:cNvSpPr>
            <a:spLocks noGrp="1"/>
          </p:cNvSpPr>
          <p:nvPr>
            <p:ph idx="1"/>
          </p:nvPr>
        </p:nvSpPr>
        <p:spPr/>
        <p:txBody>
          <a:bodyPr/>
          <a:lstStyle/>
          <a:p>
            <a:r>
              <a:rPr lang="en-US" dirty="0"/>
              <a:t>The organization of unlabeled data into similarity groups called clusters.</a:t>
            </a:r>
          </a:p>
          <a:p>
            <a:r>
              <a:rPr lang="en-US" i="0" dirty="0">
                <a:solidFill>
                  <a:srgbClr val="111111"/>
                </a:solidFill>
                <a:effectLst/>
              </a:rPr>
              <a:t>Clustering is a task of dividing the data sets into a certain number of clusters in such a manner that the data points belonging to a cluster have similar characteristics. Clusters are nothing but the grouping of data points such that the distance between the data points within the clusters is minimal.</a:t>
            </a:r>
            <a:endParaRPr lang="en-US" dirty="0"/>
          </a:p>
        </p:txBody>
      </p:sp>
    </p:spTree>
    <p:extLst>
      <p:ext uri="{BB962C8B-B14F-4D97-AF65-F5344CB8AC3E}">
        <p14:creationId xmlns:p14="http://schemas.microsoft.com/office/powerpoint/2010/main" val="278302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E8B7-31E6-490F-B650-0CFCF55F6CE8}"/>
              </a:ext>
            </a:extLst>
          </p:cNvPr>
          <p:cNvSpPr>
            <a:spLocks noGrp="1"/>
          </p:cNvSpPr>
          <p:nvPr>
            <p:ph type="title"/>
          </p:nvPr>
        </p:nvSpPr>
        <p:spPr/>
        <p:txBody>
          <a:bodyPr/>
          <a:lstStyle/>
          <a:p>
            <a:pPr algn="ctr"/>
            <a:r>
              <a:rPr lang="en-US" dirty="0"/>
              <a:t>K-Mean Clustering</a:t>
            </a:r>
          </a:p>
        </p:txBody>
      </p:sp>
      <p:sp>
        <p:nvSpPr>
          <p:cNvPr id="3" name="Content Placeholder 2">
            <a:extLst>
              <a:ext uri="{FF2B5EF4-FFF2-40B4-BE49-F238E27FC236}">
                <a16:creationId xmlns:a16="http://schemas.microsoft.com/office/drawing/2014/main" id="{CB316FCD-2325-4C16-9EFE-18D1D8180339}"/>
              </a:ext>
            </a:extLst>
          </p:cNvPr>
          <p:cNvSpPr>
            <a:spLocks noGrp="1"/>
          </p:cNvSpPr>
          <p:nvPr>
            <p:ph idx="1"/>
          </p:nvPr>
        </p:nvSpPr>
        <p:spPr/>
        <p:txBody>
          <a:bodyPr>
            <a:normAutofit/>
          </a:bodyPr>
          <a:lstStyle/>
          <a:p>
            <a:pPr marL="0" indent="0" algn="just">
              <a:buNone/>
            </a:pPr>
            <a:r>
              <a:rPr lang="en-US" sz="2000" b="0" i="0" dirty="0">
                <a:solidFill>
                  <a:srgbClr val="4D5968"/>
                </a:solidFill>
                <a:effectLst/>
                <a:latin typeface="Nunito Sans" panose="020B0604020202020204" pitchFamily="2" charset="0"/>
              </a:rPr>
              <a:t>K-Means clustering algorithm is defined as an unsupervised learning method having an iterative process in which the dataset are grouped into k number of predefined non-overlapping clusters or subgroups, making the inner points of the cluster as similar as possible while trying to keep the clusters at distinct space it allocates the data points to a cluster so that the sum of the squared distance between the clusters centroid and the data point is at a minimum, at this position the centroid of the cluster is the arithmetic mean of the data points that are in the clusters.</a:t>
            </a:r>
            <a:endParaRPr lang="en-US" sz="2000" dirty="0"/>
          </a:p>
        </p:txBody>
      </p:sp>
    </p:spTree>
    <p:extLst>
      <p:ext uri="{BB962C8B-B14F-4D97-AF65-F5344CB8AC3E}">
        <p14:creationId xmlns:p14="http://schemas.microsoft.com/office/powerpoint/2010/main" val="751777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F756-F708-44EB-B390-4D294DFFFE97}"/>
              </a:ext>
            </a:extLst>
          </p:cNvPr>
          <p:cNvSpPr>
            <a:spLocks noGrp="1"/>
          </p:cNvSpPr>
          <p:nvPr>
            <p:ph type="ctrTitle"/>
          </p:nvPr>
        </p:nvSpPr>
        <p:spPr/>
        <p:txBody>
          <a:bodyPr/>
          <a:lstStyle/>
          <a:p>
            <a:r>
              <a:rPr lang="en-US" dirty="0"/>
              <a:t>Algorithm</a:t>
            </a:r>
          </a:p>
        </p:txBody>
      </p:sp>
      <p:sp>
        <p:nvSpPr>
          <p:cNvPr id="3" name="Subtitle 2">
            <a:extLst>
              <a:ext uri="{FF2B5EF4-FFF2-40B4-BE49-F238E27FC236}">
                <a16:creationId xmlns:a16="http://schemas.microsoft.com/office/drawing/2014/main" id="{B0A53949-B1EE-454B-AFC7-7774894B239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6548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9217-4BB6-40FD-9519-FB3F1D097870}"/>
              </a:ext>
            </a:extLst>
          </p:cNvPr>
          <p:cNvSpPr>
            <a:spLocks noGrp="1"/>
          </p:cNvSpPr>
          <p:nvPr>
            <p:ph type="title"/>
          </p:nvPr>
        </p:nvSpPr>
        <p:spPr/>
        <p:txBody>
          <a:bodyPr/>
          <a:lstStyle/>
          <a:p>
            <a:pPr algn="ctr"/>
            <a:endParaRPr lang="en-US" dirty="0"/>
          </a:p>
        </p:txBody>
      </p:sp>
      <p:sp>
        <p:nvSpPr>
          <p:cNvPr id="3" name="Content Placeholder 2">
            <a:extLst>
              <a:ext uri="{FF2B5EF4-FFF2-40B4-BE49-F238E27FC236}">
                <a16:creationId xmlns:a16="http://schemas.microsoft.com/office/drawing/2014/main" id="{2CF8C82B-DE67-4E6A-8C06-46EE2E9BE018}"/>
              </a:ext>
            </a:extLst>
          </p:cNvPr>
          <p:cNvSpPr>
            <a:spLocks noGrp="1"/>
          </p:cNvSpPr>
          <p:nvPr>
            <p:ph idx="1"/>
          </p:nvPr>
        </p:nvSpPr>
        <p:spPr/>
        <p:txBody>
          <a:bodyPr/>
          <a:lstStyle/>
          <a:p>
            <a:pPr marL="0" indent="0" algn="l">
              <a:buNone/>
            </a:pPr>
            <a:r>
              <a:rPr lang="en-US" b="0" i="0" dirty="0">
                <a:solidFill>
                  <a:srgbClr val="4D5968"/>
                </a:solidFill>
                <a:effectLst/>
                <a:latin typeface="Nunito Sans" pitchFamily="2" charset="0"/>
              </a:rPr>
              <a:t>K- Means Clustering Algorithm needs the following inputs:</a:t>
            </a:r>
          </a:p>
          <a:p>
            <a:pPr algn="l">
              <a:buFont typeface="Arial" panose="020B0604020202020204" pitchFamily="34" charset="0"/>
              <a:buChar char="•"/>
            </a:pPr>
            <a:r>
              <a:rPr lang="en-US" b="0" i="0" dirty="0">
                <a:solidFill>
                  <a:srgbClr val="4D5968"/>
                </a:solidFill>
                <a:effectLst/>
                <a:latin typeface="Nunito Sans" pitchFamily="2" charset="0"/>
              </a:rPr>
              <a:t>K = number of subgroups or clusters</a:t>
            </a:r>
          </a:p>
          <a:p>
            <a:pPr algn="l">
              <a:buFont typeface="Arial" panose="020B0604020202020204" pitchFamily="34" charset="0"/>
              <a:buChar char="•"/>
            </a:pPr>
            <a:r>
              <a:rPr lang="en-US" b="0" i="0" dirty="0">
                <a:solidFill>
                  <a:srgbClr val="4D5968"/>
                </a:solidFill>
                <a:effectLst/>
                <a:latin typeface="Nunito Sans" pitchFamily="2" charset="0"/>
              </a:rPr>
              <a:t>Sample or Training Set = {x</a:t>
            </a:r>
            <a:r>
              <a:rPr lang="en-US" b="0" i="0" baseline="-25000" dirty="0">
                <a:solidFill>
                  <a:srgbClr val="4D5968"/>
                </a:solidFill>
                <a:effectLst/>
                <a:latin typeface="Nunito Sans" pitchFamily="2" charset="0"/>
              </a:rPr>
              <a:t>1</a:t>
            </a:r>
            <a:r>
              <a:rPr lang="en-US" b="0" i="0" dirty="0">
                <a:solidFill>
                  <a:srgbClr val="4D5968"/>
                </a:solidFill>
                <a:effectLst/>
                <a:latin typeface="Nunito Sans" pitchFamily="2" charset="0"/>
              </a:rPr>
              <a:t>, x</a:t>
            </a:r>
            <a:r>
              <a:rPr lang="en-US" b="0" i="0" baseline="-25000" dirty="0">
                <a:solidFill>
                  <a:srgbClr val="4D5968"/>
                </a:solidFill>
                <a:effectLst/>
                <a:latin typeface="Nunito Sans" pitchFamily="2" charset="0"/>
              </a:rPr>
              <a:t>2</a:t>
            </a:r>
            <a:r>
              <a:rPr lang="en-US" b="0" i="0" dirty="0">
                <a:solidFill>
                  <a:srgbClr val="4D5968"/>
                </a:solidFill>
                <a:effectLst/>
                <a:latin typeface="Nunito Sans" pitchFamily="2" charset="0"/>
              </a:rPr>
              <a:t>, x</a:t>
            </a:r>
            <a:r>
              <a:rPr lang="en-US" b="0" i="0" baseline="-25000" dirty="0">
                <a:solidFill>
                  <a:srgbClr val="4D5968"/>
                </a:solidFill>
                <a:effectLst/>
                <a:latin typeface="Nunito Sans" pitchFamily="2" charset="0"/>
              </a:rPr>
              <a:t>3</a:t>
            </a:r>
            <a:r>
              <a:rPr lang="en-US" b="0" i="0" dirty="0">
                <a:solidFill>
                  <a:srgbClr val="4D5968"/>
                </a:solidFill>
                <a:effectLst/>
                <a:latin typeface="Nunito Sans" pitchFamily="2" charset="0"/>
              </a:rPr>
              <a:t>,………</a:t>
            </a:r>
            <a:r>
              <a:rPr lang="en-US" b="0" i="0" dirty="0" err="1">
                <a:solidFill>
                  <a:srgbClr val="4D5968"/>
                </a:solidFill>
                <a:effectLst/>
                <a:latin typeface="Nunito Sans" pitchFamily="2" charset="0"/>
              </a:rPr>
              <a:t>x</a:t>
            </a:r>
            <a:r>
              <a:rPr lang="en-US" b="0" i="0" baseline="-25000" dirty="0" err="1">
                <a:solidFill>
                  <a:srgbClr val="4D5968"/>
                </a:solidFill>
                <a:effectLst/>
                <a:latin typeface="Nunito Sans" pitchFamily="2" charset="0"/>
              </a:rPr>
              <a:t>n</a:t>
            </a:r>
            <a:r>
              <a:rPr lang="en-US" b="0" i="0" dirty="0">
                <a:solidFill>
                  <a:srgbClr val="4D5968"/>
                </a:solidFill>
                <a:effectLst/>
                <a:latin typeface="Nunito Sans" pitchFamily="2" charset="0"/>
              </a:rPr>
              <a:t>}</a:t>
            </a:r>
          </a:p>
          <a:p>
            <a:pPr marL="0" indent="0" algn="l">
              <a:buNone/>
            </a:pPr>
            <a:r>
              <a:rPr lang="en-US" b="0" i="0" dirty="0">
                <a:solidFill>
                  <a:srgbClr val="4D5968"/>
                </a:solidFill>
                <a:effectLst/>
                <a:latin typeface="Nunito Sans" pitchFamily="2" charset="0"/>
              </a:rPr>
              <a:t>Now let us assume we have a data set that is unlabeled, and we need to divide it into clusters.</a:t>
            </a:r>
          </a:p>
          <a:p>
            <a:endParaRPr lang="en-US" dirty="0"/>
          </a:p>
          <a:p>
            <a:endParaRPr lang="en-US" dirty="0"/>
          </a:p>
        </p:txBody>
      </p:sp>
      <p:sp>
        <p:nvSpPr>
          <p:cNvPr id="6" name="Content Placeholder 2">
            <a:extLst>
              <a:ext uri="{FF2B5EF4-FFF2-40B4-BE49-F238E27FC236}">
                <a16:creationId xmlns:a16="http://schemas.microsoft.com/office/drawing/2014/main" id="{7CA29BEF-4009-4AA7-9CD4-95CB536A2AB5}"/>
              </a:ext>
            </a:extLst>
          </p:cNvPr>
          <p:cNvSpPr txBox="1">
            <a:spLocks/>
          </p:cNvSpPr>
          <p:nvPr/>
        </p:nvSpPr>
        <p:spPr>
          <a:xfrm>
            <a:off x="4488723" y="3686946"/>
            <a:ext cx="2929508" cy="395024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US" dirty="0"/>
          </a:p>
        </p:txBody>
      </p:sp>
      <p:pic>
        <p:nvPicPr>
          <p:cNvPr id="7" name="Picture 2" descr="Input 1">
            <a:extLst>
              <a:ext uri="{FF2B5EF4-FFF2-40B4-BE49-F238E27FC236}">
                <a16:creationId xmlns:a16="http://schemas.microsoft.com/office/drawing/2014/main" id="{54B85D5A-3FEF-40E2-9EEF-4BDD3B879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733202"/>
            <a:ext cx="4034178" cy="2308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91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4055-4657-4CA6-AA0D-4422019F1644}"/>
              </a:ext>
            </a:extLst>
          </p:cNvPr>
          <p:cNvSpPr>
            <a:spLocks noGrp="1"/>
          </p:cNvSpPr>
          <p:nvPr>
            <p:ph type="title"/>
          </p:nvPr>
        </p:nvSpPr>
        <p:spPr/>
        <p:txBody>
          <a:bodyPr/>
          <a:lstStyle/>
          <a:p>
            <a:r>
              <a:rPr lang="en-US" dirty="0"/>
              <a:t>Steps: -</a:t>
            </a:r>
          </a:p>
        </p:txBody>
      </p:sp>
      <p:sp>
        <p:nvSpPr>
          <p:cNvPr id="3" name="Content Placeholder 2">
            <a:extLst>
              <a:ext uri="{FF2B5EF4-FFF2-40B4-BE49-F238E27FC236}">
                <a16:creationId xmlns:a16="http://schemas.microsoft.com/office/drawing/2014/main" id="{11A077AA-ACBD-4C46-9B55-3748ADCC5177}"/>
              </a:ext>
            </a:extLst>
          </p:cNvPr>
          <p:cNvSpPr>
            <a:spLocks noGrp="1"/>
          </p:cNvSpPr>
          <p:nvPr>
            <p:ph idx="1"/>
          </p:nvPr>
        </p:nvSpPr>
        <p:spPr/>
        <p:txBody>
          <a:bodyPr/>
          <a:lstStyle/>
          <a:p>
            <a:r>
              <a:rPr lang="en-US" b="1" i="0" dirty="0">
                <a:solidFill>
                  <a:srgbClr val="1375B0"/>
                </a:solidFill>
                <a:effectLst/>
                <a:latin typeface="Nunito Sans" pitchFamily="2" charset="0"/>
              </a:rPr>
              <a:t>Step 1: Initialization: -</a:t>
            </a:r>
          </a:p>
          <a:p>
            <a:pPr marL="0" indent="0">
              <a:buNone/>
            </a:pPr>
            <a:r>
              <a:rPr lang="en-US" b="0" i="0" dirty="0">
                <a:solidFill>
                  <a:srgbClr val="4D5968"/>
                </a:solidFill>
                <a:effectLst/>
                <a:latin typeface="Nunito Sans" pitchFamily="2" charset="0"/>
              </a:rPr>
              <a:t> Firstly, initialize any random points called the centroids of the cluster</a:t>
            </a:r>
          </a:p>
          <a:p>
            <a:pPr marL="0" indent="0">
              <a:buNone/>
            </a:pPr>
            <a:endParaRPr lang="en-US" b="0" i="0" dirty="0">
              <a:solidFill>
                <a:srgbClr val="4D5968"/>
              </a:solidFill>
              <a:effectLst/>
              <a:latin typeface="Nunito Sans" pitchFamily="2" charset="0"/>
            </a:endParaRPr>
          </a:p>
          <a:p>
            <a:pPr algn="l"/>
            <a:r>
              <a:rPr lang="en-US" b="1" i="0" dirty="0">
                <a:solidFill>
                  <a:srgbClr val="1375B0"/>
                </a:solidFill>
                <a:effectLst/>
                <a:latin typeface="Nunito Sans" pitchFamily="2" charset="0"/>
              </a:rPr>
              <a:t>Step 2: Cluster Assignment</a:t>
            </a:r>
          </a:p>
          <a:p>
            <a:pPr marL="0" indent="0" algn="l">
              <a:buNone/>
            </a:pPr>
            <a:r>
              <a:rPr lang="en-US" b="0" i="0" dirty="0">
                <a:solidFill>
                  <a:srgbClr val="4D5968"/>
                </a:solidFill>
                <a:effectLst/>
                <a:latin typeface="Nunito Sans" pitchFamily="2" charset="0"/>
              </a:rPr>
              <a:t>After initialization, all data points are traversed, and the distance between all the centroids and the data points are calculated</a:t>
            </a:r>
          </a:p>
          <a:p>
            <a:pPr marL="0" indent="0">
              <a:buNone/>
            </a:pPr>
            <a:endParaRPr lang="en-US" b="1" i="0" dirty="0">
              <a:solidFill>
                <a:srgbClr val="1375B0"/>
              </a:solidFill>
              <a:effectLst/>
              <a:latin typeface="Nunito Sans" pitchFamily="2" charset="0"/>
            </a:endParaRPr>
          </a:p>
          <a:p>
            <a:pPr marL="0" indent="0">
              <a:buNone/>
            </a:pPr>
            <a:endParaRPr lang="en-US" b="1" i="0" dirty="0">
              <a:solidFill>
                <a:srgbClr val="1375B0"/>
              </a:solidFill>
              <a:effectLst/>
              <a:latin typeface="Nunito Sans" pitchFamily="2" charset="0"/>
            </a:endParaRPr>
          </a:p>
        </p:txBody>
      </p:sp>
      <p:pic>
        <p:nvPicPr>
          <p:cNvPr id="5" name="Picture 4">
            <a:extLst>
              <a:ext uri="{FF2B5EF4-FFF2-40B4-BE49-F238E27FC236}">
                <a16:creationId xmlns:a16="http://schemas.microsoft.com/office/drawing/2014/main" id="{6968FFE1-711B-42D1-BFAF-C7D98FBF11C8}"/>
              </a:ext>
            </a:extLst>
          </p:cNvPr>
          <p:cNvPicPr>
            <a:picLocks noChangeAspect="1"/>
          </p:cNvPicPr>
          <p:nvPr/>
        </p:nvPicPr>
        <p:blipFill>
          <a:blip r:embed="rId2"/>
          <a:stretch>
            <a:fillRect/>
          </a:stretch>
        </p:blipFill>
        <p:spPr>
          <a:xfrm>
            <a:off x="9226438" y="1483217"/>
            <a:ext cx="2268053" cy="1945783"/>
          </a:xfrm>
          <a:prstGeom prst="rect">
            <a:avLst/>
          </a:prstGeom>
        </p:spPr>
      </p:pic>
      <p:pic>
        <p:nvPicPr>
          <p:cNvPr id="7" name="Picture 6">
            <a:extLst>
              <a:ext uri="{FF2B5EF4-FFF2-40B4-BE49-F238E27FC236}">
                <a16:creationId xmlns:a16="http://schemas.microsoft.com/office/drawing/2014/main" id="{95BE54BC-79D2-415B-8044-7F942C9CE339}"/>
              </a:ext>
            </a:extLst>
          </p:cNvPr>
          <p:cNvPicPr>
            <a:picLocks noChangeAspect="1"/>
          </p:cNvPicPr>
          <p:nvPr/>
        </p:nvPicPr>
        <p:blipFill>
          <a:blip r:embed="rId3"/>
          <a:stretch>
            <a:fillRect/>
          </a:stretch>
        </p:blipFill>
        <p:spPr>
          <a:xfrm>
            <a:off x="9226438" y="3982856"/>
            <a:ext cx="2399805" cy="2058814"/>
          </a:xfrm>
          <a:prstGeom prst="rect">
            <a:avLst/>
          </a:prstGeom>
        </p:spPr>
      </p:pic>
    </p:spTree>
    <p:extLst>
      <p:ext uri="{BB962C8B-B14F-4D97-AF65-F5344CB8AC3E}">
        <p14:creationId xmlns:p14="http://schemas.microsoft.com/office/powerpoint/2010/main" val="1718367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04F0-6A99-4652-AA96-993C63A191B9}"/>
              </a:ext>
            </a:extLst>
          </p:cNvPr>
          <p:cNvSpPr>
            <a:spLocks noGrp="1"/>
          </p:cNvSpPr>
          <p:nvPr>
            <p:ph type="title"/>
          </p:nvPr>
        </p:nvSpPr>
        <p:spPr>
          <a:xfrm flipV="1">
            <a:off x="1066800" y="193183"/>
            <a:ext cx="10058400" cy="4494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5C4B0D6-53F6-4A34-ADAB-01A62F36B5BE}"/>
              </a:ext>
            </a:extLst>
          </p:cNvPr>
          <p:cNvSpPr>
            <a:spLocks noGrp="1"/>
          </p:cNvSpPr>
          <p:nvPr>
            <p:ph idx="1"/>
          </p:nvPr>
        </p:nvSpPr>
        <p:spPr>
          <a:xfrm>
            <a:off x="1066800" y="892376"/>
            <a:ext cx="8511872" cy="5521303"/>
          </a:xfrm>
        </p:spPr>
        <p:txBody>
          <a:bodyPr>
            <a:normAutofit/>
          </a:bodyPr>
          <a:lstStyle/>
          <a:p>
            <a:pPr algn="l"/>
            <a:r>
              <a:rPr lang="en-US" b="1" i="0" dirty="0">
                <a:solidFill>
                  <a:srgbClr val="1375B0"/>
                </a:solidFill>
                <a:effectLst/>
                <a:latin typeface="Nunito Sans" pitchFamily="2" charset="0"/>
              </a:rPr>
              <a:t>Step 3: Moving Centroid</a:t>
            </a:r>
          </a:p>
          <a:p>
            <a:pPr marL="0" indent="0" algn="just">
              <a:buNone/>
            </a:pPr>
            <a:r>
              <a:rPr lang="en-US" b="0" i="0" dirty="0">
                <a:solidFill>
                  <a:srgbClr val="4D5968"/>
                </a:solidFill>
                <a:effectLst/>
                <a:latin typeface="Nunito Sans" pitchFamily="2" charset="0"/>
              </a:rPr>
              <a:t>As the clusters formed in the above step are not optimized, so we need to form optimized clusters. For this, we need to move the centroids iteratively to a new location. Take data points of one cluster, compute their average and then move the centroid of that cluster to this new location. Repeat the same step for all other clusters.</a:t>
            </a:r>
          </a:p>
          <a:p>
            <a:pPr algn="just"/>
            <a:r>
              <a:rPr lang="en-US" b="1" i="0" dirty="0">
                <a:solidFill>
                  <a:srgbClr val="1375B0"/>
                </a:solidFill>
                <a:effectLst/>
                <a:latin typeface="Nunito Sans" pitchFamily="2" charset="0"/>
              </a:rPr>
              <a:t>Step 4: Optimization</a:t>
            </a:r>
          </a:p>
          <a:p>
            <a:pPr marL="0" indent="0" algn="just">
              <a:buNone/>
            </a:pPr>
            <a:r>
              <a:rPr lang="en-US" b="0" i="0" dirty="0">
                <a:solidFill>
                  <a:srgbClr val="4D5968"/>
                </a:solidFill>
                <a:effectLst/>
                <a:latin typeface="Nunito Sans" pitchFamily="2" charset="0"/>
              </a:rPr>
              <a:t>The above two steps are done iteratively until the centroids stop moving, i.e. they do not change their positions anymore and have become static. Once this is done, the k- means algorithm is termed to be converged.</a:t>
            </a:r>
          </a:p>
          <a:p>
            <a:pPr algn="just"/>
            <a:r>
              <a:rPr lang="en-US" b="1" i="0" dirty="0">
                <a:solidFill>
                  <a:srgbClr val="1375B0"/>
                </a:solidFill>
                <a:effectLst/>
                <a:latin typeface="Nunito Sans" pitchFamily="2" charset="0"/>
              </a:rPr>
              <a:t>Step 5: Convergence</a:t>
            </a:r>
          </a:p>
          <a:p>
            <a:pPr marL="0" indent="0" algn="just">
              <a:buNone/>
            </a:pPr>
            <a:r>
              <a:rPr lang="en-US" b="0" i="0" dirty="0">
                <a:solidFill>
                  <a:srgbClr val="4D5968"/>
                </a:solidFill>
                <a:effectLst/>
                <a:latin typeface="Nunito Sans" pitchFamily="2" charset="0"/>
              </a:rPr>
              <a:t>Now, this algorithm has converged, and distinct clusters are formed and clearly visible. This algorithm can give different results depending on how the clusters were initialized in the first step.</a:t>
            </a:r>
          </a:p>
          <a:p>
            <a:pPr marL="0" indent="0" algn="just">
              <a:buNone/>
            </a:pPr>
            <a:endParaRPr lang="en-US" b="0" i="0" dirty="0">
              <a:solidFill>
                <a:srgbClr val="4D5968"/>
              </a:solidFill>
              <a:effectLst/>
              <a:latin typeface="Nunito Sans" pitchFamily="2" charset="0"/>
            </a:endParaRPr>
          </a:p>
        </p:txBody>
      </p:sp>
      <p:pic>
        <p:nvPicPr>
          <p:cNvPr id="5" name="Picture 4">
            <a:extLst>
              <a:ext uri="{FF2B5EF4-FFF2-40B4-BE49-F238E27FC236}">
                <a16:creationId xmlns:a16="http://schemas.microsoft.com/office/drawing/2014/main" id="{B0011D59-4284-4CAC-9A64-C104C7F5634C}"/>
              </a:ext>
            </a:extLst>
          </p:cNvPr>
          <p:cNvPicPr>
            <a:picLocks noChangeAspect="1"/>
          </p:cNvPicPr>
          <p:nvPr/>
        </p:nvPicPr>
        <p:blipFill>
          <a:blip r:embed="rId2"/>
          <a:stretch>
            <a:fillRect/>
          </a:stretch>
        </p:blipFill>
        <p:spPr>
          <a:xfrm>
            <a:off x="9578672" y="892377"/>
            <a:ext cx="2247437" cy="1928096"/>
          </a:xfrm>
          <a:prstGeom prst="rect">
            <a:avLst/>
          </a:prstGeom>
        </p:spPr>
      </p:pic>
      <p:pic>
        <p:nvPicPr>
          <p:cNvPr id="7" name="Picture 6">
            <a:extLst>
              <a:ext uri="{FF2B5EF4-FFF2-40B4-BE49-F238E27FC236}">
                <a16:creationId xmlns:a16="http://schemas.microsoft.com/office/drawing/2014/main" id="{D57A46E0-096C-4C4A-B479-4BE7BEB24C77}"/>
              </a:ext>
            </a:extLst>
          </p:cNvPr>
          <p:cNvPicPr>
            <a:picLocks noChangeAspect="1"/>
          </p:cNvPicPr>
          <p:nvPr/>
        </p:nvPicPr>
        <p:blipFill>
          <a:blip r:embed="rId3"/>
          <a:stretch>
            <a:fillRect/>
          </a:stretch>
        </p:blipFill>
        <p:spPr>
          <a:xfrm>
            <a:off x="9578672" y="4094410"/>
            <a:ext cx="2247437" cy="1928096"/>
          </a:xfrm>
          <a:prstGeom prst="rect">
            <a:avLst/>
          </a:prstGeom>
        </p:spPr>
      </p:pic>
    </p:spTree>
    <p:extLst>
      <p:ext uri="{BB962C8B-B14F-4D97-AF65-F5344CB8AC3E}">
        <p14:creationId xmlns:p14="http://schemas.microsoft.com/office/powerpoint/2010/main" val="335376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D9ABA-B053-4F08-9E14-427FF3632274}"/>
              </a:ext>
            </a:extLst>
          </p:cNvPr>
          <p:cNvSpPr>
            <a:spLocks noGrp="1"/>
          </p:cNvSpPr>
          <p:nvPr>
            <p:ph type="ctrTitle"/>
          </p:nvPr>
        </p:nvSpPr>
        <p:spPr/>
        <p:txBody>
          <a:bodyPr/>
          <a:lstStyle/>
          <a:p>
            <a:r>
              <a:rPr lang="en-US" dirty="0"/>
              <a:t>Let’s code</a:t>
            </a:r>
          </a:p>
        </p:txBody>
      </p:sp>
      <p:sp>
        <p:nvSpPr>
          <p:cNvPr id="3" name="Subtitle 2">
            <a:extLst>
              <a:ext uri="{FF2B5EF4-FFF2-40B4-BE49-F238E27FC236}">
                <a16:creationId xmlns:a16="http://schemas.microsoft.com/office/drawing/2014/main" id="{9DF54FD3-74BF-42C3-A96C-C356354005E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4896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{27A0A9C1-B8F6-44A3-B9D8-13849A3014EC}tf78438558_win32</Template>
  <TotalTime>141</TotalTime>
  <Words>437</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PMingLiU-ExtB</vt:lpstr>
      <vt:lpstr>Arial</vt:lpstr>
      <vt:lpstr>Century Gothic</vt:lpstr>
      <vt:lpstr>Garamond</vt:lpstr>
      <vt:lpstr>Nunito Sans</vt:lpstr>
      <vt:lpstr>SavonVTI</vt:lpstr>
      <vt:lpstr>K-means Clustering</vt:lpstr>
      <vt:lpstr>CLUSTERING</vt:lpstr>
      <vt:lpstr>K-Mean Clustering</vt:lpstr>
      <vt:lpstr>Algorithm</vt:lpstr>
      <vt:lpstr>PowerPoint Presentation</vt:lpstr>
      <vt:lpstr>Steps: -</vt:lpstr>
      <vt:lpstr>PowerPoint Presentation</vt:lpstr>
      <vt:lpstr>Let’s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MUHAMMAD TALHA KHAN</dc:creator>
  <cp:lastModifiedBy>MUHAMMAD TALHA KHAN</cp:lastModifiedBy>
  <cp:revision>1</cp:revision>
  <dcterms:created xsi:type="dcterms:W3CDTF">2022-04-30T11:05:46Z</dcterms:created>
  <dcterms:modified xsi:type="dcterms:W3CDTF">2022-04-30T13:27:01Z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