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9" r:id="rId1"/>
    <p:sldMasterId id="2147483850" r:id="rId2"/>
  </p:sldMasterIdLst>
  <p:notesMasterIdLst>
    <p:notesMasterId r:id="rId25"/>
  </p:notesMasterIdLst>
  <p:handoutMasterIdLst>
    <p:handoutMasterId r:id="rId26"/>
  </p:handoutMasterIdLst>
  <p:sldIdLst>
    <p:sldId id="509" r:id="rId3"/>
    <p:sldId id="718" r:id="rId4"/>
    <p:sldId id="675" r:id="rId5"/>
    <p:sldId id="717" r:id="rId6"/>
    <p:sldId id="709" r:id="rId7"/>
    <p:sldId id="708" r:id="rId8"/>
    <p:sldId id="710" r:id="rId9"/>
    <p:sldId id="711" r:id="rId10"/>
    <p:sldId id="712" r:id="rId11"/>
    <p:sldId id="719" r:id="rId12"/>
    <p:sldId id="720" r:id="rId13"/>
    <p:sldId id="716" r:id="rId14"/>
    <p:sldId id="721" r:id="rId15"/>
    <p:sldId id="722" r:id="rId16"/>
    <p:sldId id="714" r:id="rId17"/>
    <p:sldId id="723" r:id="rId18"/>
    <p:sldId id="725" r:id="rId19"/>
    <p:sldId id="726" r:id="rId20"/>
    <p:sldId id="727" r:id="rId21"/>
    <p:sldId id="728" r:id="rId22"/>
    <p:sldId id="729" r:id="rId23"/>
    <p:sldId id="472" r:id="rId24"/>
  </p:sldIdLst>
  <p:sldSz cx="9144000" cy="6858000" type="screen4x3"/>
  <p:notesSz cx="9874250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ptima"/>
        <a:cs typeface="Optima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ptima"/>
        <a:cs typeface="Optima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ptima"/>
        <a:cs typeface="Optima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ptima"/>
        <a:cs typeface="Optima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Optima"/>
        <a:cs typeface="Optim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ptima"/>
        <a:cs typeface="Optim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ptima"/>
        <a:cs typeface="Optim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ptima"/>
        <a:cs typeface="Optim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Optima"/>
        <a:cs typeface="Optim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23EAF"/>
    <a:srgbClr val="002A6C"/>
    <a:srgbClr val="725742"/>
    <a:srgbClr val="79513B"/>
    <a:srgbClr val="7F3975"/>
    <a:srgbClr val="7A3E71"/>
    <a:srgbClr val="8F2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 autoAdjust="0"/>
    <p:restoredTop sz="94849" autoAdjust="0"/>
  </p:normalViewPr>
  <p:slideViewPr>
    <p:cSldViewPr>
      <p:cViewPr varScale="1">
        <p:scale>
          <a:sx n="80" d="100"/>
          <a:sy n="80" d="100"/>
        </p:scale>
        <p:origin x="108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A00A23E6-3CAE-46DA-AE8C-A7CF8D834993}" type="datetimeFigureOut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694" y="6456218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F4A60B3-0F88-468F-A036-E1B8E7AA20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7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694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9B3FCB1-768E-45D5-925C-56A3FBC24BF8}" type="datetimeFigureOut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896"/>
            <a:ext cx="789940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218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694" y="6456218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D533D17-6C35-4D0E-B5BB-727EBDB54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504825" y="349250"/>
            <a:ext cx="4114800" cy="739775"/>
            <a:chOff x="222" y="954"/>
            <a:chExt cx="6978" cy="1348"/>
          </a:xfrm>
        </p:grpSpPr>
        <p:pic>
          <p:nvPicPr>
            <p:cNvPr id="5" name="Picture 2" descr="us"/>
            <p:cNvPicPr>
              <a:picLocks noChangeAspect="1" noChangeArrowheads="1"/>
            </p:cNvPicPr>
            <p:nvPr/>
          </p:nvPicPr>
          <p:blipFill>
            <a:blip r:embed="rId2" cstate="screen">
              <a:lum contras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954"/>
              <a:ext cx="2478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 descr="USAID Brand Horizontal"/>
            <p:cNvPicPr>
              <a:picLocks noChangeAspect="1" noChangeArrowheads="1"/>
            </p:cNvPicPr>
            <p:nvPr/>
          </p:nvPicPr>
          <p:blipFill>
            <a:blip r:embed="rId3" cstate="screen">
              <a:lum contras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" y="1076"/>
              <a:ext cx="3746" cy="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9" descr="D:\Office Data\HSSP\JSI RTI_logo_text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15925"/>
            <a:ext cx="163988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1524000" y="6324600"/>
            <a:ext cx="12115800" cy="1752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1"/>
            <a:ext cx="9144000" cy="2514600"/>
          </a:xfrm>
          <a:solidFill>
            <a:srgbClr val="002A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400800" cy="1371600"/>
          </a:xfrm>
        </p:spPr>
        <p:txBody>
          <a:bodyPr/>
          <a:lstStyle>
            <a:lvl1pPr marL="0" indent="0" algn="ctr">
              <a:buNone/>
              <a:defRPr>
                <a:latin typeface="Gill Sans MT" panose="020B05020201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BDCE5-AF8E-4094-AB3F-7660D34433EE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25952-6E06-4353-816A-B22D5B48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0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4579-E52B-49BA-B256-F669F83221F0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8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9F1DE-133F-4588-BA23-47DF438B9F15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442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F86B-A8E5-49BA-B2CE-347592C37689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790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2A477-80C1-4827-9C94-C2775F9092C6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209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03EC0-376C-4081-86FD-7F0F905515B0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75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4760-BD90-42C1-8F58-3EB242AECC4A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450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D7B03-196E-444C-B660-AF77A4088C07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82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90590-2ABD-4D55-A08E-A1956CB5E820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4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618FF-91D2-4421-8D47-7F8DEA4176FB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8267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711C1-17CA-4A8E-A836-89044A907E81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51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w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/>
          </p:cNvGrpSpPr>
          <p:nvPr userDrawn="1"/>
        </p:nvGrpSpPr>
        <p:grpSpPr bwMode="auto">
          <a:xfrm>
            <a:off x="504825" y="349250"/>
            <a:ext cx="4114800" cy="739775"/>
            <a:chOff x="222" y="954"/>
            <a:chExt cx="6978" cy="1348"/>
          </a:xfrm>
        </p:grpSpPr>
        <p:pic>
          <p:nvPicPr>
            <p:cNvPr id="4" name="Picture 2" descr="us"/>
            <p:cNvPicPr>
              <a:picLocks noChangeAspect="1" noChangeArrowheads="1"/>
            </p:cNvPicPr>
            <p:nvPr/>
          </p:nvPicPr>
          <p:blipFill>
            <a:blip r:embed="rId2" cstate="screen">
              <a:lum contras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954"/>
              <a:ext cx="2478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USAID Brand Horizontal"/>
            <p:cNvPicPr>
              <a:picLocks noChangeAspect="1" noChangeArrowheads="1"/>
            </p:cNvPicPr>
            <p:nvPr/>
          </p:nvPicPr>
          <p:blipFill>
            <a:blip r:embed="rId3" cstate="screen">
              <a:lum contras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" y="1076"/>
              <a:ext cx="3746" cy="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D:\Office Data\HSSP\JSI RTI_logo_text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15925"/>
            <a:ext cx="163988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1524000" y="6324600"/>
            <a:ext cx="12115800" cy="1752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 bwMode="auto">
          <a:xfrm>
            <a:off x="228600" y="4343400"/>
            <a:ext cx="876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>
                <a:latin typeface="Gill Sans MT" pitchFamily="34" charset="0"/>
              </a:rPr>
              <a:t>The Health Systems Strengthening Component is funded by the United States Agency for International Development and implemented by JSI Research &amp; Training Institute, Inc., in collaboration with Contech International, Rural Support Programmes Network, and Heartfile.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1"/>
            <a:ext cx="9144000" cy="2514600"/>
          </a:xfrm>
          <a:solidFill>
            <a:srgbClr val="002A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F46B1-987D-4CF3-A77F-C8E0E9A13AE0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9A2D3-7424-4AF1-B7E2-AB9F37BA8A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9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B231B-CF7C-4D85-A5B6-027A2574BE68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205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  <a:latin typeface="Gill Sans MT" pitchFamily="34" charset="0"/>
              </a:rPr>
              <a:t>Health Systems Strengthening Component of USAID’s MCH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  <a:solidFill>
            <a:srgbClr val="002A6C"/>
          </a:solidFill>
        </p:spPr>
        <p:txBody>
          <a:bodyPr/>
          <a:lstStyle>
            <a:lvl1pPr>
              <a:defRPr sz="3600" cap="none" baseline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200"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5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725FB-DD17-4C83-AD34-C611662447C8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8D2B-9ED5-46DD-AE7A-DCE90B376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0" y="6503988"/>
            <a:ext cx="9144000" cy="369887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Health Systems Strengthening Component of USAID’s MCH Program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33400" y="1219200"/>
            <a:ext cx="8077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ptima"/>
                <a:cs typeface="Optima"/>
              </a:defRPr>
            </a:lvl9pPr>
          </a:lstStyle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 smtClean="0"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8229600" cy="639762"/>
          </a:xfrm>
        </p:spPr>
        <p:txBody>
          <a:bodyPr anchor="b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4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CB92A-4EEE-43E2-BECF-D5F582C6604B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64915-48E8-4AB8-8D43-5A9801D4A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9B7B-9A42-41A0-857A-6CF7F3B443DA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F710F-FE3A-4C59-AA70-CB40C91A3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A1A7-A604-4200-99DC-128038CF3F21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70854-C772-4D78-A80A-2E8FEBA2E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954BF-BA06-4A69-9696-B81A578F23CE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3CB8-FA7B-4E69-B666-FAE7E9C1B4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EBF1925-3BA7-4421-9886-516441C3085A}" type="datetime1">
              <a:rPr lang="en-US"/>
              <a:pPr>
                <a:defRPr/>
              </a:pPr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CB297B4-8E7A-4722-A147-031766498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3" r:id="rId1"/>
    <p:sldLayoutId id="2147484724" r:id="rId2"/>
    <p:sldLayoutId id="2147484725" r:id="rId3"/>
    <p:sldLayoutId id="2147484707" r:id="rId4"/>
    <p:sldLayoutId id="2147484726" r:id="rId5"/>
    <p:sldLayoutId id="2147484708" r:id="rId6"/>
    <p:sldLayoutId id="2147484709" r:id="rId7"/>
    <p:sldLayoutId id="2147484710" r:id="rId8"/>
    <p:sldLayoutId id="214748471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SG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SG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E2504C-4047-4F91-BA84-3B9375538302}" type="datetimeFigureOut">
              <a:rPr lang="en-SG"/>
              <a:pPr>
                <a:defRPr/>
              </a:pPr>
              <a:t>13/9/2019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22541A-5E7F-46F0-A074-8BD64CEB5CC9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Online Monitoring and Supervisory System</a:t>
            </a:r>
            <a:endParaRPr lang="en-US" altLang="en-US" sz="16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6400800" cy="1752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en-US" sz="2000" b="1" dirty="0" smtClean="0"/>
              <a:t>Health </a:t>
            </a:r>
            <a:r>
              <a:rPr lang="en-US" sz="2000" b="1" dirty="0"/>
              <a:t>Systems Strengthening Component</a:t>
            </a:r>
          </a:p>
          <a:p>
            <a:pPr algn="r" eaLnBrk="1" hangingPunct="1">
              <a:spcBef>
                <a:spcPct val="0"/>
              </a:spcBef>
            </a:pPr>
            <a:r>
              <a:rPr lang="en-US" sz="2000" b="1" dirty="0"/>
              <a:t>USAID’s </a:t>
            </a:r>
            <a:r>
              <a:rPr lang="en-US" sz="2000" b="1" dirty="0" smtClean="0"/>
              <a:t>MCH Program</a:t>
            </a:r>
          </a:p>
          <a:p>
            <a:pPr algn="r" eaLnBrk="1" hangingPunct="1">
              <a:spcBef>
                <a:spcPct val="0"/>
              </a:spcBef>
            </a:pPr>
            <a:endParaRPr lang="en-US" sz="2000" b="1" dirty="0"/>
          </a:p>
          <a:p>
            <a:r>
              <a:rPr lang="en-US" sz="2000" dirty="0" smtClean="0"/>
              <a:t>Link: http</a:t>
            </a:r>
            <a:r>
              <a:rPr lang="en-US" sz="2000" smtClean="0"/>
              <a:t>://</a:t>
            </a:r>
            <a:r>
              <a:rPr lang="en-US" sz="2000" smtClean="0"/>
              <a:t>mns.kphealth.pk</a:t>
            </a:r>
            <a:endParaRPr lang="en-US" sz="2000" dirty="0"/>
          </a:p>
          <a:p>
            <a:pPr algn="r" eaLnBrk="1" hangingPunct="1">
              <a:spcBef>
                <a:spcPct val="0"/>
              </a:spcBef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304800"/>
            <a:ext cx="838095" cy="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8495"/>
          </a:xfrm>
        </p:spPr>
        <p:txBody>
          <a:bodyPr/>
          <a:lstStyle/>
          <a:p>
            <a:pPr algn="l"/>
            <a:r>
              <a:rPr lang="en-US" b="1" dirty="0"/>
              <a:t>Downloadable Checklists </a:t>
            </a:r>
            <a:r>
              <a:rPr lang="en-US" b="1" dirty="0" smtClean="0"/>
              <a:t>page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14400"/>
            <a:ext cx="9144000" cy="510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107127" y="2807564"/>
            <a:ext cx="1635919" cy="459105"/>
          </a:xfrm>
          <a:prstGeom prst="wedgeRoundRectCallout">
            <a:avLst>
              <a:gd name="adj1" fmla="val -61882"/>
              <a:gd name="adj2" fmla="val 225882"/>
              <a:gd name="adj3" fmla="val 16667"/>
            </a:avLst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File download dialog box after clicking on word or pdf icon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421202" y="4757808"/>
            <a:ext cx="1993106" cy="264319"/>
          </a:xfrm>
          <a:prstGeom prst="wedgeRoundRectCallout">
            <a:avLst>
              <a:gd name="adj1" fmla="val -47145"/>
              <a:gd name="adj2" fmla="val -193996"/>
              <a:gd name="adj3" fmla="val 16667"/>
            </a:avLst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Downloadable Supervisory checklists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303205" y="5415865"/>
            <a:ext cx="2235994" cy="264319"/>
          </a:xfrm>
          <a:prstGeom prst="wedgeRoundRectCallout">
            <a:avLst>
              <a:gd name="adj1" fmla="val -48873"/>
              <a:gd name="adj2" fmla="val -197650"/>
              <a:gd name="adj3" fmla="val 16667"/>
            </a:avLst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Click + to explore list of checklists in this section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algn="l"/>
            <a:r>
              <a:rPr lang="en-US" b="1" dirty="0"/>
              <a:t>Main </a:t>
            </a:r>
            <a:r>
              <a:rPr lang="en-US" b="1" dirty="0" smtClean="0"/>
              <a:t>Interface/Screen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628"/>
            <a:ext cx="9148246" cy="43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/>
          <a:lstStyle/>
          <a:p>
            <a:pPr algn="l"/>
            <a:r>
              <a:rPr lang="en-US" sz="3200" dirty="0" smtClean="0"/>
              <a:t>Plan Preparation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68362"/>
            <a:ext cx="9144000" cy="5532438"/>
          </a:xfrm>
        </p:spPr>
        <p:txBody>
          <a:bodyPr/>
          <a:lstStyle/>
          <a:p>
            <a:endParaRPr lang="en-US" dirty="0" smtClean="0"/>
          </a:p>
          <a:p>
            <a:pPr lvl="0"/>
            <a:r>
              <a:rPr lang="en-US" dirty="0" smtClean="0"/>
              <a:t>Selection of</a:t>
            </a:r>
          </a:p>
          <a:p>
            <a:pPr lvl="1"/>
            <a:r>
              <a:rPr lang="en-US" dirty="0" smtClean="0"/>
              <a:t>Visit Category (DAP, Program)</a:t>
            </a:r>
          </a:p>
          <a:p>
            <a:pPr lvl="1"/>
            <a:r>
              <a:rPr lang="en-US" dirty="0" smtClean="0"/>
              <a:t>Facility Type </a:t>
            </a:r>
            <a:r>
              <a:rPr lang="en-US" dirty="0"/>
              <a:t>(Health </a:t>
            </a:r>
            <a:r>
              <a:rPr lang="en-US" dirty="0" smtClean="0"/>
              <a:t>Facility Type, </a:t>
            </a:r>
            <a:r>
              <a:rPr lang="en-US" dirty="0"/>
              <a:t>DHO Office, CMW/Nursing School, Warehouse/store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Facility Name</a:t>
            </a:r>
          </a:p>
          <a:p>
            <a:pPr lvl="1"/>
            <a:r>
              <a:rPr lang="en-US" dirty="0" smtClean="0"/>
              <a:t>Checklist to be filled (From list of allowable checklists)</a:t>
            </a:r>
          </a:p>
          <a:p>
            <a:pPr lvl="1"/>
            <a:r>
              <a:rPr lang="en-US" dirty="0" smtClean="0"/>
              <a:t>HCP Type (Health Facility, Health care provider, community work)</a:t>
            </a:r>
          </a:p>
          <a:p>
            <a:pPr lvl="1"/>
            <a:r>
              <a:rPr lang="en-US" dirty="0" smtClean="0"/>
              <a:t>Date of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l"/>
            <a:r>
              <a:rPr lang="en-US" b="1" dirty="0"/>
              <a:t>Plan </a:t>
            </a:r>
            <a:r>
              <a:rPr lang="en-US" b="1" dirty="0" smtClean="0"/>
              <a:t>Preparation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9524" y="1201772"/>
            <a:ext cx="9134475" cy="5046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962165" y="3700462"/>
            <a:ext cx="2900363" cy="214313"/>
          </a:xfrm>
          <a:prstGeom prst="wedgeRoundRectCallout">
            <a:avLst>
              <a:gd name="adj1" fmla="val -63851"/>
              <a:gd name="adj2" fmla="val -166745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 will click on My plan to add/edit of view their plans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3944"/>
          </a:xfrm>
        </p:spPr>
        <p:txBody>
          <a:bodyPr/>
          <a:lstStyle/>
          <a:p>
            <a:pPr algn="l"/>
            <a:r>
              <a:rPr lang="en-US" dirty="0"/>
              <a:t>List of Plans made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90600"/>
            <a:ext cx="8991600" cy="4800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125791" y="3958367"/>
            <a:ext cx="1671638" cy="214313"/>
          </a:xfrm>
          <a:prstGeom prst="wedgeRoundRectCallout">
            <a:avLst>
              <a:gd name="adj1" fmla="val -9706"/>
              <a:gd name="adj2" fmla="val -108810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plans made by supervisor</a:t>
            </a:r>
            <a:endParaRPr lang="en-GB" sz="825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156934" y="4082941"/>
            <a:ext cx="1671638" cy="214313"/>
          </a:xfrm>
          <a:prstGeom prst="wedgeRoundRectCallout">
            <a:avLst>
              <a:gd name="adj1" fmla="val 89933"/>
              <a:gd name="adj2" fmla="val -222831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 here to see the details of plan</a:t>
            </a:r>
            <a:endParaRPr lang="en-GB" sz="825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357677" y="2569677"/>
            <a:ext cx="1595823" cy="300869"/>
          </a:xfrm>
          <a:prstGeom prst="wedgeRoundRectCallout">
            <a:avLst>
              <a:gd name="adj1" fmla="val -524"/>
              <a:gd name="adj2" fmla="val 133114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 here to make new plan</a:t>
            </a:r>
            <a:endParaRPr lang="en-GB" sz="825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algn="l"/>
            <a:r>
              <a:rPr lang="en-US" sz="3200" dirty="0" smtClean="0"/>
              <a:t>Plan Preparation in online Software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0" y="1066800"/>
            <a:ext cx="9144000" cy="495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26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2580"/>
          </a:xfrm>
        </p:spPr>
        <p:txBody>
          <a:bodyPr/>
          <a:lstStyle/>
          <a:p>
            <a:pPr algn="l"/>
            <a:r>
              <a:rPr lang="en-US" b="1" dirty="0" smtClean="0"/>
              <a:t>Make Plan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31347" y="914400"/>
            <a:ext cx="9067800" cy="4823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066800" y="5148784"/>
            <a:ext cx="1506600" cy="392906"/>
          </a:xfrm>
          <a:prstGeom prst="wedgeRoundRectCallout">
            <a:avLst>
              <a:gd name="adj1" fmla="val 5370"/>
              <a:gd name="adj2" fmla="val -204425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 dirty="0">
                <a:ea typeface="Calibri" panose="020F0502020204030204" pitchFamily="34" charset="0"/>
                <a:cs typeface="Arial" panose="020B0604020202020204" pitchFamily="34" charset="0"/>
              </a:rPr>
              <a:t>Facility type will filter the facility of particular types</a:t>
            </a:r>
            <a:endParaRPr lang="en-GB" sz="825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22108" y="5257800"/>
            <a:ext cx="1173691" cy="253579"/>
          </a:xfrm>
          <a:prstGeom prst="wedgeRoundRectCallout">
            <a:avLst>
              <a:gd name="adj1" fmla="val -53677"/>
              <a:gd name="adj2" fmla="val -359898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Facility to be visited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469334" y="5134496"/>
            <a:ext cx="1250156" cy="407194"/>
          </a:xfrm>
          <a:prstGeom prst="wedgeRoundRectCallout">
            <a:avLst>
              <a:gd name="adj1" fmla="val 51769"/>
              <a:gd name="adj2" fmla="val -152473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This button allows to add new visit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207603" y="5208833"/>
            <a:ext cx="1335881" cy="528638"/>
          </a:xfrm>
          <a:prstGeom prst="wedgeRoundRectCallout">
            <a:avLst>
              <a:gd name="adj1" fmla="val 35850"/>
              <a:gd name="adj2" fmla="val -199337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Healthcare provider to be selected whose checklists to be filled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488384" y="2133600"/>
            <a:ext cx="962978" cy="231934"/>
          </a:xfrm>
          <a:prstGeom prst="wedgeRoundRectCallout">
            <a:avLst>
              <a:gd name="adj1" fmla="val -81921"/>
              <a:gd name="adj2" fmla="val 249669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 dirty="0">
                <a:ea typeface="Calibri" panose="020F0502020204030204" pitchFamily="34" charset="0"/>
                <a:cs typeface="Arial" panose="020B0604020202020204" pitchFamily="34" charset="0"/>
              </a:rPr>
              <a:t>Date of the visit</a:t>
            </a:r>
            <a:endParaRPr lang="en-GB" sz="825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279"/>
          </a:xfrm>
        </p:spPr>
        <p:txBody>
          <a:bodyPr/>
          <a:lstStyle/>
          <a:p>
            <a:pPr algn="l"/>
            <a:r>
              <a:rPr lang="en-US" b="1" dirty="0"/>
              <a:t>Submission of </a:t>
            </a:r>
            <a:r>
              <a:rPr lang="en-US" b="1" dirty="0" smtClean="0"/>
              <a:t>Checklists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066800"/>
            <a:ext cx="9144000" cy="4708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315151" y="1066800"/>
            <a:ext cx="1571625" cy="607219"/>
          </a:xfrm>
          <a:prstGeom prst="wedgeRoundRectCallout">
            <a:avLst>
              <a:gd name="adj1" fmla="val -82240"/>
              <a:gd name="adj2" fmla="val 113177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Submission of Report</a:t>
            </a:r>
            <a:b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List of month whose plan are available for submission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097144" y="5375672"/>
            <a:ext cx="1571625" cy="400050"/>
          </a:xfrm>
          <a:prstGeom prst="wedgeRoundRectCallout">
            <a:avLst>
              <a:gd name="adj1" fmla="val 40034"/>
              <a:gd name="adj2" fmla="val -162663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Click on checklist to enter checklist data online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100963" y="5632847"/>
            <a:ext cx="1814513" cy="285750"/>
          </a:xfrm>
          <a:prstGeom prst="wedgeRoundRectCallout">
            <a:avLst>
              <a:gd name="adj1" fmla="val 26100"/>
              <a:gd name="adj2" fmla="val -180163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788" b="1">
                <a:latin typeface="Adobe Fangsong Std R"/>
                <a:ea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638">
                <a:latin typeface="MS Shell Dlg 2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or “</a:t>
            </a:r>
            <a:r>
              <a:rPr lang="en-US" sz="638" b="1">
                <a:latin typeface="MS Shell Dlg 2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638">
                <a:latin typeface="MS Shell Dlg 2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tells the status of checklist filled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8002"/>
          </a:xfrm>
        </p:spPr>
        <p:txBody>
          <a:bodyPr/>
          <a:lstStyle/>
          <a:p>
            <a:pPr algn="l"/>
            <a:r>
              <a:rPr lang="en-US" dirty="0"/>
              <a:t>Plan Approval by DHO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066800"/>
            <a:ext cx="91440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57200" y="3962400"/>
            <a:ext cx="1814513" cy="285750"/>
          </a:xfrm>
          <a:prstGeom prst="wedgeRoundRectCallout">
            <a:avLst>
              <a:gd name="adj1" fmla="val 62392"/>
              <a:gd name="adj2" fmla="val -475444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Approve Plan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086600" y="2438400"/>
            <a:ext cx="1814513" cy="285750"/>
          </a:xfrm>
          <a:prstGeom prst="wedgeRoundRectCallout">
            <a:avLst>
              <a:gd name="adj1" fmla="val -25082"/>
              <a:gd name="adj2" fmla="val -265163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DHO Login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6135"/>
          </a:xfrm>
        </p:spPr>
        <p:txBody>
          <a:bodyPr/>
          <a:lstStyle/>
          <a:p>
            <a:pPr algn="l"/>
            <a:r>
              <a:rPr lang="en-US" dirty="0" smtClean="0"/>
              <a:t>View plan for Approval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439" y="1192637"/>
            <a:ext cx="9144000" cy="4419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113373" y="2590800"/>
            <a:ext cx="2966561" cy="285750"/>
          </a:xfrm>
          <a:prstGeom prst="wedgeRoundRectCallout">
            <a:avLst>
              <a:gd name="adj1" fmla="val -50847"/>
              <a:gd name="adj2" fmla="val 270647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Dates of Supervisor may be adjusted by DHO to optimize the plan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524000" y="4495800"/>
            <a:ext cx="2319814" cy="228600"/>
          </a:xfrm>
          <a:prstGeom prst="wedgeRoundRectCallout">
            <a:avLst>
              <a:gd name="adj1" fmla="val 51598"/>
              <a:gd name="adj2" fmla="val -230436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25" dirty="0">
                <a:ea typeface="Calibri" panose="020F0502020204030204" pitchFamily="34" charset="0"/>
                <a:cs typeface="Arial" panose="020B0604020202020204" pitchFamily="34" charset="0"/>
              </a:rPr>
              <a:t>DHO may Edit the existing plan</a:t>
            </a:r>
            <a:endParaRPr lang="en-GB" sz="825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6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1920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066801"/>
            <a:ext cx="9143999" cy="5105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715000" y="5257801"/>
            <a:ext cx="2478881" cy="285750"/>
          </a:xfrm>
          <a:prstGeom prst="wedgeRoundRectCallout">
            <a:avLst>
              <a:gd name="adj1" fmla="val 42058"/>
              <a:gd name="adj2" fmla="val 178315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25" dirty="0">
                <a:ea typeface="Calibri" panose="020F0502020204030204" pitchFamily="34" charset="0"/>
                <a:cs typeface="Arial" panose="020B0604020202020204" pitchFamily="34" charset="0"/>
              </a:rPr>
              <a:t>DHO will click this button to finalize and approve Plan</a:t>
            </a:r>
            <a:endParaRPr lang="en-GB" sz="825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56135"/>
          </a:xfrm>
        </p:spPr>
        <p:txBody>
          <a:bodyPr/>
          <a:lstStyle/>
          <a:p>
            <a:pPr algn="l"/>
            <a:r>
              <a:rPr lang="en-US" dirty="0" smtClean="0"/>
              <a:t>Plan Approval by DHO in Online S/W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01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All Plan </a:t>
            </a:r>
            <a:r>
              <a:rPr lang="en-US" dirty="0" smtClean="0"/>
              <a:t>View</a:t>
            </a:r>
            <a:br>
              <a:rPr lang="en-US" dirty="0" smtClean="0"/>
            </a:br>
            <a:r>
              <a:rPr lang="en-US" sz="2025" dirty="0"/>
              <a:t>DHO may have view of all plans by clicking All Plan in menu of Supervisory Plans</a:t>
            </a:r>
            <a:endParaRPr lang="en-GB" sz="2025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752600"/>
            <a:ext cx="91440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429000" y="4572000"/>
            <a:ext cx="3714693" cy="324252"/>
          </a:xfrm>
          <a:prstGeom prst="wedgeRoundRectCallout">
            <a:avLst>
              <a:gd name="adj1" fmla="val 7467"/>
              <a:gd name="adj2" fmla="val -236235"/>
              <a:gd name="adj3" fmla="val 16667"/>
            </a:avLst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25">
                <a:ea typeface="Calibri" panose="020F0502020204030204" pitchFamily="34" charset="0"/>
                <a:cs typeface="Arial" panose="020B0604020202020204" pitchFamily="34" charset="0"/>
              </a:rPr>
              <a:t>Clicking on any row will give drill down plan view of any supervisor</a:t>
            </a:r>
            <a:endParaRPr lang="en-GB" sz="825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9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2514600"/>
          </a:xfrm>
        </p:spPr>
        <p:txBody>
          <a:bodyPr/>
          <a:lstStyle/>
          <a:p>
            <a:r>
              <a:rPr lang="en-US" altLang="en-US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70318"/>
          </a:xfrm>
        </p:spPr>
        <p:txBody>
          <a:bodyPr/>
          <a:lstStyle/>
          <a:p>
            <a:r>
              <a:rPr lang="en-US" sz="3200" dirty="0" smtClean="0"/>
              <a:t>M&amp;S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0" y="6324599"/>
            <a:ext cx="9144000" cy="45719"/>
          </a:xfrm>
        </p:spPr>
        <p:txBody>
          <a:bodyPr/>
          <a:lstStyle/>
          <a:p>
            <a:endParaRPr lang="en-US" sz="18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3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/>
          <a:lstStyle/>
          <a:p>
            <a:pPr algn="l"/>
            <a:r>
              <a:rPr lang="en-US" sz="3200" dirty="0" smtClean="0"/>
              <a:t>Goal of Monitoring and Supervision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362"/>
            <a:ext cx="9144000" cy="5532438"/>
          </a:xfrm>
        </p:spPr>
        <p:txBody>
          <a:bodyPr/>
          <a:lstStyle/>
          <a:p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promote efficient, effective, and equitable health care delivery system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 smtClean="0"/>
              <a:t>To promote </a:t>
            </a:r>
            <a:r>
              <a:rPr lang="en-US" sz="3200" dirty="0"/>
              <a:t>quality of care at all levels of the health system </a:t>
            </a:r>
            <a:r>
              <a:rPr lang="en-US" sz="3200" dirty="0" smtClean="0"/>
              <a:t>by</a:t>
            </a:r>
          </a:p>
          <a:p>
            <a:pPr lvl="1"/>
            <a:r>
              <a:rPr lang="en-US" sz="2800" dirty="0" smtClean="0"/>
              <a:t>Strengthening </a:t>
            </a:r>
            <a:r>
              <a:rPr lang="en-US" sz="2800" dirty="0"/>
              <a:t>relationships within the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ocusing </a:t>
            </a:r>
            <a:r>
              <a:rPr lang="en-US" sz="2800" dirty="0"/>
              <a:t>on the identification and resolution of </a:t>
            </a:r>
            <a:r>
              <a:rPr lang="en-US" sz="2800" dirty="0" smtClean="0"/>
              <a:t>problems</a:t>
            </a:r>
          </a:p>
          <a:p>
            <a:r>
              <a:rPr lang="en-US" sz="3200" dirty="0" smtClean="0"/>
              <a:t>Supervision </a:t>
            </a:r>
            <a:r>
              <a:rPr lang="en-US" sz="3200" dirty="0"/>
              <a:t>includes quality checks of reporting and </a:t>
            </a:r>
            <a:r>
              <a:rPr lang="en-US" sz="3200" dirty="0" smtClean="0"/>
              <a:t>recording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8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/>
          <a:lstStyle/>
          <a:p>
            <a:pPr algn="l"/>
            <a:r>
              <a:rPr lang="en-US" sz="3200" dirty="0" smtClean="0"/>
              <a:t>SOPs</a:t>
            </a:r>
            <a:endParaRPr lang="en-US" sz="3200" dirty="0"/>
          </a:p>
        </p:txBody>
      </p:sp>
      <p:pic>
        <p:nvPicPr>
          <p:cNvPr id="1026" name="Picture 2" descr="C:\Users\pc\Desktop\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657" y="868363"/>
            <a:ext cx="8600685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7417" y="2133600"/>
            <a:ext cx="91440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/>
          <a:lstStyle/>
          <a:p>
            <a:pPr algn="l"/>
            <a:r>
              <a:rPr lang="en-US" sz="3200" dirty="0"/>
              <a:t>M&amp;E Supervisor Checklist Software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362"/>
            <a:ext cx="9144000" cy="5532438"/>
          </a:xfrm>
        </p:spPr>
        <p:txBody>
          <a:bodyPr/>
          <a:lstStyle/>
          <a:p>
            <a:endParaRPr lang="en-US" sz="3200" dirty="0" smtClean="0"/>
          </a:p>
          <a:p>
            <a:r>
              <a:rPr lang="en-US" sz="3200" dirty="0"/>
              <a:t>District Supervisors can make their own plan online</a:t>
            </a:r>
          </a:p>
          <a:p>
            <a:r>
              <a:rPr lang="en-US" sz="3200" dirty="0"/>
              <a:t>During plan making supervisor can select Health facility to be visited, set dates of visit, select checklists to be filled</a:t>
            </a:r>
          </a:p>
          <a:p>
            <a:r>
              <a:rPr lang="en-US" sz="3200" dirty="0"/>
              <a:t>DHO may view and approved plans made by supervisor by adjusting dates, drivers and vehicles</a:t>
            </a:r>
          </a:p>
          <a:p>
            <a:r>
              <a:rPr lang="en-US" sz="3200" dirty="0"/>
              <a:t>DGHS may view the plan of all districts</a:t>
            </a:r>
          </a:p>
        </p:txBody>
      </p:sp>
    </p:spTree>
    <p:extLst>
      <p:ext uri="{BB962C8B-B14F-4D97-AF65-F5344CB8AC3E}">
        <p14:creationId xmlns:p14="http://schemas.microsoft.com/office/powerpoint/2010/main" val="10409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/>
          <a:lstStyle/>
          <a:p>
            <a:pPr algn="l"/>
            <a:r>
              <a:rPr lang="en-US" sz="3200" dirty="0" smtClean="0"/>
              <a:t>Supervisors </a:t>
            </a:r>
            <a:r>
              <a:rPr lang="en-US" sz="3200" dirty="0"/>
              <a:t>Team – District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362"/>
            <a:ext cx="9144000" cy="5532438"/>
          </a:xfrm>
        </p:spPr>
        <p:txBody>
          <a:bodyPr/>
          <a:lstStyle/>
          <a:p>
            <a:endParaRPr lang="en-US" sz="3200" dirty="0" smtClean="0"/>
          </a:p>
          <a:p>
            <a:pPr lvl="0"/>
            <a:r>
              <a:rPr lang="en-US" sz="3200" dirty="0"/>
              <a:t>District Health Officer</a:t>
            </a:r>
          </a:p>
          <a:p>
            <a:pPr lvl="0"/>
            <a:r>
              <a:rPr lang="en-US" sz="3200" dirty="0"/>
              <a:t>Deputy/Assistant District Health Officers</a:t>
            </a:r>
          </a:p>
          <a:p>
            <a:pPr lvl="0"/>
            <a:r>
              <a:rPr lang="en-US" sz="3200" dirty="0"/>
              <a:t>District DHIS Coordinator </a:t>
            </a:r>
          </a:p>
          <a:p>
            <a:pPr lvl="0"/>
            <a:r>
              <a:rPr lang="en-US" sz="3200" dirty="0"/>
              <a:t>Program Focal Persons of MNCH, LHW, EPI, Nutrition, TB, Malaria, Hepatitis, etc.</a:t>
            </a:r>
          </a:p>
          <a:p>
            <a:pPr lvl="0"/>
            <a:r>
              <a:rPr lang="en-US" sz="3200" dirty="0"/>
              <a:t>Any other position with special assignments such as, principal/ instructors of Nursing/public health schools</a:t>
            </a:r>
          </a:p>
        </p:txBody>
      </p:sp>
    </p:spTree>
    <p:extLst>
      <p:ext uri="{BB962C8B-B14F-4D97-AF65-F5344CB8AC3E}">
        <p14:creationId xmlns:p14="http://schemas.microsoft.com/office/powerpoint/2010/main" val="40137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/>
          <a:lstStyle/>
          <a:p>
            <a:pPr algn="l"/>
            <a:r>
              <a:rPr lang="en-US" sz="3200" dirty="0"/>
              <a:t>Supervisors Team – Provincial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362"/>
            <a:ext cx="9144000" cy="5532438"/>
          </a:xfrm>
        </p:spPr>
        <p:txBody>
          <a:bodyPr/>
          <a:lstStyle/>
          <a:p>
            <a:endParaRPr lang="en-US" dirty="0" smtClean="0"/>
          </a:p>
          <a:p>
            <a:pPr lvl="0"/>
            <a:r>
              <a:rPr lang="en-US" dirty="0"/>
              <a:t>Director General Health Services </a:t>
            </a:r>
          </a:p>
          <a:p>
            <a:pPr lvl="0"/>
            <a:r>
              <a:rPr lang="en-US" dirty="0"/>
              <a:t>In-charge M&amp;E Cell</a:t>
            </a:r>
          </a:p>
          <a:p>
            <a:pPr lvl="0"/>
            <a:r>
              <a:rPr lang="en-US" dirty="0"/>
              <a:t>Additional Secretary Technical/ Public Health, DOH.</a:t>
            </a:r>
          </a:p>
          <a:p>
            <a:pPr lvl="0"/>
            <a:r>
              <a:rPr lang="en-US" dirty="0"/>
              <a:t>Chief, HSRU</a:t>
            </a:r>
          </a:p>
          <a:p>
            <a:pPr lvl="0"/>
            <a:r>
              <a:rPr lang="en-US" dirty="0"/>
              <a:t>Provincial program heads and monitoring officers of MNCH, LHW, EPI, Nutrition, TB, Malaria, Hepatitis, etc.</a:t>
            </a:r>
          </a:p>
          <a:p>
            <a:pPr lvl="0"/>
            <a:r>
              <a:rPr lang="en-US" dirty="0"/>
              <a:t>Any other with special assignments such as, Director PHDC, principal/instructors of public health schools etc.</a:t>
            </a:r>
          </a:p>
        </p:txBody>
      </p:sp>
    </p:spTree>
    <p:extLst>
      <p:ext uri="{BB962C8B-B14F-4D97-AF65-F5344CB8AC3E}">
        <p14:creationId xmlns:p14="http://schemas.microsoft.com/office/powerpoint/2010/main" val="32710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entury Gothic"/>
        <a:ea typeface=""/>
        <a:cs typeface=""/>
      </a:majorFont>
      <a:minorFont>
        <a:latin typeface="Optima"/>
        <a:ea typeface="Optima"/>
        <a:cs typeface="Opt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19902</TotalTime>
  <Words>505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Adobe Fangsong Std R</vt:lpstr>
      <vt:lpstr>Arial</vt:lpstr>
      <vt:lpstr>Calibri</vt:lpstr>
      <vt:lpstr>Century Gothic</vt:lpstr>
      <vt:lpstr>Gill Sans MT</vt:lpstr>
      <vt:lpstr>MS Shell Dlg 2</vt:lpstr>
      <vt:lpstr>Optima</vt:lpstr>
      <vt:lpstr>Times New Roman</vt:lpstr>
      <vt:lpstr>Office Theme</vt:lpstr>
      <vt:lpstr>Custom Design</vt:lpstr>
      <vt:lpstr>Online Monitoring and Supervisory System</vt:lpstr>
      <vt:lpstr>PowerPoint Presentation</vt:lpstr>
      <vt:lpstr>M&amp;S Overview</vt:lpstr>
      <vt:lpstr>Goal of Monitoring and Supervision System</vt:lpstr>
      <vt:lpstr>SOPs</vt:lpstr>
      <vt:lpstr>Software Features</vt:lpstr>
      <vt:lpstr>M&amp;E Supervisor Checklist Software Features</vt:lpstr>
      <vt:lpstr>Supervisors Team – District Level</vt:lpstr>
      <vt:lpstr>Supervisors Team – Provincial Level</vt:lpstr>
      <vt:lpstr>Downloadable Checklists page</vt:lpstr>
      <vt:lpstr>Main Interface/Screen</vt:lpstr>
      <vt:lpstr>Plan Preparation</vt:lpstr>
      <vt:lpstr>Plan Preparation</vt:lpstr>
      <vt:lpstr>List of Plans made</vt:lpstr>
      <vt:lpstr>Plan Preparation in online Software</vt:lpstr>
      <vt:lpstr>Make Plan</vt:lpstr>
      <vt:lpstr>Submission of Checklists</vt:lpstr>
      <vt:lpstr>Plan Approval by DHO</vt:lpstr>
      <vt:lpstr>View plan for Approval</vt:lpstr>
      <vt:lpstr>Plan Approval by DHO in Online S/W</vt:lpstr>
      <vt:lpstr>All Plan View DHO may have view of all plans by clicking All Plan in menu of Supervisory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Mata ur Rahman</cp:lastModifiedBy>
  <cp:revision>482</cp:revision>
  <cp:lastPrinted>2015-03-19T06:51:55Z</cp:lastPrinted>
  <dcterms:created xsi:type="dcterms:W3CDTF">2013-06-21T06:43:14Z</dcterms:created>
  <dcterms:modified xsi:type="dcterms:W3CDTF">2019-09-13T03:59:20Z</dcterms:modified>
</cp:coreProperties>
</file>