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9" r:id="rId1"/>
    <p:sldMasterId id="2147483850" r:id="rId2"/>
  </p:sldMasterIdLst>
  <p:notesMasterIdLst>
    <p:notesMasterId r:id="rId31"/>
  </p:notesMasterIdLst>
  <p:handoutMasterIdLst>
    <p:handoutMasterId r:id="rId32"/>
  </p:handoutMasterIdLst>
  <p:sldIdLst>
    <p:sldId id="838" r:id="rId3"/>
    <p:sldId id="889" r:id="rId4"/>
    <p:sldId id="837" r:id="rId5"/>
    <p:sldId id="852" r:id="rId6"/>
    <p:sldId id="858" r:id="rId7"/>
    <p:sldId id="842" r:id="rId8"/>
    <p:sldId id="843" r:id="rId9"/>
    <p:sldId id="844" r:id="rId10"/>
    <p:sldId id="848" r:id="rId11"/>
    <p:sldId id="849" r:id="rId12"/>
    <p:sldId id="871" r:id="rId13"/>
    <p:sldId id="863" r:id="rId14"/>
    <p:sldId id="865" r:id="rId15"/>
    <p:sldId id="867" r:id="rId16"/>
    <p:sldId id="890" r:id="rId17"/>
    <p:sldId id="885" r:id="rId18"/>
    <p:sldId id="886" r:id="rId19"/>
    <p:sldId id="887" r:id="rId20"/>
    <p:sldId id="537" r:id="rId21"/>
    <p:sldId id="538" r:id="rId22"/>
    <p:sldId id="899" r:id="rId23"/>
    <p:sldId id="878" r:id="rId24"/>
    <p:sldId id="879" r:id="rId25"/>
    <p:sldId id="269" r:id="rId26"/>
    <p:sldId id="270" r:id="rId27"/>
    <p:sldId id="271" r:id="rId28"/>
    <p:sldId id="891" r:id="rId29"/>
    <p:sldId id="659"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itchFamily="34" charset="0"/>
        <a:ea typeface="Optima"/>
        <a:cs typeface="Optima"/>
      </a:defRPr>
    </a:lvl1pPr>
    <a:lvl2pPr marL="457200" algn="l" rtl="0" fontAlgn="base">
      <a:spcBef>
        <a:spcPct val="0"/>
      </a:spcBef>
      <a:spcAft>
        <a:spcPct val="0"/>
      </a:spcAft>
      <a:defRPr kern="1200">
        <a:solidFill>
          <a:schemeClr val="tx1"/>
        </a:solidFill>
        <a:latin typeface="Arial" pitchFamily="34" charset="0"/>
        <a:ea typeface="Optima"/>
        <a:cs typeface="Optima"/>
      </a:defRPr>
    </a:lvl2pPr>
    <a:lvl3pPr marL="914400" algn="l" rtl="0" fontAlgn="base">
      <a:spcBef>
        <a:spcPct val="0"/>
      </a:spcBef>
      <a:spcAft>
        <a:spcPct val="0"/>
      </a:spcAft>
      <a:defRPr kern="1200">
        <a:solidFill>
          <a:schemeClr val="tx1"/>
        </a:solidFill>
        <a:latin typeface="Arial" pitchFamily="34" charset="0"/>
        <a:ea typeface="Optima"/>
        <a:cs typeface="Optima"/>
      </a:defRPr>
    </a:lvl3pPr>
    <a:lvl4pPr marL="1371600" algn="l" rtl="0" fontAlgn="base">
      <a:spcBef>
        <a:spcPct val="0"/>
      </a:spcBef>
      <a:spcAft>
        <a:spcPct val="0"/>
      </a:spcAft>
      <a:defRPr kern="1200">
        <a:solidFill>
          <a:schemeClr val="tx1"/>
        </a:solidFill>
        <a:latin typeface="Arial" pitchFamily="34" charset="0"/>
        <a:ea typeface="Optima"/>
        <a:cs typeface="Optima"/>
      </a:defRPr>
    </a:lvl4pPr>
    <a:lvl5pPr marL="1828800" algn="l" rtl="0" fontAlgn="base">
      <a:spcBef>
        <a:spcPct val="0"/>
      </a:spcBef>
      <a:spcAft>
        <a:spcPct val="0"/>
      </a:spcAft>
      <a:defRPr kern="1200">
        <a:solidFill>
          <a:schemeClr val="tx1"/>
        </a:solidFill>
        <a:latin typeface="Arial" pitchFamily="34" charset="0"/>
        <a:ea typeface="Optima"/>
        <a:cs typeface="Optima"/>
      </a:defRPr>
    </a:lvl5pPr>
    <a:lvl6pPr marL="2286000" algn="l" defTabSz="914400" rtl="0" eaLnBrk="1" latinLnBrk="0" hangingPunct="1">
      <a:defRPr kern="1200">
        <a:solidFill>
          <a:schemeClr val="tx1"/>
        </a:solidFill>
        <a:latin typeface="Arial" pitchFamily="34" charset="0"/>
        <a:ea typeface="Optima"/>
        <a:cs typeface="Optima"/>
      </a:defRPr>
    </a:lvl6pPr>
    <a:lvl7pPr marL="2743200" algn="l" defTabSz="914400" rtl="0" eaLnBrk="1" latinLnBrk="0" hangingPunct="1">
      <a:defRPr kern="1200">
        <a:solidFill>
          <a:schemeClr val="tx1"/>
        </a:solidFill>
        <a:latin typeface="Arial" pitchFamily="34" charset="0"/>
        <a:ea typeface="Optima"/>
        <a:cs typeface="Optima"/>
      </a:defRPr>
    </a:lvl7pPr>
    <a:lvl8pPr marL="3200400" algn="l" defTabSz="914400" rtl="0" eaLnBrk="1" latinLnBrk="0" hangingPunct="1">
      <a:defRPr kern="1200">
        <a:solidFill>
          <a:schemeClr val="tx1"/>
        </a:solidFill>
        <a:latin typeface="Arial" pitchFamily="34" charset="0"/>
        <a:ea typeface="Optima"/>
        <a:cs typeface="Optima"/>
      </a:defRPr>
    </a:lvl8pPr>
    <a:lvl9pPr marL="3657600" algn="l" defTabSz="914400" rtl="0" eaLnBrk="1" latinLnBrk="0" hangingPunct="1">
      <a:defRPr kern="1200">
        <a:solidFill>
          <a:schemeClr val="tx1"/>
        </a:solidFill>
        <a:latin typeface="Arial" pitchFamily="34" charset="0"/>
        <a:ea typeface="Optima"/>
        <a:cs typeface="Optima"/>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6C"/>
    <a:srgbClr val="0000FF"/>
    <a:srgbClr val="C23EAF"/>
    <a:srgbClr val="725742"/>
    <a:srgbClr val="79513B"/>
    <a:srgbClr val="7F3975"/>
    <a:srgbClr val="7A3E71"/>
    <a:srgbClr val="8F25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83" autoAdjust="0"/>
    <p:restoredTop sz="94849" autoAdjust="0"/>
  </p:normalViewPr>
  <p:slideViewPr>
    <p:cSldViewPr>
      <p:cViewPr varScale="1">
        <p:scale>
          <a:sx n="63" d="100"/>
          <a:sy n="63" d="100"/>
        </p:scale>
        <p:origin x="1648" y="60"/>
      </p:cViewPr>
      <p:guideLst>
        <p:guide orient="horz" pos="2160"/>
        <p:guide pos="2880"/>
      </p:guideLst>
    </p:cSldViewPr>
  </p:slideViewPr>
  <p:outlineViewPr>
    <p:cViewPr>
      <p:scale>
        <a:sx n="33" d="100"/>
        <a:sy n="33" d="100"/>
      </p:scale>
      <p:origin x="48" y="10776"/>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4820"/>
          </a:xfrm>
          <a:prstGeom prst="rect">
            <a:avLst/>
          </a:prstGeom>
        </p:spPr>
        <p:txBody>
          <a:bodyPr vert="horz" lIns="91440" tIns="45720" rIns="91440" bIns="45720" rtlCol="0"/>
          <a:lstStyle>
            <a:lvl1pPr algn="l">
              <a:defRPr sz="1200">
                <a:latin typeface="Arial" charset="0"/>
                <a:ea typeface="+mn-ea"/>
                <a:cs typeface="Arial" charset="0"/>
              </a:defRPr>
            </a:lvl1pPr>
          </a:lstStyle>
          <a:p>
            <a:pPr>
              <a:defRPr/>
            </a:pPr>
            <a:endParaRPr lang="en-US"/>
          </a:p>
        </p:txBody>
      </p:sp>
      <p:sp>
        <p:nvSpPr>
          <p:cNvPr id="3" name="Date Placeholder 2"/>
          <p:cNvSpPr>
            <a:spLocks noGrp="1"/>
          </p:cNvSpPr>
          <p:nvPr>
            <p:ph type="dt" sz="quarter" idx="1"/>
          </p:nvPr>
        </p:nvSpPr>
        <p:spPr>
          <a:xfrm>
            <a:off x="3971344" y="1"/>
            <a:ext cx="3037840" cy="464820"/>
          </a:xfrm>
          <a:prstGeom prst="rect">
            <a:avLst/>
          </a:prstGeom>
        </p:spPr>
        <p:txBody>
          <a:bodyPr vert="horz" lIns="91440" tIns="45720" rIns="91440" bIns="45720" rtlCol="0"/>
          <a:lstStyle>
            <a:lvl1pPr algn="r">
              <a:defRPr sz="1200">
                <a:latin typeface="Arial" charset="0"/>
                <a:ea typeface="+mn-ea"/>
                <a:cs typeface="Arial" charset="0"/>
              </a:defRPr>
            </a:lvl1pPr>
          </a:lstStyle>
          <a:p>
            <a:pPr>
              <a:defRPr/>
            </a:pPr>
            <a:fld id="{A00A23E6-3CAE-46DA-AE8C-A7CF8D834993}" type="datetimeFigureOut">
              <a:rPr lang="en-US"/>
              <a:pPr>
                <a:defRPr/>
              </a:pPr>
              <a:t>9/13/2019</a:t>
            </a:fld>
            <a:endParaRPr lang="en-US" dirty="0"/>
          </a:p>
        </p:txBody>
      </p:sp>
      <p:sp>
        <p:nvSpPr>
          <p:cNvPr id="4" name="Footer Placeholder 3"/>
          <p:cNvSpPr>
            <a:spLocks noGrp="1"/>
          </p:cNvSpPr>
          <p:nvPr>
            <p:ph type="ftr" sz="quarter" idx="2"/>
          </p:nvPr>
        </p:nvSpPr>
        <p:spPr>
          <a:xfrm>
            <a:off x="0" y="8829429"/>
            <a:ext cx="3037840" cy="464820"/>
          </a:xfrm>
          <a:prstGeom prst="rect">
            <a:avLst/>
          </a:prstGeom>
        </p:spPr>
        <p:txBody>
          <a:bodyPr vert="horz" lIns="91440" tIns="45720" rIns="91440" bIns="45720" rtlCol="0" anchor="b"/>
          <a:lstStyle>
            <a:lvl1pPr algn="l">
              <a:defRPr sz="1200">
                <a:latin typeface="Arial"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a:xfrm>
            <a:off x="3971344" y="8829429"/>
            <a:ext cx="3037840" cy="464820"/>
          </a:xfrm>
          <a:prstGeom prst="rect">
            <a:avLst/>
          </a:prstGeom>
        </p:spPr>
        <p:txBody>
          <a:bodyPr vert="horz" lIns="91440" tIns="45720" rIns="91440" bIns="45720" rtlCol="0" anchor="b"/>
          <a:lstStyle>
            <a:lvl1pPr algn="r">
              <a:defRPr sz="1200">
                <a:latin typeface="Arial" charset="0"/>
                <a:ea typeface="+mn-ea"/>
                <a:cs typeface="Arial" charset="0"/>
              </a:defRPr>
            </a:lvl1pPr>
          </a:lstStyle>
          <a:p>
            <a:pPr>
              <a:defRPr/>
            </a:pPr>
            <a:fld id="{FF4A60B3-0F88-468F-A036-E1B8E7AA20D1}" type="slidenum">
              <a:rPr lang="en-US"/>
              <a:pPr>
                <a:defRPr/>
              </a:pPr>
              <a:t>‹#›</a:t>
            </a:fld>
            <a:endParaRPr lang="en-US" dirty="0"/>
          </a:p>
        </p:txBody>
      </p:sp>
    </p:spTree>
    <p:extLst>
      <p:ext uri="{BB962C8B-B14F-4D97-AF65-F5344CB8AC3E}">
        <p14:creationId xmlns:p14="http://schemas.microsoft.com/office/powerpoint/2010/main" val="3102870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1"/>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cs typeface="Arial" pitchFamily="34" charset="0"/>
              </a:defRPr>
            </a:lvl1pPr>
          </a:lstStyle>
          <a:p>
            <a:pPr>
              <a:defRPr/>
            </a:pPr>
            <a:endParaRPr lang="en-US"/>
          </a:p>
        </p:txBody>
      </p:sp>
      <p:sp>
        <p:nvSpPr>
          <p:cNvPr id="87043" name="Rectangle 3"/>
          <p:cNvSpPr>
            <a:spLocks noGrp="1" noChangeArrowheads="1"/>
          </p:cNvSpPr>
          <p:nvPr>
            <p:ph type="dt" idx="1"/>
          </p:nvPr>
        </p:nvSpPr>
        <p:spPr bwMode="auto">
          <a:xfrm>
            <a:off x="3971344" y="1"/>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mn-ea"/>
                <a:cs typeface="Arial" pitchFamily="34" charset="0"/>
              </a:defRPr>
            </a:lvl1pPr>
          </a:lstStyle>
          <a:p>
            <a:pPr>
              <a:defRPr/>
            </a:pPr>
            <a:fld id="{69B3FCB1-768E-45D5-925C-56A3FBC24BF8}" type="datetimeFigureOut">
              <a:rPr lang="en-US"/>
              <a:pPr>
                <a:defRPr/>
              </a:pPr>
              <a:t>9/13/2019</a:t>
            </a:fld>
            <a:endParaRPr lang="en-US" dirty="0"/>
          </a:p>
        </p:txBody>
      </p:sp>
      <p:sp>
        <p:nvSpPr>
          <p:cNvPr id="337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5" name="Rectangle 5"/>
          <p:cNvSpPr>
            <a:spLocks noGrp="1" noChangeArrowheads="1"/>
          </p:cNvSpPr>
          <p:nvPr>
            <p:ph type="body" sz="quarter" idx="3"/>
          </p:nvPr>
        </p:nvSpPr>
        <p:spPr bwMode="auto">
          <a:xfrm>
            <a:off x="701041" y="4415791"/>
            <a:ext cx="560832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7046" name="Rectangle 6"/>
          <p:cNvSpPr>
            <a:spLocks noGrp="1" noChangeArrowheads="1"/>
          </p:cNvSpPr>
          <p:nvPr>
            <p:ph type="ftr" sz="quarter" idx="4"/>
          </p:nvPr>
        </p:nvSpPr>
        <p:spPr bwMode="auto">
          <a:xfrm>
            <a:off x="0" y="8829429"/>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cs typeface="Arial" pitchFamily="34" charset="0"/>
              </a:defRPr>
            </a:lvl1pPr>
          </a:lstStyle>
          <a:p>
            <a:pPr>
              <a:defRPr/>
            </a:pPr>
            <a:endParaRPr lang="en-US"/>
          </a:p>
        </p:txBody>
      </p:sp>
      <p:sp>
        <p:nvSpPr>
          <p:cNvPr id="87047" name="Rectangle 7"/>
          <p:cNvSpPr>
            <a:spLocks noGrp="1" noChangeArrowheads="1"/>
          </p:cNvSpPr>
          <p:nvPr>
            <p:ph type="sldNum" sz="quarter" idx="5"/>
          </p:nvPr>
        </p:nvSpPr>
        <p:spPr bwMode="auto">
          <a:xfrm>
            <a:off x="3971344" y="8829429"/>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mn-ea"/>
                <a:cs typeface="Arial" pitchFamily="34" charset="0"/>
              </a:defRPr>
            </a:lvl1pPr>
          </a:lstStyle>
          <a:p>
            <a:pPr>
              <a:defRPr/>
            </a:pPr>
            <a:fld id="{FD533D17-6C35-4D0E-B5BB-727EBDB54304}" type="slidenum">
              <a:rPr lang="en-US"/>
              <a:pPr>
                <a:defRPr/>
              </a:pPr>
              <a:t>‹#›</a:t>
            </a:fld>
            <a:endParaRPr lang="en-US" dirty="0"/>
          </a:p>
        </p:txBody>
      </p:sp>
    </p:spTree>
    <p:extLst>
      <p:ext uri="{BB962C8B-B14F-4D97-AF65-F5344CB8AC3E}">
        <p14:creationId xmlns:p14="http://schemas.microsoft.com/office/powerpoint/2010/main" val="183287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61579D5F-C382-4683-9B8C-2893341FB4EC}"/>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id="{BCFD22F1-B700-466D-89E9-6AFF8A37B0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GB" altLang="en-US">
                <a:latin typeface="Arial" panose="020B0604020202020204" pitchFamily="34" charset="0"/>
              </a:rPr>
              <a:t>The general concept of health can be construed broadly to encompass indicators of all measurable aspects of health and the health sector. </a:t>
            </a:r>
          </a:p>
          <a:p>
            <a:pPr marL="171450" indent="-171450" eaLnBrk="1" hangingPunct="1">
              <a:spcBef>
                <a:spcPct val="0"/>
              </a:spcBef>
              <a:buFontTx/>
              <a:buChar char="•"/>
            </a:pPr>
            <a:r>
              <a:rPr lang="en-GB" altLang="en-US">
                <a:latin typeface="Arial" panose="020B0604020202020204" pitchFamily="34" charset="0"/>
              </a:rPr>
              <a:t>The World Heath Organization’s Monitoring, Evaluation and Review framework organizes health indicators in four components. Within each component, categories of indicators are defined that allow the measurement of health at many levels:</a:t>
            </a:r>
          </a:p>
          <a:p>
            <a:pPr marL="628650" lvl="1" indent="-171450" eaLnBrk="1" hangingPunct="1">
              <a:spcBef>
                <a:spcPct val="0"/>
              </a:spcBef>
              <a:buFont typeface="Courier New" panose="02070309020205020404" pitchFamily="49" charset="0"/>
              <a:buChar char="o"/>
            </a:pPr>
            <a:r>
              <a:rPr lang="en-GB" altLang="en-US">
                <a:latin typeface="Arial" panose="020B0604020202020204" pitchFamily="34" charset="0"/>
              </a:rPr>
              <a:t>Indicators of inputs and processes are broad, affecting many other parts of the health sector. </a:t>
            </a:r>
          </a:p>
          <a:p>
            <a:pPr marL="628650" lvl="1" indent="-171450" eaLnBrk="1" hangingPunct="1">
              <a:spcBef>
                <a:spcPct val="0"/>
              </a:spcBef>
              <a:buFont typeface="Courier New" panose="02070309020205020404" pitchFamily="49" charset="0"/>
              <a:buChar char="o"/>
            </a:pPr>
            <a:r>
              <a:rPr lang="en-GB" altLang="en-US">
                <a:latin typeface="Arial" panose="020B0604020202020204" pitchFamily="34" charset="0"/>
              </a:rPr>
              <a:t>Indicators that fall under outputs and outcomes tend to be quite specific to a particular health topic, and may respond quickly to changes and progress in the health sector. </a:t>
            </a:r>
          </a:p>
          <a:p>
            <a:pPr marL="628650" lvl="1" indent="-171450" eaLnBrk="1" hangingPunct="1">
              <a:spcBef>
                <a:spcPct val="0"/>
              </a:spcBef>
              <a:buFont typeface="Courier New" panose="02070309020205020404" pitchFamily="49" charset="0"/>
              <a:buChar char="o"/>
            </a:pPr>
            <a:r>
              <a:rPr lang="en-GB" altLang="en-US">
                <a:latin typeface="Arial" panose="020B0604020202020204" pitchFamily="34" charset="0"/>
              </a:rPr>
              <a:t>Impact indicators, which are slower to respond to policy, program, and practice changes, are important to provide a snapshot of the health of a population. </a:t>
            </a:r>
          </a:p>
          <a:p>
            <a:pPr marL="171450" indent="-171450" eaLnBrk="1" hangingPunct="1">
              <a:spcBef>
                <a:spcPct val="0"/>
              </a:spcBef>
              <a:buFontTx/>
              <a:buChar char="•"/>
            </a:pPr>
            <a:r>
              <a:rPr lang="en-GB" altLang="en-US">
                <a:latin typeface="Arial" panose="020B0604020202020204" pitchFamily="34" charset="0"/>
              </a:rPr>
              <a:t>The components of the monitoring, evaluation, and review framework can also be loosely linked to the type of data that are used. </a:t>
            </a:r>
          </a:p>
          <a:p>
            <a:pPr marL="628650" lvl="1" indent="-171450" eaLnBrk="1" hangingPunct="1">
              <a:spcBef>
                <a:spcPct val="0"/>
              </a:spcBef>
              <a:buFont typeface="Courier New" panose="02070309020205020404" pitchFamily="49" charset="0"/>
              <a:buChar char="o"/>
            </a:pPr>
            <a:r>
              <a:rPr lang="en-GB" altLang="en-US">
                <a:latin typeface="Arial" panose="020B0604020202020204" pitchFamily="34" charset="0"/>
              </a:rPr>
              <a:t>Outcomes and impact indicators tend to be calculated using individual- or household-level data.</a:t>
            </a:r>
          </a:p>
          <a:p>
            <a:pPr marL="628650" lvl="1" indent="-171450" eaLnBrk="1" hangingPunct="1">
              <a:spcBef>
                <a:spcPct val="0"/>
              </a:spcBef>
              <a:buFont typeface="Courier New" panose="02070309020205020404" pitchFamily="49" charset="0"/>
              <a:buChar char="o"/>
            </a:pPr>
            <a:r>
              <a:rPr lang="en-GB" altLang="en-US">
                <a:latin typeface="Arial" panose="020B0604020202020204" pitchFamily="34" charset="0"/>
              </a:rPr>
              <a:t>Inputs and processes or outputs are often calculated using subnational-level data. </a:t>
            </a:r>
          </a:p>
          <a:p>
            <a:pPr marL="171450" indent="-171450" eaLnBrk="1" hangingPunct="1">
              <a:spcBef>
                <a:spcPct val="0"/>
              </a:spcBef>
              <a:buFontTx/>
              <a:buChar char="•"/>
            </a:pPr>
            <a:r>
              <a:rPr lang="en-GB" altLang="en-US">
                <a:latin typeface="Arial" panose="020B0604020202020204" pitchFamily="34" charset="0"/>
              </a:rPr>
              <a:t>Certain inputs and processes indicators, such as total health expenditure, are calculated at the national level.</a:t>
            </a:r>
            <a:endParaRPr lang="en-US" altLang="en-US">
              <a:latin typeface="Arial" panose="020B0604020202020204" pitchFamily="34" charset="0"/>
            </a:endParaRPr>
          </a:p>
        </p:txBody>
      </p:sp>
      <p:sp>
        <p:nvSpPr>
          <p:cNvPr id="84996" name="Slide Number Placeholder 3">
            <a:extLst>
              <a:ext uri="{FF2B5EF4-FFF2-40B4-BE49-F238E27FC236}">
                <a16:creationId xmlns:a16="http://schemas.microsoft.com/office/drawing/2014/main" id="{DF9EEC04-8B9E-4656-B600-5B384C48E3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29CF54-4E7A-430B-96AE-6B07147328F3}" type="slidenum">
              <a:rPr lang="en-US" altLang="en-US" smtClean="0"/>
              <a:pPr>
                <a:spcBef>
                  <a:spcPct val="0"/>
                </a:spcBef>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53D36817-54E8-47E1-9708-796D4ACC1138}"/>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DC67E6F7-7592-4D67-AF52-7A50AE6722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GB" altLang="en-US">
                <a:latin typeface="Arial" panose="020B0604020202020204" pitchFamily="34" charset="0"/>
              </a:rPr>
              <a:t>This is an example of a package of health indicators for reproductive, maternal, and child health monitoring. To represent this broad health topic, indicators were chosen from all components of the monitoring, evaluation, and review framework. Typically, the best indicators of progress in a priority health topic are those that are identified by countries rather than imposed from outside sources; indicators selected by a country may be of greater relevance to the needs of that country. </a:t>
            </a:r>
            <a:endParaRPr lang="en-US" altLang="en-US">
              <a:latin typeface="Arial" panose="020B0604020202020204" pitchFamily="34" charset="0"/>
            </a:endParaRPr>
          </a:p>
          <a:p>
            <a:pPr marL="171450" indent="-171450" eaLnBrk="1" hangingPunct="1">
              <a:spcBef>
                <a:spcPct val="0"/>
              </a:spcBef>
              <a:buFontTx/>
              <a:buChar char="•"/>
            </a:pPr>
            <a:r>
              <a:rPr lang="en-GB" altLang="en-US">
                <a:latin typeface="Arial" panose="020B0604020202020204" pitchFamily="34" charset="0"/>
              </a:rPr>
              <a:t>Note that the general approach to monitoring health will be the same regardless of the health indicators that are selected.</a:t>
            </a:r>
            <a:endParaRPr lang="en-US" altLang="en-US">
              <a:latin typeface="Arial" panose="020B0604020202020204" pitchFamily="34" charset="0"/>
            </a:endParaRPr>
          </a:p>
          <a:p>
            <a:pPr marL="171450" indent="-171450" eaLnBrk="1" hangingPunct="1">
              <a:spcBef>
                <a:spcPct val="0"/>
              </a:spcBef>
              <a:buFontTx/>
              <a:buChar char="•"/>
            </a:pPr>
            <a:endParaRPr lang="en-US" altLang="en-US">
              <a:latin typeface="Arial" panose="020B0604020202020204" pitchFamily="34" charset="0"/>
            </a:endParaRPr>
          </a:p>
        </p:txBody>
      </p:sp>
      <p:sp>
        <p:nvSpPr>
          <p:cNvPr id="87044" name="Slide Number Placeholder 3">
            <a:extLst>
              <a:ext uri="{FF2B5EF4-FFF2-40B4-BE49-F238E27FC236}">
                <a16:creationId xmlns:a16="http://schemas.microsoft.com/office/drawing/2014/main" id="{CA050D82-6C86-48F7-A38A-2DD02FF999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E8D1E1-EFA7-4CCF-80F9-CBA4269B8B55}" type="slidenum">
              <a:rPr lang="en-US" altLang="en-US" smtClean="0"/>
              <a:pPr>
                <a:spcBef>
                  <a:spcPct val="0"/>
                </a:spcBef>
              </a:pPr>
              <a:t>20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F5385B08-6BC3-4DF1-94CD-B3740DCC4E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07BC47F2-64F1-4E52-8247-8C9AAA57DC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en-US"/>
          </a:p>
        </p:txBody>
      </p:sp>
      <p:sp>
        <p:nvSpPr>
          <p:cNvPr id="44036" name="Slide Number Placeholder 3">
            <a:extLst>
              <a:ext uri="{FF2B5EF4-FFF2-40B4-BE49-F238E27FC236}">
                <a16:creationId xmlns:a16="http://schemas.microsoft.com/office/drawing/2014/main" id="{E05F6079-C1F2-4355-9635-BD8809FAA7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D9B354-51F8-49A3-AF2D-473B56A40F1C}" type="slidenum">
              <a:rPr lang="ar-SA" altLang="en-US"/>
              <a:pPr eaLnBrk="1" hangingPunct="1"/>
              <a:t>24</a:t>
            </a:fld>
            <a:endParaRPr lang="en-US" altLang="en-US"/>
          </a:p>
        </p:txBody>
      </p:sp>
    </p:spTree>
    <p:extLst>
      <p:ext uri="{BB962C8B-B14F-4D97-AF65-F5344CB8AC3E}">
        <p14:creationId xmlns:p14="http://schemas.microsoft.com/office/powerpoint/2010/main" val="3399396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226EF7D9-31B9-44A9-9393-2608696697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A069956A-7C12-44B5-88B2-52B8BE081D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en-US"/>
          </a:p>
        </p:txBody>
      </p:sp>
      <p:sp>
        <p:nvSpPr>
          <p:cNvPr id="47108" name="Slide Number Placeholder 3">
            <a:extLst>
              <a:ext uri="{FF2B5EF4-FFF2-40B4-BE49-F238E27FC236}">
                <a16:creationId xmlns:a16="http://schemas.microsoft.com/office/drawing/2014/main" id="{6A561C57-47CE-4D56-A041-64DF2A39D0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D935EF-2970-46E4-91CC-A881189F1C19}" type="slidenum">
              <a:rPr lang="ar-SA" altLang="en-US"/>
              <a:pPr eaLnBrk="1" hangingPunct="1"/>
              <a:t>25</a:t>
            </a:fld>
            <a:endParaRPr lang="en-US" altLang="en-US"/>
          </a:p>
        </p:txBody>
      </p:sp>
    </p:spTree>
    <p:extLst>
      <p:ext uri="{BB962C8B-B14F-4D97-AF65-F5344CB8AC3E}">
        <p14:creationId xmlns:p14="http://schemas.microsoft.com/office/powerpoint/2010/main" val="1256048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A8AB0CF-4934-4EBE-81A4-3CC5AFEDE0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A271CFC9-3B61-427B-A771-B54D7F69FD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ru-RU" altLang="en-US"/>
          </a:p>
        </p:txBody>
      </p:sp>
      <p:sp>
        <p:nvSpPr>
          <p:cNvPr id="48132" name="Slide Number Placeholder 3">
            <a:extLst>
              <a:ext uri="{FF2B5EF4-FFF2-40B4-BE49-F238E27FC236}">
                <a16:creationId xmlns:a16="http://schemas.microsoft.com/office/drawing/2014/main" id="{4A18918B-13B5-4D8B-9616-71F6765B21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F624BD-2D4C-40D0-8574-1FBCDFB384FE}" type="slidenum">
              <a:rPr lang="ar-SA" altLang="en-US"/>
              <a:pPr eaLnBrk="1" hangingPunct="1"/>
              <a:t>26</a:t>
            </a:fld>
            <a:endParaRPr lang="en-US" altLang="en-US"/>
          </a:p>
        </p:txBody>
      </p:sp>
    </p:spTree>
    <p:extLst>
      <p:ext uri="{BB962C8B-B14F-4D97-AF65-F5344CB8AC3E}">
        <p14:creationId xmlns:p14="http://schemas.microsoft.com/office/powerpoint/2010/main" val="1698637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1"/>
          <p:cNvGrpSpPr>
            <a:grpSpLocks/>
          </p:cNvGrpSpPr>
          <p:nvPr userDrawn="1"/>
        </p:nvGrpSpPr>
        <p:grpSpPr bwMode="auto">
          <a:xfrm>
            <a:off x="504825" y="349250"/>
            <a:ext cx="4114800" cy="739775"/>
            <a:chOff x="222" y="954"/>
            <a:chExt cx="6978" cy="1348"/>
          </a:xfrm>
        </p:grpSpPr>
        <p:pic>
          <p:nvPicPr>
            <p:cNvPr id="5" name="Picture 2" descr="us"/>
            <p:cNvPicPr>
              <a:picLocks noChangeAspect="1" noChangeArrowheads="1"/>
            </p:cNvPicPr>
            <p:nvPr/>
          </p:nvPicPr>
          <p:blipFill>
            <a:blip r:embed="rId2" cstate="print">
              <a:lum contrast="30000"/>
              <a:extLst>
                <a:ext uri="{28A0092B-C50C-407E-A947-70E740481C1C}">
                  <a14:useLocalDpi xmlns:a14="http://schemas.microsoft.com/office/drawing/2010/main" val="0"/>
                </a:ext>
              </a:extLst>
            </a:blip>
            <a:srcRect/>
            <a:stretch>
              <a:fillRect/>
            </a:stretch>
          </p:blipFill>
          <p:spPr bwMode="auto">
            <a:xfrm>
              <a:off x="222" y="954"/>
              <a:ext cx="2478"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USAID Brand Horizontal"/>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454" y="1076"/>
              <a:ext cx="3746"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9" descr="D:\Office Data\HSSP\JSI RTI_logo_text.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6600" y="415925"/>
            <a:ext cx="1639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1524000" y="6324600"/>
            <a:ext cx="12115800" cy="1752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0" y="1600201"/>
            <a:ext cx="9144000" cy="2514600"/>
          </a:xfrm>
          <a:solidFill>
            <a:srgbClr val="002A6C"/>
          </a:solidFill>
        </p:spPr>
        <p:txBody>
          <a:bodyPr/>
          <a:lstStyle>
            <a:lvl1pPr>
              <a:defRPr>
                <a:solidFill>
                  <a:schemeClr val="bg1"/>
                </a:solidFill>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295400" y="4343400"/>
            <a:ext cx="6400800" cy="1371600"/>
          </a:xfrm>
        </p:spPr>
        <p:txBody>
          <a:bodyPr/>
          <a:lstStyle>
            <a:lvl1pPr marL="0" indent="0" algn="ctr">
              <a:buNone/>
              <a:defRPr>
                <a:latin typeface="Gill Sans MT" panose="020B0502020104020203"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lvl1pPr>
          </a:lstStyle>
          <a:p>
            <a:pPr>
              <a:defRPr/>
            </a:pPr>
            <a:fld id="{FB3BDCE5-AF8E-4094-AB3F-7660D34433EE}" type="datetime1">
              <a:rPr lang="en-US"/>
              <a:pPr>
                <a:defRPr/>
              </a:pPr>
              <a:t>9/13/2019</a:t>
            </a:fld>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96A25952-6E06-4353-816A-B22D5B4859C3}" type="slidenum">
              <a:rPr lang="en-US"/>
              <a:pPr>
                <a:defRPr/>
              </a:pPr>
              <a:t>‹#›</a:t>
            </a:fld>
            <a:endParaRPr lang="en-US" dirty="0"/>
          </a:p>
        </p:txBody>
      </p:sp>
    </p:spTree>
    <p:extLst>
      <p:ext uri="{BB962C8B-B14F-4D97-AF65-F5344CB8AC3E}">
        <p14:creationId xmlns:p14="http://schemas.microsoft.com/office/powerpoint/2010/main" val="304780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67E74579-E52B-49BA-B256-F669F83221F0}" type="slidenum">
              <a:rPr lang="en-SG"/>
              <a:pPr>
                <a:defRPr/>
              </a:pPr>
              <a:t>‹#›</a:t>
            </a:fld>
            <a:endParaRPr lang="en-SG" dirty="0"/>
          </a:p>
        </p:txBody>
      </p:sp>
    </p:spTree>
    <p:extLst>
      <p:ext uri="{BB962C8B-B14F-4D97-AF65-F5344CB8AC3E}">
        <p14:creationId xmlns:p14="http://schemas.microsoft.com/office/powerpoint/2010/main" val="232089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60C9F1DE-133F-4588-BA23-47DF438B9F15}" type="slidenum">
              <a:rPr lang="en-SG"/>
              <a:pPr>
                <a:defRPr/>
              </a:pPr>
              <a:t>‹#›</a:t>
            </a:fld>
            <a:endParaRPr lang="en-SG" dirty="0"/>
          </a:p>
        </p:txBody>
      </p:sp>
    </p:spTree>
    <p:extLst>
      <p:ext uri="{BB962C8B-B14F-4D97-AF65-F5344CB8AC3E}">
        <p14:creationId xmlns:p14="http://schemas.microsoft.com/office/powerpoint/2010/main" val="409442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C50BF86B-A8E5-49BA-B2CE-347592C37689}" type="slidenum">
              <a:rPr lang="en-SG"/>
              <a:pPr>
                <a:defRPr/>
              </a:pPr>
              <a:t>‹#›</a:t>
            </a:fld>
            <a:endParaRPr lang="en-SG" dirty="0"/>
          </a:p>
        </p:txBody>
      </p:sp>
    </p:spTree>
    <p:extLst>
      <p:ext uri="{BB962C8B-B14F-4D97-AF65-F5344CB8AC3E}">
        <p14:creationId xmlns:p14="http://schemas.microsoft.com/office/powerpoint/2010/main" val="278790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1112A477-80C1-4827-9C94-C2775F9092C6}" type="slidenum">
              <a:rPr lang="en-SG"/>
              <a:pPr>
                <a:defRPr/>
              </a:pPr>
              <a:t>‹#›</a:t>
            </a:fld>
            <a:endParaRPr lang="en-SG" dirty="0"/>
          </a:p>
        </p:txBody>
      </p:sp>
    </p:spTree>
    <p:extLst>
      <p:ext uri="{BB962C8B-B14F-4D97-AF65-F5344CB8AC3E}">
        <p14:creationId xmlns:p14="http://schemas.microsoft.com/office/powerpoint/2010/main" val="882098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26003EC0-376C-4081-86FD-7F0F905515B0}" type="slidenum">
              <a:rPr lang="en-SG"/>
              <a:pPr>
                <a:defRPr/>
              </a:pPr>
              <a:t>‹#›</a:t>
            </a:fld>
            <a:endParaRPr lang="en-SG" dirty="0"/>
          </a:p>
        </p:txBody>
      </p:sp>
    </p:spTree>
    <p:extLst>
      <p:ext uri="{BB962C8B-B14F-4D97-AF65-F5344CB8AC3E}">
        <p14:creationId xmlns:p14="http://schemas.microsoft.com/office/powerpoint/2010/main" val="1888758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4" name="Footer Placeholder 4"/>
          <p:cNvSpPr>
            <a:spLocks noGrp="1"/>
          </p:cNvSpPr>
          <p:nvPr>
            <p:ph type="ftr" sz="quarter" idx="11"/>
          </p:nvPr>
        </p:nvSpPr>
        <p:spPr/>
        <p:txBody>
          <a:bodyPr/>
          <a:lstStyle>
            <a:lvl1pPr>
              <a:defRPr/>
            </a:lvl1pPr>
          </a:lstStyle>
          <a:p>
            <a:pPr>
              <a:defRPr/>
            </a:pPr>
            <a:endParaRPr lang="en-SG"/>
          </a:p>
        </p:txBody>
      </p:sp>
      <p:sp>
        <p:nvSpPr>
          <p:cNvPr id="5" name="Slide Number Placeholder 5"/>
          <p:cNvSpPr>
            <a:spLocks noGrp="1"/>
          </p:cNvSpPr>
          <p:nvPr>
            <p:ph type="sldNum" sz="quarter" idx="12"/>
          </p:nvPr>
        </p:nvSpPr>
        <p:spPr/>
        <p:txBody>
          <a:bodyPr/>
          <a:lstStyle>
            <a:lvl1pPr>
              <a:defRPr/>
            </a:lvl1pPr>
          </a:lstStyle>
          <a:p>
            <a:pPr>
              <a:defRPr/>
            </a:pPr>
            <a:fld id="{95A04760-BD90-42C1-8F58-3EB242AECC4A}" type="slidenum">
              <a:rPr lang="en-SG"/>
              <a:pPr>
                <a:defRPr/>
              </a:pPr>
              <a:t>‹#›</a:t>
            </a:fld>
            <a:endParaRPr lang="en-SG" dirty="0"/>
          </a:p>
        </p:txBody>
      </p:sp>
    </p:spTree>
    <p:extLst>
      <p:ext uri="{BB962C8B-B14F-4D97-AF65-F5344CB8AC3E}">
        <p14:creationId xmlns:p14="http://schemas.microsoft.com/office/powerpoint/2010/main" val="30445000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3" name="Footer Placeholder 4"/>
          <p:cNvSpPr>
            <a:spLocks noGrp="1"/>
          </p:cNvSpPr>
          <p:nvPr>
            <p:ph type="ftr" sz="quarter" idx="11"/>
          </p:nvPr>
        </p:nvSpPr>
        <p:spPr/>
        <p:txBody>
          <a:bodyPr/>
          <a:lstStyle>
            <a:lvl1pPr>
              <a:defRPr/>
            </a:lvl1pPr>
          </a:lstStyle>
          <a:p>
            <a:pPr>
              <a:defRPr/>
            </a:pPr>
            <a:endParaRPr lang="en-SG"/>
          </a:p>
        </p:txBody>
      </p:sp>
      <p:sp>
        <p:nvSpPr>
          <p:cNvPr id="4" name="Slide Number Placeholder 5"/>
          <p:cNvSpPr>
            <a:spLocks noGrp="1"/>
          </p:cNvSpPr>
          <p:nvPr>
            <p:ph type="sldNum" sz="quarter" idx="12"/>
          </p:nvPr>
        </p:nvSpPr>
        <p:spPr/>
        <p:txBody>
          <a:bodyPr/>
          <a:lstStyle>
            <a:lvl1pPr>
              <a:defRPr/>
            </a:lvl1pPr>
          </a:lstStyle>
          <a:p>
            <a:pPr>
              <a:defRPr/>
            </a:pPr>
            <a:fld id="{5ACD7B03-196E-444C-B660-AF77A4088C07}" type="slidenum">
              <a:rPr lang="en-SG"/>
              <a:pPr>
                <a:defRPr/>
              </a:pPr>
              <a:t>‹#›</a:t>
            </a:fld>
            <a:endParaRPr lang="en-SG" dirty="0"/>
          </a:p>
        </p:txBody>
      </p:sp>
    </p:spTree>
    <p:extLst>
      <p:ext uri="{BB962C8B-B14F-4D97-AF65-F5344CB8AC3E}">
        <p14:creationId xmlns:p14="http://schemas.microsoft.com/office/powerpoint/2010/main" val="3208826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47F90590-2ABD-4D55-A08E-A1956CB5E820}" type="slidenum">
              <a:rPr lang="en-SG"/>
              <a:pPr>
                <a:defRPr/>
              </a:pPr>
              <a:t>‹#›</a:t>
            </a:fld>
            <a:endParaRPr lang="en-SG" dirty="0"/>
          </a:p>
        </p:txBody>
      </p:sp>
    </p:spTree>
    <p:extLst>
      <p:ext uri="{BB962C8B-B14F-4D97-AF65-F5344CB8AC3E}">
        <p14:creationId xmlns:p14="http://schemas.microsoft.com/office/powerpoint/2010/main" val="283841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A70618FF-91D2-4421-8D47-7F8DEA4176FB}" type="slidenum">
              <a:rPr lang="en-SG"/>
              <a:pPr>
                <a:defRPr/>
              </a:pPr>
              <a:t>‹#›</a:t>
            </a:fld>
            <a:endParaRPr lang="en-SG" dirty="0"/>
          </a:p>
        </p:txBody>
      </p:sp>
    </p:spTree>
    <p:extLst>
      <p:ext uri="{BB962C8B-B14F-4D97-AF65-F5344CB8AC3E}">
        <p14:creationId xmlns:p14="http://schemas.microsoft.com/office/powerpoint/2010/main" val="3098267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DD9711C1-17CA-4A8E-A836-89044A907E81}" type="slidenum">
              <a:rPr lang="en-SG"/>
              <a:pPr>
                <a:defRPr/>
              </a:pPr>
              <a:t>‹#›</a:t>
            </a:fld>
            <a:endParaRPr lang="en-SG" dirty="0"/>
          </a:p>
        </p:txBody>
      </p:sp>
    </p:spTree>
    <p:extLst>
      <p:ext uri="{BB962C8B-B14F-4D97-AF65-F5344CB8AC3E}">
        <p14:creationId xmlns:p14="http://schemas.microsoft.com/office/powerpoint/2010/main" val="223511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inal Slide w Disclaimer">
    <p:spTree>
      <p:nvGrpSpPr>
        <p:cNvPr id="1" name=""/>
        <p:cNvGrpSpPr/>
        <p:nvPr/>
      </p:nvGrpSpPr>
      <p:grpSpPr>
        <a:xfrm>
          <a:off x="0" y="0"/>
          <a:ext cx="0" cy="0"/>
          <a:chOff x="0" y="0"/>
          <a:chExt cx="0" cy="0"/>
        </a:xfrm>
      </p:grpSpPr>
      <p:grpSp>
        <p:nvGrpSpPr>
          <p:cNvPr id="3" name="Group 1"/>
          <p:cNvGrpSpPr>
            <a:grpSpLocks/>
          </p:cNvGrpSpPr>
          <p:nvPr userDrawn="1"/>
        </p:nvGrpSpPr>
        <p:grpSpPr bwMode="auto">
          <a:xfrm>
            <a:off x="504825" y="349250"/>
            <a:ext cx="4114800" cy="739775"/>
            <a:chOff x="222" y="954"/>
            <a:chExt cx="6978" cy="1348"/>
          </a:xfrm>
        </p:grpSpPr>
        <p:pic>
          <p:nvPicPr>
            <p:cNvPr id="4" name="Picture 2" descr="us"/>
            <p:cNvPicPr>
              <a:picLocks noChangeAspect="1" noChangeArrowheads="1"/>
            </p:cNvPicPr>
            <p:nvPr/>
          </p:nvPicPr>
          <p:blipFill>
            <a:blip r:embed="rId2" cstate="print">
              <a:lum contrast="30000"/>
              <a:extLst>
                <a:ext uri="{28A0092B-C50C-407E-A947-70E740481C1C}">
                  <a14:useLocalDpi xmlns:a14="http://schemas.microsoft.com/office/drawing/2010/main" val="0"/>
                </a:ext>
              </a:extLst>
            </a:blip>
            <a:srcRect/>
            <a:stretch>
              <a:fillRect/>
            </a:stretch>
          </p:blipFill>
          <p:spPr bwMode="auto">
            <a:xfrm>
              <a:off x="222" y="954"/>
              <a:ext cx="2478"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USAID Brand Horizontal"/>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3454" y="1076"/>
              <a:ext cx="3746" cy="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D:\Office Data\HSSP\JSI RTI_logo_text.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86600" y="415925"/>
            <a:ext cx="16398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userDrawn="1"/>
        </p:nvSpPr>
        <p:spPr>
          <a:xfrm>
            <a:off x="-1524000" y="6324600"/>
            <a:ext cx="12115800" cy="1752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Subtitle 2"/>
          <p:cNvSpPr txBox="1">
            <a:spLocks/>
          </p:cNvSpPr>
          <p:nvPr userDrawn="1"/>
        </p:nvSpPr>
        <p:spPr bwMode="auto">
          <a:xfrm>
            <a:off x="228600" y="4343400"/>
            <a:ext cx="8763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eaLnBrk="0" hangingPunct="0">
              <a:defRPr>
                <a:solidFill>
                  <a:schemeClr val="tx1"/>
                </a:solidFill>
                <a:latin typeface="Arial" pitchFamily="34" charset="0"/>
                <a:ea typeface="Optima"/>
                <a:cs typeface="Optima"/>
              </a:defRPr>
            </a:lvl1pPr>
            <a:lvl2pPr marL="742950" indent="-285750" defTabSz="457200" eaLnBrk="0" hangingPunct="0">
              <a:defRPr>
                <a:solidFill>
                  <a:schemeClr val="tx1"/>
                </a:solidFill>
                <a:latin typeface="Arial" pitchFamily="34" charset="0"/>
                <a:ea typeface="Optima"/>
                <a:cs typeface="Optima"/>
              </a:defRPr>
            </a:lvl2pPr>
            <a:lvl3pPr marL="1143000" indent="-228600" defTabSz="457200" eaLnBrk="0" hangingPunct="0">
              <a:defRPr>
                <a:solidFill>
                  <a:schemeClr val="tx1"/>
                </a:solidFill>
                <a:latin typeface="Arial" pitchFamily="34" charset="0"/>
                <a:ea typeface="Optima"/>
                <a:cs typeface="Optima"/>
              </a:defRPr>
            </a:lvl3pPr>
            <a:lvl4pPr marL="1600200" indent="-228600" defTabSz="457200" eaLnBrk="0" hangingPunct="0">
              <a:defRPr>
                <a:solidFill>
                  <a:schemeClr val="tx1"/>
                </a:solidFill>
                <a:latin typeface="Arial" pitchFamily="34" charset="0"/>
                <a:ea typeface="Optima"/>
                <a:cs typeface="Optima"/>
              </a:defRPr>
            </a:lvl4pPr>
            <a:lvl5pPr marL="2057400" indent="-228600" defTabSz="457200" eaLnBrk="0" hangingPunct="0">
              <a:defRPr>
                <a:solidFill>
                  <a:schemeClr val="tx1"/>
                </a:solidFill>
                <a:latin typeface="Arial" pitchFamily="34" charset="0"/>
                <a:ea typeface="Optima"/>
                <a:cs typeface="Optima"/>
              </a:defRPr>
            </a:lvl5pPr>
            <a:lvl6pPr marL="2514600" indent="-228600" defTabSz="457200" eaLnBrk="0" fontAlgn="base" hangingPunct="0">
              <a:spcBef>
                <a:spcPct val="0"/>
              </a:spcBef>
              <a:spcAft>
                <a:spcPct val="0"/>
              </a:spcAft>
              <a:defRPr>
                <a:solidFill>
                  <a:schemeClr val="tx1"/>
                </a:solidFill>
                <a:latin typeface="Arial" pitchFamily="34" charset="0"/>
                <a:ea typeface="Optima"/>
                <a:cs typeface="Optima"/>
              </a:defRPr>
            </a:lvl6pPr>
            <a:lvl7pPr marL="2971800" indent="-228600" defTabSz="457200" eaLnBrk="0" fontAlgn="base" hangingPunct="0">
              <a:spcBef>
                <a:spcPct val="0"/>
              </a:spcBef>
              <a:spcAft>
                <a:spcPct val="0"/>
              </a:spcAft>
              <a:defRPr>
                <a:solidFill>
                  <a:schemeClr val="tx1"/>
                </a:solidFill>
                <a:latin typeface="Arial" pitchFamily="34" charset="0"/>
                <a:ea typeface="Optima"/>
                <a:cs typeface="Optima"/>
              </a:defRPr>
            </a:lvl7pPr>
            <a:lvl8pPr marL="3429000" indent="-228600" defTabSz="457200" eaLnBrk="0" fontAlgn="base" hangingPunct="0">
              <a:spcBef>
                <a:spcPct val="0"/>
              </a:spcBef>
              <a:spcAft>
                <a:spcPct val="0"/>
              </a:spcAft>
              <a:defRPr>
                <a:solidFill>
                  <a:schemeClr val="tx1"/>
                </a:solidFill>
                <a:latin typeface="Arial" pitchFamily="34" charset="0"/>
                <a:ea typeface="Optima"/>
                <a:cs typeface="Optima"/>
              </a:defRPr>
            </a:lvl8pPr>
            <a:lvl9pPr marL="3886200" indent="-228600" defTabSz="457200" eaLnBrk="0" fontAlgn="base" hangingPunct="0">
              <a:spcBef>
                <a:spcPct val="0"/>
              </a:spcBef>
              <a:spcAft>
                <a:spcPct val="0"/>
              </a:spcAft>
              <a:defRPr>
                <a:solidFill>
                  <a:schemeClr val="tx1"/>
                </a:solidFill>
                <a:latin typeface="Arial" pitchFamily="34" charset="0"/>
                <a:ea typeface="Optima"/>
                <a:cs typeface="Optima"/>
              </a:defRPr>
            </a:lvl9pPr>
          </a:lstStyle>
          <a:p>
            <a:pPr>
              <a:spcBef>
                <a:spcPct val="20000"/>
              </a:spcBef>
              <a:buFont typeface="Arial" pitchFamily="34" charset="0"/>
              <a:buNone/>
            </a:pPr>
            <a:r>
              <a:rPr lang="en-US" altLang="en-US" sz="2000">
                <a:latin typeface="Gill Sans MT" pitchFamily="34" charset="0"/>
              </a:rPr>
              <a:t>The Health Systems Strengthening Component is funded by the United States Agency for International Development and implemented by JSI Research &amp; Training Institute, Inc., in collaboration with Contech International, Rural Support Programmes Network, and Heartfile.</a:t>
            </a:r>
          </a:p>
        </p:txBody>
      </p:sp>
      <p:sp>
        <p:nvSpPr>
          <p:cNvPr id="2" name="Title 1"/>
          <p:cNvSpPr>
            <a:spLocks noGrp="1"/>
          </p:cNvSpPr>
          <p:nvPr>
            <p:ph type="ctrTitle"/>
          </p:nvPr>
        </p:nvSpPr>
        <p:spPr>
          <a:xfrm>
            <a:off x="0" y="1600201"/>
            <a:ext cx="9144000" cy="2514600"/>
          </a:xfrm>
          <a:solidFill>
            <a:srgbClr val="002A6C"/>
          </a:solidFill>
        </p:spPr>
        <p:txBody>
          <a:bodyPr/>
          <a:lstStyle>
            <a:lvl1pPr>
              <a:defRPr>
                <a:solidFill>
                  <a:schemeClr val="bg1"/>
                </a:solidFill>
                <a:latin typeface="Gill Sans MT" panose="020B0502020104020203" pitchFamily="34" charset="0"/>
              </a:defRPr>
            </a:lvl1pPr>
          </a:lstStyle>
          <a:p>
            <a:r>
              <a:rPr lang="en-US"/>
              <a:t>Click to edit Master title style</a:t>
            </a:r>
            <a:endParaRPr lang="en-US" dirty="0"/>
          </a:p>
        </p:txBody>
      </p:sp>
      <p:sp>
        <p:nvSpPr>
          <p:cNvPr id="9" name="Date Placeholder 3"/>
          <p:cNvSpPr>
            <a:spLocks noGrp="1"/>
          </p:cNvSpPr>
          <p:nvPr>
            <p:ph type="dt" sz="half" idx="10"/>
          </p:nvPr>
        </p:nvSpPr>
        <p:spPr/>
        <p:txBody>
          <a:bodyPr/>
          <a:lstStyle>
            <a:lvl1pPr>
              <a:defRPr/>
            </a:lvl1pPr>
          </a:lstStyle>
          <a:p>
            <a:pPr>
              <a:defRPr/>
            </a:pPr>
            <a:fld id="{D1FF46B1-987D-4CF3-A77F-C8E0E9A13AE0}" type="datetime1">
              <a:rPr lang="en-US"/>
              <a:pPr>
                <a:defRPr/>
              </a:pPr>
              <a:t>9/13/2019</a:t>
            </a:fld>
            <a:endParaRPr lang="en-US" dirty="0"/>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C689A2D3-7424-4AF1-B7E2-AB9F37BA8A5E}" type="slidenum">
              <a:rPr lang="en-US"/>
              <a:pPr>
                <a:defRPr/>
              </a:pPr>
              <a:t>‹#›</a:t>
            </a:fld>
            <a:endParaRPr lang="en-US" dirty="0"/>
          </a:p>
        </p:txBody>
      </p:sp>
    </p:spTree>
    <p:extLst>
      <p:ext uri="{BB962C8B-B14F-4D97-AF65-F5344CB8AC3E}">
        <p14:creationId xmlns:p14="http://schemas.microsoft.com/office/powerpoint/2010/main" val="981999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40AB231B-CF7C-4D85-A5B6-027A2574BE68}" type="slidenum">
              <a:rPr lang="en-SG"/>
              <a:pPr>
                <a:defRPr/>
              </a:pPr>
              <a:t>‹#›</a:t>
            </a:fld>
            <a:endParaRPr lang="en-SG" dirty="0"/>
          </a:p>
        </p:txBody>
      </p:sp>
    </p:spTree>
    <p:extLst>
      <p:ext uri="{BB962C8B-B14F-4D97-AF65-F5344CB8AC3E}">
        <p14:creationId xmlns:p14="http://schemas.microsoft.com/office/powerpoint/2010/main" val="832056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Slide">
    <p:spTree>
      <p:nvGrpSpPr>
        <p:cNvPr id="1" name=""/>
        <p:cNvGrpSpPr/>
        <p:nvPr/>
      </p:nvGrpSpPr>
      <p:grpSpPr>
        <a:xfrm>
          <a:off x="0" y="0"/>
          <a:ext cx="0" cy="0"/>
          <a:chOff x="0" y="0"/>
          <a:chExt cx="0" cy="0"/>
        </a:xfrm>
      </p:grpSpPr>
      <p:sp>
        <p:nvSpPr>
          <p:cNvPr id="4" name="Rectangle 3"/>
          <p:cNvSpPr/>
          <p:nvPr userDrawn="1"/>
        </p:nvSpPr>
        <p:spPr>
          <a:xfrm>
            <a:off x="0" y="6400800"/>
            <a:ext cx="9144000" cy="533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TextBox 7"/>
          <p:cNvSpPr txBox="1">
            <a:spLocks noChangeArrowheads="1"/>
          </p:cNvSpPr>
          <p:nvPr userDrawn="1"/>
        </p:nvSpPr>
        <p:spPr bwMode="auto">
          <a:xfrm>
            <a:off x="0" y="6488113"/>
            <a:ext cx="914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algn="ctr" eaLnBrk="1" hangingPunct="1"/>
            <a:r>
              <a:rPr lang="en-US" altLang="en-US" dirty="0">
                <a:solidFill>
                  <a:schemeClr val="bg1"/>
                </a:solidFill>
                <a:latin typeface="Gill Sans MT" pitchFamily="34" charset="0"/>
              </a:rPr>
              <a:t>Health Systems Strengthening &amp; Service Delivery Activity</a:t>
            </a:r>
          </a:p>
        </p:txBody>
      </p:sp>
      <p:sp>
        <p:nvSpPr>
          <p:cNvPr id="2" name="Title 1"/>
          <p:cNvSpPr>
            <a:spLocks noGrp="1"/>
          </p:cNvSpPr>
          <p:nvPr>
            <p:ph type="title"/>
          </p:nvPr>
        </p:nvSpPr>
        <p:spPr>
          <a:xfrm>
            <a:off x="0" y="274638"/>
            <a:ext cx="9144000" cy="868362"/>
          </a:xfrm>
          <a:solidFill>
            <a:srgbClr val="002A6C"/>
          </a:solidFill>
        </p:spPr>
        <p:txBody>
          <a:bodyPr/>
          <a:lstStyle>
            <a:lvl1pPr>
              <a:defRPr sz="3600" cap="none" baseline="0">
                <a:solidFill>
                  <a:schemeClr val="bg1"/>
                </a:solidFill>
                <a:latin typeface="Gill Sans MT" panose="020B0502020104020203"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800">
                <a:latin typeface="Arial" pitchFamily="34" charset="0"/>
                <a:cs typeface="Arial" pitchFamily="34" charset="0"/>
              </a:defRPr>
            </a:lvl1pPr>
            <a:lvl2pPr>
              <a:defRPr sz="2400">
                <a:latin typeface="Arial" pitchFamily="34" charset="0"/>
                <a:cs typeface="Arial" pitchFamily="34" charset="0"/>
              </a:defRPr>
            </a:lvl2pPr>
            <a:lvl3pPr>
              <a:defRPr sz="2200">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135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19725FB-DD17-4C83-AD34-C611662447C8}" type="datetime1">
              <a:rPr lang="en-US"/>
              <a:pPr>
                <a:defRPr/>
              </a:pPr>
              <a:t>9/13/2019</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BE08D2B-9ED5-46DD-AE7A-DCE90B376E3E}" type="slidenum">
              <a:rPr lang="en-US"/>
              <a:pPr>
                <a:defRPr/>
              </a:pPr>
              <a:t>‹#›</a:t>
            </a:fld>
            <a:endParaRPr lang="en-US" dirty="0"/>
          </a:p>
        </p:txBody>
      </p:sp>
    </p:spTree>
    <p:extLst>
      <p:ext uri="{BB962C8B-B14F-4D97-AF65-F5344CB8AC3E}">
        <p14:creationId xmlns:p14="http://schemas.microsoft.com/office/powerpoint/2010/main" val="180122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Box 5"/>
          <p:cNvSpPr txBox="1">
            <a:spLocks noChangeArrowheads="1"/>
          </p:cNvSpPr>
          <p:nvPr userDrawn="1"/>
        </p:nvSpPr>
        <p:spPr bwMode="auto">
          <a:xfrm>
            <a:off x="0" y="6503988"/>
            <a:ext cx="9144000" cy="369887"/>
          </a:xfrm>
          <a:prstGeom prst="rect">
            <a:avLst/>
          </a:prstGeom>
          <a:solidFill>
            <a:srgbClr val="0000FF"/>
          </a:solidFill>
          <a:ln>
            <a:noFill/>
          </a:ln>
          <a:extLst/>
        </p:spPr>
        <p:txBody>
          <a:bodyPr>
            <a:spAutoFit/>
          </a:bodyPr>
          <a:lstStyle>
            <a:lvl1pPr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algn="ctr" eaLnBrk="1" hangingPunct="1">
              <a:spcBef>
                <a:spcPct val="50000"/>
              </a:spcBef>
              <a:defRPr/>
            </a:pPr>
            <a:r>
              <a:rPr lang="en-US" b="1" dirty="0">
                <a:solidFill>
                  <a:schemeClr val="bg1"/>
                </a:solidFill>
                <a:cs typeface="Arial" pitchFamily="34" charset="0"/>
              </a:rPr>
              <a:t>Health Systems Strengthening Component of USAID’s MCH Program</a:t>
            </a:r>
          </a:p>
        </p:txBody>
      </p:sp>
      <p:sp>
        <p:nvSpPr>
          <p:cNvPr id="4" name="TextBox 3"/>
          <p:cNvSpPr txBox="1">
            <a:spLocks noChangeArrowheads="1"/>
          </p:cNvSpPr>
          <p:nvPr userDrawn="1"/>
        </p:nvSpPr>
        <p:spPr bwMode="auto">
          <a:xfrm>
            <a:off x="533400" y="1219200"/>
            <a:ext cx="8077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4488" indent="-344488" eaLnBrk="0" hangingPunct="0">
              <a:defRPr>
                <a:solidFill>
                  <a:schemeClr val="tx1"/>
                </a:solidFill>
                <a:latin typeface="Arial" pitchFamily="34" charset="0"/>
                <a:ea typeface="Optima"/>
                <a:cs typeface="Optima"/>
              </a:defRPr>
            </a:lvl1pPr>
            <a:lvl2pPr marL="742950" indent="-285750" eaLnBrk="0" hangingPunct="0">
              <a:defRPr>
                <a:solidFill>
                  <a:schemeClr val="tx1"/>
                </a:solidFill>
                <a:latin typeface="Arial" pitchFamily="34" charset="0"/>
                <a:ea typeface="Optima"/>
                <a:cs typeface="Optima"/>
              </a:defRPr>
            </a:lvl2pPr>
            <a:lvl3pPr marL="1143000" indent="-228600" eaLnBrk="0" hangingPunct="0">
              <a:defRPr>
                <a:solidFill>
                  <a:schemeClr val="tx1"/>
                </a:solidFill>
                <a:latin typeface="Arial" pitchFamily="34" charset="0"/>
                <a:ea typeface="Optima"/>
                <a:cs typeface="Optima"/>
              </a:defRPr>
            </a:lvl3pPr>
            <a:lvl4pPr marL="1600200" indent="-228600" eaLnBrk="0" hangingPunct="0">
              <a:defRPr>
                <a:solidFill>
                  <a:schemeClr val="tx1"/>
                </a:solidFill>
                <a:latin typeface="Arial" pitchFamily="34" charset="0"/>
                <a:ea typeface="Optima"/>
                <a:cs typeface="Optima"/>
              </a:defRPr>
            </a:lvl4pPr>
            <a:lvl5pPr marL="2057400" indent="-228600" eaLnBrk="0" hangingPunct="0">
              <a:defRPr>
                <a:solidFill>
                  <a:schemeClr val="tx1"/>
                </a:solidFill>
                <a:latin typeface="Arial" pitchFamily="34" charset="0"/>
                <a:ea typeface="Optima"/>
                <a:cs typeface="Optima"/>
              </a:defRPr>
            </a:lvl5pPr>
            <a:lvl6pPr marL="2514600" indent="-228600" eaLnBrk="0" fontAlgn="base" hangingPunct="0">
              <a:spcBef>
                <a:spcPct val="0"/>
              </a:spcBef>
              <a:spcAft>
                <a:spcPct val="0"/>
              </a:spcAft>
              <a:defRPr>
                <a:solidFill>
                  <a:schemeClr val="tx1"/>
                </a:solidFill>
                <a:latin typeface="Arial" pitchFamily="34" charset="0"/>
                <a:ea typeface="Optima"/>
                <a:cs typeface="Optima"/>
              </a:defRPr>
            </a:lvl6pPr>
            <a:lvl7pPr marL="2971800" indent="-228600" eaLnBrk="0" fontAlgn="base" hangingPunct="0">
              <a:spcBef>
                <a:spcPct val="0"/>
              </a:spcBef>
              <a:spcAft>
                <a:spcPct val="0"/>
              </a:spcAft>
              <a:defRPr>
                <a:solidFill>
                  <a:schemeClr val="tx1"/>
                </a:solidFill>
                <a:latin typeface="Arial" pitchFamily="34" charset="0"/>
                <a:ea typeface="Optima"/>
                <a:cs typeface="Optima"/>
              </a:defRPr>
            </a:lvl7pPr>
            <a:lvl8pPr marL="3429000" indent="-228600" eaLnBrk="0" fontAlgn="base" hangingPunct="0">
              <a:spcBef>
                <a:spcPct val="0"/>
              </a:spcBef>
              <a:spcAft>
                <a:spcPct val="0"/>
              </a:spcAft>
              <a:defRPr>
                <a:solidFill>
                  <a:schemeClr val="tx1"/>
                </a:solidFill>
                <a:latin typeface="Arial" pitchFamily="34" charset="0"/>
                <a:ea typeface="Optima"/>
                <a:cs typeface="Optima"/>
              </a:defRPr>
            </a:lvl8pPr>
            <a:lvl9pPr marL="3886200" indent="-228600" eaLnBrk="0" fontAlgn="base" hangingPunct="0">
              <a:spcBef>
                <a:spcPct val="0"/>
              </a:spcBef>
              <a:spcAft>
                <a:spcPct val="0"/>
              </a:spcAft>
              <a:defRPr>
                <a:solidFill>
                  <a:schemeClr val="tx1"/>
                </a:solidFill>
                <a:latin typeface="Arial" pitchFamily="34" charset="0"/>
                <a:ea typeface="Optima"/>
                <a:cs typeface="Optima"/>
              </a:defRPr>
            </a:lvl9pPr>
          </a:lstStyle>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a:p>
            <a:pPr eaLnBrk="1" hangingPunct="1">
              <a:buFont typeface="Arial" pitchFamily="34" charset="0"/>
              <a:buChar char="•"/>
              <a:defRPr/>
            </a:pPr>
            <a:endParaRPr lang="en-US" sz="2400" dirty="0">
              <a:cs typeface="Arial" pitchFamily="34" charset="0"/>
            </a:endParaRPr>
          </a:p>
        </p:txBody>
      </p:sp>
      <p:sp>
        <p:nvSpPr>
          <p:cNvPr id="6" name="Title 1"/>
          <p:cNvSpPr>
            <a:spLocks noGrp="1"/>
          </p:cNvSpPr>
          <p:nvPr>
            <p:ph type="title" idx="4294967295"/>
          </p:nvPr>
        </p:nvSpPr>
        <p:spPr>
          <a:xfrm>
            <a:off x="457200" y="198438"/>
            <a:ext cx="8229600" cy="639762"/>
          </a:xfrm>
        </p:spPr>
        <p:txBody>
          <a:bodyPr anchor="b">
            <a:noAutofit/>
          </a:bodyPr>
          <a:lstStyle/>
          <a:p>
            <a:endParaRPr lang="en-US" dirty="0"/>
          </a:p>
        </p:txBody>
      </p:sp>
    </p:spTree>
    <p:extLst>
      <p:ext uri="{BB962C8B-B14F-4D97-AF65-F5344CB8AC3E}">
        <p14:creationId xmlns:p14="http://schemas.microsoft.com/office/powerpoint/2010/main" val="338634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0CB92A-4EEE-43E2-BECF-D5F582C6604B}" type="datetime1">
              <a:rPr lang="en-US"/>
              <a:pPr>
                <a:defRPr/>
              </a:pPr>
              <a:t>9/13/2019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6864915-48E8-4AB8-8D43-5A9801D4AE23}" type="slidenum">
              <a:rPr lang="en-US"/>
              <a:pPr>
                <a:defRPr/>
              </a:pPr>
              <a:t>‹#›</a:t>
            </a:fld>
            <a:endParaRPr lang="en-US" dirty="0"/>
          </a:p>
        </p:txBody>
      </p:sp>
    </p:spTree>
    <p:extLst>
      <p:ext uri="{BB962C8B-B14F-4D97-AF65-F5344CB8AC3E}">
        <p14:creationId xmlns:p14="http://schemas.microsoft.com/office/powerpoint/2010/main" val="170348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3229B7B-9A42-41A0-857A-6CF7F3B443DA}" type="datetime1">
              <a:rPr lang="en-US"/>
              <a:pPr>
                <a:defRPr/>
              </a:pPr>
              <a:t>9/13/2019</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6F710F-FE3A-4C59-AA70-CB40C91A3931}" type="slidenum">
              <a:rPr lang="en-US"/>
              <a:pPr>
                <a:defRPr/>
              </a:pPr>
              <a:t>‹#›</a:t>
            </a:fld>
            <a:endParaRPr lang="en-US" dirty="0"/>
          </a:p>
        </p:txBody>
      </p:sp>
    </p:spTree>
    <p:extLst>
      <p:ext uri="{BB962C8B-B14F-4D97-AF65-F5344CB8AC3E}">
        <p14:creationId xmlns:p14="http://schemas.microsoft.com/office/powerpoint/2010/main" val="43709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578A1A7-A604-4200-99DC-128038CF3F21}" type="datetime1">
              <a:rPr lang="en-US"/>
              <a:pPr>
                <a:defRPr/>
              </a:pPr>
              <a:t>9/13/2019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D70854-C772-4D78-A80A-2E8FEBA2E2D8}" type="slidenum">
              <a:rPr lang="en-US"/>
              <a:pPr>
                <a:defRPr/>
              </a:pPr>
              <a:t>‹#›</a:t>
            </a:fld>
            <a:endParaRPr lang="en-US" dirty="0"/>
          </a:p>
        </p:txBody>
      </p:sp>
    </p:spTree>
    <p:extLst>
      <p:ext uri="{BB962C8B-B14F-4D97-AF65-F5344CB8AC3E}">
        <p14:creationId xmlns:p14="http://schemas.microsoft.com/office/powerpoint/2010/main" val="167443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D8954BF-BA06-4A69-9696-B81A578F23CE}" type="datetime1">
              <a:rPr lang="en-US"/>
              <a:pPr>
                <a:defRPr/>
              </a:pPr>
              <a:t>9/13/2019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903CB8-FA7B-4E69-B666-FAE7E9C1B4BF}" type="slidenum">
              <a:rPr lang="en-US"/>
              <a:pPr>
                <a:defRPr/>
              </a:pPr>
              <a:t>‹#›</a:t>
            </a:fld>
            <a:endParaRPr lang="en-US" dirty="0"/>
          </a:p>
        </p:txBody>
      </p:sp>
    </p:spTree>
    <p:extLst>
      <p:ext uri="{BB962C8B-B14F-4D97-AF65-F5344CB8AC3E}">
        <p14:creationId xmlns:p14="http://schemas.microsoft.com/office/powerpoint/2010/main" val="342169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mn-ea"/>
                <a:cs typeface="Arial" pitchFamily="34" charset="0"/>
              </a:defRPr>
            </a:lvl1pPr>
          </a:lstStyle>
          <a:p>
            <a:pPr>
              <a:defRPr/>
            </a:pPr>
            <a:fld id="{CEBF1925-3BA7-4421-9886-516441C3085A}" type="datetime1">
              <a:rPr lang="en-US"/>
              <a:pPr>
                <a:defRPr/>
              </a:pPr>
              <a:t>9/13/2019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mn-ea"/>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mn-ea"/>
                <a:cs typeface="Arial" pitchFamily="34" charset="0"/>
              </a:defRPr>
            </a:lvl1pPr>
          </a:lstStyle>
          <a:p>
            <a:pPr>
              <a:defRPr/>
            </a:pPr>
            <a:fld id="{ACB297B4-8E7A-4722-A147-0317664988D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723" r:id="rId1"/>
    <p:sldLayoutId id="2147484724" r:id="rId2"/>
    <p:sldLayoutId id="2147484725" r:id="rId3"/>
    <p:sldLayoutId id="2147484707" r:id="rId4"/>
    <p:sldLayoutId id="2147484726" r:id="rId5"/>
    <p:sldLayoutId id="2147484708" r:id="rId6"/>
    <p:sldLayoutId id="2147484709" r:id="rId7"/>
    <p:sldLayoutId id="2147484710" r:id="rId8"/>
    <p:sldLayoutId id="2147484711" r:id="rId9"/>
  </p:sldLayoutIdLst>
  <p:hf hdr="0" ftr="0" dt="0"/>
  <p:txStyles>
    <p:titleStyle>
      <a:lvl1pPr algn="ctr" defTabSz="457200" rtl="0" eaLnBrk="0" fontAlgn="base" hangingPunct="0">
        <a:spcBef>
          <a:spcPct val="0"/>
        </a:spcBef>
        <a:spcAft>
          <a:spcPct val="0"/>
        </a:spcAft>
        <a:defRPr sz="4400" b="1">
          <a:solidFill>
            <a:schemeClr val="tx1"/>
          </a:solidFill>
          <a:latin typeface="+mj-lt"/>
          <a:ea typeface="+mj-ea"/>
          <a:cs typeface="+mj-cs"/>
        </a:defRPr>
      </a:lvl1pPr>
      <a:lvl2pPr algn="ctr" defTabSz="457200" rtl="0" eaLnBrk="0" fontAlgn="base" hangingPunct="0">
        <a:spcBef>
          <a:spcPct val="0"/>
        </a:spcBef>
        <a:spcAft>
          <a:spcPct val="0"/>
        </a:spcAft>
        <a:defRPr sz="4400" b="1">
          <a:solidFill>
            <a:schemeClr val="tx1"/>
          </a:solidFill>
          <a:latin typeface="Century Gothic" pitchFamily="34" charset="0"/>
        </a:defRPr>
      </a:lvl2pPr>
      <a:lvl3pPr algn="ctr" defTabSz="457200" rtl="0" eaLnBrk="0" fontAlgn="base" hangingPunct="0">
        <a:spcBef>
          <a:spcPct val="0"/>
        </a:spcBef>
        <a:spcAft>
          <a:spcPct val="0"/>
        </a:spcAft>
        <a:defRPr sz="4400" b="1">
          <a:solidFill>
            <a:schemeClr val="tx1"/>
          </a:solidFill>
          <a:latin typeface="Century Gothic" pitchFamily="34" charset="0"/>
        </a:defRPr>
      </a:lvl3pPr>
      <a:lvl4pPr algn="ctr" defTabSz="457200" rtl="0" eaLnBrk="0" fontAlgn="base" hangingPunct="0">
        <a:spcBef>
          <a:spcPct val="0"/>
        </a:spcBef>
        <a:spcAft>
          <a:spcPct val="0"/>
        </a:spcAft>
        <a:defRPr sz="4400" b="1">
          <a:solidFill>
            <a:schemeClr val="tx1"/>
          </a:solidFill>
          <a:latin typeface="Century Gothic" pitchFamily="34" charset="0"/>
        </a:defRPr>
      </a:lvl4pPr>
      <a:lvl5pPr algn="ctr" defTabSz="457200" rtl="0" eaLnBrk="0" fontAlgn="base" hangingPunct="0">
        <a:spcBef>
          <a:spcPct val="0"/>
        </a:spcBef>
        <a:spcAft>
          <a:spcPct val="0"/>
        </a:spcAft>
        <a:defRPr sz="4400" b="1">
          <a:solidFill>
            <a:schemeClr val="tx1"/>
          </a:solidFill>
          <a:latin typeface="Century Gothic" pitchFamily="34" charset="0"/>
        </a:defRPr>
      </a:lvl5pPr>
      <a:lvl6pPr marL="457200" algn="ctr" defTabSz="457200" rtl="0" fontAlgn="base">
        <a:spcBef>
          <a:spcPct val="0"/>
        </a:spcBef>
        <a:spcAft>
          <a:spcPct val="0"/>
        </a:spcAft>
        <a:defRPr sz="4400" b="1">
          <a:solidFill>
            <a:schemeClr val="tx1"/>
          </a:solidFill>
          <a:latin typeface="Century Gothic" pitchFamily="34" charset="0"/>
        </a:defRPr>
      </a:lvl6pPr>
      <a:lvl7pPr marL="914400" algn="ctr" defTabSz="457200" rtl="0" fontAlgn="base">
        <a:spcBef>
          <a:spcPct val="0"/>
        </a:spcBef>
        <a:spcAft>
          <a:spcPct val="0"/>
        </a:spcAft>
        <a:defRPr sz="4400" b="1">
          <a:solidFill>
            <a:schemeClr val="tx1"/>
          </a:solidFill>
          <a:latin typeface="Century Gothic" pitchFamily="34" charset="0"/>
        </a:defRPr>
      </a:lvl7pPr>
      <a:lvl8pPr marL="1371600" algn="ctr" defTabSz="457200" rtl="0" fontAlgn="base">
        <a:spcBef>
          <a:spcPct val="0"/>
        </a:spcBef>
        <a:spcAft>
          <a:spcPct val="0"/>
        </a:spcAft>
        <a:defRPr sz="4400" b="1">
          <a:solidFill>
            <a:schemeClr val="tx1"/>
          </a:solidFill>
          <a:latin typeface="Century Gothic" pitchFamily="34" charset="0"/>
        </a:defRPr>
      </a:lvl8pPr>
      <a:lvl9pPr marL="1828800" algn="ctr" defTabSz="457200" rtl="0" fontAlgn="base">
        <a:spcBef>
          <a:spcPct val="0"/>
        </a:spcBef>
        <a:spcAft>
          <a:spcPct val="0"/>
        </a:spcAft>
        <a:defRPr sz="4400" b="1">
          <a:solidFill>
            <a:schemeClr val="tx1"/>
          </a:solidFill>
          <a:latin typeface="Century Gothic" pitchFamily="34"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itchFamily="34" charset="0"/>
        <a:buChar char="–"/>
        <a:defRPr sz="28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5pPr>
      <a:lvl6pPr marL="25146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6pPr>
      <a:lvl7pPr marL="29718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7pPr>
      <a:lvl8pPr marL="34290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8pPr>
      <a:lvl9pPr marL="3886200" indent="-228600" algn="l" defTabSz="457200" rtl="0" fontAlgn="base">
        <a:spcBef>
          <a:spcPct val="20000"/>
        </a:spcBef>
        <a:spcAft>
          <a:spcPct val="0"/>
        </a:spcAft>
        <a:buFont typeface="Arial" pitchFamily="34" charset="0"/>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SG"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3E2504C-4047-4F91-BA84-3B9375538302}" type="datetimeFigureOut">
              <a:rPr lang="en-SG"/>
              <a:pPr>
                <a:defRPr/>
              </a:pPr>
              <a:t>13/9/2019</a:t>
            </a:fld>
            <a:endParaRPr lang="en-SG"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522541A-5E7F-46F0-A074-8BD64CEB5CC9}" type="slidenum">
              <a:rPr lang="en-SG"/>
              <a:pPr>
                <a:defRPr/>
              </a:pPr>
              <a:t>‹#›</a:t>
            </a:fld>
            <a:endParaRPr lang="en-SG" dirty="0"/>
          </a:p>
        </p:txBody>
      </p:sp>
    </p:spTree>
  </p:cSld>
  <p:clrMap bg1="lt1" tx1="dk1" bg2="lt2" tx2="dk2" accent1="accent1" accent2="accent2" accent3="accent3" accent4="accent4" accent5="accent5" accent6="accent6" hlink="hlink" folHlink="folHlink"/>
  <p:sldLayoutIdLst>
    <p:sldLayoutId id="2147484712" r:id="rId1"/>
    <p:sldLayoutId id="2147484713" r:id="rId2"/>
    <p:sldLayoutId id="2147484714" r:id="rId3"/>
    <p:sldLayoutId id="2147484715" r:id="rId4"/>
    <p:sldLayoutId id="2147484716" r:id="rId5"/>
    <p:sldLayoutId id="2147484717" r:id="rId6"/>
    <p:sldLayoutId id="2147484718" r:id="rId7"/>
    <p:sldLayoutId id="2147484719" r:id="rId8"/>
    <p:sldLayoutId id="2147484720" r:id="rId9"/>
    <p:sldLayoutId id="2147484721" r:id="rId10"/>
    <p:sldLayoutId id="214748472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1437641"/>
            <a:ext cx="9144000" cy="1981199"/>
          </a:xfrm>
        </p:spPr>
        <p:txBody>
          <a:bodyPr/>
          <a:lstStyle/>
          <a:p>
            <a:pPr eaLnBrk="1" hangingPunct="1"/>
            <a:r>
              <a:rPr lang="en-US" dirty="0">
                <a:latin typeface="Calibri" panose="020F0502020204030204" pitchFamily="34" charset="0"/>
              </a:rPr>
              <a:t>Standard Operating Procedure (SOPs)</a:t>
            </a:r>
            <a:br>
              <a:rPr lang="en-US" dirty="0">
                <a:latin typeface="Calibri" panose="020F0502020204030204" pitchFamily="34" charset="0"/>
              </a:rPr>
            </a:br>
            <a:r>
              <a:rPr lang="en-US" dirty="0">
                <a:latin typeface="Calibri" panose="020F0502020204030204" pitchFamily="34" charset="0"/>
              </a:rPr>
              <a:t>Monitoring and Supervisory System</a:t>
            </a:r>
            <a:endParaRPr lang="en-US" altLang="en-US" sz="2000" i="1" dirty="0"/>
          </a:p>
        </p:txBody>
      </p:sp>
      <p:sp>
        <p:nvSpPr>
          <p:cNvPr id="7171" name="Rectangle 3"/>
          <p:cNvSpPr>
            <a:spLocks noGrp="1" noChangeArrowheads="1"/>
          </p:cNvSpPr>
          <p:nvPr>
            <p:ph type="subTitle" idx="1"/>
          </p:nvPr>
        </p:nvSpPr>
        <p:spPr>
          <a:xfrm>
            <a:off x="2286000" y="5029200"/>
            <a:ext cx="6400800" cy="1219200"/>
          </a:xfrm>
        </p:spPr>
        <p:txBody>
          <a:bodyPr/>
          <a:lstStyle/>
          <a:p>
            <a:pPr algn="r" eaLnBrk="1" hangingPunct="1">
              <a:spcBef>
                <a:spcPct val="0"/>
              </a:spcBef>
            </a:pPr>
            <a:r>
              <a:rPr lang="en-US" sz="1800" dirty="0">
                <a:latin typeface="Calibri" panose="020F0502020204030204" pitchFamily="34" charset="0"/>
              </a:rPr>
              <a:t>Dr. Arshad Mahmood</a:t>
            </a:r>
          </a:p>
          <a:p>
            <a:pPr algn="r" eaLnBrk="1" hangingPunct="1">
              <a:spcBef>
                <a:spcPct val="0"/>
              </a:spcBef>
            </a:pPr>
            <a:r>
              <a:rPr lang="en-US" sz="1800" dirty="0">
                <a:latin typeface="Calibri" panose="020F0502020204030204" pitchFamily="34" charset="0"/>
              </a:rPr>
              <a:t>Director M&amp;E</a:t>
            </a:r>
          </a:p>
          <a:p>
            <a:pPr algn="r" eaLnBrk="1" hangingPunct="1">
              <a:spcBef>
                <a:spcPct val="0"/>
              </a:spcBef>
            </a:pPr>
            <a:r>
              <a:rPr lang="en-US" sz="1800" dirty="0">
                <a:latin typeface="Calibri" panose="020F0502020204030204" pitchFamily="34" charset="0"/>
              </a:rPr>
              <a:t>Integrated Health Systems &amp; Service Delivery Activity</a:t>
            </a:r>
          </a:p>
        </p:txBody>
      </p:sp>
      <p:sp>
        <p:nvSpPr>
          <p:cNvPr id="4" name="Rectangle 2">
            <a:extLst>
              <a:ext uri="{FF2B5EF4-FFF2-40B4-BE49-F238E27FC236}">
                <a16:creationId xmlns:a16="http://schemas.microsoft.com/office/drawing/2014/main" id="{6B749B53-9B28-40C4-8539-AEE202744776}"/>
              </a:ext>
            </a:extLst>
          </p:cNvPr>
          <p:cNvSpPr txBox="1">
            <a:spLocks noChangeArrowheads="1"/>
          </p:cNvSpPr>
          <p:nvPr/>
        </p:nvSpPr>
        <p:spPr bwMode="auto">
          <a:xfrm>
            <a:off x="-5080" y="3439161"/>
            <a:ext cx="9144000" cy="990600"/>
          </a:xfrm>
          <a:prstGeom prst="rect">
            <a:avLst/>
          </a:prstGeom>
          <a:solidFill>
            <a:srgbClr val="002A6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b="1">
                <a:solidFill>
                  <a:schemeClr val="bg1"/>
                </a:solidFill>
                <a:latin typeface="Gill Sans MT" panose="020B0502020104020203" pitchFamily="34" charset="0"/>
                <a:ea typeface="+mj-ea"/>
                <a:cs typeface="+mj-cs"/>
              </a:defRPr>
            </a:lvl1pPr>
            <a:lvl2pPr algn="ctr" defTabSz="457200" rtl="0" eaLnBrk="0" fontAlgn="base" hangingPunct="0">
              <a:spcBef>
                <a:spcPct val="0"/>
              </a:spcBef>
              <a:spcAft>
                <a:spcPct val="0"/>
              </a:spcAft>
              <a:defRPr sz="4400" b="1">
                <a:solidFill>
                  <a:schemeClr val="tx1"/>
                </a:solidFill>
                <a:latin typeface="Century Gothic" pitchFamily="34" charset="0"/>
              </a:defRPr>
            </a:lvl2pPr>
            <a:lvl3pPr algn="ctr" defTabSz="457200" rtl="0" eaLnBrk="0" fontAlgn="base" hangingPunct="0">
              <a:spcBef>
                <a:spcPct val="0"/>
              </a:spcBef>
              <a:spcAft>
                <a:spcPct val="0"/>
              </a:spcAft>
              <a:defRPr sz="4400" b="1">
                <a:solidFill>
                  <a:schemeClr val="tx1"/>
                </a:solidFill>
                <a:latin typeface="Century Gothic" pitchFamily="34" charset="0"/>
              </a:defRPr>
            </a:lvl3pPr>
            <a:lvl4pPr algn="ctr" defTabSz="457200" rtl="0" eaLnBrk="0" fontAlgn="base" hangingPunct="0">
              <a:spcBef>
                <a:spcPct val="0"/>
              </a:spcBef>
              <a:spcAft>
                <a:spcPct val="0"/>
              </a:spcAft>
              <a:defRPr sz="4400" b="1">
                <a:solidFill>
                  <a:schemeClr val="tx1"/>
                </a:solidFill>
                <a:latin typeface="Century Gothic" pitchFamily="34" charset="0"/>
              </a:defRPr>
            </a:lvl4pPr>
            <a:lvl5pPr algn="ctr" defTabSz="457200" rtl="0" eaLnBrk="0" fontAlgn="base" hangingPunct="0">
              <a:spcBef>
                <a:spcPct val="0"/>
              </a:spcBef>
              <a:spcAft>
                <a:spcPct val="0"/>
              </a:spcAft>
              <a:defRPr sz="4400" b="1">
                <a:solidFill>
                  <a:schemeClr val="tx1"/>
                </a:solidFill>
                <a:latin typeface="Century Gothic" pitchFamily="34" charset="0"/>
              </a:defRPr>
            </a:lvl5pPr>
            <a:lvl6pPr marL="457200" algn="ctr" defTabSz="457200" rtl="0" fontAlgn="base">
              <a:spcBef>
                <a:spcPct val="0"/>
              </a:spcBef>
              <a:spcAft>
                <a:spcPct val="0"/>
              </a:spcAft>
              <a:defRPr sz="4400" b="1">
                <a:solidFill>
                  <a:schemeClr val="tx1"/>
                </a:solidFill>
                <a:latin typeface="Century Gothic" pitchFamily="34" charset="0"/>
              </a:defRPr>
            </a:lvl6pPr>
            <a:lvl7pPr marL="914400" algn="ctr" defTabSz="457200" rtl="0" fontAlgn="base">
              <a:spcBef>
                <a:spcPct val="0"/>
              </a:spcBef>
              <a:spcAft>
                <a:spcPct val="0"/>
              </a:spcAft>
              <a:defRPr sz="4400" b="1">
                <a:solidFill>
                  <a:schemeClr val="tx1"/>
                </a:solidFill>
                <a:latin typeface="Century Gothic" pitchFamily="34" charset="0"/>
              </a:defRPr>
            </a:lvl7pPr>
            <a:lvl8pPr marL="1371600" algn="ctr" defTabSz="457200" rtl="0" fontAlgn="base">
              <a:spcBef>
                <a:spcPct val="0"/>
              </a:spcBef>
              <a:spcAft>
                <a:spcPct val="0"/>
              </a:spcAft>
              <a:defRPr sz="4400" b="1">
                <a:solidFill>
                  <a:schemeClr val="tx1"/>
                </a:solidFill>
                <a:latin typeface="Century Gothic" pitchFamily="34" charset="0"/>
              </a:defRPr>
            </a:lvl8pPr>
            <a:lvl9pPr marL="1828800" algn="ctr" defTabSz="457200" rtl="0" fontAlgn="base">
              <a:spcBef>
                <a:spcPct val="0"/>
              </a:spcBef>
              <a:spcAft>
                <a:spcPct val="0"/>
              </a:spcAft>
              <a:defRPr sz="4400" b="1">
                <a:solidFill>
                  <a:schemeClr val="tx1"/>
                </a:solidFill>
                <a:latin typeface="Century Gothic" pitchFamily="34" charset="0"/>
              </a:defRPr>
            </a:lvl9pPr>
          </a:lstStyle>
          <a:p>
            <a:r>
              <a:rPr lang="en-US" sz="2400" dirty="0"/>
              <a:t>Workshop on Monitoring and Supervisory System</a:t>
            </a:r>
          </a:p>
          <a:p>
            <a:r>
              <a:rPr lang="en-US" sz="2400" dirty="0"/>
              <a:t>Department of Health,  August September 12-13, 2019</a:t>
            </a:r>
          </a:p>
        </p:txBody>
      </p:sp>
    </p:spTree>
    <p:extLst>
      <p:ext uri="{BB962C8B-B14F-4D97-AF65-F5344CB8AC3E}">
        <p14:creationId xmlns:p14="http://schemas.microsoft.com/office/powerpoint/2010/main" val="3302353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t>Conducting M&amp;S visit</a:t>
            </a:r>
          </a:p>
        </p:txBody>
      </p:sp>
      <p:sp>
        <p:nvSpPr>
          <p:cNvPr id="3" name="Content Placeholder 2"/>
          <p:cNvSpPr>
            <a:spLocks noGrp="1"/>
          </p:cNvSpPr>
          <p:nvPr>
            <p:ph idx="1"/>
          </p:nvPr>
        </p:nvSpPr>
        <p:spPr>
          <a:xfrm>
            <a:off x="304800" y="1295400"/>
            <a:ext cx="8686800" cy="4876800"/>
          </a:xfrm>
        </p:spPr>
        <p:txBody>
          <a:bodyPr/>
          <a:lstStyle/>
          <a:p>
            <a:r>
              <a:rPr lang="en-US" sz="2400" dirty="0"/>
              <a:t>Show respect and patience throughout the supervisory visit;</a:t>
            </a:r>
          </a:p>
          <a:p>
            <a:r>
              <a:rPr lang="en-US" sz="2400" dirty="0"/>
              <a:t>Allow time for staff to complete any consultations underway;</a:t>
            </a:r>
          </a:p>
          <a:p>
            <a:r>
              <a:rPr lang="en-US" sz="2400" dirty="0"/>
              <a:t>Observe and gather information using the checklist as contained in tour plan; </a:t>
            </a:r>
          </a:p>
          <a:p>
            <a:r>
              <a:rPr lang="en-US" sz="2400" dirty="0"/>
              <a:t>The tool/checklist has to be filled completely according to the given user guidelines; </a:t>
            </a:r>
          </a:p>
          <a:p>
            <a:r>
              <a:rPr lang="en-US" sz="2400" dirty="0"/>
              <a:t>Mark evidence of your monitoring visit as per standing instructions, like marking the visit in the attendance register of the facility, or in the LHW, CMW registers etc.; </a:t>
            </a:r>
          </a:p>
          <a:p>
            <a:pPr marL="342900" lvl="2" indent="-342900"/>
            <a:r>
              <a:rPr lang="en-US" sz="2400" dirty="0"/>
              <a:t>Review the previous action points and status of implementation;</a:t>
            </a:r>
          </a:p>
          <a:p>
            <a:endParaRPr lang="en-US" sz="2400" dirty="0"/>
          </a:p>
        </p:txBody>
      </p:sp>
    </p:spTree>
    <p:extLst>
      <p:ext uri="{BB962C8B-B14F-4D97-AF65-F5344CB8AC3E}">
        <p14:creationId xmlns:p14="http://schemas.microsoft.com/office/powerpoint/2010/main" val="83199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pPr marL="365760" lvl="2"/>
            <a:r>
              <a:rPr lang="en-US" sz="2400" dirty="0"/>
              <a:t>Listen to their problems and challenges;</a:t>
            </a:r>
          </a:p>
          <a:p>
            <a:pPr marL="365760" lvl="2"/>
            <a:r>
              <a:rPr lang="en-US" sz="2400" dirty="0"/>
              <a:t>Address and follow up on problem areas;</a:t>
            </a:r>
          </a:p>
          <a:p>
            <a:pPr marL="365760" lvl="2"/>
            <a:r>
              <a:rPr lang="en-US" sz="2400" dirty="0"/>
              <a:t>Provide corrective and supportive feedback on performance;</a:t>
            </a:r>
          </a:p>
          <a:p>
            <a:pPr marL="365760" lvl="2"/>
            <a:r>
              <a:rPr lang="en-US" sz="2400" dirty="0"/>
              <a:t>In case a procedure is performed incorrectly, demonstrate the correct procedure and ask for return demonstration;</a:t>
            </a:r>
          </a:p>
          <a:p>
            <a:pPr marL="365760" lvl="2"/>
            <a:r>
              <a:rPr lang="en-US" sz="2400" dirty="0"/>
              <a:t>Update supervisees on new guidelines and information if any;</a:t>
            </a:r>
          </a:p>
          <a:p>
            <a:pPr marL="365760" lvl="2"/>
            <a:r>
              <a:rPr lang="en-US" sz="2400" dirty="0"/>
              <a:t>Give on-the-job training on new techniques and approaches, if required;</a:t>
            </a:r>
          </a:p>
          <a:p>
            <a:pPr marL="365760"/>
            <a:endParaRPr lang="en-US" dirty="0"/>
          </a:p>
        </p:txBody>
      </p:sp>
      <p:sp>
        <p:nvSpPr>
          <p:cNvPr id="4" name="Title 1"/>
          <p:cNvSpPr>
            <a:spLocks noGrp="1"/>
          </p:cNvSpPr>
          <p:nvPr>
            <p:ph type="title"/>
          </p:nvPr>
        </p:nvSpPr>
        <p:spPr>
          <a:xfrm>
            <a:off x="0" y="0"/>
            <a:ext cx="9144000" cy="1143000"/>
          </a:xfrm>
        </p:spPr>
        <p:txBody>
          <a:bodyPr/>
          <a:lstStyle/>
          <a:p>
            <a:pPr algn="r"/>
            <a:r>
              <a:rPr lang="en-US" dirty="0"/>
              <a:t>……Conducting M&amp;S visit</a:t>
            </a:r>
          </a:p>
        </p:txBody>
      </p:sp>
    </p:spTree>
    <p:extLst>
      <p:ext uri="{BB962C8B-B14F-4D97-AF65-F5344CB8AC3E}">
        <p14:creationId xmlns:p14="http://schemas.microsoft.com/office/powerpoint/2010/main" val="41530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t>Immediate feedback</a:t>
            </a:r>
          </a:p>
        </p:txBody>
      </p:sp>
      <p:sp>
        <p:nvSpPr>
          <p:cNvPr id="3" name="Content Placeholder 2"/>
          <p:cNvSpPr>
            <a:spLocks noGrp="1"/>
          </p:cNvSpPr>
          <p:nvPr>
            <p:ph idx="1"/>
          </p:nvPr>
        </p:nvSpPr>
        <p:spPr/>
        <p:txBody>
          <a:bodyPr/>
          <a:lstStyle/>
          <a:p>
            <a:pPr lvl="0"/>
            <a:r>
              <a:rPr lang="en-US" sz="2400" dirty="0"/>
              <a:t>Once you are done with supervision give your feedback;</a:t>
            </a:r>
          </a:p>
          <a:p>
            <a:pPr lvl="0"/>
            <a:r>
              <a:rPr lang="en-US" sz="2400" dirty="0"/>
              <a:t>Use positive feedback, when performance is good; and constructive feedback, and remember when performance needs improvement.</a:t>
            </a:r>
          </a:p>
          <a:p>
            <a:pPr lvl="0"/>
            <a:r>
              <a:rPr lang="en-US" sz="2400" dirty="0"/>
              <a:t>Start with those areas they are doing well followed by those where there are problems.</a:t>
            </a:r>
          </a:p>
          <a:p>
            <a:pPr lvl="0"/>
            <a:r>
              <a:rPr lang="en-US" sz="2400" dirty="0"/>
              <a:t>Focus on systems and processes, the performance or action, not on the person.</a:t>
            </a:r>
          </a:p>
          <a:p>
            <a:pPr lvl="0"/>
            <a:r>
              <a:rPr lang="en-US" sz="2400" dirty="0"/>
              <a:t>Discuss previous action points which were not implemented and include them in the new action plan;</a:t>
            </a:r>
          </a:p>
          <a:p>
            <a:r>
              <a:rPr lang="en-US" sz="2400" dirty="0"/>
              <a:t>Give a chance to the supervisee to respond.</a:t>
            </a:r>
          </a:p>
          <a:p>
            <a:pPr lvl="0"/>
            <a:endParaRPr lang="en-US" sz="2400" dirty="0"/>
          </a:p>
        </p:txBody>
      </p:sp>
    </p:spTree>
    <p:extLst>
      <p:ext uri="{BB962C8B-B14F-4D97-AF65-F5344CB8AC3E}">
        <p14:creationId xmlns:p14="http://schemas.microsoft.com/office/powerpoint/2010/main" val="1767788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t>Wrap up</a:t>
            </a:r>
          </a:p>
        </p:txBody>
      </p:sp>
      <p:sp>
        <p:nvSpPr>
          <p:cNvPr id="3" name="Content Placeholder 2"/>
          <p:cNvSpPr>
            <a:spLocks noGrp="1"/>
          </p:cNvSpPr>
          <p:nvPr>
            <p:ph idx="1"/>
          </p:nvPr>
        </p:nvSpPr>
        <p:spPr>
          <a:xfrm>
            <a:off x="457200" y="1143000"/>
            <a:ext cx="8534400" cy="5334000"/>
          </a:xfrm>
        </p:spPr>
        <p:txBody>
          <a:bodyPr/>
          <a:lstStyle/>
          <a:p>
            <a:pPr lvl="0"/>
            <a:r>
              <a:rPr lang="en-US" dirty="0"/>
              <a:t>Summarize the specific aspects that require improvement;</a:t>
            </a:r>
          </a:p>
          <a:p>
            <a:pPr lvl="0"/>
            <a:r>
              <a:rPr lang="en-US" dirty="0"/>
              <a:t>Identify persons responsible to solve the identified action points and problem areas;</a:t>
            </a:r>
          </a:p>
          <a:p>
            <a:pPr lvl="0"/>
            <a:r>
              <a:rPr lang="en-US" dirty="0"/>
              <a:t>Share with staff as a group the supervisor’s general impressions on what is going well and what needs further improvement;</a:t>
            </a:r>
          </a:p>
          <a:p>
            <a:pPr lvl="0"/>
            <a:r>
              <a:rPr lang="en-US" dirty="0"/>
              <a:t>When ready to leave, thank the supervisees and others.</a:t>
            </a:r>
          </a:p>
          <a:p>
            <a:pPr lvl="0"/>
            <a:endParaRPr lang="en-US" dirty="0"/>
          </a:p>
          <a:p>
            <a:endParaRPr lang="en-US" dirty="0"/>
          </a:p>
        </p:txBody>
      </p:sp>
    </p:spTree>
    <p:extLst>
      <p:ext uri="{BB962C8B-B14F-4D97-AF65-F5344CB8AC3E}">
        <p14:creationId xmlns:p14="http://schemas.microsoft.com/office/powerpoint/2010/main" val="404011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lvl="1"/>
            <a:r>
              <a:rPr lang="en-US" sz="3600" dirty="0">
                <a:solidFill>
                  <a:schemeClr val="bg1"/>
                </a:solidFill>
              </a:rPr>
              <a:t>Follow up and Feedback</a:t>
            </a:r>
          </a:p>
        </p:txBody>
      </p:sp>
      <p:sp>
        <p:nvSpPr>
          <p:cNvPr id="3" name="Content Placeholder 2"/>
          <p:cNvSpPr>
            <a:spLocks noGrp="1"/>
          </p:cNvSpPr>
          <p:nvPr>
            <p:ph idx="1"/>
          </p:nvPr>
        </p:nvSpPr>
        <p:spPr>
          <a:xfrm>
            <a:off x="457200" y="1371600"/>
            <a:ext cx="8229600" cy="4525963"/>
          </a:xfrm>
        </p:spPr>
        <p:txBody>
          <a:bodyPr/>
          <a:lstStyle/>
          <a:p>
            <a:pPr lvl="0"/>
            <a:r>
              <a:rPr lang="en-US" sz="2400" dirty="0"/>
              <a:t>Follow up on equipment and commodity supply problems in a timely manner with the district or provincial level authorities.</a:t>
            </a:r>
          </a:p>
          <a:p>
            <a:pPr lvl="0"/>
            <a:r>
              <a:rPr lang="en-US" sz="2400" dirty="0"/>
              <a:t>Give praise and recognition to health service providers for what they are doing right. Even if monetary recognition is not possible, recognition can be made in other forms. Health workers can be recognized through issuing appreciation letters or by awarding certificates for acknowledging good work. </a:t>
            </a:r>
          </a:p>
          <a:p>
            <a:pPr lvl="0"/>
            <a:r>
              <a:rPr lang="en-US" sz="2400" dirty="0"/>
              <a:t>Upload online the checklist within one week.</a:t>
            </a:r>
            <a:endParaRPr lang="en-US" sz="2000" dirty="0"/>
          </a:p>
          <a:p>
            <a:endParaRPr lang="en-US" sz="2400" dirty="0"/>
          </a:p>
        </p:txBody>
      </p:sp>
    </p:spTree>
    <p:extLst>
      <p:ext uri="{BB962C8B-B14F-4D97-AF65-F5344CB8AC3E}">
        <p14:creationId xmlns:p14="http://schemas.microsoft.com/office/powerpoint/2010/main" val="1269649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5452-6373-41C6-BE37-3E5ADD71909F}"/>
              </a:ext>
            </a:extLst>
          </p:cNvPr>
          <p:cNvSpPr>
            <a:spLocks noGrp="1"/>
          </p:cNvSpPr>
          <p:nvPr>
            <p:ph type="title"/>
          </p:nvPr>
        </p:nvSpPr>
        <p:spPr>
          <a:xfrm>
            <a:off x="4751046" y="76200"/>
            <a:ext cx="4377714" cy="6172200"/>
          </a:xfrm>
        </p:spPr>
        <p:txBody>
          <a:bodyPr/>
          <a:lstStyle/>
          <a:p>
            <a:r>
              <a:rPr lang="en-US" sz="4800" dirty="0"/>
              <a:t>Standard Operating Procedures</a:t>
            </a:r>
            <a:br>
              <a:rPr lang="en-US" sz="4800" dirty="0"/>
            </a:br>
            <a:r>
              <a:rPr lang="en-US" sz="4800" dirty="0"/>
              <a:t>Monitoring &amp; Supervisory System</a:t>
            </a:r>
          </a:p>
        </p:txBody>
      </p:sp>
      <p:graphicFrame>
        <p:nvGraphicFramePr>
          <p:cNvPr id="4" name="Object 3">
            <a:extLst>
              <a:ext uri="{FF2B5EF4-FFF2-40B4-BE49-F238E27FC236}">
                <a16:creationId xmlns:a16="http://schemas.microsoft.com/office/drawing/2014/main" id="{425B21B7-59DF-4BDC-AA9A-A5CB2EFD3028}"/>
              </a:ext>
            </a:extLst>
          </p:cNvPr>
          <p:cNvGraphicFramePr>
            <a:graphicFrameLocks noChangeAspect="1"/>
          </p:cNvGraphicFramePr>
          <p:nvPr>
            <p:extLst>
              <p:ext uri="{D42A27DB-BD31-4B8C-83A1-F6EECF244321}">
                <p14:modId xmlns:p14="http://schemas.microsoft.com/office/powerpoint/2010/main" val="472915150"/>
              </p:ext>
            </p:extLst>
          </p:nvPr>
        </p:nvGraphicFramePr>
        <p:xfrm>
          <a:off x="15240" y="0"/>
          <a:ext cx="4735806" cy="6413272"/>
        </p:xfrm>
        <a:graphic>
          <a:graphicData uri="http://schemas.openxmlformats.org/presentationml/2006/ole">
            <mc:AlternateContent xmlns:mc="http://schemas.openxmlformats.org/markup-compatibility/2006">
              <mc:Choice xmlns:v="urn:schemas-microsoft-com:vml" Requires="v">
                <p:oleObj spid="_x0000_s1046" name="Acrobat Document" r:id="rId3" imgW="16439939" imgH="23107394" progId="AcroExch.Document.DC">
                  <p:embed/>
                </p:oleObj>
              </mc:Choice>
              <mc:Fallback>
                <p:oleObj name="Acrobat Document" r:id="rId3" imgW="16439939" imgH="23107394" progId="AcroExch.Document.DC">
                  <p:embed/>
                  <p:pic>
                    <p:nvPicPr>
                      <p:cNvPr id="7" name="Object 6">
                        <a:extLst>
                          <a:ext uri="{FF2B5EF4-FFF2-40B4-BE49-F238E27FC236}">
                            <a16:creationId xmlns:a16="http://schemas.microsoft.com/office/drawing/2014/main" id="{0CDAA285-FCC3-4639-856B-51953FF2EA1E}"/>
                          </a:ext>
                        </a:extLst>
                      </p:cNvPr>
                      <p:cNvPicPr/>
                      <p:nvPr/>
                    </p:nvPicPr>
                    <p:blipFill>
                      <a:blip r:embed="rId4"/>
                      <a:stretch>
                        <a:fillRect/>
                      </a:stretch>
                    </p:blipFill>
                    <p:spPr>
                      <a:xfrm>
                        <a:off x="15240" y="0"/>
                        <a:ext cx="4735806" cy="6413272"/>
                      </a:xfrm>
                      <a:prstGeom prst="rect">
                        <a:avLst/>
                      </a:prstGeom>
                    </p:spPr>
                  </p:pic>
                </p:oleObj>
              </mc:Fallback>
            </mc:AlternateContent>
          </a:graphicData>
        </a:graphic>
      </p:graphicFrame>
    </p:spTree>
    <p:extLst>
      <p:ext uri="{BB962C8B-B14F-4D97-AF65-F5344CB8AC3E}">
        <p14:creationId xmlns:p14="http://schemas.microsoft.com/office/powerpoint/2010/main" val="75435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District M&amp;E Cells: Functions </a:t>
            </a:r>
          </a:p>
        </p:txBody>
      </p:sp>
      <p:sp>
        <p:nvSpPr>
          <p:cNvPr id="3" name="Content Placeholder 2"/>
          <p:cNvSpPr>
            <a:spLocks noGrp="1"/>
          </p:cNvSpPr>
          <p:nvPr>
            <p:ph idx="1"/>
          </p:nvPr>
        </p:nvSpPr>
        <p:spPr>
          <a:xfrm>
            <a:off x="457200" y="1295400"/>
            <a:ext cx="8229600" cy="5029200"/>
          </a:xfrm>
        </p:spPr>
        <p:txBody>
          <a:bodyPr/>
          <a:lstStyle/>
          <a:p>
            <a:pPr lvl="0">
              <a:lnSpc>
                <a:spcPts val="3000"/>
              </a:lnSpc>
              <a:spcBef>
                <a:spcPts val="1200"/>
              </a:spcBef>
            </a:pPr>
            <a:r>
              <a:rPr lang="en-US" dirty="0"/>
              <a:t>Act as the relay point for consolidation of facility based data on monthly and quarterly basis, for the DHIS, LMIS and other program-based MISs;</a:t>
            </a:r>
          </a:p>
          <a:p>
            <a:pPr lvl="0">
              <a:lnSpc>
                <a:spcPts val="3000"/>
              </a:lnSpc>
              <a:spcBef>
                <a:spcPts val="1200"/>
              </a:spcBef>
            </a:pPr>
            <a:r>
              <a:rPr lang="en-US" dirty="0"/>
              <a:t>M&amp;E Cell members will prepare and follow monthly monitoring and supervisory plans of their respective domains of activity ;</a:t>
            </a:r>
          </a:p>
          <a:p>
            <a:pPr lvl="0">
              <a:lnSpc>
                <a:spcPts val="3000"/>
              </a:lnSpc>
              <a:spcBef>
                <a:spcPts val="1200"/>
              </a:spcBef>
            </a:pPr>
            <a:r>
              <a:rPr lang="en-US" dirty="0"/>
              <a:t>M&amp;E members will use specified monitoring tools/checklists;</a:t>
            </a:r>
          </a:p>
          <a:p>
            <a:pPr lvl="0">
              <a:lnSpc>
                <a:spcPts val="3000"/>
              </a:lnSpc>
              <a:spcBef>
                <a:spcPts val="1200"/>
              </a:spcBef>
            </a:pPr>
            <a:r>
              <a:rPr lang="en-US" dirty="0"/>
              <a:t>M&amp;E Cell members will submit reports to DHO and provide feedback to health facility in-charges;</a:t>
            </a:r>
          </a:p>
          <a:p>
            <a:pPr>
              <a:lnSpc>
                <a:spcPts val="3000"/>
              </a:lnSpc>
              <a:spcBef>
                <a:spcPts val="1200"/>
              </a:spcBef>
            </a:pPr>
            <a:endParaRPr lang="en-US" dirty="0"/>
          </a:p>
        </p:txBody>
      </p:sp>
    </p:spTree>
    <p:extLst>
      <p:ext uri="{BB962C8B-B14F-4D97-AF65-F5344CB8AC3E}">
        <p14:creationId xmlns:p14="http://schemas.microsoft.com/office/powerpoint/2010/main" val="1100441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76800"/>
          </a:xfrm>
        </p:spPr>
        <p:txBody>
          <a:bodyPr/>
          <a:lstStyle/>
          <a:p>
            <a:pPr lvl="0"/>
            <a:r>
              <a:rPr lang="en-US" sz="2400" dirty="0"/>
              <a:t>Collect data for all MIS and enter into the online MIS for all programs including lady health workers (LHWs) </a:t>
            </a:r>
          </a:p>
          <a:p>
            <a:pPr lvl="0"/>
            <a:r>
              <a:rPr lang="en-US" sz="2400" dirty="0"/>
              <a:t>Coordinate and maintain records of supervisory visits of all the vertical programs and update M&amp;E Dashboard on monthly basis;  </a:t>
            </a:r>
          </a:p>
          <a:p>
            <a:pPr lvl="0"/>
            <a:r>
              <a:rPr lang="en-US" sz="2400" dirty="0"/>
              <a:t>Report to DHO and provide feedback to vertical programs;</a:t>
            </a:r>
          </a:p>
          <a:p>
            <a:pPr lvl="0"/>
            <a:r>
              <a:rPr lang="en-US" sz="2400" dirty="0"/>
              <a:t>Prepare presentations on the DOH performance for DHPMT, provide feedback and guidance to enhance their capacity for improving their performance;</a:t>
            </a:r>
          </a:p>
          <a:p>
            <a:pPr lvl="0"/>
            <a:r>
              <a:rPr lang="en-US" sz="2400" dirty="0"/>
              <a:t>Support facilities in identifying  problems, taking decisions, and implementing them at the district level;</a:t>
            </a:r>
          </a:p>
        </p:txBody>
      </p:sp>
      <p:sp>
        <p:nvSpPr>
          <p:cNvPr id="4" name="Title 1"/>
          <p:cNvSpPr>
            <a:spLocks noGrp="1"/>
          </p:cNvSpPr>
          <p:nvPr>
            <p:ph type="title"/>
          </p:nvPr>
        </p:nvSpPr>
        <p:spPr/>
        <p:txBody>
          <a:bodyPr/>
          <a:lstStyle/>
          <a:p>
            <a:pPr algn="r"/>
            <a:r>
              <a:rPr lang="en-US" dirty="0"/>
              <a:t>…..District M&amp;E Cells: Functions </a:t>
            </a:r>
          </a:p>
        </p:txBody>
      </p:sp>
    </p:spTree>
    <p:extLst>
      <p:ext uri="{BB962C8B-B14F-4D97-AF65-F5344CB8AC3E}">
        <p14:creationId xmlns:p14="http://schemas.microsoft.com/office/powerpoint/2010/main" val="164882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pPr lvl="0"/>
            <a:r>
              <a:rPr lang="en-US" sz="2400" dirty="0"/>
              <a:t>Report to DHO and put forward issues to DGHS Sindh for taking decisions and their implementation;</a:t>
            </a:r>
          </a:p>
          <a:p>
            <a:pPr lvl="0"/>
            <a:r>
              <a:rPr lang="en-US" sz="2400" dirty="0"/>
              <a:t>Monitor the overall progress of the District Action Plans (DAPs) implementation and service delivery;</a:t>
            </a:r>
          </a:p>
          <a:p>
            <a:pPr lvl="0"/>
            <a:r>
              <a:rPr lang="en-US" sz="2400" dirty="0"/>
              <a:t>Build capacity of facility in-charge/staff for recording and reporting on DHIS and other MIS of vertical programs;</a:t>
            </a:r>
          </a:p>
          <a:p>
            <a:pPr lvl="0"/>
            <a:r>
              <a:rPr lang="en-US" sz="2400" dirty="0"/>
              <a:t>Act as contact point for data acquisition for all stakeholders and development partners. </a:t>
            </a:r>
          </a:p>
          <a:p>
            <a:pPr lvl="0"/>
            <a:r>
              <a:rPr lang="en-US" sz="2400" dirty="0"/>
              <a:t>Monitor implementation of Sindh Health Sector Strategy by collecting, compiling, and producing reports in coordination with other stakeholders;</a:t>
            </a:r>
          </a:p>
          <a:p>
            <a:endParaRPr lang="en-US" sz="2400" dirty="0"/>
          </a:p>
        </p:txBody>
      </p:sp>
      <p:sp>
        <p:nvSpPr>
          <p:cNvPr id="4" name="Title 1"/>
          <p:cNvSpPr>
            <a:spLocks noGrp="1"/>
          </p:cNvSpPr>
          <p:nvPr>
            <p:ph type="title"/>
          </p:nvPr>
        </p:nvSpPr>
        <p:spPr/>
        <p:txBody>
          <a:bodyPr/>
          <a:lstStyle/>
          <a:p>
            <a:pPr algn="r"/>
            <a:r>
              <a:rPr lang="en-US" dirty="0"/>
              <a:t>…..District M&amp;E Cells: Functions </a:t>
            </a:r>
          </a:p>
        </p:txBody>
      </p:sp>
    </p:spTree>
    <p:extLst>
      <p:ext uri="{BB962C8B-B14F-4D97-AF65-F5344CB8AC3E}">
        <p14:creationId xmlns:p14="http://schemas.microsoft.com/office/powerpoint/2010/main" val="93299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309AF868-7082-4EA8-9F3D-0226261304DC}"/>
              </a:ext>
            </a:extLst>
          </p:cNvPr>
          <p:cNvSpPr>
            <a:spLocks noGrp="1"/>
          </p:cNvSpPr>
          <p:nvPr>
            <p:ph type="title"/>
          </p:nvPr>
        </p:nvSpPr>
        <p:spPr>
          <a:xfrm>
            <a:off x="0" y="0"/>
            <a:ext cx="9143999" cy="1071563"/>
          </a:xfrm>
        </p:spPr>
        <p:txBody>
          <a:bodyPr/>
          <a:lstStyle/>
          <a:p>
            <a:pPr eaLnBrk="1" hangingPunct="1"/>
            <a:r>
              <a:rPr lang="en-US" altLang="en-US" sz="2800" b="1">
                <a:solidFill>
                  <a:schemeClr val="bg1"/>
                </a:solidFill>
                <a:latin typeface="Century Gothic" panose="020B0502020202020204" pitchFamily="34" charset="0"/>
                <a:ea typeface="Futura LT Pro Book" pitchFamily="34" charset="0"/>
                <a:cs typeface="Futura LT Pro Book" pitchFamily="34" charset="0"/>
              </a:rPr>
              <a:t>Types of Health Indicators</a:t>
            </a:r>
          </a:p>
        </p:txBody>
      </p:sp>
      <p:grpSp>
        <p:nvGrpSpPr>
          <p:cNvPr id="83971" name="Group 35">
            <a:extLst>
              <a:ext uri="{FF2B5EF4-FFF2-40B4-BE49-F238E27FC236}">
                <a16:creationId xmlns:a16="http://schemas.microsoft.com/office/drawing/2014/main" id="{294A6DB3-623B-4D95-9582-C1E2C9A9FC0E}"/>
              </a:ext>
            </a:extLst>
          </p:cNvPr>
          <p:cNvGrpSpPr>
            <a:grpSpLocks/>
          </p:cNvGrpSpPr>
          <p:nvPr/>
        </p:nvGrpSpPr>
        <p:grpSpPr bwMode="auto">
          <a:xfrm>
            <a:off x="279400" y="1354138"/>
            <a:ext cx="8826500" cy="4502150"/>
            <a:chOff x="107504" y="1659030"/>
            <a:chExt cx="8826764" cy="3066114"/>
          </a:xfrm>
        </p:grpSpPr>
        <p:sp>
          <p:nvSpPr>
            <p:cNvPr id="5" name="Freeform 4">
              <a:extLst>
                <a:ext uri="{FF2B5EF4-FFF2-40B4-BE49-F238E27FC236}">
                  <a16:creationId xmlns:a16="http://schemas.microsoft.com/office/drawing/2014/main" id="{C82DE338-19F8-4BAC-8760-C2E939E2D9B6}"/>
                </a:ext>
              </a:extLst>
            </p:cNvPr>
            <p:cNvSpPr/>
            <p:nvPr/>
          </p:nvSpPr>
          <p:spPr>
            <a:xfrm>
              <a:off x="107504" y="1659030"/>
              <a:ext cx="1832030" cy="908158"/>
            </a:xfrm>
            <a:custGeom>
              <a:avLst/>
              <a:gdLst>
                <a:gd name="connsiteX0" fmla="*/ 0 w 1673836"/>
                <a:gd name="connsiteY0" fmla="*/ 48955 h 489547"/>
                <a:gd name="connsiteX1" fmla="*/ 48955 w 1673836"/>
                <a:gd name="connsiteY1" fmla="*/ 0 h 489547"/>
                <a:gd name="connsiteX2" fmla="*/ 1624881 w 1673836"/>
                <a:gd name="connsiteY2" fmla="*/ 0 h 489547"/>
                <a:gd name="connsiteX3" fmla="*/ 1673836 w 1673836"/>
                <a:gd name="connsiteY3" fmla="*/ 48955 h 489547"/>
                <a:gd name="connsiteX4" fmla="*/ 1673836 w 1673836"/>
                <a:gd name="connsiteY4" fmla="*/ 440592 h 489547"/>
                <a:gd name="connsiteX5" fmla="*/ 1624881 w 1673836"/>
                <a:gd name="connsiteY5" fmla="*/ 489547 h 489547"/>
                <a:gd name="connsiteX6" fmla="*/ 48955 w 1673836"/>
                <a:gd name="connsiteY6" fmla="*/ 489547 h 489547"/>
                <a:gd name="connsiteX7" fmla="*/ 0 w 1673836"/>
                <a:gd name="connsiteY7" fmla="*/ 440592 h 489547"/>
                <a:gd name="connsiteX8" fmla="*/ 0 w 1673836"/>
                <a:gd name="connsiteY8" fmla="*/ 48955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3836" h="489547">
                  <a:moveTo>
                    <a:pt x="0" y="48955"/>
                  </a:moveTo>
                  <a:cubicBezTo>
                    <a:pt x="0" y="21918"/>
                    <a:pt x="21918" y="0"/>
                    <a:pt x="48955" y="0"/>
                  </a:cubicBezTo>
                  <a:lnTo>
                    <a:pt x="1624881" y="0"/>
                  </a:lnTo>
                  <a:cubicBezTo>
                    <a:pt x="1651918" y="0"/>
                    <a:pt x="1673836" y="21918"/>
                    <a:pt x="1673836" y="48955"/>
                  </a:cubicBezTo>
                  <a:lnTo>
                    <a:pt x="1673836" y="440592"/>
                  </a:lnTo>
                  <a:cubicBezTo>
                    <a:pt x="1673836" y="467629"/>
                    <a:pt x="1651918" y="489547"/>
                    <a:pt x="1624881" y="489547"/>
                  </a:cubicBezTo>
                  <a:lnTo>
                    <a:pt x="48955" y="489547"/>
                  </a:lnTo>
                  <a:cubicBezTo>
                    <a:pt x="21918" y="489547"/>
                    <a:pt x="0" y="467629"/>
                    <a:pt x="0" y="440592"/>
                  </a:cubicBezTo>
                  <a:lnTo>
                    <a:pt x="0" y="48955"/>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99568" tIns="99568" rIns="99568" bIns="216522" spcCol="1270"/>
            <a:lstStyle/>
            <a:p>
              <a:pPr algn="ctr" defTabSz="622300" fontAlgn="auto">
                <a:lnSpc>
                  <a:spcPct val="90000"/>
                </a:lnSpc>
                <a:spcAft>
                  <a:spcPct val="35000"/>
                </a:spcAft>
                <a:defRPr/>
              </a:pPr>
              <a:r>
                <a:rPr lang="en-US" sz="1600" b="1" dirty="0">
                  <a:solidFill>
                    <a:prstClr val="white">
                      <a:lumMod val="95000"/>
                    </a:prstClr>
                  </a:solidFill>
                  <a:latin typeface="Century Gothic" panose="020B0502020202020204" pitchFamily="34" charset="0"/>
                </a:rPr>
                <a:t>INPUTS AND PROCESSES</a:t>
              </a:r>
            </a:p>
          </p:txBody>
        </p:sp>
        <p:sp>
          <p:nvSpPr>
            <p:cNvPr id="6" name="Freeform 5">
              <a:extLst>
                <a:ext uri="{FF2B5EF4-FFF2-40B4-BE49-F238E27FC236}">
                  <a16:creationId xmlns:a16="http://schemas.microsoft.com/office/drawing/2014/main" id="{1A0FB20C-5C7B-4D38-9FBB-A60231B1364B}"/>
                </a:ext>
              </a:extLst>
            </p:cNvPr>
            <p:cNvSpPr/>
            <p:nvPr/>
          </p:nvSpPr>
          <p:spPr>
            <a:xfrm rot="9">
              <a:off x="1979223" y="1905530"/>
              <a:ext cx="411174" cy="286502"/>
            </a:xfrm>
            <a:custGeom>
              <a:avLst/>
              <a:gdLst>
                <a:gd name="connsiteX0" fmla="*/ 0 w 280038"/>
                <a:gd name="connsiteY0" fmla="*/ 57472 h 287361"/>
                <a:gd name="connsiteX1" fmla="*/ 140019 w 280038"/>
                <a:gd name="connsiteY1" fmla="*/ 57472 h 287361"/>
                <a:gd name="connsiteX2" fmla="*/ 140019 w 280038"/>
                <a:gd name="connsiteY2" fmla="*/ 0 h 287361"/>
                <a:gd name="connsiteX3" fmla="*/ 280038 w 280038"/>
                <a:gd name="connsiteY3" fmla="*/ 143681 h 287361"/>
                <a:gd name="connsiteX4" fmla="*/ 140019 w 280038"/>
                <a:gd name="connsiteY4" fmla="*/ 287361 h 287361"/>
                <a:gd name="connsiteX5" fmla="*/ 140019 w 280038"/>
                <a:gd name="connsiteY5" fmla="*/ 229889 h 287361"/>
                <a:gd name="connsiteX6" fmla="*/ 0 w 280038"/>
                <a:gd name="connsiteY6" fmla="*/ 229889 h 287361"/>
                <a:gd name="connsiteX7" fmla="*/ 0 w 280038"/>
                <a:gd name="connsiteY7" fmla="*/ 57472 h 28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038" h="287361">
                  <a:moveTo>
                    <a:pt x="0" y="57472"/>
                  </a:moveTo>
                  <a:lnTo>
                    <a:pt x="140019" y="57472"/>
                  </a:lnTo>
                  <a:lnTo>
                    <a:pt x="140019" y="0"/>
                  </a:lnTo>
                  <a:lnTo>
                    <a:pt x="280038" y="143681"/>
                  </a:lnTo>
                  <a:lnTo>
                    <a:pt x="140019" y="287361"/>
                  </a:lnTo>
                  <a:lnTo>
                    <a:pt x="140019" y="229889"/>
                  </a:lnTo>
                  <a:lnTo>
                    <a:pt x="0" y="229889"/>
                  </a:lnTo>
                  <a:lnTo>
                    <a:pt x="0" y="57472"/>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6350">
              <a:solidFill>
                <a:schemeClr val="bg1">
                  <a:lumMod val="75000"/>
                </a:schemeClr>
              </a:solidFill>
            </a:ln>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0" tIns="57472" rIns="84010" bIns="57471" spcCol="1270" anchor="ctr"/>
            <a:lstStyle/>
            <a:p>
              <a:pPr algn="ctr" defTabSz="177800" fontAlgn="auto">
                <a:lnSpc>
                  <a:spcPct val="90000"/>
                </a:lnSpc>
                <a:spcAft>
                  <a:spcPct val="35000"/>
                </a:spcAft>
                <a:defRPr/>
              </a:pPr>
              <a:endParaRPr lang="en-US" sz="400">
                <a:solidFill>
                  <a:prstClr val="white"/>
                </a:solidFill>
              </a:endParaRPr>
            </a:p>
          </p:txBody>
        </p:sp>
        <p:sp>
          <p:nvSpPr>
            <p:cNvPr id="7" name="Freeform 6">
              <a:extLst>
                <a:ext uri="{FF2B5EF4-FFF2-40B4-BE49-F238E27FC236}">
                  <a16:creationId xmlns:a16="http://schemas.microsoft.com/office/drawing/2014/main" id="{FDF82621-78F1-4D49-BE5C-52C959A78927}"/>
                </a:ext>
              </a:extLst>
            </p:cNvPr>
            <p:cNvSpPr/>
            <p:nvPr/>
          </p:nvSpPr>
          <p:spPr>
            <a:xfrm>
              <a:off x="2458662" y="1659030"/>
              <a:ext cx="1601835" cy="926537"/>
            </a:xfrm>
            <a:custGeom>
              <a:avLst/>
              <a:gdLst>
                <a:gd name="connsiteX0" fmla="*/ 0 w 1154194"/>
                <a:gd name="connsiteY0" fmla="*/ 48955 h 489547"/>
                <a:gd name="connsiteX1" fmla="*/ 48955 w 1154194"/>
                <a:gd name="connsiteY1" fmla="*/ 0 h 489547"/>
                <a:gd name="connsiteX2" fmla="*/ 1105239 w 1154194"/>
                <a:gd name="connsiteY2" fmla="*/ 0 h 489547"/>
                <a:gd name="connsiteX3" fmla="*/ 1154194 w 1154194"/>
                <a:gd name="connsiteY3" fmla="*/ 48955 h 489547"/>
                <a:gd name="connsiteX4" fmla="*/ 1154194 w 1154194"/>
                <a:gd name="connsiteY4" fmla="*/ 440592 h 489547"/>
                <a:gd name="connsiteX5" fmla="*/ 1105239 w 1154194"/>
                <a:gd name="connsiteY5" fmla="*/ 489547 h 489547"/>
                <a:gd name="connsiteX6" fmla="*/ 48955 w 1154194"/>
                <a:gd name="connsiteY6" fmla="*/ 489547 h 489547"/>
                <a:gd name="connsiteX7" fmla="*/ 0 w 1154194"/>
                <a:gd name="connsiteY7" fmla="*/ 440592 h 489547"/>
                <a:gd name="connsiteX8" fmla="*/ 0 w 1154194"/>
                <a:gd name="connsiteY8" fmla="*/ 48955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194" h="489547">
                  <a:moveTo>
                    <a:pt x="0" y="48955"/>
                  </a:moveTo>
                  <a:cubicBezTo>
                    <a:pt x="0" y="21918"/>
                    <a:pt x="21918" y="0"/>
                    <a:pt x="48955" y="0"/>
                  </a:cubicBezTo>
                  <a:lnTo>
                    <a:pt x="1105239" y="0"/>
                  </a:lnTo>
                  <a:cubicBezTo>
                    <a:pt x="1132276" y="0"/>
                    <a:pt x="1154194" y="21918"/>
                    <a:pt x="1154194" y="48955"/>
                  </a:cubicBezTo>
                  <a:lnTo>
                    <a:pt x="1154194" y="440592"/>
                  </a:lnTo>
                  <a:cubicBezTo>
                    <a:pt x="1154194" y="467629"/>
                    <a:pt x="1132276" y="489547"/>
                    <a:pt x="1105239" y="489547"/>
                  </a:cubicBezTo>
                  <a:lnTo>
                    <a:pt x="48955" y="489547"/>
                  </a:lnTo>
                  <a:cubicBezTo>
                    <a:pt x="21918" y="489547"/>
                    <a:pt x="0" y="467629"/>
                    <a:pt x="0" y="440592"/>
                  </a:cubicBezTo>
                  <a:lnTo>
                    <a:pt x="0" y="48955"/>
                  </a:lnTo>
                  <a:close/>
                </a:path>
              </a:pathLst>
            </a:custGeom>
          </p:spPr>
          <p:style>
            <a:lnRef idx="2">
              <a:schemeClr val="lt1">
                <a:hueOff val="0"/>
                <a:satOff val="0"/>
                <a:lumOff val="0"/>
                <a:alphaOff val="0"/>
              </a:schemeClr>
            </a:lnRef>
            <a:fillRef idx="1">
              <a:schemeClr val="accent3">
                <a:hueOff val="3750088"/>
                <a:satOff val="-5627"/>
                <a:lumOff val="-915"/>
                <a:alphaOff val="0"/>
              </a:schemeClr>
            </a:fillRef>
            <a:effectRef idx="0">
              <a:schemeClr val="accent3">
                <a:hueOff val="3750088"/>
                <a:satOff val="-5627"/>
                <a:lumOff val="-915"/>
                <a:alphaOff val="0"/>
              </a:schemeClr>
            </a:effectRef>
            <a:fontRef idx="minor">
              <a:schemeClr val="lt1"/>
            </a:fontRef>
          </p:style>
          <p:txBody>
            <a:bodyPr lIns="99568" tIns="99568" rIns="99568" bIns="216522"/>
            <a:lstStyle>
              <a:lvl1pPr defTabSz="622300">
                <a:lnSpc>
                  <a:spcPct val="90000"/>
                </a:lnSpc>
                <a:spcBef>
                  <a:spcPts val="1000"/>
                </a:spcBef>
                <a:buFont typeface="Arial" pitchFamily="34" charset="0"/>
                <a:buChar char="•"/>
                <a:defRPr sz="2800">
                  <a:solidFill>
                    <a:schemeClr val="tx1"/>
                  </a:solidFill>
                  <a:latin typeface="Century Gothic" pitchFamily="34" charset="0"/>
                </a:defRPr>
              </a:lvl1pPr>
              <a:lvl2pPr marL="742950" indent="-285750" defTabSz="622300">
                <a:lnSpc>
                  <a:spcPct val="90000"/>
                </a:lnSpc>
                <a:spcBef>
                  <a:spcPts val="500"/>
                </a:spcBef>
                <a:buFont typeface="Arial" pitchFamily="34" charset="0"/>
                <a:buChar char="•"/>
                <a:defRPr sz="2400">
                  <a:solidFill>
                    <a:schemeClr val="tx1"/>
                  </a:solidFill>
                  <a:latin typeface="Century Gothic" pitchFamily="34" charset="0"/>
                </a:defRPr>
              </a:lvl2pPr>
              <a:lvl3pPr marL="1143000" indent="-228600" defTabSz="622300">
                <a:lnSpc>
                  <a:spcPct val="90000"/>
                </a:lnSpc>
                <a:spcBef>
                  <a:spcPts val="500"/>
                </a:spcBef>
                <a:buFont typeface="Arial" pitchFamily="34" charset="0"/>
                <a:buChar char="•"/>
                <a:defRPr sz="2000">
                  <a:solidFill>
                    <a:schemeClr val="tx1"/>
                  </a:solidFill>
                  <a:latin typeface="Century Gothic" pitchFamily="34" charset="0"/>
                </a:defRPr>
              </a:lvl3pPr>
              <a:lvl4pPr marL="1600200" indent="-228600" defTabSz="622300">
                <a:lnSpc>
                  <a:spcPct val="90000"/>
                </a:lnSpc>
                <a:spcBef>
                  <a:spcPts val="500"/>
                </a:spcBef>
                <a:buFont typeface="Arial" pitchFamily="34" charset="0"/>
                <a:buChar char="•"/>
                <a:defRPr>
                  <a:solidFill>
                    <a:schemeClr val="tx1"/>
                  </a:solidFill>
                  <a:latin typeface="Century Gothic" pitchFamily="34" charset="0"/>
                </a:defRPr>
              </a:lvl4pPr>
              <a:lvl5pPr marL="2057400" indent="-228600" defTabSz="622300">
                <a:lnSpc>
                  <a:spcPct val="90000"/>
                </a:lnSpc>
                <a:spcBef>
                  <a:spcPts val="500"/>
                </a:spcBef>
                <a:buFont typeface="Arial" pitchFamily="34" charset="0"/>
                <a:buChar char="•"/>
                <a:defRPr>
                  <a:solidFill>
                    <a:schemeClr val="tx1"/>
                  </a:solidFill>
                  <a:latin typeface="Century Gothic" pitchFamily="34" charset="0"/>
                </a:defRPr>
              </a:lvl5pPr>
              <a:lvl6pPr marL="2514600" indent="-228600" defTabSz="6223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6pPr>
              <a:lvl7pPr marL="2971800" indent="-228600" defTabSz="6223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7pPr>
              <a:lvl8pPr marL="3429000" indent="-228600" defTabSz="6223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8pPr>
              <a:lvl9pPr marL="3886200" indent="-228600" defTabSz="6223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9pPr>
            </a:lstStyle>
            <a:p>
              <a:pPr algn="ctr">
                <a:spcBef>
                  <a:spcPct val="0"/>
                </a:spcBef>
                <a:spcAft>
                  <a:spcPct val="35000"/>
                </a:spcAft>
                <a:buFontTx/>
                <a:buNone/>
                <a:defRPr/>
              </a:pPr>
              <a:r>
                <a:rPr lang="en-US" altLang="en-US" sz="1600" b="1">
                  <a:solidFill>
                    <a:srgbClr val="F2F2F2"/>
                  </a:solidFill>
                  <a:cs typeface="Arial" pitchFamily="34" charset="0"/>
                </a:rPr>
                <a:t>OUTPUTS</a:t>
              </a:r>
              <a:endParaRPr lang="en-US" altLang="en-US" sz="900" b="1">
                <a:solidFill>
                  <a:srgbClr val="F2F2F2"/>
                </a:solidFill>
                <a:cs typeface="Arial" pitchFamily="34" charset="0"/>
              </a:endParaRPr>
            </a:p>
          </p:txBody>
        </p:sp>
        <p:sp>
          <p:nvSpPr>
            <p:cNvPr id="8" name="Freeform 7">
              <a:extLst>
                <a:ext uri="{FF2B5EF4-FFF2-40B4-BE49-F238E27FC236}">
                  <a16:creationId xmlns:a16="http://schemas.microsoft.com/office/drawing/2014/main" id="{29B1C9D0-D1DC-4B57-8CDB-BB79C764168D}"/>
                </a:ext>
              </a:extLst>
            </p:cNvPr>
            <p:cNvSpPr/>
            <p:nvPr/>
          </p:nvSpPr>
          <p:spPr>
            <a:xfrm>
              <a:off x="4549462" y="1659030"/>
              <a:ext cx="1658988" cy="909239"/>
            </a:xfrm>
            <a:custGeom>
              <a:avLst/>
              <a:gdLst>
                <a:gd name="connsiteX0" fmla="*/ 0 w 1154194"/>
                <a:gd name="connsiteY0" fmla="*/ 48955 h 489547"/>
                <a:gd name="connsiteX1" fmla="*/ 48955 w 1154194"/>
                <a:gd name="connsiteY1" fmla="*/ 0 h 489547"/>
                <a:gd name="connsiteX2" fmla="*/ 1105239 w 1154194"/>
                <a:gd name="connsiteY2" fmla="*/ 0 h 489547"/>
                <a:gd name="connsiteX3" fmla="*/ 1154194 w 1154194"/>
                <a:gd name="connsiteY3" fmla="*/ 48955 h 489547"/>
                <a:gd name="connsiteX4" fmla="*/ 1154194 w 1154194"/>
                <a:gd name="connsiteY4" fmla="*/ 440592 h 489547"/>
                <a:gd name="connsiteX5" fmla="*/ 1105239 w 1154194"/>
                <a:gd name="connsiteY5" fmla="*/ 489547 h 489547"/>
                <a:gd name="connsiteX6" fmla="*/ 48955 w 1154194"/>
                <a:gd name="connsiteY6" fmla="*/ 489547 h 489547"/>
                <a:gd name="connsiteX7" fmla="*/ 0 w 1154194"/>
                <a:gd name="connsiteY7" fmla="*/ 440592 h 489547"/>
                <a:gd name="connsiteX8" fmla="*/ 0 w 1154194"/>
                <a:gd name="connsiteY8" fmla="*/ 48955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194" h="489547">
                  <a:moveTo>
                    <a:pt x="0" y="48955"/>
                  </a:moveTo>
                  <a:cubicBezTo>
                    <a:pt x="0" y="21918"/>
                    <a:pt x="21918" y="0"/>
                    <a:pt x="48955" y="0"/>
                  </a:cubicBezTo>
                  <a:lnTo>
                    <a:pt x="1105239" y="0"/>
                  </a:lnTo>
                  <a:cubicBezTo>
                    <a:pt x="1132276" y="0"/>
                    <a:pt x="1154194" y="21918"/>
                    <a:pt x="1154194" y="48955"/>
                  </a:cubicBezTo>
                  <a:lnTo>
                    <a:pt x="1154194" y="440592"/>
                  </a:lnTo>
                  <a:cubicBezTo>
                    <a:pt x="1154194" y="467629"/>
                    <a:pt x="1132276" y="489547"/>
                    <a:pt x="1105239" y="489547"/>
                  </a:cubicBezTo>
                  <a:lnTo>
                    <a:pt x="48955" y="489547"/>
                  </a:lnTo>
                  <a:cubicBezTo>
                    <a:pt x="21918" y="489547"/>
                    <a:pt x="0" y="467629"/>
                    <a:pt x="0" y="440592"/>
                  </a:cubicBezTo>
                  <a:lnTo>
                    <a:pt x="0" y="48955"/>
                  </a:lnTo>
                  <a:close/>
                </a:path>
              </a:pathLst>
            </a:custGeom>
          </p:spPr>
          <p:style>
            <a:lnRef idx="2">
              <a:schemeClr val="lt1">
                <a:hueOff val="0"/>
                <a:satOff val="0"/>
                <a:lumOff val="0"/>
                <a:alphaOff val="0"/>
              </a:schemeClr>
            </a:lnRef>
            <a:fillRef idx="1">
              <a:schemeClr val="accent3">
                <a:hueOff val="7500176"/>
                <a:satOff val="-11253"/>
                <a:lumOff val="-1830"/>
                <a:alphaOff val="0"/>
              </a:schemeClr>
            </a:fillRef>
            <a:effectRef idx="0">
              <a:schemeClr val="accent3">
                <a:hueOff val="7500176"/>
                <a:satOff val="-11253"/>
                <a:lumOff val="-1830"/>
                <a:alphaOff val="0"/>
              </a:schemeClr>
            </a:effectRef>
            <a:fontRef idx="minor">
              <a:schemeClr val="lt1"/>
            </a:fontRef>
          </p:style>
          <p:txBody>
            <a:bodyPr lIns="99568" tIns="99568" rIns="99568" bIns="216522" spcCol="1270"/>
            <a:lstStyle/>
            <a:p>
              <a:pPr algn="ctr" defTabSz="622300" fontAlgn="auto">
                <a:lnSpc>
                  <a:spcPct val="90000"/>
                </a:lnSpc>
                <a:spcAft>
                  <a:spcPct val="35000"/>
                </a:spcAft>
                <a:defRPr/>
              </a:pPr>
              <a:r>
                <a:rPr lang="en-US" sz="1600" b="1" dirty="0">
                  <a:solidFill>
                    <a:prstClr val="white">
                      <a:lumMod val="95000"/>
                    </a:prstClr>
                  </a:solidFill>
                  <a:latin typeface="Century Gothic" panose="020B0502020202020204" pitchFamily="34" charset="0"/>
                </a:rPr>
                <a:t>OUTCOMES</a:t>
              </a:r>
            </a:p>
          </p:txBody>
        </p:sp>
        <p:sp>
          <p:nvSpPr>
            <p:cNvPr id="9" name="Freeform 8">
              <a:extLst>
                <a:ext uri="{FF2B5EF4-FFF2-40B4-BE49-F238E27FC236}">
                  <a16:creationId xmlns:a16="http://schemas.microsoft.com/office/drawing/2014/main" id="{03302F3B-BBB6-4D99-9DE9-6587C114DDEF}"/>
                </a:ext>
              </a:extLst>
            </p:cNvPr>
            <p:cNvSpPr/>
            <p:nvPr/>
          </p:nvSpPr>
          <p:spPr>
            <a:xfrm>
              <a:off x="6732340" y="1659030"/>
              <a:ext cx="1809804" cy="908158"/>
            </a:xfrm>
            <a:custGeom>
              <a:avLst/>
              <a:gdLst>
                <a:gd name="connsiteX0" fmla="*/ 0 w 1154194"/>
                <a:gd name="connsiteY0" fmla="*/ 48955 h 489547"/>
                <a:gd name="connsiteX1" fmla="*/ 48955 w 1154194"/>
                <a:gd name="connsiteY1" fmla="*/ 0 h 489547"/>
                <a:gd name="connsiteX2" fmla="*/ 1105239 w 1154194"/>
                <a:gd name="connsiteY2" fmla="*/ 0 h 489547"/>
                <a:gd name="connsiteX3" fmla="*/ 1154194 w 1154194"/>
                <a:gd name="connsiteY3" fmla="*/ 48955 h 489547"/>
                <a:gd name="connsiteX4" fmla="*/ 1154194 w 1154194"/>
                <a:gd name="connsiteY4" fmla="*/ 440592 h 489547"/>
                <a:gd name="connsiteX5" fmla="*/ 1105239 w 1154194"/>
                <a:gd name="connsiteY5" fmla="*/ 489547 h 489547"/>
                <a:gd name="connsiteX6" fmla="*/ 48955 w 1154194"/>
                <a:gd name="connsiteY6" fmla="*/ 489547 h 489547"/>
                <a:gd name="connsiteX7" fmla="*/ 0 w 1154194"/>
                <a:gd name="connsiteY7" fmla="*/ 440592 h 489547"/>
                <a:gd name="connsiteX8" fmla="*/ 0 w 1154194"/>
                <a:gd name="connsiteY8" fmla="*/ 48955 h 48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4194" h="489547">
                  <a:moveTo>
                    <a:pt x="0" y="48955"/>
                  </a:moveTo>
                  <a:cubicBezTo>
                    <a:pt x="0" y="21918"/>
                    <a:pt x="21918" y="0"/>
                    <a:pt x="48955" y="0"/>
                  </a:cubicBezTo>
                  <a:lnTo>
                    <a:pt x="1105239" y="0"/>
                  </a:lnTo>
                  <a:cubicBezTo>
                    <a:pt x="1132276" y="0"/>
                    <a:pt x="1154194" y="21918"/>
                    <a:pt x="1154194" y="48955"/>
                  </a:cubicBezTo>
                  <a:lnTo>
                    <a:pt x="1154194" y="440592"/>
                  </a:lnTo>
                  <a:cubicBezTo>
                    <a:pt x="1154194" y="467629"/>
                    <a:pt x="1132276" y="489547"/>
                    <a:pt x="1105239" y="489547"/>
                  </a:cubicBezTo>
                  <a:lnTo>
                    <a:pt x="48955" y="489547"/>
                  </a:lnTo>
                  <a:cubicBezTo>
                    <a:pt x="21918" y="489547"/>
                    <a:pt x="0" y="467629"/>
                    <a:pt x="0" y="440592"/>
                  </a:cubicBezTo>
                  <a:lnTo>
                    <a:pt x="0" y="48955"/>
                  </a:lnTo>
                  <a:close/>
                </a:path>
              </a:pathLst>
            </a:custGeom>
          </p:spPr>
          <p:style>
            <a:lnRef idx="2">
              <a:schemeClr val="lt1">
                <a:hueOff val="0"/>
                <a:satOff val="0"/>
                <a:lumOff val="0"/>
                <a:alphaOff val="0"/>
              </a:schemeClr>
            </a:lnRef>
            <a:fillRef idx="1">
              <a:schemeClr val="accent3">
                <a:hueOff val="11250264"/>
                <a:satOff val="-16880"/>
                <a:lumOff val="-2745"/>
                <a:alphaOff val="0"/>
              </a:schemeClr>
            </a:fillRef>
            <a:effectRef idx="0">
              <a:schemeClr val="accent3">
                <a:hueOff val="11250264"/>
                <a:satOff val="-16880"/>
                <a:lumOff val="-2745"/>
                <a:alphaOff val="0"/>
              </a:schemeClr>
            </a:effectRef>
            <a:fontRef idx="minor">
              <a:schemeClr val="lt1"/>
            </a:fontRef>
          </p:style>
          <p:txBody>
            <a:bodyPr lIns="99568" tIns="99568" rIns="99568" bIns="216522"/>
            <a:lstStyle>
              <a:lvl1pPr defTabSz="622300">
                <a:lnSpc>
                  <a:spcPct val="90000"/>
                </a:lnSpc>
                <a:spcBef>
                  <a:spcPts val="1000"/>
                </a:spcBef>
                <a:buFont typeface="Arial" pitchFamily="34" charset="0"/>
                <a:buChar char="•"/>
                <a:defRPr sz="2800">
                  <a:solidFill>
                    <a:schemeClr val="tx1"/>
                  </a:solidFill>
                  <a:latin typeface="Century Gothic" pitchFamily="34" charset="0"/>
                </a:defRPr>
              </a:lvl1pPr>
              <a:lvl2pPr marL="742950" indent="-285750" defTabSz="622300">
                <a:lnSpc>
                  <a:spcPct val="90000"/>
                </a:lnSpc>
                <a:spcBef>
                  <a:spcPts val="500"/>
                </a:spcBef>
                <a:buFont typeface="Arial" pitchFamily="34" charset="0"/>
                <a:buChar char="•"/>
                <a:defRPr sz="2400">
                  <a:solidFill>
                    <a:schemeClr val="tx1"/>
                  </a:solidFill>
                  <a:latin typeface="Century Gothic" pitchFamily="34" charset="0"/>
                </a:defRPr>
              </a:lvl2pPr>
              <a:lvl3pPr marL="1143000" indent="-228600" defTabSz="622300">
                <a:lnSpc>
                  <a:spcPct val="90000"/>
                </a:lnSpc>
                <a:spcBef>
                  <a:spcPts val="500"/>
                </a:spcBef>
                <a:buFont typeface="Arial" pitchFamily="34" charset="0"/>
                <a:buChar char="•"/>
                <a:defRPr sz="2000">
                  <a:solidFill>
                    <a:schemeClr val="tx1"/>
                  </a:solidFill>
                  <a:latin typeface="Century Gothic" pitchFamily="34" charset="0"/>
                </a:defRPr>
              </a:lvl3pPr>
              <a:lvl4pPr marL="1600200" indent="-228600" defTabSz="622300">
                <a:lnSpc>
                  <a:spcPct val="90000"/>
                </a:lnSpc>
                <a:spcBef>
                  <a:spcPts val="500"/>
                </a:spcBef>
                <a:buFont typeface="Arial" pitchFamily="34" charset="0"/>
                <a:buChar char="•"/>
                <a:defRPr>
                  <a:solidFill>
                    <a:schemeClr val="tx1"/>
                  </a:solidFill>
                  <a:latin typeface="Century Gothic" pitchFamily="34" charset="0"/>
                </a:defRPr>
              </a:lvl4pPr>
              <a:lvl5pPr marL="2057400" indent="-228600" defTabSz="622300">
                <a:lnSpc>
                  <a:spcPct val="90000"/>
                </a:lnSpc>
                <a:spcBef>
                  <a:spcPts val="500"/>
                </a:spcBef>
                <a:buFont typeface="Arial" pitchFamily="34" charset="0"/>
                <a:buChar char="•"/>
                <a:defRPr>
                  <a:solidFill>
                    <a:schemeClr val="tx1"/>
                  </a:solidFill>
                  <a:latin typeface="Century Gothic" pitchFamily="34" charset="0"/>
                </a:defRPr>
              </a:lvl5pPr>
              <a:lvl6pPr marL="2514600" indent="-228600" defTabSz="6223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6pPr>
              <a:lvl7pPr marL="2971800" indent="-228600" defTabSz="6223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7pPr>
              <a:lvl8pPr marL="3429000" indent="-228600" defTabSz="6223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8pPr>
              <a:lvl9pPr marL="3886200" indent="-228600" defTabSz="6223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9pPr>
            </a:lstStyle>
            <a:p>
              <a:pPr algn="ctr">
                <a:spcBef>
                  <a:spcPct val="0"/>
                </a:spcBef>
                <a:spcAft>
                  <a:spcPct val="35000"/>
                </a:spcAft>
                <a:buFontTx/>
                <a:buNone/>
                <a:defRPr/>
              </a:pPr>
              <a:r>
                <a:rPr lang="en-US" altLang="en-US" sz="1600" b="1">
                  <a:solidFill>
                    <a:srgbClr val="F2F2F2"/>
                  </a:solidFill>
                  <a:cs typeface="Arial" pitchFamily="34" charset="0"/>
                </a:rPr>
                <a:t>IMPACT</a:t>
              </a:r>
              <a:endParaRPr lang="en-US" altLang="en-US" sz="900" b="1">
                <a:solidFill>
                  <a:srgbClr val="F2F2F2"/>
                </a:solidFill>
                <a:cs typeface="Arial" pitchFamily="34" charset="0"/>
              </a:endParaRPr>
            </a:p>
          </p:txBody>
        </p:sp>
        <p:grpSp>
          <p:nvGrpSpPr>
            <p:cNvPr id="83978" name="Group 28">
              <a:extLst>
                <a:ext uri="{FF2B5EF4-FFF2-40B4-BE49-F238E27FC236}">
                  <a16:creationId xmlns:a16="http://schemas.microsoft.com/office/drawing/2014/main" id="{986CD7A2-9062-4A92-9F8B-02D8BEBD4136}"/>
                </a:ext>
              </a:extLst>
            </p:cNvPr>
            <p:cNvGrpSpPr>
              <a:grpSpLocks/>
            </p:cNvGrpSpPr>
            <p:nvPr/>
          </p:nvGrpSpPr>
          <p:grpSpPr bwMode="auto">
            <a:xfrm>
              <a:off x="323528" y="2384688"/>
              <a:ext cx="8610740" cy="2340456"/>
              <a:chOff x="344006" y="1736616"/>
              <a:chExt cx="8610740" cy="2340456"/>
            </a:xfrm>
          </p:grpSpPr>
          <p:sp>
            <p:nvSpPr>
              <p:cNvPr id="13" name="Freeform 12">
                <a:extLst>
                  <a:ext uri="{FF2B5EF4-FFF2-40B4-BE49-F238E27FC236}">
                    <a16:creationId xmlns:a16="http://schemas.microsoft.com/office/drawing/2014/main" id="{33E5D006-F443-49CF-8DDA-A6AE43AE6496}"/>
                  </a:ext>
                </a:extLst>
              </p:cNvPr>
              <p:cNvSpPr/>
              <p:nvPr/>
            </p:nvSpPr>
            <p:spPr>
              <a:xfrm>
                <a:off x="343888" y="1736403"/>
                <a:ext cx="1836793" cy="2340669"/>
              </a:xfrm>
              <a:custGeom>
                <a:avLst/>
                <a:gdLst>
                  <a:gd name="connsiteX0" fmla="*/ 0 w 1837131"/>
                  <a:gd name="connsiteY0" fmla="*/ 183713 h 3744000"/>
                  <a:gd name="connsiteX1" fmla="*/ 183713 w 1837131"/>
                  <a:gd name="connsiteY1" fmla="*/ 0 h 3744000"/>
                  <a:gd name="connsiteX2" fmla="*/ 1653418 w 1837131"/>
                  <a:gd name="connsiteY2" fmla="*/ 0 h 3744000"/>
                  <a:gd name="connsiteX3" fmla="*/ 1837131 w 1837131"/>
                  <a:gd name="connsiteY3" fmla="*/ 183713 h 3744000"/>
                  <a:gd name="connsiteX4" fmla="*/ 1837131 w 1837131"/>
                  <a:gd name="connsiteY4" fmla="*/ 3560287 h 3744000"/>
                  <a:gd name="connsiteX5" fmla="*/ 1653418 w 1837131"/>
                  <a:gd name="connsiteY5" fmla="*/ 3744000 h 3744000"/>
                  <a:gd name="connsiteX6" fmla="*/ 183713 w 1837131"/>
                  <a:gd name="connsiteY6" fmla="*/ 3744000 h 3744000"/>
                  <a:gd name="connsiteX7" fmla="*/ 0 w 1837131"/>
                  <a:gd name="connsiteY7" fmla="*/ 3560287 h 3744000"/>
                  <a:gd name="connsiteX8" fmla="*/ 0 w 1837131"/>
                  <a:gd name="connsiteY8" fmla="*/ 183713 h 37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7131" h="3744000">
                    <a:moveTo>
                      <a:pt x="0" y="183713"/>
                    </a:moveTo>
                    <a:cubicBezTo>
                      <a:pt x="0" y="82251"/>
                      <a:pt x="82251" y="0"/>
                      <a:pt x="183713" y="0"/>
                    </a:cubicBezTo>
                    <a:lnTo>
                      <a:pt x="1653418" y="0"/>
                    </a:lnTo>
                    <a:cubicBezTo>
                      <a:pt x="1754880" y="0"/>
                      <a:pt x="1837131" y="82251"/>
                      <a:pt x="1837131" y="183713"/>
                    </a:cubicBezTo>
                    <a:lnTo>
                      <a:pt x="1837131" y="3560287"/>
                    </a:lnTo>
                    <a:cubicBezTo>
                      <a:pt x="1837131" y="3661749"/>
                      <a:pt x="1754880" y="3744000"/>
                      <a:pt x="1653418" y="3744000"/>
                    </a:cubicBezTo>
                    <a:lnTo>
                      <a:pt x="183713" y="3744000"/>
                    </a:lnTo>
                    <a:cubicBezTo>
                      <a:pt x="82251" y="3744000"/>
                      <a:pt x="0" y="3661749"/>
                      <a:pt x="0" y="3560287"/>
                    </a:cubicBezTo>
                    <a:lnTo>
                      <a:pt x="0" y="183713"/>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81824" tIns="181824" rIns="181824" bIns="181824"/>
              <a:lstStyle>
                <a:lvl1pPr marL="342900" indent="-342900" defTabSz="800100">
                  <a:lnSpc>
                    <a:spcPct val="90000"/>
                  </a:lnSpc>
                  <a:spcBef>
                    <a:spcPts val="1000"/>
                  </a:spcBef>
                  <a:buFont typeface="Arial" pitchFamily="34" charset="0"/>
                  <a:buChar char="•"/>
                  <a:defRPr sz="2800">
                    <a:solidFill>
                      <a:schemeClr val="tx1"/>
                    </a:solidFill>
                    <a:latin typeface="Century Gothic" pitchFamily="34" charset="0"/>
                  </a:defRPr>
                </a:lvl1pPr>
                <a:lvl2pPr marL="171450" indent="-171450" defTabSz="800100">
                  <a:lnSpc>
                    <a:spcPct val="90000"/>
                  </a:lnSpc>
                  <a:spcBef>
                    <a:spcPts val="500"/>
                  </a:spcBef>
                  <a:buFont typeface="Arial" pitchFamily="34" charset="0"/>
                  <a:buChar char="•"/>
                  <a:defRPr sz="2400">
                    <a:solidFill>
                      <a:schemeClr val="tx1"/>
                    </a:solidFill>
                    <a:latin typeface="Century Gothic" pitchFamily="34" charset="0"/>
                  </a:defRPr>
                </a:lvl2pPr>
                <a:lvl3pPr marL="1143000" indent="-228600" defTabSz="800100">
                  <a:lnSpc>
                    <a:spcPct val="90000"/>
                  </a:lnSpc>
                  <a:spcBef>
                    <a:spcPts val="500"/>
                  </a:spcBef>
                  <a:buFont typeface="Arial" pitchFamily="34" charset="0"/>
                  <a:buChar char="•"/>
                  <a:defRPr sz="2000">
                    <a:solidFill>
                      <a:schemeClr val="tx1"/>
                    </a:solidFill>
                    <a:latin typeface="Century Gothic" pitchFamily="34" charset="0"/>
                  </a:defRPr>
                </a:lvl3pPr>
                <a:lvl4pPr marL="1600200" indent="-228600" defTabSz="800100">
                  <a:lnSpc>
                    <a:spcPct val="90000"/>
                  </a:lnSpc>
                  <a:spcBef>
                    <a:spcPts val="500"/>
                  </a:spcBef>
                  <a:buFont typeface="Arial" pitchFamily="34" charset="0"/>
                  <a:buChar char="•"/>
                  <a:defRPr>
                    <a:solidFill>
                      <a:schemeClr val="tx1"/>
                    </a:solidFill>
                    <a:latin typeface="Century Gothic" pitchFamily="34" charset="0"/>
                  </a:defRPr>
                </a:lvl4pPr>
                <a:lvl5pPr marL="2057400" indent="-228600" defTabSz="800100">
                  <a:lnSpc>
                    <a:spcPct val="90000"/>
                  </a:lnSpc>
                  <a:spcBef>
                    <a:spcPts val="500"/>
                  </a:spcBef>
                  <a:buFont typeface="Arial" pitchFamily="34" charset="0"/>
                  <a:buChar char="•"/>
                  <a:defRPr>
                    <a:solidFill>
                      <a:schemeClr val="tx1"/>
                    </a:solidFill>
                    <a:latin typeface="Century Gothic" pitchFamily="34" charset="0"/>
                  </a:defRPr>
                </a:lvl5pPr>
                <a:lvl6pPr marL="2514600" indent="-228600" defTabSz="8001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6pPr>
                <a:lvl7pPr marL="2971800" indent="-228600" defTabSz="8001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7pPr>
                <a:lvl8pPr marL="3429000" indent="-228600" defTabSz="8001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8pPr>
                <a:lvl9pPr marL="3886200" indent="-228600" defTabSz="8001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9pPr>
              </a:lstStyle>
              <a:p>
                <a:pPr lvl="1">
                  <a:spcBef>
                    <a:spcPct val="0"/>
                  </a:spcBef>
                  <a:spcAft>
                    <a:spcPts val="300"/>
                  </a:spcAft>
                  <a:buFontTx/>
                  <a:buChar char="•"/>
                  <a:defRPr/>
                </a:pPr>
                <a:r>
                  <a:rPr lang="en-US" altLang="en-US" sz="1400">
                    <a:solidFill>
                      <a:srgbClr val="000000"/>
                    </a:solidFill>
                    <a:cs typeface="Arial" pitchFamily="34" charset="0"/>
                  </a:rPr>
                  <a:t>Availability of drugs per care level</a:t>
                </a:r>
              </a:p>
              <a:p>
                <a:pPr lvl="1">
                  <a:spcBef>
                    <a:spcPct val="0"/>
                  </a:spcBef>
                  <a:spcAft>
                    <a:spcPts val="300"/>
                  </a:spcAft>
                  <a:buFontTx/>
                  <a:buChar char="•"/>
                  <a:defRPr/>
                </a:pPr>
                <a:r>
                  <a:rPr lang="en-US" altLang="en-US" sz="1400">
                    <a:solidFill>
                      <a:srgbClr val="000000"/>
                    </a:solidFill>
                    <a:cs typeface="Arial" pitchFamily="34" charset="0"/>
                  </a:rPr>
                  <a:t>Basic equipment per activity type</a:t>
                </a:r>
              </a:p>
              <a:p>
                <a:pPr lvl="1">
                  <a:spcBef>
                    <a:spcPct val="0"/>
                  </a:spcBef>
                  <a:spcAft>
                    <a:spcPts val="300"/>
                  </a:spcAft>
                  <a:buFontTx/>
                  <a:buChar char="•"/>
                  <a:defRPr/>
                </a:pPr>
                <a:r>
                  <a:rPr lang="en-US" altLang="en-US" sz="1400">
                    <a:solidFill>
                      <a:srgbClr val="000000"/>
                    </a:solidFill>
                    <a:cs typeface="Arial" pitchFamily="34" charset="0"/>
                  </a:rPr>
                  <a:t>Number of staff per category and per capita</a:t>
                </a:r>
              </a:p>
              <a:p>
                <a:pPr lvl="1">
                  <a:spcBef>
                    <a:spcPct val="0"/>
                  </a:spcBef>
                  <a:spcAft>
                    <a:spcPts val="300"/>
                  </a:spcAft>
                  <a:buFontTx/>
                  <a:buChar char="•"/>
                  <a:defRPr/>
                </a:pPr>
                <a:r>
                  <a:rPr lang="en-US" altLang="en-US" sz="1400">
                    <a:solidFill>
                      <a:srgbClr val="000000"/>
                    </a:solidFill>
                    <a:cs typeface="Arial" pitchFamily="34" charset="0"/>
                  </a:rPr>
                  <a:t>Number of drug shortages</a:t>
                </a:r>
              </a:p>
              <a:p>
                <a:pPr lvl="1">
                  <a:spcBef>
                    <a:spcPct val="0"/>
                  </a:spcBef>
                  <a:spcAft>
                    <a:spcPts val="300"/>
                  </a:spcAft>
                  <a:buFontTx/>
                  <a:buChar char="•"/>
                  <a:defRPr/>
                </a:pPr>
                <a:r>
                  <a:rPr lang="en-US" altLang="en-US" sz="1400">
                    <a:solidFill>
                      <a:srgbClr val="000000"/>
                    </a:solidFill>
                    <a:cs typeface="Arial" pitchFamily="34" charset="0"/>
                  </a:rPr>
                  <a:t>Number of surgical or obstetrical acts done</a:t>
                </a:r>
              </a:p>
              <a:p>
                <a:pPr lvl="1">
                  <a:spcBef>
                    <a:spcPct val="0"/>
                  </a:spcBef>
                  <a:spcAft>
                    <a:spcPts val="300"/>
                  </a:spcAft>
                  <a:buFontTx/>
                  <a:buChar char="•"/>
                  <a:defRPr/>
                </a:pPr>
                <a:endParaRPr lang="en-US" altLang="en-US" sz="1200">
                  <a:solidFill>
                    <a:srgbClr val="000000"/>
                  </a:solidFill>
                  <a:latin typeface="Calibri" pitchFamily="34" charset="0"/>
                  <a:cs typeface="Arial" pitchFamily="34" charset="0"/>
                </a:endParaRPr>
              </a:p>
            </p:txBody>
          </p:sp>
          <p:sp>
            <p:nvSpPr>
              <p:cNvPr id="14" name="Freeform 13">
                <a:extLst>
                  <a:ext uri="{FF2B5EF4-FFF2-40B4-BE49-F238E27FC236}">
                    <a16:creationId xmlns:a16="http://schemas.microsoft.com/office/drawing/2014/main" id="{951D55D1-0403-4638-BDB5-BB3D8E0906C8}"/>
                  </a:ext>
                </a:extLst>
              </p:cNvPr>
              <p:cNvSpPr/>
              <p:nvPr/>
            </p:nvSpPr>
            <p:spPr>
              <a:xfrm>
                <a:off x="2656945" y="1736403"/>
                <a:ext cx="1601835" cy="2340669"/>
              </a:xfrm>
              <a:custGeom>
                <a:avLst/>
                <a:gdLst>
                  <a:gd name="connsiteX0" fmla="*/ 0 w 1603014"/>
                  <a:gd name="connsiteY0" fmla="*/ 160301 h 3744000"/>
                  <a:gd name="connsiteX1" fmla="*/ 160301 w 1603014"/>
                  <a:gd name="connsiteY1" fmla="*/ 0 h 3744000"/>
                  <a:gd name="connsiteX2" fmla="*/ 1442713 w 1603014"/>
                  <a:gd name="connsiteY2" fmla="*/ 0 h 3744000"/>
                  <a:gd name="connsiteX3" fmla="*/ 1603014 w 1603014"/>
                  <a:gd name="connsiteY3" fmla="*/ 160301 h 3744000"/>
                  <a:gd name="connsiteX4" fmla="*/ 1603014 w 1603014"/>
                  <a:gd name="connsiteY4" fmla="*/ 3583699 h 3744000"/>
                  <a:gd name="connsiteX5" fmla="*/ 1442713 w 1603014"/>
                  <a:gd name="connsiteY5" fmla="*/ 3744000 h 3744000"/>
                  <a:gd name="connsiteX6" fmla="*/ 160301 w 1603014"/>
                  <a:gd name="connsiteY6" fmla="*/ 3744000 h 3744000"/>
                  <a:gd name="connsiteX7" fmla="*/ 0 w 1603014"/>
                  <a:gd name="connsiteY7" fmla="*/ 3583699 h 3744000"/>
                  <a:gd name="connsiteX8" fmla="*/ 0 w 1603014"/>
                  <a:gd name="connsiteY8" fmla="*/ 160301 h 37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014" h="3744000">
                    <a:moveTo>
                      <a:pt x="0" y="160301"/>
                    </a:moveTo>
                    <a:cubicBezTo>
                      <a:pt x="0" y="71769"/>
                      <a:pt x="71769" y="0"/>
                      <a:pt x="160301" y="0"/>
                    </a:cubicBezTo>
                    <a:lnTo>
                      <a:pt x="1442713" y="0"/>
                    </a:lnTo>
                    <a:cubicBezTo>
                      <a:pt x="1531245" y="0"/>
                      <a:pt x="1603014" y="71769"/>
                      <a:pt x="1603014" y="160301"/>
                    </a:cubicBezTo>
                    <a:lnTo>
                      <a:pt x="1603014" y="3583699"/>
                    </a:lnTo>
                    <a:cubicBezTo>
                      <a:pt x="1603014" y="3672231"/>
                      <a:pt x="1531245" y="3744000"/>
                      <a:pt x="1442713" y="3744000"/>
                    </a:cubicBezTo>
                    <a:lnTo>
                      <a:pt x="160301" y="3744000"/>
                    </a:lnTo>
                    <a:cubicBezTo>
                      <a:pt x="71769" y="3744000"/>
                      <a:pt x="0" y="3672231"/>
                      <a:pt x="0" y="3583699"/>
                    </a:cubicBezTo>
                    <a:lnTo>
                      <a:pt x="0" y="160301"/>
                    </a:lnTo>
                    <a:close/>
                  </a:path>
                </a:pathLst>
              </a:custGeom>
            </p:spPr>
            <p:style>
              <a:lnRef idx="2">
                <a:schemeClr val="accent3">
                  <a:hueOff val="3750088"/>
                  <a:satOff val="-5627"/>
                  <a:lumOff val="-91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74967" tIns="174967" rIns="174967" bIns="174967" spcCol="1270"/>
              <a:lstStyle/>
              <a:p>
                <a:pPr marL="171450" lvl="1" indent="-171450" defTabSz="800100" fontAlgn="auto">
                  <a:lnSpc>
                    <a:spcPct val="90000"/>
                  </a:lnSpc>
                  <a:spcAft>
                    <a:spcPts val="300"/>
                  </a:spcAft>
                  <a:buFontTx/>
                  <a:buChar char="••"/>
                  <a:defRPr/>
                </a:pPr>
                <a:r>
                  <a:rPr lang="en-US" sz="1400" dirty="0">
                    <a:solidFill>
                      <a:prstClr val="black">
                        <a:hueOff val="0"/>
                        <a:satOff val="0"/>
                        <a:lumOff val="0"/>
                        <a:alphaOff val="0"/>
                      </a:prstClr>
                    </a:solidFill>
                    <a:latin typeface="Century Gothic" panose="020B0502020202020204" pitchFamily="34" charset="0"/>
                  </a:rPr>
                  <a:t>Number of children immunized</a:t>
                </a:r>
              </a:p>
              <a:p>
                <a:pPr marL="171450" lvl="1" indent="-171450" defTabSz="800100" fontAlgn="auto">
                  <a:lnSpc>
                    <a:spcPct val="90000"/>
                  </a:lnSpc>
                  <a:spcAft>
                    <a:spcPts val="300"/>
                  </a:spcAft>
                  <a:buFontTx/>
                  <a:buChar char="••"/>
                  <a:defRPr/>
                </a:pPr>
                <a:r>
                  <a:rPr lang="en-US" sz="1400" dirty="0">
                    <a:solidFill>
                      <a:prstClr val="black">
                        <a:hueOff val="0"/>
                        <a:satOff val="0"/>
                        <a:lumOff val="0"/>
                        <a:alphaOff val="0"/>
                      </a:prstClr>
                    </a:solidFill>
                    <a:latin typeface="Century Gothic" panose="020B0502020202020204" pitchFamily="34" charset="0"/>
                  </a:rPr>
                  <a:t>Number of new cases in the facilities</a:t>
                </a:r>
              </a:p>
              <a:p>
                <a:pPr marL="171450" lvl="1" indent="-171450" defTabSz="800100" fontAlgn="auto">
                  <a:lnSpc>
                    <a:spcPct val="90000"/>
                  </a:lnSpc>
                  <a:spcAft>
                    <a:spcPts val="300"/>
                  </a:spcAft>
                  <a:buFontTx/>
                  <a:buChar char="••"/>
                  <a:defRPr/>
                </a:pPr>
                <a:r>
                  <a:rPr lang="en-US" sz="1400" dirty="0">
                    <a:solidFill>
                      <a:prstClr val="black">
                        <a:hueOff val="0"/>
                        <a:satOff val="0"/>
                        <a:lumOff val="0"/>
                        <a:alphaOff val="0"/>
                      </a:prstClr>
                    </a:solidFill>
                    <a:latin typeface="Century Gothic" panose="020B0502020202020204" pitchFamily="34" charset="0"/>
                  </a:rPr>
                  <a:t>Hospital bed occupation rate</a:t>
                </a:r>
              </a:p>
            </p:txBody>
          </p:sp>
          <p:sp>
            <p:nvSpPr>
              <p:cNvPr id="15" name="Freeform 14">
                <a:extLst>
                  <a:ext uri="{FF2B5EF4-FFF2-40B4-BE49-F238E27FC236}">
                    <a16:creationId xmlns:a16="http://schemas.microsoft.com/office/drawing/2014/main" id="{1066FCFF-C4ED-4787-86A0-43501029B68F}"/>
                  </a:ext>
                </a:extLst>
              </p:cNvPr>
              <p:cNvSpPr/>
              <p:nvPr/>
            </p:nvSpPr>
            <p:spPr>
              <a:xfrm>
                <a:off x="4722344" y="1736403"/>
                <a:ext cx="1766941" cy="2340669"/>
              </a:xfrm>
              <a:custGeom>
                <a:avLst/>
                <a:gdLst>
                  <a:gd name="connsiteX0" fmla="*/ 0 w 1765490"/>
                  <a:gd name="connsiteY0" fmla="*/ 176549 h 3744000"/>
                  <a:gd name="connsiteX1" fmla="*/ 176549 w 1765490"/>
                  <a:gd name="connsiteY1" fmla="*/ 0 h 3744000"/>
                  <a:gd name="connsiteX2" fmla="*/ 1588941 w 1765490"/>
                  <a:gd name="connsiteY2" fmla="*/ 0 h 3744000"/>
                  <a:gd name="connsiteX3" fmla="*/ 1765490 w 1765490"/>
                  <a:gd name="connsiteY3" fmla="*/ 176549 h 3744000"/>
                  <a:gd name="connsiteX4" fmla="*/ 1765490 w 1765490"/>
                  <a:gd name="connsiteY4" fmla="*/ 3567451 h 3744000"/>
                  <a:gd name="connsiteX5" fmla="*/ 1588941 w 1765490"/>
                  <a:gd name="connsiteY5" fmla="*/ 3744000 h 3744000"/>
                  <a:gd name="connsiteX6" fmla="*/ 176549 w 1765490"/>
                  <a:gd name="connsiteY6" fmla="*/ 3744000 h 3744000"/>
                  <a:gd name="connsiteX7" fmla="*/ 0 w 1765490"/>
                  <a:gd name="connsiteY7" fmla="*/ 3567451 h 3744000"/>
                  <a:gd name="connsiteX8" fmla="*/ 0 w 1765490"/>
                  <a:gd name="connsiteY8" fmla="*/ 176549 h 37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5490" h="3744000">
                    <a:moveTo>
                      <a:pt x="0" y="176549"/>
                    </a:moveTo>
                    <a:cubicBezTo>
                      <a:pt x="0" y="79044"/>
                      <a:pt x="79044" y="0"/>
                      <a:pt x="176549" y="0"/>
                    </a:cubicBezTo>
                    <a:lnTo>
                      <a:pt x="1588941" y="0"/>
                    </a:lnTo>
                    <a:cubicBezTo>
                      <a:pt x="1686446" y="0"/>
                      <a:pt x="1765490" y="79044"/>
                      <a:pt x="1765490" y="176549"/>
                    </a:cubicBezTo>
                    <a:lnTo>
                      <a:pt x="1765490" y="3567451"/>
                    </a:lnTo>
                    <a:cubicBezTo>
                      <a:pt x="1765490" y="3664956"/>
                      <a:pt x="1686446" y="3744000"/>
                      <a:pt x="1588941" y="3744000"/>
                    </a:cubicBezTo>
                    <a:lnTo>
                      <a:pt x="176549" y="3744000"/>
                    </a:lnTo>
                    <a:cubicBezTo>
                      <a:pt x="79044" y="3744000"/>
                      <a:pt x="0" y="3664956"/>
                      <a:pt x="0" y="3567451"/>
                    </a:cubicBezTo>
                    <a:lnTo>
                      <a:pt x="0" y="176549"/>
                    </a:lnTo>
                    <a:close/>
                  </a:path>
                </a:pathLst>
              </a:custGeom>
            </p:spPr>
            <p:style>
              <a:lnRef idx="2">
                <a:schemeClr val="accent3">
                  <a:hueOff val="7500176"/>
                  <a:satOff val="-11253"/>
                  <a:lumOff val="-183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79725" tIns="179725" rIns="179725" bIns="179725" spcCol="1270"/>
              <a:lstStyle/>
              <a:p>
                <a:pPr marL="171450" lvl="1" indent="-171450" defTabSz="800100" fontAlgn="auto">
                  <a:lnSpc>
                    <a:spcPct val="90000"/>
                  </a:lnSpc>
                  <a:spcAft>
                    <a:spcPts val="300"/>
                  </a:spcAft>
                  <a:buFontTx/>
                  <a:buChar char="••"/>
                  <a:defRPr/>
                </a:pPr>
                <a:r>
                  <a:rPr lang="en-US" sz="1400" dirty="0">
                    <a:solidFill>
                      <a:prstClr val="black">
                        <a:hueOff val="0"/>
                        <a:satOff val="0"/>
                        <a:lumOff val="0"/>
                        <a:alphaOff val="0"/>
                      </a:prstClr>
                    </a:solidFill>
                    <a:latin typeface="Century Gothic" panose="020B0502020202020204" pitchFamily="34" charset="0"/>
                  </a:rPr>
                  <a:t>Full immunization rate interventions</a:t>
                </a:r>
              </a:p>
              <a:p>
                <a:pPr marL="171450" lvl="1" indent="-171450" defTabSz="800100" fontAlgn="auto">
                  <a:lnSpc>
                    <a:spcPct val="90000"/>
                  </a:lnSpc>
                  <a:spcAft>
                    <a:spcPts val="300"/>
                  </a:spcAft>
                  <a:buFontTx/>
                  <a:buChar char="••"/>
                  <a:defRPr/>
                </a:pPr>
                <a:r>
                  <a:rPr lang="en-US" sz="1400" dirty="0">
                    <a:solidFill>
                      <a:prstClr val="black">
                        <a:hueOff val="0"/>
                        <a:satOff val="0"/>
                        <a:lumOff val="0"/>
                        <a:alphaOff val="0"/>
                      </a:prstClr>
                    </a:solidFill>
                    <a:latin typeface="Century Gothic" panose="020B0502020202020204" pitchFamily="34" charset="0"/>
                  </a:rPr>
                  <a:t>Incidence and prevalence of certain diseases, such as HIV, malaria, TB</a:t>
                </a:r>
              </a:p>
              <a:p>
                <a:pPr marL="171450" lvl="1" indent="-171450" defTabSz="800100" fontAlgn="auto">
                  <a:lnSpc>
                    <a:spcPct val="90000"/>
                  </a:lnSpc>
                  <a:spcAft>
                    <a:spcPts val="300"/>
                  </a:spcAft>
                  <a:buFontTx/>
                  <a:buChar char="••"/>
                  <a:defRPr/>
                </a:pPr>
                <a:r>
                  <a:rPr lang="en-US" sz="1400" dirty="0">
                    <a:solidFill>
                      <a:prstClr val="black">
                        <a:hueOff val="0"/>
                        <a:satOff val="0"/>
                        <a:lumOff val="0"/>
                        <a:alphaOff val="0"/>
                      </a:prstClr>
                    </a:solidFill>
                    <a:latin typeface="Century Gothic" panose="020B0502020202020204" pitchFamily="34" charset="0"/>
                  </a:rPr>
                  <a:t>Number of TB cases detected</a:t>
                </a:r>
              </a:p>
            </p:txBody>
          </p:sp>
          <p:sp>
            <p:nvSpPr>
              <p:cNvPr id="16" name="Freeform 15">
                <a:extLst>
                  <a:ext uri="{FF2B5EF4-FFF2-40B4-BE49-F238E27FC236}">
                    <a16:creationId xmlns:a16="http://schemas.microsoft.com/office/drawing/2014/main" id="{AB131304-60D9-4FF1-A27D-449130F5510B}"/>
                  </a:ext>
                </a:extLst>
              </p:cNvPr>
              <p:cNvSpPr/>
              <p:nvPr/>
            </p:nvSpPr>
            <p:spPr>
              <a:xfrm>
                <a:off x="6952849" y="1736403"/>
                <a:ext cx="2001897" cy="2340669"/>
              </a:xfrm>
              <a:custGeom>
                <a:avLst/>
                <a:gdLst>
                  <a:gd name="connsiteX0" fmla="*/ 0 w 2002654"/>
                  <a:gd name="connsiteY0" fmla="*/ 200265 h 3744000"/>
                  <a:gd name="connsiteX1" fmla="*/ 200265 w 2002654"/>
                  <a:gd name="connsiteY1" fmla="*/ 0 h 3744000"/>
                  <a:gd name="connsiteX2" fmla="*/ 1802389 w 2002654"/>
                  <a:gd name="connsiteY2" fmla="*/ 0 h 3744000"/>
                  <a:gd name="connsiteX3" fmla="*/ 2002654 w 2002654"/>
                  <a:gd name="connsiteY3" fmla="*/ 200265 h 3744000"/>
                  <a:gd name="connsiteX4" fmla="*/ 2002654 w 2002654"/>
                  <a:gd name="connsiteY4" fmla="*/ 3543735 h 3744000"/>
                  <a:gd name="connsiteX5" fmla="*/ 1802389 w 2002654"/>
                  <a:gd name="connsiteY5" fmla="*/ 3744000 h 3744000"/>
                  <a:gd name="connsiteX6" fmla="*/ 200265 w 2002654"/>
                  <a:gd name="connsiteY6" fmla="*/ 3744000 h 3744000"/>
                  <a:gd name="connsiteX7" fmla="*/ 0 w 2002654"/>
                  <a:gd name="connsiteY7" fmla="*/ 3543735 h 3744000"/>
                  <a:gd name="connsiteX8" fmla="*/ 0 w 2002654"/>
                  <a:gd name="connsiteY8" fmla="*/ 200265 h 37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2654" h="3744000">
                    <a:moveTo>
                      <a:pt x="0" y="200265"/>
                    </a:moveTo>
                    <a:cubicBezTo>
                      <a:pt x="0" y="89662"/>
                      <a:pt x="89662" y="0"/>
                      <a:pt x="200265" y="0"/>
                    </a:cubicBezTo>
                    <a:lnTo>
                      <a:pt x="1802389" y="0"/>
                    </a:lnTo>
                    <a:cubicBezTo>
                      <a:pt x="1912992" y="0"/>
                      <a:pt x="2002654" y="89662"/>
                      <a:pt x="2002654" y="200265"/>
                    </a:cubicBezTo>
                    <a:lnTo>
                      <a:pt x="2002654" y="3543735"/>
                    </a:lnTo>
                    <a:cubicBezTo>
                      <a:pt x="2002654" y="3654338"/>
                      <a:pt x="1912992" y="3744000"/>
                      <a:pt x="1802389" y="3744000"/>
                    </a:cubicBezTo>
                    <a:lnTo>
                      <a:pt x="200265" y="3744000"/>
                    </a:lnTo>
                    <a:cubicBezTo>
                      <a:pt x="89662" y="3744000"/>
                      <a:pt x="0" y="3654338"/>
                      <a:pt x="0" y="3543735"/>
                    </a:cubicBezTo>
                    <a:lnTo>
                      <a:pt x="0" y="200265"/>
                    </a:lnTo>
                    <a:close/>
                  </a:path>
                </a:pathLst>
              </a:custGeom>
            </p:spPr>
            <p:style>
              <a:lnRef idx="2">
                <a:schemeClr val="accent3">
                  <a:hueOff val="11250264"/>
                  <a:satOff val="-16880"/>
                  <a:lumOff val="-274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86672" tIns="186672" rIns="186672" bIns="186672"/>
              <a:lstStyle>
                <a:lvl1pPr marL="342900" indent="-342900" defTabSz="800100">
                  <a:lnSpc>
                    <a:spcPct val="90000"/>
                  </a:lnSpc>
                  <a:spcBef>
                    <a:spcPts val="1000"/>
                  </a:spcBef>
                  <a:buFont typeface="Arial" pitchFamily="34" charset="0"/>
                  <a:buChar char="•"/>
                  <a:defRPr sz="2800">
                    <a:solidFill>
                      <a:schemeClr val="tx1"/>
                    </a:solidFill>
                    <a:latin typeface="Century Gothic" pitchFamily="34" charset="0"/>
                  </a:defRPr>
                </a:lvl1pPr>
                <a:lvl2pPr marL="171450" indent="-171450" defTabSz="800100">
                  <a:lnSpc>
                    <a:spcPct val="90000"/>
                  </a:lnSpc>
                  <a:spcBef>
                    <a:spcPts val="500"/>
                  </a:spcBef>
                  <a:buFont typeface="Arial" pitchFamily="34" charset="0"/>
                  <a:buChar char="•"/>
                  <a:defRPr sz="2400">
                    <a:solidFill>
                      <a:schemeClr val="tx1"/>
                    </a:solidFill>
                    <a:latin typeface="Century Gothic" pitchFamily="34" charset="0"/>
                  </a:defRPr>
                </a:lvl2pPr>
                <a:lvl3pPr marL="1143000" indent="-228600" defTabSz="800100">
                  <a:lnSpc>
                    <a:spcPct val="90000"/>
                  </a:lnSpc>
                  <a:spcBef>
                    <a:spcPts val="500"/>
                  </a:spcBef>
                  <a:buFont typeface="Arial" pitchFamily="34" charset="0"/>
                  <a:buChar char="•"/>
                  <a:defRPr sz="2000">
                    <a:solidFill>
                      <a:schemeClr val="tx1"/>
                    </a:solidFill>
                    <a:latin typeface="Century Gothic" pitchFamily="34" charset="0"/>
                  </a:defRPr>
                </a:lvl3pPr>
                <a:lvl4pPr marL="1600200" indent="-228600" defTabSz="800100">
                  <a:lnSpc>
                    <a:spcPct val="90000"/>
                  </a:lnSpc>
                  <a:spcBef>
                    <a:spcPts val="500"/>
                  </a:spcBef>
                  <a:buFont typeface="Arial" pitchFamily="34" charset="0"/>
                  <a:buChar char="•"/>
                  <a:defRPr>
                    <a:solidFill>
                      <a:schemeClr val="tx1"/>
                    </a:solidFill>
                    <a:latin typeface="Century Gothic" pitchFamily="34" charset="0"/>
                  </a:defRPr>
                </a:lvl4pPr>
                <a:lvl5pPr marL="2057400" indent="-228600" defTabSz="800100">
                  <a:lnSpc>
                    <a:spcPct val="90000"/>
                  </a:lnSpc>
                  <a:spcBef>
                    <a:spcPts val="500"/>
                  </a:spcBef>
                  <a:buFont typeface="Arial" pitchFamily="34" charset="0"/>
                  <a:buChar char="•"/>
                  <a:defRPr>
                    <a:solidFill>
                      <a:schemeClr val="tx1"/>
                    </a:solidFill>
                    <a:latin typeface="Century Gothic" pitchFamily="34" charset="0"/>
                  </a:defRPr>
                </a:lvl5pPr>
                <a:lvl6pPr marL="2514600" indent="-228600" defTabSz="8001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6pPr>
                <a:lvl7pPr marL="2971800" indent="-228600" defTabSz="8001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7pPr>
                <a:lvl8pPr marL="3429000" indent="-228600" defTabSz="8001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8pPr>
                <a:lvl9pPr marL="3886200" indent="-228600" defTabSz="8001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9pPr>
              </a:lstStyle>
              <a:p>
                <a:pPr lvl="1">
                  <a:spcBef>
                    <a:spcPct val="0"/>
                  </a:spcBef>
                  <a:spcAft>
                    <a:spcPts val="300"/>
                  </a:spcAft>
                  <a:buFontTx/>
                  <a:buChar char="•"/>
                  <a:defRPr/>
                </a:pPr>
                <a:r>
                  <a:rPr lang="en-US" altLang="en-US" sz="1400">
                    <a:solidFill>
                      <a:srgbClr val="000000"/>
                    </a:solidFill>
                    <a:cs typeface="Arial" pitchFamily="34" charset="0"/>
                  </a:rPr>
                  <a:t>Life expectancy at birth</a:t>
                </a:r>
              </a:p>
              <a:p>
                <a:pPr lvl="1">
                  <a:spcBef>
                    <a:spcPct val="0"/>
                  </a:spcBef>
                  <a:spcAft>
                    <a:spcPts val="300"/>
                  </a:spcAft>
                  <a:buFontTx/>
                  <a:buChar char="•"/>
                  <a:defRPr/>
                </a:pPr>
                <a:r>
                  <a:rPr lang="en-US" altLang="en-US" sz="1400">
                    <a:solidFill>
                      <a:srgbClr val="000000"/>
                    </a:solidFill>
                    <a:cs typeface="Arial" pitchFamily="34" charset="0"/>
                  </a:rPr>
                  <a:t>Infant mortality</a:t>
                </a:r>
              </a:p>
              <a:p>
                <a:pPr lvl="1">
                  <a:spcBef>
                    <a:spcPct val="0"/>
                  </a:spcBef>
                  <a:spcAft>
                    <a:spcPts val="300"/>
                  </a:spcAft>
                  <a:buFontTx/>
                  <a:buChar char="•"/>
                  <a:defRPr/>
                </a:pPr>
                <a:r>
                  <a:rPr lang="en-US" altLang="en-US" sz="1400">
                    <a:solidFill>
                      <a:srgbClr val="000000"/>
                    </a:solidFill>
                    <a:cs typeface="Arial" pitchFamily="34" charset="0"/>
                  </a:rPr>
                  <a:t>Prevalence of malnourished children under 5</a:t>
                </a:r>
              </a:p>
              <a:p>
                <a:pPr lvl="1">
                  <a:spcBef>
                    <a:spcPct val="0"/>
                  </a:spcBef>
                  <a:spcAft>
                    <a:spcPts val="300"/>
                  </a:spcAft>
                  <a:buFontTx/>
                  <a:buChar char="•"/>
                  <a:defRPr/>
                </a:pPr>
                <a:endParaRPr lang="en-US" altLang="en-US" sz="1200">
                  <a:solidFill>
                    <a:srgbClr val="000000"/>
                  </a:solidFill>
                  <a:latin typeface="Calibri" pitchFamily="34" charset="0"/>
                  <a:cs typeface="Arial" pitchFamily="34" charset="0"/>
                </a:endParaRPr>
              </a:p>
            </p:txBody>
          </p:sp>
        </p:grpSp>
        <p:sp>
          <p:nvSpPr>
            <p:cNvPr id="11" name="Freeform 10">
              <a:extLst>
                <a:ext uri="{FF2B5EF4-FFF2-40B4-BE49-F238E27FC236}">
                  <a16:creationId xmlns:a16="http://schemas.microsoft.com/office/drawing/2014/main" id="{765471EA-D989-4483-A48C-EBAB2C80A0A9}"/>
                </a:ext>
              </a:extLst>
            </p:cNvPr>
            <p:cNvSpPr/>
            <p:nvPr/>
          </p:nvSpPr>
          <p:spPr>
            <a:xfrm rot="9">
              <a:off x="4089073" y="1905530"/>
              <a:ext cx="411175" cy="286502"/>
            </a:xfrm>
            <a:custGeom>
              <a:avLst/>
              <a:gdLst>
                <a:gd name="connsiteX0" fmla="*/ 0 w 280038"/>
                <a:gd name="connsiteY0" fmla="*/ 57472 h 287361"/>
                <a:gd name="connsiteX1" fmla="*/ 140019 w 280038"/>
                <a:gd name="connsiteY1" fmla="*/ 57472 h 287361"/>
                <a:gd name="connsiteX2" fmla="*/ 140019 w 280038"/>
                <a:gd name="connsiteY2" fmla="*/ 0 h 287361"/>
                <a:gd name="connsiteX3" fmla="*/ 280038 w 280038"/>
                <a:gd name="connsiteY3" fmla="*/ 143681 h 287361"/>
                <a:gd name="connsiteX4" fmla="*/ 140019 w 280038"/>
                <a:gd name="connsiteY4" fmla="*/ 287361 h 287361"/>
                <a:gd name="connsiteX5" fmla="*/ 140019 w 280038"/>
                <a:gd name="connsiteY5" fmla="*/ 229889 h 287361"/>
                <a:gd name="connsiteX6" fmla="*/ 0 w 280038"/>
                <a:gd name="connsiteY6" fmla="*/ 229889 h 287361"/>
                <a:gd name="connsiteX7" fmla="*/ 0 w 280038"/>
                <a:gd name="connsiteY7" fmla="*/ 57472 h 28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038" h="287361">
                  <a:moveTo>
                    <a:pt x="0" y="57472"/>
                  </a:moveTo>
                  <a:lnTo>
                    <a:pt x="140019" y="57472"/>
                  </a:lnTo>
                  <a:lnTo>
                    <a:pt x="140019" y="0"/>
                  </a:lnTo>
                  <a:lnTo>
                    <a:pt x="280038" y="143681"/>
                  </a:lnTo>
                  <a:lnTo>
                    <a:pt x="140019" y="287361"/>
                  </a:lnTo>
                  <a:lnTo>
                    <a:pt x="140019" y="229889"/>
                  </a:lnTo>
                  <a:lnTo>
                    <a:pt x="0" y="229889"/>
                  </a:lnTo>
                  <a:lnTo>
                    <a:pt x="0" y="57472"/>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6350">
              <a:solidFill>
                <a:schemeClr val="bg1">
                  <a:lumMod val="75000"/>
                </a:schemeClr>
              </a:solidFill>
            </a:ln>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0" tIns="57472" rIns="84010" bIns="57471" spcCol="1270" anchor="ctr"/>
            <a:lstStyle/>
            <a:p>
              <a:pPr algn="ctr" defTabSz="177800" fontAlgn="auto">
                <a:lnSpc>
                  <a:spcPct val="90000"/>
                </a:lnSpc>
                <a:spcAft>
                  <a:spcPct val="35000"/>
                </a:spcAft>
                <a:defRPr/>
              </a:pPr>
              <a:endParaRPr lang="en-US" sz="400">
                <a:solidFill>
                  <a:prstClr val="white"/>
                </a:solidFill>
              </a:endParaRPr>
            </a:p>
          </p:txBody>
        </p:sp>
        <p:sp>
          <p:nvSpPr>
            <p:cNvPr id="12" name="Freeform 11">
              <a:extLst>
                <a:ext uri="{FF2B5EF4-FFF2-40B4-BE49-F238E27FC236}">
                  <a16:creationId xmlns:a16="http://schemas.microsoft.com/office/drawing/2014/main" id="{B2EE2060-400A-4730-8FC0-E08C911F5063}"/>
                </a:ext>
              </a:extLst>
            </p:cNvPr>
            <p:cNvSpPr/>
            <p:nvPr/>
          </p:nvSpPr>
          <p:spPr>
            <a:xfrm rot="9">
              <a:off x="6229087" y="1905530"/>
              <a:ext cx="503253" cy="286502"/>
            </a:xfrm>
            <a:custGeom>
              <a:avLst/>
              <a:gdLst>
                <a:gd name="connsiteX0" fmla="*/ 0 w 280038"/>
                <a:gd name="connsiteY0" fmla="*/ 57472 h 287361"/>
                <a:gd name="connsiteX1" fmla="*/ 140019 w 280038"/>
                <a:gd name="connsiteY1" fmla="*/ 57472 h 287361"/>
                <a:gd name="connsiteX2" fmla="*/ 140019 w 280038"/>
                <a:gd name="connsiteY2" fmla="*/ 0 h 287361"/>
                <a:gd name="connsiteX3" fmla="*/ 280038 w 280038"/>
                <a:gd name="connsiteY3" fmla="*/ 143681 h 287361"/>
                <a:gd name="connsiteX4" fmla="*/ 140019 w 280038"/>
                <a:gd name="connsiteY4" fmla="*/ 287361 h 287361"/>
                <a:gd name="connsiteX5" fmla="*/ 140019 w 280038"/>
                <a:gd name="connsiteY5" fmla="*/ 229889 h 287361"/>
                <a:gd name="connsiteX6" fmla="*/ 0 w 280038"/>
                <a:gd name="connsiteY6" fmla="*/ 229889 h 287361"/>
                <a:gd name="connsiteX7" fmla="*/ 0 w 280038"/>
                <a:gd name="connsiteY7" fmla="*/ 57472 h 287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038" h="287361">
                  <a:moveTo>
                    <a:pt x="0" y="57472"/>
                  </a:moveTo>
                  <a:lnTo>
                    <a:pt x="140019" y="57472"/>
                  </a:lnTo>
                  <a:lnTo>
                    <a:pt x="140019" y="0"/>
                  </a:lnTo>
                  <a:lnTo>
                    <a:pt x="280038" y="143681"/>
                  </a:lnTo>
                  <a:lnTo>
                    <a:pt x="140019" y="287361"/>
                  </a:lnTo>
                  <a:lnTo>
                    <a:pt x="140019" y="229889"/>
                  </a:lnTo>
                  <a:lnTo>
                    <a:pt x="0" y="229889"/>
                  </a:lnTo>
                  <a:lnTo>
                    <a:pt x="0" y="57472"/>
                  </a:lnTo>
                  <a:close/>
                </a:path>
              </a:pathLst>
            </a:cu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w="6350">
              <a:solidFill>
                <a:schemeClr val="bg1">
                  <a:lumMod val="75000"/>
                </a:schemeClr>
              </a:solidFill>
            </a:ln>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0" tIns="57472" rIns="84010" bIns="57471" spcCol="1270" anchor="ctr"/>
            <a:lstStyle/>
            <a:p>
              <a:pPr algn="ctr" defTabSz="177800" fontAlgn="auto">
                <a:lnSpc>
                  <a:spcPct val="90000"/>
                </a:lnSpc>
                <a:spcAft>
                  <a:spcPct val="35000"/>
                </a:spcAft>
                <a:defRPr/>
              </a:pPr>
              <a:endParaRPr lang="en-US" sz="400">
                <a:solidFill>
                  <a:prstClr val="white"/>
                </a:solidFill>
              </a:endParaRPr>
            </a:p>
          </p:txBody>
        </p:sp>
      </p:grpSp>
      <p:sp>
        <p:nvSpPr>
          <p:cNvPr id="83972" name="Rectangle 1">
            <a:extLst>
              <a:ext uri="{FF2B5EF4-FFF2-40B4-BE49-F238E27FC236}">
                <a16:creationId xmlns:a16="http://schemas.microsoft.com/office/drawing/2014/main" id="{084B79CF-8843-43F6-BBC8-02D9DC8C00F8}"/>
              </a:ext>
            </a:extLst>
          </p:cNvPr>
          <p:cNvSpPr>
            <a:spLocks noChangeArrowheads="1"/>
          </p:cNvSpPr>
          <p:nvPr/>
        </p:nvSpPr>
        <p:spPr bwMode="auto">
          <a:xfrm>
            <a:off x="123825" y="6237288"/>
            <a:ext cx="8950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entury Gothic" panose="020B0502020202020204" pitchFamily="34" charset="0"/>
              </a:defRPr>
            </a:lvl9pPr>
          </a:lstStyle>
          <a:p>
            <a:pPr>
              <a:lnSpc>
                <a:spcPct val="100000"/>
              </a:lnSpc>
              <a:spcBef>
                <a:spcPct val="0"/>
              </a:spcBef>
              <a:buFontTx/>
              <a:buNone/>
            </a:pPr>
            <a:r>
              <a:rPr lang="en-US" altLang="en-US" sz="1100"/>
              <a:t>Source: Adapted from  WHO. Global reference list of 100 core health indicators. Retrieved from http://www.who.int/healthinfo/indicators/2015/en/.</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a:t>Contents</a:t>
            </a:r>
            <a:endParaRPr lang="en-US" dirty="0"/>
          </a:p>
        </p:txBody>
      </p:sp>
      <p:sp>
        <p:nvSpPr>
          <p:cNvPr id="3" name="Content Placeholder 2"/>
          <p:cNvSpPr>
            <a:spLocks noGrp="1"/>
          </p:cNvSpPr>
          <p:nvPr>
            <p:ph idx="1"/>
          </p:nvPr>
        </p:nvSpPr>
        <p:spPr/>
        <p:txBody>
          <a:bodyPr/>
          <a:lstStyle/>
          <a:p>
            <a:r>
              <a:rPr lang="en-US" dirty="0"/>
              <a:t>Pre-requisites for SOPs of monitoring and supervision</a:t>
            </a:r>
          </a:p>
          <a:p>
            <a:r>
              <a:rPr lang="en-US" dirty="0"/>
              <a:t>Identification of health managers team for Monitoring and Supervision </a:t>
            </a:r>
          </a:p>
          <a:p>
            <a:r>
              <a:rPr lang="en-US" dirty="0"/>
              <a:t>Preparation of field visit plan</a:t>
            </a:r>
          </a:p>
          <a:p>
            <a:r>
              <a:rPr lang="en-US" dirty="0"/>
              <a:t>Conducting M&amp;S visit</a:t>
            </a:r>
          </a:p>
          <a:p>
            <a:r>
              <a:rPr lang="en-US" dirty="0"/>
              <a:t>Reporting and providing Feedback </a:t>
            </a:r>
          </a:p>
          <a:p>
            <a:endParaRPr lang="en-US" dirty="0"/>
          </a:p>
          <a:p>
            <a:endParaRPr lang="en-US" dirty="0"/>
          </a:p>
          <a:p>
            <a:endParaRPr lang="en-US" dirty="0"/>
          </a:p>
        </p:txBody>
      </p:sp>
    </p:spTree>
    <p:extLst>
      <p:ext uri="{BB962C8B-B14F-4D97-AF65-F5344CB8AC3E}">
        <p14:creationId xmlns:p14="http://schemas.microsoft.com/office/powerpoint/2010/main" val="54481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098F6E88-B730-4FB2-8E3C-FF9400F44D44}"/>
              </a:ext>
            </a:extLst>
          </p:cNvPr>
          <p:cNvSpPr>
            <a:spLocks noGrp="1"/>
          </p:cNvSpPr>
          <p:nvPr>
            <p:ph type="title"/>
          </p:nvPr>
        </p:nvSpPr>
        <p:spPr>
          <a:xfrm>
            <a:off x="0" y="31750"/>
            <a:ext cx="9144000" cy="1185863"/>
          </a:xfrm>
        </p:spPr>
        <p:txBody>
          <a:bodyPr/>
          <a:lstStyle/>
          <a:p>
            <a:pPr eaLnBrk="1" hangingPunct="1"/>
            <a:r>
              <a:rPr lang="en-US" altLang="en-US" sz="2800" b="1" dirty="0">
                <a:solidFill>
                  <a:schemeClr val="bg1"/>
                </a:solidFill>
                <a:latin typeface="Century Gothic" panose="020B0502020202020204" pitchFamily="34" charset="0"/>
                <a:ea typeface="Futura LT Pro Book" pitchFamily="34" charset="0"/>
                <a:cs typeface="Futura LT Pro Book" pitchFamily="34" charset="0"/>
              </a:rPr>
              <a:t>EXAMPLE: Indicators for Reproductive, Maternal, and Child Health Monitoring</a:t>
            </a:r>
          </a:p>
        </p:txBody>
      </p:sp>
      <p:sp>
        <p:nvSpPr>
          <p:cNvPr id="86019" name="Rectangle 1">
            <a:extLst>
              <a:ext uri="{FF2B5EF4-FFF2-40B4-BE49-F238E27FC236}">
                <a16:creationId xmlns:a16="http://schemas.microsoft.com/office/drawing/2014/main" id="{BA973B52-F594-4872-8BF7-9650F40EBA21}"/>
              </a:ext>
            </a:extLst>
          </p:cNvPr>
          <p:cNvSpPr>
            <a:spLocks noChangeArrowheads="1"/>
          </p:cNvSpPr>
          <p:nvPr/>
        </p:nvSpPr>
        <p:spPr bwMode="auto">
          <a:xfrm>
            <a:off x="193675" y="6394450"/>
            <a:ext cx="8950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entury Gothic" panose="020B0502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entury Gothic" panose="020B0502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entury Gothic" panose="020B0502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entury Gothic" panose="020B050202020202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entury Gothic" panose="020B050202020202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entury Gothic" panose="020B050202020202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entury Gothic" panose="020B050202020202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entury Gothic" panose="020B0502020202020204" pitchFamily="34" charset="0"/>
              </a:defRPr>
            </a:lvl9pPr>
          </a:lstStyle>
          <a:p>
            <a:pPr eaLnBrk="1" hangingPunct="1">
              <a:lnSpc>
                <a:spcPct val="100000"/>
              </a:lnSpc>
              <a:spcBef>
                <a:spcPct val="0"/>
              </a:spcBef>
              <a:buFontTx/>
              <a:buNone/>
            </a:pPr>
            <a:r>
              <a:rPr lang="en-GB" altLang="en-US" sz="1000"/>
              <a:t>Source: Adapted from Monitoring, evaluation and review of national health strategies: a country-led platform for information and accountability. Geneva, World Health Organization, 2011. </a:t>
            </a:r>
            <a:endParaRPr lang="en-US" altLang="en-US" sz="1200"/>
          </a:p>
        </p:txBody>
      </p:sp>
      <p:grpSp>
        <p:nvGrpSpPr>
          <p:cNvPr id="86020" name="Group 2">
            <a:extLst>
              <a:ext uri="{FF2B5EF4-FFF2-40B4-BE49-F238E27FC236}">
                <a16:creationId xmlns:a16="http://schemas.microsoft.com/office/drawing/2014/main" id="{C7E62FCD-E2EB-4427-B8A8-69101E8FF41F}"/>
              </a:ext>
            </a:extLst>
          </p:cNvPr>
          <p:cNvGrpSpPr>
            <a:grpSpLocks/>
          </p:cNvGrpSpPr>
          <p:nvPr/>
        </p:nvGrpSpPr>
        <p:grpSpPr bwMode="auto">
          <a:xfrm>
            <a:off x="73025" y="1328738"/>
            <a:ext cx="8921750" cy="4908550"/>
            <a:chOff x="771647" y="1484784"/>
            <a:chExt cx="7824106" cy="5070599"/>
          </a:xfrm>
        </p:grpSpPr>
        <p:sp>
          <p:nvSpPr>
            <p:cNvPr id="18" name="Freeform 17">
              <a:extLst>
                <a:ext uri="{FF2B5EF4-FFF2-40B4-BE49-F238E27FC236}">
                  <a16:creationId xmlns:a16="http://schemas.microsoft.com/office/drawing/2014/main" id="{AB487445-184B-4106-BE8B-C667B0252A65}"/>
                </a:ext>
              </a:extLst>
            </p:cNvPr>
            <p:cNvSpPr/>
            <p:nvPr/>
          </p:nvSpPr>
          <p:spPr>
            <a:xfrm>
              <a:off x="771647" y="1484784"/>
              <a:ext cx="1479898" cy="792076"/>
            </a:xfrm>
            <a:custGeom>
              <a:avLst/>
              <a:gdLst>
                <a:gd name="connsiteX0" fmla="*/ 0 w 1153888"/>
                <a:gd name="connsiteY0" fmla="*/ 60890 h 608899"/>
                <a:gd name="connsiteX1" fmla="*/ 60890 w 1153888"/>
                <a:gd name="connsiteY1" fmla="*/ 0 h 608899"/>
                <a:gd name="connsiteX2" fmla="*/ 1092998 w 1153888"/>
                <a:gd name="connsiteY2" fmla="*/ 0 h 608899"/>
                <a:gd name="connsiteX3" fmla="*/ 1153888 w 1153888"/>
                <a:gd name="connsiteY3" fmla="*/ 60890 h 608899"/>
                <a:gd name="connsiteX4" fmla="*/ 1153888 w 1153888"/>
                <a:gd name="connsiteY4" fmla="*/ 548009 h 608899"/>
                <a:gd name="connsiteX5" fmla="*/ 1092998 w 1153888"/>
                <a:gd name="connsiteY5" fmla="*/ 608899 h 608899"/>
                <a:gd name="connsiteX6" fmla="*/ 60890 w 1153888"/>
                <a:gd name="connsiteY6" fmla="*/ 608899 h 608899"/>
                <a:gd name="connsiteX7" fmla="*/ 0 w 1153888"/>
                <a:gd name="connsiteY7" fmla="*/ 548009 h 608899"/>
                <a:gd name="connsiteX8" fmla="*/ 0 w 1153888"/>
                <a:gd name="connsiteY8" fmla="*/ 60890 h 60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3888" h="608899">
                  <a:moveTo>
                    <a:pt x="0" y="60890"/>
                  </a:moveTo>
                  <a:cubicBezTo>
                    <a:pt x="0" y="27261"/>
                    <a:pt x="27261" y="0"/>
                    <a:pt x="60890" y="0"/>
                  </a:cubicBezTo>
                  <a:lnTo>
                    <a:pt x="1092998" y="0"/>
                  </a:lnTo>
                  <a:cubicBezTo>
                    <a:pt x="1126627" y="0"/>
                    <a:pt x="1153888" y="27261"/>
                    <a:pt x="1153888" y="60890"/>
                  </a:cubicBezTo>
                  <a:lnTo>
                    <a:pt x="1153888" y="548009"/>
                  </a:lnTo>
                  <a:cubicBezTo>
                    <a:pt x="1153888" y="581638"/>
                    <a:pt x="1126627" y="608899"/>
                    <a:pt x="1092998" y="608899"/>
                  </a:cubicBezTo>
                  <a:lnTo>
                    <a:pt x="60890" y="608899"/>
                  </a:lnTo>
                  <a:cubicBezTo>
                    <a:pt x="27261" y="608899"/>
                    <a:pt x="0" y="581638"/>
                    <a:pt x="0" y="548009"/>
                  </a:cubicBezTo>
                  <a:lnTo>
                    <a:pt x="0" y="6089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lIns="64008" tIns="64008" rIns="64008" bIns="237257" spcCol="1270"/>
            <a:lstStyle/>
            <a:p>
              <a:pPr algn="ctr" defTabSz="400050" fontAlgn="auto">
                <a:lnSpc>
                  <a:spcPct val="90000"/>
                </a:lnSpc>
                <a:spcAft>
                  <a:spcPct val="35000"/>
                </a:spcAft>
                <a:defRPr/>
              </a:pPr>
              <a:r>
                <a:rPr lang="en-US" sz="1400" b="1" dirty="0">
                  <a:solidFill>
                    <a:schemeClr val="bg1">
                      <a:lumMod val="85000"/>
                    </a:schemeClr>
                  </a:solidFill>
                  <a:latin typeface="Century Gothic" panose="020B0502020202020204" pitchFamily="34" charset="0"/>
                </a:rPr>
                <a:t>INPUTS AND PROCESSES</a:t>
              </a:r>
            </a:p>
          </p:txBody>
        </p:sp>
        <p:sp>
          <p:nvSpPr>
            <p:cNvPr id="19" name="Freeform 18">
              <a:extLst>
                <a:ext uri="{FF2B5EF4-FFF2-40B4-BE49-F238E27FC236}">
                  <a16:creationId xmlns:a16="http://schemas.microsoft.com/office/drawing/2014/main" id="{24B63835-C7F9-4FCF-ADF7-5743C13E9698}"/>
                </a:ext>
              </a:extLst>
            </p:cNvPr>
            <p:cNvSpPr/>
            <p:nvPr/>
          </p:nvSpPr>
          <p:spPr>
            <a:xfrm>
              <a:off x="979084" y="2055472"/>
              <a:ext cx="1479897" cy="4494990"/>
            </a:xfrm>
            <a:custGeom>
              <a:avLst/>
              <a:gdLst>
                <a:gd name="connsiteX0" fmla="*/ 0 w 1598085"/>
                <a:gd name="connsiteY0" fmla="*/ 159809 h 3540915"/>
                <a:gd name="connsiteX1" fmla="*/ 159809 w 1598085"/>
                <a:gd name="connsiteY1" fmla="*/ 0 h 3540915"/>
                <a:gd name="connsiteX2" fmla="*/ 1438277 w 1598085"/>
                <a:gd name="connsiteY2" fmla="*/ 0 h 3540915"/>
                <a:gd name="connsiteX3" fmla="*/ 1598086 w 1598085"/>
                <a:gd name="connsiteY3" fmla="*/ 159809 h 3540915"/>
                <a:gd name="connsiteX4" fmla="*/ 1598085 w 1598085"/>
                <a:gd name="connsiteY4" fmla="*/ 3381107 h 3540915"/>
                <a:gd name="connsiteX5" fmla="*/ 1438276 w 1598085"/>
                <a:gd name="connsiteY5" fmla="*/ 3540916 h 3540915"/>
                <a:gd name="connsiteX6" fmla="*/ 159809 w 1598085"/>
                <a:gd name="connsiteY6" fmla="*/ 3540915 h 3540915"/>
                <a:gd name="connsiteX7" fmla="*/ 0 w 1598085"/>
                <a:gd name="connsiteY7" fmla="*/ 3381106 h 3540915"/>
                <a:gd name="connsiteX8" fmla="*/ 0 w 1598085"/>
                <a:gd name="connsiteY8" fmla="*/ 159809 h 3540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85" h="3540915">
                  <a:moveTo>
                    <a:pt x="0" y="159809"/>
                  </a:moveTo>
                  <a:cubicBezTo>
                    <a:pt x="0" y="71549"/>
                    <a:pt x="71549" y="0"/>
                    <a:pt x="159809" y="0"/>
                  </a:cubicBezTo>
                  <a:lnTo>
                    <a:pt x="1438277" y="0"/>
                  </a:lnTo>
                  <a:cubicBezTo>
                    <a:pt x="1526537" y="0"/>
                    <a:pt x="1598086" y="71549"/>
                    <a:pt x="1598086" y="159809"/>
                  </a:cubicBezTo>
                  <a:cubicBezTo>
                    <a:pt x="1598086" y="1233575"/>
                    <a:pt x="1598085" y="2307341"/>
                    <a:pt x="1598085" y="3381107"/>
                  </a:cubicBezTo>
                  <a:cubicBezTo>
                    <a:pt x="1598085" y="3469367"/>
                    <a:pt x="1526536" y="3540916"/>
                    <a:pt x="1438276" y="3540916"/>
                  </a:cubicBezTo>
                  <a:lnTo>
                    <a:pt x="159809" y="3540915"/>
                  </a:lnTo>
                  <a:cubicBezTo>
                    <a:pt x="71549" y="3540915"/>
                    <a:pt x="0" y="3469366"/>
                    <a:pt x="0" y="3381106"/>
                  </a:cubicBezTo>
                  <a:lnTo>
                    <a:pt x="0" y="159809"/>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17926" tIns="117926" rIns="117926" bIns="117926"/>
            <a:lstStyle>
              <a:lvl1pPr marL="342900" indent="-342900" defTabSz="444500">
                <a:defRPr>
                  <a:solidFill>
                    <a:schemeClr val="tx1"/>
                  </a:solidFill>
                  <a:latin typeface="Calibri" pitchFamily="34" charset="0"/>
                </a:defRPr>
              </a:lvl1pPr>
              <a:lvl2pPr marL="57150" indent="-57150" defTabSz="444500">
                <a:defRPr>
                  <a:solidFill>
                    <a:schemeClr val="tx1"/>
                  </a:solidFill>
                  <a:latin typeface="Calibri" pitchFamily="34" charset="0"/>
                </a:defRPr>
              </a:lvl2pPr>
              <a:lvl3pPr marL="114300" indent="-57150" defTabSz="444500">
                <a:defRPr>
                  <a:solidFill>
                    <a:schemeClr val="tx1"/>
                  </a:solidFill>
                  <a:latin typeface="Calibri" pitchFamily="34" charset="0"/>
                </a:defRPr>
              </a:lvl3pPr>
              <a:lvl4pPr marL="1600200" indent="-228600" defTabSz="444500">
                <a:defRPr>
                  <a:solidFill>
                    <a:schemeClr val="tx1"/>
                  </a:solidFill>
                  <a:latin typeface="Calibri" pitchFamily="34" charset="0"/>
                </a:defRPr>
              </a:lvl4pPr>
              <a:lvl5pPr marL="2057400" indent="-228600" defTabSz="444500">
                <a:defRPr>
                  <a:solidFill>
                    <a:schemeClr val="tx1"/>
                  </a:solidFill>
                  <a:latin typeface="Calibri" pitchFamily="34" charset="0"/>
                </a:defRPr>
              </a:lvl5pPr>
              <a:lvl6pPr marL="2514600" indent="-228600" defTabSz="444500" fontAlgn="base">
                <a:spcBef>
                  <a:spcPct val="0"/>
                </a:spcBef>
                <a:spcAft>
                  <a:spcPct val="0"/>
                </a:spcAft>
                <a:defRPr>
                  <a:solidFill>
                    <a:schemeClr val="tx1"/>
                  </a:solidFill>
                  <a:latin typeface="Calibri" pitchFamily="34" charset="0"/>
                </a:defRPr>
              </a:lvl6pPr>
              <a:lvl7pPr marL="2971800" indent="-228600" defTabSz="444500" fontAlgn="base">
                <a:spcBef>
                  <a:spcPct val="0"/>
                </a:spcBef>
                <a:spcAft>
                  <a:spcPct val="0"/>
                </a:spcAft>
                <a:defRPr>
                  <a:solidFill>
                    <a:schemeClr val="tx1"/>
                  </a:solidFill>
                  <a:latin typeface="Calibri" pitchFamily="34" charset="0"/>
                </a:defRPr>
              </a:lvl7pPr>
              <a:lvl8pPr marL="3429000" indent="-228600" defTabSz="444500" fontAlgn="base">
                <a:spcBef>
                  <a:spcPct val="0"/>
                </a:spcBef>
                <a:spcAft>
                  <a:spcPct val="0"/>
                </a:spcAft>
                <a:defRPr>
                  <a:solidFill>
                    <a:schemeClr val="tx1"/>
                  </a:solidFill>
                  <a:latin typeface="Calibri" pitchFamily="34" charset="0"/>
                </a:defRPr>
              </a:lvl8pPr>
              <a:lvl9pPr marL="3886200" indent="-228600" defTabSz="444500" fontAlgn="base">
                <a:spcBef>
                  <a:spcPct val="0"/>
                </a:spcBef>
                <a:spcAft>
                  <a:spcPct val="0"/>
                </a:spcAft>
                <a:defRPr>
                  <a:solidFill>
                    <a:schemeClr val="tx1"/>
                  </a:solidFill>
                  <a:latin typeface="Calibri" pitchFamily="34" charset="0"/>
                </a:defRPr>
              </a:lvl9pPr>
            </a:lstStyle>
            <a:p>
              <a:pPr lvl="1">
                <a:lnSpc>
                  <a:spcPct val="90000"/>
                </a:lnSpc>
                <a:spcAft>
                  <a:spcPts val="300"/>
                </a:spcAft>
                <a:buFontTx/>
                <a:buChar char="•"/>
                <a:defRPr/>
              </a:pPr>
              <a:r>
                <a:rPr lang="en-US" altLang="en-US" sz="1100" b="1" dirty="0">
                  <a:solidFill>
                    <a:srgbClr val="000000"/>
                  </a:solidFill>
                  <a:latin typeface="Century Gothic" panose="020B0502020202020204" pitchFamily="34" charset="0"/>
                </a:rPr>
                <a:t>Health financing</a:t>
              </a:r>
            </a:p>
            <a:p>
              <a:pPr lvl="2">
                <a:lnSpc>
                  <a:spcPct val="90000"/>
                </a:lnSpc>
                <a:spcAft>
                  <a:spcPts val="300"/>
                </a:spcAft>
                <a:buFontTx/>
                <a:buChar char="•"/>
                <a:defRPr/>
              </a:pPr>
              <a:r>
                <a:rPr lang="en-US" altLang="en-US" sz="1050" dirty="0">
                  <a:solidFill>
                    <a:srgbClr val="000000"/>
                  </a:solidFill>
                  <a:latin typeface="Century Gothic" panose="020B0502020202020204" pitchFamily="34" charset="0"/>
                </a:rPr>
                <a:t>expenditure per target population (children, women, etc.)</a:t>
              </a:r>
            </a:p>
            <a:p>
              <a:pPr lvl="1">
                <a:lnSpc>
                  <a:spcPct val="90000"/>
                </a:lnSpc>
                <a:spcAft>
                  <a:spcPts val="300"/>
                </a:spcAft>
                <a:buFontTx/>
                <a:buChar char="•"/>
                <a:defRPr/>
              </a:pPr>
              <a:r>
                <a:rPr lang="en-US" altLang="en-US" sz="1100" b="1" dirty="0">
                  <a:solidFill>
                    <a:srgbClr val="000000"/>
                  </a:solidFill>
                  <a:latin typeface="Century Gothic" panose="020B0502020202020204" pitchFamily="34" charset="0"/>
                </a:rPr>
                <a:t>General government</a:t>
              </a:r>
            </a:p>
            <a:p>
              <a:pPr lvl="2">
                <a:lnSpc>
                  <a:spcPct val="90000"/>
                </a:lnSpc>
                <a:spcAft>
                  <a:spcPts val="300"/>
                </a:spcAft>
                <a:buFontTx/>
                <a:buChar char="•"/>
                <a:defRPr/>
              </a:pPr>
              <a:r>
                <a:rPr lang="en-US" altLang="en-US" sz="1050" dirty="0">
                  <a:solidFill>
                    <a:srgbClr val="000000"/>
                  </a:solidFill>
                  <a:latin typeface="Century Gothic" panose="020B0502020202020204" pitchFamily="34" charset="0"/>
                </a:rPr>
                <a:t>expenditure on health as a percentage of general government expenditure</a:t>
              </a:r>
            </a:p>
            <a:p>
              <a:pPr lvl="1">
                <a:lnSpc>
                  <a:spcPct val="90000"/>
                </a:lnSpc>
                <a:spcAft>
                  <a:spcPts val="300"/>
                </a:spcAft>
                <a:buFontTx/>
                <a:buChar char="•"/>
                <a:defRPr/>
              </a:pPr>
              <a:r>
                <a:rPr lang="en-US" altLang="en-US" sz="1100" b="1" dirty="0">
                  <a:solidFill>
                    <a:srgbClr val="000000"/>
                  </a:solidFill>
                  <a:latin typeface="Century Gothic" panose="020B0502020202020204" pitchFamily="34" charset="0"/>
                </a:rPr>
                <a:t>Health workforce</a:t>
              </a:r>
            </a:p>
            <a:p>
              <a:pPr lvl="2">
                <a:lnSpc>
                  <a:spcPct val="90000"/>
                </a:lnSpc>
                <a:spcAft>
                  <a:spcPts val="300"/>
                </a:spcAft>
                <a:buFontTx/>
                <a:buChar char="•"/>
                <a:defRPr/>
              </a:pPr>
              <a:r>
                <a:rPr lang="en-US" altLang="en-US" sz="1050" dirty="0">
                  <a:solidFill>
                    <a:srgbClr val="000000"/>
                  </a:solidFill>
                  <a:latin typeface="Century Gothic" panose="020B0502020202020204" pitchFamily="34" charset="0"/>
                </a:rPr>
                <a:t>midwives, per 10 000 population</a:t>
              </a:r>
            </a:p>
            <a:p>
              <a:pPr lvl="1">
                <a:lnSpc>
                  <a:spcPct val="90000"/>
                </a:lnSpc>
                <a:spcAft>
                  <a:spcPts val="300"/>
                </a:spcAft>
                <a:buFontTx/>
                <a:buChar char="•"/>
                <a:defRPr/>
              </a:pPr>
              <a:r>
                <a:rPr lang="en-US" altLang="en-US" sz="1100" b="1" dirty="0">
                  <a:solidFill>
                    <a:srgbClr val="000000"/>
                  </a:solidFill>
                  <a:latin typeface="Century Gothic" panose="020B0502020202020204" pitchFamily="34" charset="0"/>
                </a:rPr>
                <a:t>Governance</a:t>
              </a:r>
            </a:p>
            <a:p>
              <a:pPr lvl="2">
                <a:lnSpc>
                  <a:spcPct val="90000"/>
                </a:lnSpc>
                <a:spcAft>
                  <a:spcPts val="300"/>
                </a:spcAft>
                <a:buFontTx/>
                <a:buChar char="•"/>
                <a:defRPr/>
              </a:pPr>
              <a:r>
                <a:rPr lang="en-US" altLang="en-US" sz="1050" dirty="0">
                  <a:solidFill>
                    <a:srgbClr val="000000"/>
                  </a:solidFill>
                  <a:latin typeface="Century Gothic" panose="020B0502020202020204" pitchFamily="34" charset="0"/>
                </a:rPr>
                <a:t>presence of key policies to promote maternal and child health</a:t>
              </a:r>
            </a:p>
            <a:p>
              <a:pPr lvl="1">
                <a:lnSpc>
                  <a:spcPct val="90000"/>
                </a:lnSpc>
                <a:spcAft>
                  <a:spcPts val="300"/>
                </a:spcAft>
                <a:buFontTx/>
                <a:buChar char="•"/>
                <a:defRPr/>
              </a:pPr>
              <a:r>
                <a:rPr lang="en-US" altLang="en-US" sz="1100" b="1" dirty="0">
                  <a:solidFill>
                    <a:srgbClr val="000000"/>
                  </a:solidFill>
                  <a:latin typeface="Century Gothic" panose="020B0502020202020204" pitchFamily="34" charset="0"/>
                </a:rPr>
                <a:t>Information</a:t>
              </a:r>
            </a:p>
            <a:p>
              <a:pPr lvl="2">
                <a:lnSpc>
                  <a:spcPct val="90000"/>
                </a:lnSpc>
                <a:spcAft>
                  <a:spcPts val="300"/>
                </a:spcAft>
                <a:buFontTx/>
                <a:buChar char="•"/>
                <a:defRPr/>
              </a:pPr>
              <a:r>
                <a:rPr lang="en-US" altLang="en-US" sz="1050" dirty="0">
                  <a:solidFill>
                    <a:srgbClr val="000000"/>
                  </a:solidFill>
                  <a:latin typeface="Century Gothic" panose="020B0502020202020204" pitchFamily="34" charset="0"/>
                </a:rPr>
                <a:t>births registered</a:t>
              </a:r>
            </a:p>
            <a:p>
              <a:pPr lvl="2">
                <a:lnSpc>
                  <a:spcPct val="90000"/>
                </a:lnSpc>
                <a:spcAft>
                  <a:spcPts val="300"/>
                </a:spcAft>
                <a:buFontTx/>
                <a:buChar char="•"/>
                <a:defRPr/>
              </a:pPr>
              <a:r>
                <a:rPr lang="en-US" altLang="en-US" sz="1050" dirty="0">
                  <a:solidFill>
                    <a:srgbClr val="000000"/>
                  </a:solidFill>
                  <a:latin typeface="Century Gothic" panose="020B0502020202020204" pitchFamily="34" charset="0"/>
                </a:rPr>
                <a:t>deaths registered (with cause)</a:t>
              </a:r>
            </a:p>
          </p:txBody>
        </p:sp>
        <p:sp>
          <p:nvSpPr>
            <p:cNvPr id="20" name="Freeform 19">
              <a:extLst>
                <a:ext uri="{FF2B5EF4-FFF2-40B4-BE49-F238E27FC236}">
                  <a16:creationId xmlns:a16="http://schemas.microsoft.com/office/drawing/2014/main" id="{1491917C-84DD-4147-BE4A-7078DEFDDB51}"/>
                </a:ext>
              </a:extLst>
            </p:cNvPr>
            <p:cNvSpPr/>
            <p:nvPr/>
          </p:nvSpPr>
          <p:spPr>
            <a:xfrm>
              <a:off x="2570356" y="1484784"/>
              <a:ext cx="1304482" cy="792076"/>
            </a:xfrm>
            <a:custGeom>
              <a:avLst/>
              <a:gdLst>
                <a:gd name="connsiteX0" fmla="*/ 0 w 1021023"/>
                <a:gd name="connsiteY0" fmla="*/ 60890 h 608899"/>
                <a:gd name="connsiteX1" fmla="*/ 60890 w 1021023"/>
                <a:gd name="connsiteY1" fmla="*/ 0 h 608899"/>
                <a:gd name="connsiteX2" fmla="*/ 960133 w 1021023"/>
                <a:gd name="connsiteY2" fmla="*/ 0 h 608899"/>
                <a:gd name="connsiteX3" fmla="*/ 1021023 w 1021023"/>
                <a:gd name="connsiteY3" fmla="*/ 60890 h 608899"/>
                <a:gd name="connsiteX4" fmla="*/ 1021023 w 1021023"/>
                <a:gd name="connsiteY4" fmla="*/ 548009 h 608899"/>
                <a:gd name="connsiteX5" fmla="*/ 960133 w 1021023"/>
                <a:gd name="connsiteY5" fmla="*/ 608899 h 608899"/>
                <a:gd name="connsiteX6" fmla="*/ 60890 w 1021023"/>
                <a:gd name="connsiteY6" fmla="*/ 608899 h 608899"/>
                <a:gd name="connsiteX7" fmla="*/ 0 w 1021023"/>
                <a:gd name="connsiteY7" fmla="*/ 548009 h 608899"/>
                <a:gd name="connsiteX8" fmla="*/ 0 w 1021023"/>
                <a:gd name="connsiteY8" fmla="*/ 60890 h 60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1023" h="608899">
                  <a:moveTo>
                    <a:pt x="0" y="60890"/>
                  </a:moveTo>
                  <a:cubicBezTo>
                    <a:pt x="0" y="27261"/>
                    <a:pt x="27261" y="0"/>
                    <a:pt x="60890" y="0"/>
                  </a:cubicBezTo>
                  <a:lnTo>
                    <a:pt x="960133" y="0"/>
                  </a:lnTo>
                  <a:cubicBezTo>
                    <a:pt x="993762" y="0"/>
                    <a:pt x="1021023" y="27261"/>
                    <a:pt x="1021023" y="60890"/>
                  </a:cubicBezTo>
                  <a:lnTo>
                    <a:pt x="1021023" y="548009"/>
                  </a:lnTo>
                  <a:cubicBezTo>
                    <a:pt x="1021023" y="581638"/>
                    <a:pt x="993762" y="608899"/>
                    <a:pt x="960133" y="608899"/>
                  </a:cubicBezTo>
                  <a:lnTo>
                    <a:pt x="60890" y="608899"/>
                  </a:lnTo>
                  <a:cubicBezTo>
                    <a:pt x="27261" y="608899"/>
                    <a:pt x="0" y="581638"/>
                    <a:pt x="0" y="548009"/>
                  </a:cubicBezTo>
                  <a:lnTo>
                    <a:pt x="0" y="60890"/>
                  </a:lnTo>
                  <a:close/>
                </a:path>
              </a:pathLst>
            </a:custGeom>
          </p:spPr>
          <p:style>
            <a:lnRef idx="2">
              <a:schemeClr val="lt1">
                <a:hueOff val="0"/>
                <a:satOff val="0"/>
                <a:lumOff val="0"/>
                <a:alphaOff val="0"/>
              </a:schemeClr>
            </a:lnRef>
            <a:fillRef idx="1">
              <a:schemeClr val="accent3">
                <a:hueOff val="3750088"/>
                <a:satOff val="-5627"/>
                <a:lumOff val="-915"/>
                <a:alphaOff val="0"/>
              </a:schemeClr>
            </a:fillRef>
            <a:effectRef idx="0">
              <a:schemeClr val="accent3">
                <a:hueOff val="3750088"/>
                <a:satOff val="-5627"/>
                <a:lumOff val="-915"/>
                <a:alphaOff val="0"/>
              </a:schemeClr>
            </a:effectRef>
            <a:fontRef idx="minor">
              <a:schemeClr val="lt1"/>
            </a:fontRef>
          </p:style>
          <p:txBody>
            <a:bodyPr lIns="64008" tIns="64008" rIns="64008" bIns="237257" spcCol="1270"/>
            <a:lstStyle/>
            <a:p>
              <a:pPr algn="ctr" defTabSz="400050" fontAlgn="auto">
                <a:lnSpc>
                  <a:spcPct val="90000"/>
                </a:lnSpc>
                <a:spcAft>
                  <a:spcPct val="35000"/>
                </a:spcAft>
                <a:defRPr/>
              </a:pPr>
              <a:r>
                <a:rPr lang="en-US" sz="1400" b="1" dirty="0">
                  <a:solidFill>
                    <a:schemeClr val="bg1">
                      <a:lumMod val="85000"/>
                    </a:schemeClr>
                  </a:solidFill>
                  <a:latin typeface="Century Gothic" panose="020B0502020202020204" pitchFamily="34" charset="0"/>
                </a:rPr>
                <a:t>OUTPUTS</a:t>
              </a:r>
            </a:p>
          </p:txBody>
        </p:sp>
        <p:sp>
          <p:nvSpPr>
            <p:cNvPr id="21" name="Freeform 20">
              <a:extLst>
                <a:ext uri="{FF2B5EF4-FFF2-40B4-BE49-F238E27FC236}">
                  <a16:creationId xmlns:a16="http://schemas.microsoft.com/office/drawing/2014/main" id="{181CE61D-C875-4FDE-A039-54784D6A03F3}"/>
                </a:ext>
              </a:extLst>
            </p:cNvPr>
            <p:cNvSpPr/>
            <p:nvPr/>
          </p:nvSpPr>
          <p:spPr>
            <a:xfrm>
              <a:off x="2765263" y="2066951"/>
              <a:ext cx="1305874" cy="4483512"/>
            </a:xfrm>
            <a:custGeom>
              <a:avLst/>
              <a:gdLst>
                <a:gd name="connsiteX0" fmla="*/ 0 w 2064743"/>
                <a:gd name="connsiteY0" fmla="*/ 206474 h 3547859"/>
                <a:gd name="connsiteX1" fmla="*/ 206474 w 2064743"/>
                <a:gd name="connsiteY1" fmla="*/ 0 h 3547859"/>
                <a:gd name="connsiteX2" fmla="*/ 1858269 w 2064743"/>
                <a:gd name="connsiteY2" fmla="*/ 0 h 3547859"/>
                <a:gd name="connsiteX3" fmla="*/ 2064743 w 2064743"/>
                <a:gd name="connsiteY3" fmla="*/ 206474 h 3547859"/>
                <a:gd name="connsiteX4" fmla="*/ 2064743 w 2064743"/>
                <a:gd name="connsiteY4" fmla="*/ 3341385 h 3547859"/>
                <a:gd name="connsiteX5" fmla="*/ 1858269 w 2064743"/>
                <a:gd name="connsiteY5" fmla="*/ 3547859 h 3547859"/>
                <a:gd name="connsiteX6" fmla="*/ 206474 w 2064743"/>
                <a:gd name="connsiteY6" fmla="*/ 3547859 h 3547859"/>
                <a:gd name="connsiteX7" fmla="*/ 0 w 2064743"/>
                <a:gd name="connsiteY7" fmla="*/ 3341385 h 3547859"/>
                <a:gd name="connsiteX8" fmla="*/ 0 w 2064743"/>
                <a:gd name="connsiteY8" fmla="*/ 206474 h 3547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4743" h="3547859">
                  <a:moveTo>
                    <a:pt x="0" y="206474"/>
                  </a:moveTo>
                  <a:cubicBezTo>
                    <a:pt x="0" y="92442"/>
                    <a:pt x="92442" y="0"/>
                    <a:pt x="206474" y="0"/>
                  </a:cubicBezTo>
                  <a:lnTo>
                    <a:pt x="1858269" y="0"/>
                  </a:lnTo>
                  <a:cubicBezTo>
                    <a:pt x="1972301" y="0"/>
                    <a:pt x="2064743" y="92442"/>
                    <a:pt x="2064743" y="206474"/>
                  </a:cubicBezTo>
                  <a:lnTo>
                    <a:pt x="2064743" y="3341385"/>
                  </a:lnTo>
                  <a:cubicBezTo>
                    <a:pt x="2064743" y="3455417"/>
                    <a:pt x="1972301" y="3547859"/>
                    <a:pt x="1858269" y="3547859"/>
                  </a:cubicBezTo>
                  <a:lnTo>
                    <a:pt x="206474" y="3547859"/>
                  </a:lnTo>
                  <a:cubicBezTo>
                    <a:pt x="92442" y="3547859"/>
                    <a:pt x="0" y="3455417"/>
                    <a:pt x="0" y="3341385"/>
                  </a:cubicBezTo>
                  <a:lnTo>
                    <a:pt x="0" y="206474"/>
                  </a:lnTo>
                  <a:close/>
                </a:path>
              </a:pathLst>
            </a:custGeom>
          </p:spPr>
          <p:style>
            <a:lnRef idx="2">
              <a:schemeClr val="accent3">
                <a:hueOff val="3750088"/>
                <a:satOff val="-5627"/>
                <a:lumOff val="-91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31594" tIns="131594" rIns="131594" bIns="131594"/>
            <a:lstStyle>
              <a:lvl1pPr marL="342900" indent="-342900" defTabSz="444500">
                <a:lnSpc>
                  <a:spcPct val="90000"/>
                </a:lnSpc>
                <a:spcBef>
                  <a:spcPts val="1000"/>
                </a:spcBef>
                <a:buFont typeface="Arial" pitchFamily="34" charset="0"/>
                <a:buChar char="•"/>
                <a:defRPr sz="2800">
                  <a:solidFill>
                    <a:schemeClr val="tx1"/>
                  </a:solidFill>
                  <a:latin typeface="Century Gothic" pitchFamily="34" charset="0"/>
                </a:defRPr>
              </a:lvl1pPr>
              <a:lvl2pPr marL="57150" indent="-57150" defTabSz="444500">
                <a:lnSpc>
                  <a:spcPct val="90000"/>
                </a:lnSpc>
                <a:spcBef>
                  <a:spcPts val="500"/>
                </a:spcBef>
                <a:buFont typeface="Arial" pitchFamily="34" charset="0"/>
                <a:buChar char="•"/>
                <a:defRPr sz="2400">
                  <a:solidFill>
                    <a:schemeClr val="tx1"/>
                  </a:solidFill>
                  <a:latin typeface="Century Gothic" pitchFamily="34" charset="0"/>
                </a:defRPr>
              </a:lvl2pPr>
              <a:lvl3pPr marL="114300" indent="-57150" defTabSz="444500">
                <a:lnSpc>
                  <a:spcPct val="90000"/>
                </a:lnSpc>
                <a:spcBef>
                  <a:spcPts val="500"/>
                </a:spcBef>
                <a:buFont typeface="Arial" pitchFamily="34" charset="0"/>
                <a:buChar char="•"/>
                <a:defRPr sz="2000">
                  <a:solidFill>
                    <a:schemeClr val="tx1"/>
                  </a:solidFill>
                  <a:latin typeface="Century Gothic" pitchFamily="34" charset="0"/>
                </a:defRPr>
              </a:lvl3pPr>
              <a:lvl4pPr marL="1600200" indent="-228600" defTabSz="444500">
                <a:lnSpc>
                  <a:spcPct val="90000"/>
                </a:lnSpc>
                <a:spcBef>
                  <a:spcPts val="500"/>
                </a:spcBef>
                <a:buFont typeface="Arial" pitchFamily="34" charset="0"/>
                <a:buChar char="•"/>
                <a:defRPr>
                  <a:solidFill>
                    <a:schemeClr val="tx1"/>
                  </a:solidFill>
                  <a:latin typeface="Century Gothic" pitchFamily="34" charset="0"/>
                </a:defRPr>
              </a:lvl4pPr>
              <a:lvl5pPr marL="2057400" indent="-228600" defTabSz="444500">
                <a:lnSpc>
                  <a:spcPct val="90000"/>
                </a:lnSpc>
                <a:spcBef>
                  <a:spcPts val="500"/>
                </a:spcBef>
                <a:buFont typeface="Arial" pitchFamily="34" charset="0"/>
                <a:buChar char="•"/>
                <a:defRPr>
                  <a:solidFill>
                    <a:schemeClr val="tx1"/>
                  </a:solidFill>
                  <a:latin typeface="Century Gothic" pitchFamily="34" charset="0"/>
                </a:defRPr>
              </a:lvl5pPr>
              <a:lvl6pPr marL="25146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6pPr>
              <a:lvl7pPr marL="29718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7pPr>
              <a:lvl8pPr marL="34290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8pPr>
              <a:lvl9pPr marL="38862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9pPr>
            </a:lstStyle>
            <a:p>
              <a:pPr lvl="1">
                <a:spcBef>
                  <a:spcPct val="0"/>
                </a:spcBef>
                <a:spcAft>
                  <a:spcPts val="300"/>
                </a:spcAft>
                <a:buFontTx/>
                <a:buChar char="•"/>
                <a:defRPr/>
              </a:pPr>
              <a:r>
                <a:rPr lang="en-US" altLang="en-US" sz="1100" b="1">
                  <a:solidFill>
                    <a:srgbClr val="000000"/>
                  </a:solidFill>
                  <a:cs typeface="Arial" pitchFamily="34" charset="0"/>
                </a:rPr>
                <a:t>Service access and readiness</a:t>
              </a:r>
            </a:p>
            <a:p>
              <a:pPr lvl="2">
                <a:spcBef>
                  <a:spcPct val="0"/>
                </a:spcBef>
                <a:spcAft>
                  <a:spcPts val="300"/>
                </a:spcAft>
                <a:buFontTx/>
                <a:buChar char="•"/>
                <a:defRPr/>
              </a:pPr>
              <a:r>
                <a:rPr lang="en-US" altLang="en-US" sz="1000">
                  <a:solidFill>
                    <a:srgbClr val="000000"/>
                  </a:solidFill>
                  <a:cs typeface="Arial" pitchFamily="34" charset="0"/>
                </a:rPr>
                <a:t>facilities that offer and meet tracer criteria for basic and comprehensive obstetric care, per 10 000 pregnant women</a:t>
              </a:r>
            </a:p>
            <a:p>
              <a:pPr lvl="2">
                <a:spcBef>
                  <a:spcPct val="0"/>
                </a:spcBef>
                <a:spcAft>
                  <a:spcPts val="300"/>
                </a:spcAft>
                <a:buFontTx/>
                <a:buChar char="•"/>
                <a:defRPr/>
              </a:pPr>
              <a:endParaRPr lang="en-US" altLang="en-US" sz="1000">
                <a:solidFill>
                  <a:srgbClr val="000000"/>
                </a:solidFill>
                <a:cs typeface="Arial" pitchFamily="34" charset="0"/>
              </a:endParaRPr>
            </a:p>
            <a:p>
              <a:pPr lvl="2">
                <a:spcBef>
                  <a:spcPct val="0"/>
                </a:spcBef>
                <a:spcAft>
                  <a:spcPts val="300"/>
                </a:spcAft>
                <a:buFontTx/>
                <a:buChar char="•"/>
                <a:defRPr/>
              </a:pPr>
              <a:r>
                <a:rPr lang="en-US" altLang="en-US" sz="1000">
                  <a:solidFill>
                    <a:srgbClr val="000000"/>
                  </a:solidFill>
                  <a:cs typeface="Arial" pitchFamily="34" charset="0"/>
                </a:rPr>
                <a:t>caesarean section rate in rural populations</a:t>
              </a:r>
            </a:p>
            <a:p>
              <a:pPr lvl="2">
                <a:spcBef>
                  <a:spcPct val="0"/>
                </a:spcBef>
                <a:spcAft>
                  <a:spcPts val="300"/>
                </a:spcAft>
                <a:buFontTx/>
                <a:buChar char="•"/>
                <a:defRPr/>
              </a:pPr>
              <a:endParaRPr lang="en-US" altLang="en-US" sz="1000">
                <a:solidFill>
                  <a:srgbClr val="000000"/>
                </a:solidFill>
                <a:cs typeface="Arial" pitchFamily="34" charset="0"/>
              </a:endParaRPr>
            </a:p>
            <a:p>
              <a:pPr lvl="2">
                <a:spcBef>
                  <a:spcPct val="0"/>
                </a:spcBef>
                <a:spcAft>
                  <a:spcPts val="300"/>
                </a:spcAft>
                <a:buFontTx/>
                <a:buChar char="•"/>
                <a:defRPr/>
              </a:pPr>
              <a:r>
                <a:rPr lang="en-US" altLang="en-US" sz="1000">
                  <a:solidFill>
                    <a:srgbClr val="000000"/>
                  </a:solidFill>
                  <a:cs typeface="Arial" pitchFamily="34" charset="0"/>
                </a:rPr>
                <a:t>facilities that offer and meet tracer criteria for child health services, per 1000 children</a:t>
              </a:r>
            </a:p>
          </p:txBody>
        </p:sp>
        <p:sp>
          <p:nvSpPr>
            <p:cNvPr id="22" name="Freeform 21">
              <a:extLst>
                <a:ext uri="{FF2B5EF4-FFF2-40B4-BE49-F238E27FC236}">
                  <a16:creationId xmlns:a16="http://schemas.microsoft.com/office/drawing/2014/main" id="{B9430735-7E70-4365-B774-0E0C6D0ADD7D}"/>
                </a:ext>
              </a:extLst>
            </p:cNvPr>
            <p:cNvSpPr/>
            <p:nvPr/>
          </p:nvSpPr>
          <p:spPr>
            <a:xfrm>
              <a:off x="4227062" y="1484784"/>
              <a:ext cx="2447469" cy="831433"/>
            </a:xfrm>
            <a:custGeom>
              <a:avLst/>
              <a:gdLst>
                <a:gd name="connsiteX0" fmla="*/ 0 w 1143576"/>
                <a:gd name="connsiteY0" fmla="*/ 60890 h 608899"/>
                <a:gd name="connsiteX1" fmla="*/ 60890 w 1143576"/>
                <a:gd name="connsiteY1" fmla="*/ 0 h 608899"/>
                <a:gd name="connsiteX2" fmla="*/ 1082686 w 1143576"/>
                <a:gd name="connsiteY2" fmla="*/ 0 h 608899"/>
                <a:gd name="connsiteX3" fmla="*/ 1143576 w 1143576"/>
                <a:gd name="connsiteY3" fmla="*/ 60890 h 608899"/>
                <a:gd name="connsiteX4" fmla="*/ 1143576 w 1143576"/>
                <a:gd name="connsiteY4" fmla="*/ 548009 h 608899"/>
                <a:gd name="connsiteX5" fmla="*/ 1082686 w 1143576"/>
                <a:gd name="connsiteY5" fmla="*/ 608899 h 608899"/>
                <a:gd name="connsiteX6" fmla="*/ 60890 w 1143576"/>
                <a:gd name="connsiteY6" fmla="*/ 608899 h 608899"/>
                <a:gd name="connsiteX7" fmla="*/ 0 w 1143576"/>
                <a:gd name="connsiteY7" fmla="*/ 548009 h 608899"/>
                <a:gd name="connsiteX8" fmla="*/ 0 w 1143576"/>
                <a:gd name="connsiteY8" fmla="*/ 60890 h 60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3576" h="608899">
                  <a:moveTo>
                    <a:pt x="0" y="60890"/>
                  </a:moveTo>
                  <a:cubicBezTo>
                    <a:pt x="0" y="27261"/>
                    <a:pt x="27261" y="0"/>
                    <a:pt x="60890" y="0"/>
                  </a:cubicBezTo>
                  <a:lnTo>
                    <a:pt x="1082686" y="0"/>
                  </a:lnTo>
                  <a:cubicBezTo>
                    <a:pt x="1116315" y="0"/>
                    <a:pt x="1143576" y="27261"/>
                    <a:pt x="1143576" y="60890"/>
                  </a:cubicBezTo>
                  <a:lnTo>
                    <a:pt x="1143576" y="548009"/>
                  </a:lnTo>
                  <a:cubicBezTo>
                    <a:pt x="1143576" y="581638"/>
                    <a:pt x="1116315" y="608899"/>
                    <a:pt x="1082686" y="608899"/>
                  </a:cubicBezTo>
                  <a:lnTo>
                    <a:pt x="60890" y="608899"/>
                  </a:lnTo>
                  <a:cubicBezTo>
                    <a:pt x="27261" y="608899"/>
                    <a:pt x="0" y="581638"/>
                    <a:pt x="0" y="548009"/>
                  </a:cubicBezTo>
                  <a:lnTo>
                    <a:pt x="0" y="60890"/>
                  </a:lnTo>
                  <a:close/>
                </a:path>
              </a:pathLst>
            </a:custGeom>
          </p:spPr>
          <p:style>
            <a:lnRef idx="2">
              <a:schemeClr val="lt1">
                <a:hueOff val="0"/>
                <a:satOff val="0"/>
                <a:lumOff val="0"/>
                <a:alphaOff val="0"/>
              </a:schemeClr>
            </a:lnRef>
            <a:fillRef idx="1">
              <a:schemeClr val="accent3">
                <a:hueOff val="7500176"/>
                <a:satOff val="-11253"/>
                <a:lumOff val="-1830"/>
                <a:alphaOff val="0"/>
              </a:schemeClr>
            </a:fillRef>
            <a:effectRef idx="0">
              <a:schemeClr val="accent3">
                <a:hueOff val="7500176"/>
                <a:satOff val="-11253"/>
                <a:lumOff val="-1830"/>
                <a:alphaOff val="0"/>
              </a:schemeClr>
            </a:effectRef>
            <a:fontRef idx="minor">
              <a:schemeClr val="lt1"/>
            </a:fontRef>
          </p:style>
          <p:txBody>
            <a:bodyPr lIns="64008" tIns="64008" rIns="64008" bIns="237257" spcCol="1270"/>
            <a:lstStyle/>
            <a:p>
              <a:pPr algn="ctr" defTabSz="400050" fontAlgn="auto">
                <a:lnSpc>
                  <a:spcPct val="90000"/>
                </a:lnSpc>
                <a:spcAft>
                  <a:spcPct val="35000"/>
                </a:spcAft>
                <a:defRPr/>
              </a:pPr>
              <a:r>
                <a:rPr lang="en-US" sz="1400" b="1" dirty="0">
                  <a:solidFill>
                    <a:schemeClr val="bg1">
                      <a:lumMod val="85000"/>
                    </a:schemeClr>
                  </a:solidFill>
                  <a:latin typeface="Century Gothic" panose="020B0502020202020204" pitchFamily="34" charset="0"/>
                </a:rPr>
                <a:t>OUTCOMES</a:t>
              </a:r>
            </a:p>
          </p:txBody>
        </p:sp>
        <p:sp>
          <p:nvSpPr>
            <p:cNvPr id="23" name="Freeform 22">
              <a:extLst>
                <a:ext uri="{FF2B5EF4-FFF2-40B4-BE49-F238E27FC236}">
                  <a16:creationId xmlns:a16="http://schemas.microsoft.com/office/drawing/2014/main" id="{6252DA6C-AD06-4C92-A177-A1E661C4CBD3}"/>
                </a:ext>
              </a:extLst>
            </p:cNvPr>
            <p:cNvSpPr/>
            <p:nvPr/>
          </p:nvSpPr>
          <p:spPr>
            <a:xfrm>
              <a:off x="4428930" y="2034153"/>
              <a:ext cx="2597826" cy="4521230"/>
            </a:xfrm>
            <a:custGeom>
              <a:avLst/>
              <a:gdLst>
                <a:gd name="connsiteX0" fmla="*/ 0 w 1819453"/>
                <a:gd name="connsiteY0" fmla="*/ 181945 h 3746860"/>
                <a:gd name="connsiteX1" fmla="*/ 181945 w 1819453"/>
                <a:gd name="connsiteY1" fmla="*/ 0 h 3746860"/>
                <a:gd name="connsiteX2" fmla="*/ 1637508 w 1819453"/>
                <a:gd name="connsiteY2" fmla="*/ 0 h 3746860"/>
                <a:gd name="connsiteX3" fmla="*/ 1819453 w 1819453"/>
                <a:gd name="connsiteY3" fmla="*/ 181945 h 3746860"/>
                <a:gd name="connsiteX4" fmla="*/ 1819453 w 1819453"/>
                <a:gd name="connsiteY4" fmla="*/ 3564915 h 3746860"/>
                <a:gd name="connsiteX5" fmla="*/ 1637508 w 1819453"/>
                <a:gd name="connsiteY5" fmla="*/ 3746860 h 3746860"/>
                <a:gd name="connsiteX6" fmla="*/ 181945 w 1819453"/>
                <a:gd name="connsiteY6" fmla="*/ 3746860 h 3746860"/>
                <a:gd name="connsiteX7" fmla="*/ 0 w 1819453"/>
                <a:gd name="connsiteY7" fmla="*/ 3564915 h 3746860"/>
                <a:gd name="connsiteX8" fmla="*/ 0 w 1819453"/>
                <a:gd name="connsiteY8" fmla="*/ 181945 h 374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9453" h="3746860">
                  <a:moveTo>
                    <a:pt x="0" y="181945"/>
                  </a:moveTo>
                  <a:cubicBezTo>
                    <a:pt x="0" y="81460"/>
                    <a:pt x="81460" y="0"/>
                    <a:pt x="181945" y="0"/>
                  </a:cubicBezTo>
                  <a:lnTo>
                    <a:pt x="1637508" y="0"/>
                  </a:lnTo>
                  <a:cubicBezTo>
                    <a:pt x="1737993" y="0"/>
                    <a:pt x="1819453" y="81460"/>
                    <a:pt x="1819453" y="181945"/>
                  </a:cubicBezTo>
                  <a:lnTo>
                    <a:pt x="1819453" y="3564915"/>
                  </a:lnTo>
                  <a:cubicBezTo>
                    <a:pt x="1819453" y="3665400"/>
                    <a:pt x="1737993" y="3746860"/>
                    <a:pt x="1637508" y="3746860"/>
                  </a:cubicBezTo>
                  <a:lnTo>
                    <a:pt x="181945" y="3746860"/>
                  </a:lnTo>
                  <a:cubicBezTo>
                    <a:pt x="81460" y="3746860"/>
                    <a:pt x="0" y="3665400"/>
                    <a:pt x="0" y="3564915"/>
                  </a:cubicBezTo>
                  <a:lnTo>
                    <a:pt x="0" y="181945"/>
                  </a:lnTo>
                  <a:close/>
                </a:path>
              </a:pathLst>
            </a:custGeom>
          </p:spPr>
          <p:style>
            <a:lnRef idx="2">
              <a:schemeClr val="accent3">
                <a:hueOff val="7500176"/>
                <a:satOff val="-11253"/>
                <a:lumOff val="-183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24410" tIns="124410" rIns="124410" bIns="124410"/>
            <a:lstStyle>
              <a:lvl1pPr marL="342900" indent="-342900" defTabSz="444500">
                <a:lnSpc>
                  <a:spcPct val="90000"/>
                </a:lnSpc>
                <a:spcBef>
                  <a:spcPts val="1000"/>
                </a:spcBef>
                <a:buFont typeface="Arial" pitchFamily="34" charset="0"/>
                <a:buChar char="•"/>
                <a:defRPr sz="2800">
                  <a:solidFill>
                    <a:schemeClr val="tx1"/>
                  </a:solidFill>
                  <a:latin typeface="Century Gothic" pitchFamily="34" charset="0"/>
                </a:defRPr>
              </a:lvl1pPr>
              <a:lvl2pPr marL="57150" indent="-57150" defTabSz="444500">
                <a:lnSpc>
                  <a:spcPct val="90000"/>
                </a:lnSpc>
                <a:spcBef>
                  <a:spcPts val="500"/>
                </a:spcBef>
                <a:buFont typeface="Arial" pitchFamily="34" charset="0"/>
                <a:buChar char="•"/>
                <a:defRPr sz="2400">
                  <a:solidFill>
                    <a:schemeClr val="tx1"/>
                  </a:solidFill>
                  <a:latin typeface="Century Gothic" pitchFamily="34" charset="0"/>
                </a:defRPr>
              </a:lvl2pPr>
              <a:lvl3pPr marL="114300" indent="-57150" defTabSz="444500">
                <a:lnSpc>
                  <a:spcPct val="90000"/>
                </a:lnSpc>
                <a:spcBef>
                  <a:spcPts val="500"/>
                </a:spcBef>
                <a:buFont typeface="Arial" pitchFamily="34" charset="0"/>
                <a:buChar char="•"/>
                <a:defRPr sz="2000">
                  <a:solidFill>
                    <a:schemeClr val="tx1"/>
                  </a:solidFill>
                  <a:latin typeface="Century Gothic" pitchFamily="34" charset="0"/>
                </a:defRPr>
              </a:lvl3pPr>
              <a:lvl4pPr marL="1600200" indent="-228600" defTabSz="444500">
                <a:lnSpc>
                  <a:spcPct val="90000"/>
                </a:lnSpc>
                <a:spcBef>
                  <a:spcPts val="500"/>
                </a:spcBef>
                <a:buFont typeface="Arial" pitchFamily="34" charset="0"/>
                <a:buChar char="•"/>
                <a:defRPr>
                  <a:solidFill>
                    <a:schemeClr val="tx1"/>
                  </a:solidFill>
                  <a:latin typeface="Century Gothic" pitchFamily="34" charset="0"/>
                </a:defRPr>
              </a:lvl4pPr>
              <a:lvl5pPr marL="2057400" indent="-228600" defTabSz="444500">
                <a:lnSpc>
                  <a:spcPct val="90000"/>
                </a:lnSpc>
                <a:spcBef>
                  <a:spcPts val="500"/>
                </a:spcBef>
                <a:buFont typeface="Arial" pitchFamily="34" charset="0"/>
                <a:buChar char="•"/>
                <a:defRPr>
                  <a:solidFill>
                    <a:schemeClr val="tx1"/>
                  </a:solidFill>
                  <a:latin typeface="Century Gothic" pitchFamily="34" charset="0"/>
                </a:defRPr>
              </a:lvl5pPr>
              <a:lvl6pPr marL="25146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6pPr>
              <a:lvl7pPr marL="29718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7pPr>
              <a:lvl8pPr marL="34290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8pPr>
              <a:lvl9pPr marL="38862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9pPr>
            </a:lstStyle>
            <a:p>
              <a:pPr lvl="1">
                <a:spcBef>
                  <a:spcPct val="0"/>
                </a:spcBef>
                <a:spcAft>
                  <a:spcPts val="300"/>
                </a:spcAft>
                <a:buFontTx/>
                <a:buChar char="•"/>
                <a:defRPr/>
              </a:pPr>
              <a:r>
                <a:rPr lang="en-US" altLang="en-US" sz="1100" b="1">
                  <a:solidFill>
                    <a:srgbClr val="000000"/>
                  </a:solidFill>
                  <a:cs typeface="Arial" pitchFamily="34" charset="0"/>
                </a:rPr>
                <a:t>Coverage of interventions</a:t>
              </a:r>
            </a:p>
            <a:p>
              <a:pPr lvl="2">
                <a:spcBef>
                  <a:spcPct val="0"/>
                </a:spcBef>
                <a:spcAft>
                  <a:spcPts val="300"/>
                </a:spcAft>
                <a:buFontTx/>
                <a:buChar char="•"/>
                <a:defRPr/>
              </a:pPr>
              <a:r>
                <a:rPr lang="en-US" altLang="en-US" sz="1000">
                  <a:solidFill>
                    <a:srgbClr val="000000"/>
                  </a:solidFill>
                  <a:cs typeface="Arial" pitchFamily="34" charset="0"/>
                </a:rPr>
                <a:t>antenatal care </a:t>
              </a:r>
            </a:p>
            <a:p>
              <a:pPr lvl="2">
                <a:spcBef>
                  <a:spcPct val="0"/>
                </a:spcBef>
                <a:spcAft>
                  <a:spcPts val="300"/>
                </a:spcAft>
                <a:buFontTx/>
                <a:buChar char="•"/>
                <a:defRPr/>
              </a:pPr>
              <a:r>
                <a:rPr lang="en-US" altLang="en-US" sz="1000">
                  <a:solidFill>
                    <a:srgbClr val="000000"/>
                  </a:solidFill>
                  <a:cs typeface="Arial" pitchFamily="34" charset="0"/>
                </a:rPr>
                <a:t>births attended by skilled health personnel</a:t>
              </a:r>
            </a:p>
            <a:p>
              <a:pPr lvl="2">
                <a:spcBef>
                  <a:spcPct val="0"/>
                </a:spcBef>
                <a:spcAft>
                  <a:spcPts val="300"/>
                </a:spcAft>
                <a:buFontTx/>
                <a:buChar char="•"/>
                <a:defRPr/>
              </a:pPr>
              <a:r>
                <a:rPr lang="en-US" altLang="en-US" sz="1000">
                  <a:solidFill>
                    <a:srgbClr val="000000"/>
                  </a:solidFill>
                  <a:cs typeface="Arial" pitchFamily="34" charset="0"/>
                </a:rPr>
                <a:t>immunization coverage</a:t>
              </a:r>
            </a:p>
            <a:p>
              <a:pPr lvl="2">
                <a:spcBef>
                  <a:spcPct val="0"/>
                </a:spcBef>
                <a:spcAft>
                  <a:spcPts val="300"/>
                </a:spcAft>
                <a:buFontTx/>
                <a:buChar char="•"/>
                <a:defRPr/>
              </a:pPr>
              <a:r>
                <a:rPr lang="en-US" altLang="en-US" sz="1000">
                  <a:solidFill>
                    <a:srgbClr val="000000"/>
                  </a:solidFill>
                  <a:cs typeface="Arial" pitchFamily="34" charset="0"/>
                </a:rPr>
                <a:t>family planning needs satisfied</a:t>
              </a:r>
            </a:p>
            <a:p>
              <a:pPr lvl="2">
                <a:spcBef>
                  <a:spcPct val="0"/>
                </a:spcBef>
                <a:spcAft>
                  <a:spcPts val="300"/>
                </a:spcAft>
                <a:buFontTx/>
                <a:buChar char="•"/>
                <a:defRPr/>
              </a:pPr>
              <a:r>
                <a:rPr lang="en-US" altLang="en-US" sz="1000">
                  <a:solidFill>
                    <a:srgbClr val="000000"/>
                  </a:solidFill>
                  <a:cs typeface="Arial" pitchFamily="34" charset="0"/>
                </a:rPr>
                <a:t>children with diarrhea receiving oral rehydration therapy</a:t>
              </a:r>
            </a:p>
            <a:p>
              <a:pPr lvl="2">
                <a:spcBef>
                  <a:spcPct val="0"/>
                </a:spcBef>
                <a:spcAft>
                  <a:spcPts val="300"/>
                </a:spcAft>
                <a:buFontTx/>
                <a:buChar char="•"/>
                <a:defRPr/>
              </a:pPr>
              <a:r>
                <a:rPr lang="en-US" altLang="en-US" sz="1000">
                  <a:solidFill>
                    <a:srgbClr val="000000"/>
                  </a:solidFill>
                  <a:cs typeface="Arial" pitchFamily="34" charset="0"/>
                </a:rPr>
                <a:t>children with fever receiving antimalarials</a:t>
              </a:r>
            </a:p>
            <a:p>
              <a:pPr lvl="2">
                <a:spcBef>
                  <a:spcPct val="0"/>
                </a:spcBef>
                <a:spcAft>
                  <a:spcPts val="300"/>
                </a:spcAft>
                <a:buFontTx/>
                <a:buChar char="•"/>
                <a:defRPr/>
              </a:pPr>
              <a:r>
                <a:rPr lang="en-US" altLang="en-US" sz="1000">
                  <a:solidFill>
                    <a:srgbClr val="000000"/>
                  </a:solidFill>
                  <a:cs typeface="Arial" pitchFamily="34" charset="0"/>
                </a:rPr>
                <a:t>insecticide-treated bednet use</a:t>
              </a:r>
            </a:p>
            <a:p>
              <a:pPr lvl="2">
                <a:spcBef>
                  <a:spcPct val="0"/>
                </a:spcBef>
                <a:spcAft>
                  <a:spcPts val="300"/>
                </a:spcAft>
                <a:buFontTx/>
                <a:buChar char="•"/>
                <a:defRPr/>
              </a:pPr>
              <a:r>
                <a:rPr lang="en-US" altLang="en-US" sz="1000">
                  <a:solidFill>
                    <a:srgbClr val="000000"/>
                  </a:solidFill>
                  <a:cs typeface="Arial" pitchFamily="34" charset="0"/>
                </a:rPr>
                <a:t>antiretroviral prophylaxis among HIV-positive pregnant women</a:t>
              </a:r>
            </a:p>
            <a:p>
              <a:pPr lvl="2">
                <a:spcBef>
                  <a:spcPct val="0"/>
                </a:spcBef>
                <a:spcAft>
                  <a:spcPts val="300"/>
                </a:spcAft>
                <a:buFontTx/>
                <a:buChar char="•"/>
                <a:defRPr/>
              </a:pPr>
              <a:r>
                <a:rPr lang="en-US" altLang="en-US" sz="1000">
                  <a:solidFill>
                    <a:srgbClr val="000000"/>
                  </a:solidFill>
                  <a:cs typeface="Arial" pitchFamily="34" charset="0"/>
                </a:rPr>
                <a:t>vitamin A supplementation among children</a:t>
              </a:r>
            </a:p>
            <a:p>
              <a:pPr lvl="2">
                <a:spcBef>
                  <a:spcPct val="0"/>
                </a:spcBef>
                <a:spcAft>
                  <a:spcPts val="300"/>
                </a:spcAft>
                <a:buFontTx/>
                <a:buChar char="•"/>
                <a:defRPr/>
              </a:pPr>
              <a:r>
                <a:rPr lang="en-US" altLang="en-US" sz="1000">
                  <a:solidFill>
                    <a:srgbClr val="000000"/>
                  </a:solidFill>
                  <a:cs typeface="Arial" pitchFamily="34" charset="0"/>
                </a:rPr>
                <a:t>postnatal care</a:t>
              </a:r>
            </a:p>
            <a:p>
              <a:pPr lvl="1">
                <a:spcBef>
                  <a:spcPct val="0"/>
                </a:spcBef>
                <a:spcAft>
                  <a:spcPts val="300"/>
                </a:spcAft>
                <a:buFontTx/>
                <a:buChar char="•"/>
                <a:defRPr/>
              </a:pPr>
              <a:endParaRPr lang="en-US" altLang="en-US" sz="1100" b="1">
                <a:solidFill>
                  <a:srgbClr val="000000"/>
                </a:solidFill>
                <a:cs typeface="Arial" pitchFamily="34" charset="0"/>
              </a:endParaRPr>
            </a:p>
            <a:p>
              <a:pPr lvl="1">
                <a:spcBef>
                  <a:spcPct val="0"/>
                </a:spcBef>
                <a:spcAft>
                  <a:spcPts val="300"/>
                </a:spcAft>
                <a:buFontTx/>
                <a:buChar char="•"/>
                <a:defRPr/>
              </a:pPr>
              <a:r>
                <a:rPr lang="en-US" altLang="en-US" sz="1100" b="1">
                  <a:solidFill>
                    <a:srgbClr val="000000"/>
                  </a:solidFill>
                  <a:cs typeface="Arial" pitchFamily="34" charset="0"/>
                </a:rPr>
                <a:t>Risk factors and behaviours</a:t>
              </a:r>
            </a:p>
            <a:p>
              <a:pPr lvl="2">
                <a:spcBef>
                  <a:spcPct val="0"/>
                </a:spcBef>
                <a:spcAft>
                  <a:spcPts val="300"/>
                </a:spcAft>
                <a:buFontTx/>
                <a:buChar char="•"/>
                <a:defRPr/>
              </a:pPr>
              <a:r>
                <a:rPr lang="en-US" altLang="en-US" sz="1000">
                  <a:solidFill>
                    <a:srgbClr val="000000"/>
                  </a:solidFill>
                  <a:cs typeface="Arial" pitchFamily="34" charset="0"/>
                </a:rPr>
                <a:t>contraceptive prevalence</a:t>
              </a:r>
            </a:p>
            <a:p>
              <a:pPr lvl="2">
                <a:spcBef>
                  <a:spcPct val="0"/>
                </a:spcBef>
                <a:spcAft>
                  <a:spcPts val="300"/>
                </a:spcAft>
                <a:buFontTx/>
                <a:buChar char="•"/>
                <a:defRPr/>
              </a:pPr>
              <a:r>
                <a:rPr lang="en-US" altLang="en-US" sz="1000">
                  <a:solidFill>
                    <a:srgbClr val="000000"/>
                  </a:solidFill>
                  <a:cs typeface="Arial" pitchFamily="34" charset="0"/>
                </a:rPr>
                <a:t>access to safe water</a:t>
              </a:r>
            </a:p>
            <a:p>
              <a:pPr lvl="2">
                <a:spcBef>
                  <a:spcPct val="0"/>
                </a:spcBef>
                <a:spcAft>
                  <a:spcPts val="300"/>
                </a:spcAft>
                <a:buFontTx/>
                <a:buChar char="•"/>
                <a:defRPr/>
              </a:pPr>
              <a:r>
                <a:rPr lang="en-US" altLang="en-US" sz="1000">
                  <a:solidFill>
                    <a:srgbClr val="000000"/>
                  </a:solidFill>
                  <a:cs typeface="Arial" pitchFamily="34" charset="0"/>
                </a:rPr>
                <a:t>access to improved sanitation</a:t>
              </a:r>
            </a:p>
            <a:p>
              <a:pPr lvl="2">
                <a:spcBef>
                  <a:spcPct val="0"/>
                </a:spcBef>
                <a:spcAft>
                  <a:spcPts val="300"/>
                </a:spcAft>
                <a:buFontTx/>
                <a:buChar char="•"/>
                <a:defRPr/>
              </a:pPr>
              <a:r>
                <a:rPr lang="en-US" altLang="en-US" sz="1000">
                  <a:solidFill>
                    <a:srgbClr val="000000"/>
                  </a:solidFill>
                  <a:cs typeface="Arial" pitchFamily="34" charset="0"/>
                </a:rPr>
                <a:t>low birth weight among newborns</a:t>
              </a:r>
            </a:p>
            <a:p>
              <a:pPr lvl="2">
                <a:spcBef>
                  <a:spcPct val="0"/>
                </a:spcBef>
                <a:spcAft>
                  <a:spcPts val="300"/>
                </a:spcAft>
                <a:buFontTx/>
                <a:buChar char="•"/>
                <a:defRPr/>
              </a:pPr>
              <a:r>
                <a:rPr lang="en-US" altLang="en-US" sz="1000">
                  <a:solidFill>
                    <a:srgbClr val="000000"/>
                  </a:solidFill>
                  <a:cs typeface="Arial" pitchFamily="34" charset="0"/>
                </a:rPr>
                <a:t>early initiation of breastfeeding</a:t>
              </a:r>
            </a:p>
            <a:p>
              <a:pPr lvl="2">
                <a:spcBef>
                  <a:spcPct val="0"/>
                </a:spcBef>
                <a:spcAft>
                  <a:spcPts val="300"/>
                </a:spcAft>
                <a:buFontTx/>
                <a:buChar char="•"/>
                <a:defRPr/>
              </a:pPr>
              <a:r>
                <a:rPr lang="en-US" altLang="en-US" sz="1000">
                  <a:solidFill>
                    <a:srgbClr val="000000"/>
                  </a:solidFill>
                  <a:cs typeface="Arial" pitchFamily="34" charset="0"/>
                </a:rPr>
                <a:t>children who are stunted or underweight</a:t>
              </a:r>
            </a:p>
          </p:txBody>
        </p:sp>
        <p:sp>
          <p:nvSpPr>
            <p:cNvPr id="24" name="Freeform 23">
              <a:extLst>
                <a:ext uri="{FF2B5EF4-FFF2-40B4-BE49-F238E27FC236}">
                  <a16:creationId xmlns:a16="http://schemas.microsoft.com/office/drawing/2014/main" id="{539E1119-0D3F-40F6-8EBB-24324949B34F}"/>
                </a:ext>
              </a:extLst>
            </p:cNvPr>
            <p:cNvSpPr/>
            <p:nvPr/>
          </p:nvSpPr>
          <p:spPr>
            <a:xfrm>
              <a:off x="7026756" y="1484784"/>
              <a:ext cx="1351816" cy="836354"/>
            </a:xfrm>
            <a:custGeom>
              <a:avLst/>
              <a:gdLst>
                <a:gd name="connsiteX0" fmla="*/ 0 w 1021023"/>
                <a:gd name="connsiteY0" fmla="*/ 60890 h 608899"/>
                <a:gd name="connsiteX1" fmla="*/ 60890 w 1021023"/>
                <a:gd name="connsiteY1" fmla="*/ 0 h 608899"/>
                <a:gd name="connsiteX2" fmla="*/ 960133 w 1021023"/>
                <a:gd name="connsiteY2" fmla="*/ 0 h 608899"/>
                <a:gd name="connsiteX3" fmla="*/ 1021023 w 1021023"/>
                <a:gd name="connsiteY3" fmla="*/ 60890 h 608899"/>
                <a:gd name="connsiteX4" fmla="*/ 1021023 w 1021023"/>
                <a:gd name="connsiteY4" fmla="*/ 548009 h 608899"/>
                <a:gd name="connsiteX5" fmla="*/ 960133 w 1021023"/>
                <a:gd name="connsiteY5" fmla="*/ 608899 h 608899"/>
                <a:gd name="connsiteX6" fmla="*/ 60890 w 1021023"/>
                <a:gd name="connsiteY6" fmla="*/ 608899 h 608899"/>
                <a:gd name="connsiteX7" fmla="*/ 0 w 1021023"/>
                <a:gd name="connsiteY7" fmla="*/ 548009 h 608899"/>
                <a:gd name="connsiteX8" fmla="*/ 0 w 1021023"/>
                <a:gd name="connsiteY8" fmla="*/ 60890 h 60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1023" h="608899">
                  <a:moveTo>
                    <a:pt x="0" y="60890"/>
                  </a:moveTo>
                  <a:cubicBezTo>
                    <a:pt x="0" y="27261"/>
                    <a:pt x="27261" y="0"/>
                    <a:pt x="60890" y="0"/>
                  </a:cubicBezTo>
                  <a:lnTo>
                    <a:pt x="960133" y="0"/>
                  </a:lnTo>
                  <a:cubicBezTo>
                    <a:pt x="993762" y="0"/>
                    <a:pt x="1021023" y="27261"/>
                    <a:pt x="1021023" y="60890"/>
                  </a:cubicBezTo>
                  <a:lnTo>
                    <a:pt x="1021023" y="548009"/>
                  </a:lnTo>
                  <a:cubicBezTo>
                    <a:pt x="1021023" y="581638"/>
                    <a:pt x="993762" y="608899"/>
                    <a:pt x="960133" y="608899"/>
                  </a:cubicBezTo>
                  <a:lnTo>
                    <a:pt x="60890" y="608899"/>
                  </a:lnTo>
                  <a:cubicBezTo>
                    <a:pt x="27261" y="608899"/>
                    <a:pt x="0" y="581638"/>
                    <a:pt x="0" y="548009"/>
                  </a:cubicBezTo>
                  <a:lnTo>
                    <a:pt x="0" y="60890"/>
                  </a:lnTo>
                  <a:close/>
                </a:path>
              </a:pathLst>
            </a:custGeom>
          </p:spPr>
          <p:style>
            <a:lnRef idx="2">
              <a:schemeClr val="lt1">
                <a:hueOff val="0"/>
                <a:satOff val="0"/>
                <a:lumOff val="0"/>
                <a:alphaOff val="0"/>
              </a:schemeClr>
            </a:lnRef>
            <a:fillRef idx="1">
              <a:schemeClr val="accent3">
                <a:hueOff val="11250264"/>
                <a:satOff val="-16880"/>
                <a:lumOff val="-2745"/>
                <a:alphaOff val="0"/>
              </a:schemeClr>
            </a:fillRef>
            <a:effectRef idx="0">
              <a:schemeClr val="accent3">
                <a:hueOff val="11250264"/>
                <a:satOff val="-16880"/>
                <a:lumOff val="-2745"/>
                <a:alphaOff val="0"/>
              </a:schemeClr>
            </a:effectRef>
            <a:fontRef idx="minor">
              <a:schemeClr val="lt1"/>
            </a:fontRef>
          </p:style>
          <p:txBody>
            <a:bodyPr lIns="64008" tIns="64008" rIns="64008" bIns="237257" spcCol="1270"/>
            <a:lstStyle/>
            <a:p>
              <a:pPr algn="ctr" defTabSz="400050" fontAlgn="auto">
                <a:lnSpc>
                  <a:spcPct val="90000"/>
                </a:lnSpc>
                <a:spcAft>
                  <a:spcPct val="35000"/>
                </a:spcAft>
                <a:defRPr/>
              </a:pPr>
              <a:r>
                <a:rPr lang="en-US" sz="1600" b="1" dirty="0">
                  <a:solidFill>
                    <a:schemeClr val="bg1">
                      <a:lumMod val="85000"/>
                    </a:schemeClr>
                  </a:solidFill>
                  <a:latin typeface="Century Gothic" panose="020B0502020202020204" pitchFamily="34" charset="0"/>
                </a:rPr>
                <a:t>IMPACT</a:t>
              </a:r>
            </a:p>
          </p:txBody>
        </p:sp>
        <p:sp>
          <p:nvSpPr>
            <p:cNvPr id="25" name="Freeform 24">
              <a:extLst>
                <a:ext uri="{FF2B5EF4-FFF2-40B4-BE49-F238E27FC236}">
                  <a16:creationId xmlns:a16="http://schemas.microsoft.com/office/drawing/2014/main" id="{46405B60-D18F-4F3E-B106-17E0984AE47D}"/>
                </a:ext>
              </a:extLst>
            </p:cNvPr>
            <p:cNvSpPr/>
            <p:nvPr/>
          </p:nvSpPr>
          <p:spPr>
            <a:xfrm>
              <a:off x="7242545" y="2034153"/>
              <a:ext cx="1353208" cy="4516310"/>
            </a:xfrm>
            <a:custGeom>
              <a:avLst/>
              <a:gdLst>
                <a:gd name="connsiteX0" fmla="*/ 0 w 1774221"/>
                <a:gd name="connsiteY0" fmla="*/ 177422 h 3746860"/>
                <a:gd name="connsiteX1" fmla="*/ 177422 w 1774221"/>
                <a:gd name="connsiteY1" fmla="*/ 0 h 3746860"/>
                <a:gd name="connsiteX2" fmla="*/ 1596799 w 1774221"/>
                <a:gd name="connsiteY2" fmla="*/ 0 h 3746860"/>
                <a:gd name="connsiteX3" fmla="*/ 1774221 w 1774221"/>
                <a:gd name="connsiteY3" fmla="*/ 177422 h 3746860"/>
                <a:gd name="connsiteX4" fmla="*/ 1774221 w 1774221"/>
                <a:gd name="connsiteY4" fmla="*/ 3569438 h 3746860"/>
                <a:gd name="connsiteX5" fmla="*/ 1596799 w 1774221"/>
                <a:gd name="connsiteY5" fmla="*/ 3746860 h 3746860"/>
                <a:gd name="connsiteX6" fmla="*/ 177422 w 1774221"/>
                <a:gd name="connsiteY6" fmla="*/ 3746860 h 3746860"/>
                <a:gd name="connsiteX7" fmla="*/ 0 w 1774221"/>
                <a:gd name="connsiteY7" fmla="*/ 3569438 h 3746860"/>
                <a:gd name="connsiteX8" fmla="*/ 0 w 1774221"/>
                <a:gd name="connsiteY8" fmla="*/ 177422 h 374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4221" h="3746860">
                  <a:moveTo>
                    <a:pt x="0" y="177422"/>
                  </a:moveTo>
                  <a:cubicBezTo>
                    <a:pt x="0" y="79435"/>
                    <a:pt x="79435" y="0"/>
                    <a:pt x="177422" y="0"/>
                  </a:cubicBezTo>
                  <a:lnTo>
                    <a:pt x="1596799" y="0"/>
                  </a:lnTo>
                  <a:cubicBezTo>
                    <a:pt x="1694786" y="0"/>
                    <a:pt x="1774221" y="79435"/>
                    <a:pt x="1774221" y="177422"/>
                  </a:cubicBezTo>
                  <a:lnTo>
                    <a:pt x="1774221" y="3569438"/>
                  </a:lnTo>
                  <a:cubicBezTo>
                    <a:pt x="1774221" y="3667425"/>
                    <a:pt x="1694786" y="3746860"/>
                    <a:pt x="1596799" y="3746860"/>
                  </a:cubicBezTo>
                  <a:lnTo>
                    <a:pt x="177422" y="3746860"/>
                  </a:lnTo>
                  <a:cubicBezTo>
                    <a:pt x="79435" y="3746860"/>
                    <a:pt x="0" y="3667425"/>
                    <a:pt x="0" y="3569438"/>
                  </a:cubicBezTo>
                  <a:lnTo>
                    <a:pt x="0" y="177422"/>
                  </a:lnTo>
                  <a:close/>
                </a:path>
              </a:pathLst>
            </a:custGeom>
          </p:spPr>
          <p:style>
            <a:lnRef idx="2">
              <a:schemeClr val="accent3">
                <a:hueOff val="11250264"/>
                <a:satOff val="-16880"/>
                <a:lumOff val="-274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123085" tIns="123085" rIns="123085" bIns="123085"/>
            <a:lstStyle>
              <a:lvl1pPr marL="342900" indent="-342900" defTabSz="444500">
                <a:lnSpc>
                  <a:spcPct val="90000"/>
                </a:lnSpc>
                <a:spcBef>
                  <a:spcPts val="1000"/>
                </a:spcBef>
                <a:buFont typeface="Arial" pitchFamily="34" charset="0"/>
                <a:buChar char="•"/>
                <a:defRPr sz="2800">
                  <a:solidFill>
                    <a:schemeClr val="tx1"/>
                  </a:solidFill>
                  <a:latin typeface="Century Gothic" pitchFamily="34" charset="0"/>
                </a:defRPr>
              </a:lvl1pPr>
              <a:lvl2pPr marL="57150" indent="-57150" defTabSz="444500">
                <a:lnSpc>
                  <a:spcPct val="90000"/>
                </a:lnSpc>
                <a:spcBef>
                  <a:spcPts val="500"/>
                </a:spcBef>
                <a:buFont typeface="Arial" pitchFamily="34" charset="0"/>
                <a:buChar char="•"/>
                <a:defRPr sz="2400">
                  <a:solidFill>
                    <a:schemeClr val="tx1"/>
                  </a:solidFill>
                  <a:latin typeface="Century Gothic" pitchFamily="34" charset="0"/>
                </a:defRPr>
              </a:lvl2pPr>
              <a:lvl3pPr marL="114300" indent="-57150" defTabSz="444500">
                <a:lnSpc>
                  <a:spcPct val="90000"/>
                </a:lnSpc>
                <a:spcBef>
                  <a:spcPts val="500"/>
                </a:spcBef>
                <a:buFont typeface="Arial" pitchFamily="34" charset="0"/>
                <a:buChar char="•"/>
                <a:defRPr sz="2000">
                  <a:solidFill>
                    <a:schemeClr val="tx1"/>
                  </a:solidFill>
                  <a:latin typeface="Century Gothic" pitchFamily="34" charset="0"/>
                </a:defRPr>
              </a:lvl3pPr>
              <a:lvl4pPr marL="1600200" indent="-228600" defTabSz="444500">
                <a:lnSpc>
                  <a:spcPct val="90000"/>
                </a:lnSpc>
                <a:spcBef>
                  <a:spcPts val="500"/>
                </a:spcBef>
                <a:buFont typeface="Arial" pitchFamily="34" charset="0"/>
                <a:buChar char="•"/>
                <a:defRPr>
                  <a:solidFill>
                    <a:schemeClr val="tx1"/>
                  </a:solidFill>
                  <a:latin typeface="Century Gothic" pitchFamily="34" charset="0"/>
                </a:defRPr>
              </a:lvl4pPr>
              <a:lvl5pPr marL="2057400" indent="-228600" defTabSz="444500">
                <a:lnSpc>
                  <a:spcPct val="90000"/>
                </a:lnSpc>
                <a:spcBef>
                  <a:spcPts val="500"/>
                </a:spcBef>
                <a:buFont typeface="Arial" pitchFamily="34" charset="0"/>
                <a:buChar char="•"/>
                <a:defRPr>
                  <a:solidFill>
                    <a:schemeClr val="tx1"/>
                  </a:solidFill>
                  <a:latin typeface="Century Gothic" pitchFamily="34" charset="0"/>
                </a:defRPr>
              </a:lvl5pPr>
              <a:lvl6pPr marL="25146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6pPr>
              <a:lvl7pPr marL="29718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7pPr>
              <a:lvl8pPr marL="34290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8pPr>
              <a:lvl9pPr marL="3886200" indent="-228600" defTabSz="444500" eaLnBrk="0" fontAlgn="base" hangingPunct="0">
                <a:lnSpc>
                  <a:spcPct val="90000"/>
                </a:lnSpc>
                <a:spcBef>
                  <a:spcPts val="500"/>
                </a:spcBef>
                <a:spcAft>
                  <a:spcPct val="0"/>
                </a:spcAft>
                <a:buFont typeface="Arial" pitchFamily="34" charset="0"/>
                <a:buChar char="•"/>
                <a:defRPr>
                  <a:solidFill>
                    <a:schemeClr val="tx1"/>
                  </a:solidFill>
                  <a:latin typeface="Century Gothic" pitchFamily="34" charset="0"/>
                </a:defRPr>
              </a:lvl9pPr>
            </a:lstStyle>
            <a:p>
              <a:pPr lvl="1">
                <a:spcBef>
                  <a:spcPct val="0"/>
                </a:spcBef>
                <a:spcAft>
                  <a:spcPts val="300"/>
                </a:spcAft>
                <a:buFontTx/>
                <a:buChar char="•"/>
                <a:defRPr/>
              </a:pPr>
              <a:r>
                <a:rPr lang="en-US" altLang="en-US" sz="1100" b="1">
                  <a:solidFill>
                    <a:srgbClr val="000000"/>
                  </a:solidFill>
                  <a:cs typeface="Arial" pitchFamily="34" charset="0"/>
                </a:rPr>
                <a:t>Health status</a:t>
              </a:r>
            </a:p>
            <a:p>
              <a:pPr lvl="2">
                <a:spcBef>
                  <a:spcPct val="0"/>
                </a:spcBef>
                <a:spcAft>
                  <a:spcPts val="300"/>
                </a:spcAft>
                <a:buFontTx/>
                <a:buChar char="•"/>
                <a:defRPr/>
              </a:pPr>
              <a:endParaRPr lang="en-US" altLang="en-US" sz="1000">
                <a:solidFill>
                  <a:srgbClr val="000000"/>
                </a:solidFill>
                <a:cs typeface="Arial" pitchFamily="34" charset="0"/>
              </a:endParaRPr>
            </a:p>
            <a:p>
              <a:pPr lvl="2">
                <a:spcBef>
                  <a:spcPct val="0"/>
                </a:spcBef>
                <a:spcAft>
                  <a:spcPts val="300"/>
                </a:spcAft>
                <a:buFontTx/>
                <a:buChar char="•"/>
                <a:defRPr/>
              </a:pPr>
              <a:r>
                <a:rPr lang="en-US" altLang="en-US" sz="1000">
                  <a:solidFill>
                    <a:srgbClr val="000000"/>
                  </a:solidFill>
                  <a:cs typeface="Arial" pitchFamily="34" charset="0"/>
                </a:rPr>
                <a:t>under-5 mortality</a:t>
              </a:r>
            </a:p>
            <a:p>
              <a:pPr lvl="2">
                <a:spcBef>
                  <a:spcPct val="0"/>
                </a:spcBef>
                <a:spcAft>
                  <a:spcPts val="300"/>
                </a:spcAft>
                <a:buFontTx/>
                <a:buChar char="•"/>
                <a:defRPr/>
              </a:pPr>
              <a:r>
                <a:rPr lang="en-US" altLang="en-US" sz="1000">
                  <a:solidFill>
                    <a:srgbClr val="000000"/>
                  </a:solidFill>
                  <a:cs typeface="Arial" pitchFamily="34" charset="0"/>
                </a:rPr>
                <a:t>maternal mortality ratio</a:t>
              </a:r>
            </a:p>
            <a:p>
              <a:pPr lvl="2">
                <a:spcBef>
                  <a:spcPct val="0"/>
                </a:spcBef>
                <a:spcAft>
                  <a:spcPts val="300"/>
                </a:spcAft>
                <a:buFontTx/>
                <a:buChar char="•"/>
                <a:defRPr/>
              </a:pPr>
              <a:r>
                <a:rPr lang="en-US" altLang="en-US" sz="1000">
                  <a:solidFill>
                    <a:srgbClr val="000000"/>
                  </a:solidFill>
                  <a:cs typeface="Arial" pitchFamily="34" charset="0"/>
                </a:rPr>
                <a:t>child mortality by major cause of death, by sex and age</a:t>
              </a:r>
            </a:p>
            <a:p>
              <a:pPr lvl="2">
                <a:spcBef>
                  <a:spcPct val="0"/>
                </a:spcBef>
                <a:spcAft>
                  <a:spcPts val="300"/>
                </a:spcAft>
                <a:buFontTx/>
                <a:buNone/>
                <a:defRPr/>
              </a:pPr>
              <a:endParaRPr lang="en-US" altLang="en-US" sz="1000">
                <a:solidFill>
                  <a:srgbClr val="000000"/>
                </a:solidFill>
                <a:cs typeface="Arial" pitchFamily="34" charset="0"/>
              </a:endParaRPr>
            </a:p>
            <a:p>
              <a:pPr lvl="1">
                <a:spcBef>
                  <a:spcPct val="0"/>
                </a:spcBef>
                <a:spcAft>
                  <a:spcPts val="300"/>
                </a:spcAft>
                <a:buFontTx/>
                <a:buChar char="•"/>
                <a:defRPr/>
              </a:pPr>
              <a:r>
                <a:rPr lang="en-US" altLang="en-US" sz="1100" b="1">
                  <a:solidFill>
                    <a:srgbClr val="000000"/>
                  </a:solidFill>
                  <a:cs typeface="Arial" pitchFamily="34" charset="0"/>
                </a:rPr>
                <a:t>Financial risk protection</a:t>
              </a:r>
            </a:p>
            <a:p>
              <a:pPr lvl="2">
                <a:spcBef>
                  <a:spcPct val="0"/>
                </a:spcBef>
                <a:spcAft>
                  <a:spcPts val="300"/>
                </a:spcAft>
                <a:buFontTx/>
                <a:buChar char="•"/>
                <a:defRPr/>
              </a:pPr>
              <a:r>
                <a:rPr lang="en-US" altLang="en-US" sz="1000">
                  <a:solidFill>
                    <a:srgbClr val="000000"/>
                  </a:solidFill>
                  <a:cs typeface="Arial" pitchFamily="34" charset="0"/>
                </a:rPr>
                <a:t>out-of-pocket payments as a percentage of total health expenditure</a:t>
              </a:r>
            </a:p>
          </p:txBody>
        </p:sp>
      </p:gr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901E-E34B-42CA-94D8-A00C3452C778}"/>
              </a:ext>
            </a:extLst>
          </p:cNvPr>
          <p:cNvSpPr>
            <a:spLocks noGrp="1"/>
          </p:cNvSpPr>
          <p:nvPr>
            <p:ph type="ctrTitle"/>
          </p:nvPr>
        </p:nvSpPr>
        <p:spPr/>
        <p:txBody>
          <a:bodyPr/>
          <a:lstStyle/>
          <a:p>
            <a:r>
              <a:rPr lang="en-US" dirty="0"/>
              <a:t>Quality of Health Services </a:t>
            </a:r>
          </a:p>
        </p:txBody>
      </p:sp>
      <p:sp>
        <p:nvSpPr>
          <p:cNvPr id="3" name="Subtitle 2">
            <a:extLst>
              <a:ext uri="{FF2B5EF4-FFF2-40B4-BE49-F238E27FC236}">
                <a16:creationId xmlns:a16="http://schemas.microsoft.com/office/drawing/2014/main" id="{A25DCEFE-9056-4774-B8EF-4360A2B363F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302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t>Quality of Health care </a:t>
            </a:r>
          </a:p>
        </p:txBody>
      </p:sp>
      <p:sp>
        <p:nvSpPr>
          <p:cNvPr id="3" name="Content Placeholder 2"/>
          <p:cNvSpPr>
            <a:spLocks noGrp="1"/>
          </p:cNvSpPr>
          <p:nvPr>
            <p:ph idx="1"/>
          </p:nvPr>
        </p:nvSpPr>
        <p:spPr/>
        <p:txBody>
          <a:bodyPr/>
          <a:lstStyle/>
          <a:p>
            <a:r>
              <a:rPr lang="en-US" dirty="0"/>
              <a:t>Quality health care can be simply defined as doing the right thing (getting the health care services you need), at the right time (when you need it), in the right way (using the appropriate test or procedure), to achieve the best possible results. </a:t>
            </a:r>
          </a:p>
          <a:p>
            <a:pPr marL="0" indent="0">
              <a:buNone/>
            </a:pPr>
            <a:endParaRPr lang="en-US" dirty="0"/>
          </a:p>
          <a:p>
            <a:endParaRPr lang="en-US" dirty="0"/>
          </a:p>
        </p:txBody>
      </p:sp>
    </p:spTree>
    <p:extLst>
      <p:ext uri="{BB962C8B-B14F-4D97-AF65-F5344CB8AC3E}">
        <p14:creationId xmlns:p14="http://schemas.microsoft.com/office/powerpoint/2010/main" val="2099217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a:t>Health care quality can be defined by six attributes:</a:t>
            </a:r>
          </a:p>
        </p:txBody>
      </p:sp>
      <p:sp>
        <p:nvSpPr>
          <p:cNvPr id="3" name="Content Placeholder 2"/>
          <p:cNvSpPr>
            <a:spLocks noGrp="1"/>
          </p:cNvSpPr>
          <p:nvPr>
            <p:ph idx="1"/>
          </p:nvPr>
        </p:nvSpPr>
        <p:spPr/>
        <p:txBody>
          <a:bodyPr/>
          <a:lstStyle/>
          <a:p>
            <a:pPr lvl="0"/>
            <a:r>
              <a:rPr lang="en-US" i="1" dirty="0"/>
              <a:t>Safety</a:t>
            </a:r>
            <a:r>
              <a:rPr lang="en-US" dirty="0"/>
              <a:t> - patients should not be harmed by the care that is intended to help them</a:t>
            </a:r>
          </a:p>
          <a:p>
            <a:pPr lvl="0"/>
            <a:r>
              <a:rPr lang="en-US" i="1" dirty="0"/>
              <a:t>Patient-Centered</a:t>
            </a:r>
            <a:r>
              <a:rPr lang="en-US" dirty="0"/>
              <a:t> - care should be based on individual needs</a:t>
            </a:r>
          </a:p>
          <a:p>
            <a:pPr lvl="0"/>
            <a:r>
              <a:rPr lang="en-US" i="1" dirty="0"/>
              <a:t>Timely </a:t>
            </a:r>
            <a:r>
              <a:rPr lang="en-US" dirty="0"/>
              <a:t>- waits and delays in care should be reduced</a:t>
            </a:r>
          </a:p>
          <a:p>
            <a:pPr lvl="0"/>
            <a:r>
              <a:rPr lang="en-US" i="1" dirty="0"/>
              <a:t>Effective</a:t>
            </a:r>
            <a:r>
              <a:rPr lang="en-US" dirty="0"/>
              <a:t> - care should be evidence-based</a:t>
            </a:r>
          </a:p>
          <a:p>
            <a:pPr lvl="0"/>
            <a:r>
              <a:rPr lang="en-US" i="1" dirty="0"/>
              <a:t>Efficient</a:t>
            </a:r>
            <a:r>
              <a:rPr lang="en-US" dirty="0"/>
              <a:t> - reduce waste</a:t>
            </a:r>
          </a:p>
          <a:p>
            <a:pPr lvl="0"/>
            <a:r>
              <a:rPr lang="en-US" i="1" dirty="0"/>
              <a:t>Equitable </a:t>
            </a:r>
            <a:r>
              <a:rPr lang="en-US" dirty="0"/>
              <a:t>- care should be equal for all people</a:t>
            </a:r>
          </a:p>
          <a:p>
            <a:endParaRPr lang="en-US" dirty="0"/>
          </a:p>
        </p:txBody>
      </p:sp>
    </p:spTree>
    <p:extLst>
      <p:ext uri="{BB962C8B-B14F-4D97-AF65-F5344CB8AC3E}">
        <p14:creationId xmlns:p14="http://schemas.microsoft.com/office/powerpoint/2010/main" val="2318834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285D509-0CC7-48EF-A431-A90F9A8A763B}"/>
              </a:ext>
            </a:extLst>
          </p:cNvPr>
          <p:cNvSpPr>
            <a:spLocks noGrp="1" noChangeArrowheads="1"/>
          </p:cNvSpPr>
          <p:nvPr>
            <p:ph type="title"/>
          </p:nvPr>
        </p:nvSpPr>
        <p:spPr>
          <a:xfrm>
            <a:off x="0" y="0"/>
            <a:ext cx="9144000" cy="1271588"/>
          </a:xfrm>
        </p:spPr>
        <p:txBody>
          <a:bodyPr>
            <a:normAutofit/>
          </a:bodyPr>
          <a:lstStyle/>
          <a:p>
            <a:pPr eaLnBrk="1" fontAlgn="auto" hangingPunct="1">
              <a:spcAft>
                <a:spcPts val="0"/>
              </a:spcAft>
              <a:defRPr/>
            </a:pPr>
            <a:r>
              <a:rPr lang="en-US" dirty="0"/>
              <a:t>Continuous Quality Improvement (CQI)</a:t>
            </a:r>
          </a:p>
        </p:txBody>
      </p:sp>
      <p:sp>
        <p:nvSpPr>
          <p:cNvPr id="22531" name="Rectangle 3">
            <a:extLst>
              <a:ext uri="{FF2B5EF4-FFF2-40B4-BE49-F238E27FC236}">
                <a16:creationId xmlns:a16="http://schemas.microsoft.com/office/drawing/2014/main" id="{B1A3133C-C9D0-4698-8F3D-0A6567F35178}"/>
              </a:ext>
            </a:extLst>
          </p:cNvPr>
          <p:cNvSpPr>
            <a:spLocks noGrp="1" noChangeArrowheads="1"/>
          </p:cNvSpPr>
          <p:nvPr>
            <p:ph idx="1"/>
          </p:nvPr>
        </p:nvSpPr>
        <p:spPr>
          <a:xfrm>
            <a:off x="152400" y="1600200"/>
            <a:ext cx="8763000" cy="4525963"/>
          </a:xfrm>
        </p:spPr>
        <p:txBody>
          <a:bodyPr/>
          <a:lstStyle/>
          <a:p>
            <a:pPr eaLnBrk="1" hangingPunct="1">
              <a:lnSpc>
                <a:spcPct val="90000"/>
              </a:lnSpc>
            </a:pPr>
            <a:r>
              <a:rPr lang="en-US" altLang="en-US" sz="2800" dirty="0"/>
              <a:t>CQI is a cyclical process. </a:t>
            </a:r>
          </a:p>
          <a:p>
            <a:pPr eaLnBrk="1" hangingPunct="1">
              <a:lnSpc>
                <a:spcPct val="90000"/>
              </a:lnSpc>
            </a:pPr>
            <a:r>
              <a:rPr lang="en-US" altLang="en-US" sz="2800" dirty="0"/>
              <a:t>It involves identifying an area where there is an opportunity for improvement then outline the sequence of activities that should occur in order to solve that problem, and implementing them.</a:t>
            </a:r>
          </a:p>
          <a:p>
            <a:pPr eaLnBrk="1" hangingPunct="1">
              <a:lnSpc>
                <a:spcPct val="90000"/>
              </a:lnSpc>
            </a:pPr>
            <a:r>
              <a:rPr lang="en-US" altLang="en-US" sz="2800" dirty="0"/>
              <a:t>Once the cycle is completed it has to be determined whether the problem has been solved. </a:t>
            </a:r>
          </a:p>
          <a:p>
            <a:pPr eaLnBrk="1" hangingPunct="1">
              <a:lnSpc>
                <a:spcPct val="90000"/>
              </a:lnSpc>
            </a:pPr>
            <a:r>
              <a:rPr lang="en-US" altLang="en-US" sz="2800" dirty="0"/>
              <a:t>If the problem continues, the cycle should be repeated.</a:t>
            </a:r>
          </a:p>
        </p:txBody>
      </p:sp>
    </p:spTree>
    <p:extLst>
      <p:ext uri="{BB962C8B-B14F-4D97-AF65-F5344CB8AC3E}">
        <p14:creationId xmlns:p14="http://schemas.microsoft.com/office/powerpoint/2010/main" val="127023414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6EA62DF-A7EC-4521-A20D-FBD7F1D3CEA6}"/>
              </a:ext>
            </a:extLst>
          </p:cNvPr>
          <p:cNvSpPr>
            <a:spLocks noGrp="1" noChangeArrowheads="1"/>
          </p:cNvSpPr>
          <p:nvPr>
            <p:ph type="title"/>
          </p:nvPr>
        </p:nvSpPr>
        <p:spPr>
          <a:xfrm>
            <a:off x="0" y="76200"/>
            <a:ext cx="9144000" cy="1066800"/>
          </a:xfrm>
        </p:spPr>
        <p:txBody>
          <a:bodyPr>
            <a:normAutofit fontScale="90000"/>
          </a:bodyPr>
          <a:lstStyle/>
          <a:p>
            <a:pPr eaLnBrk="1" fontAlgn="auto" hangingPunct="1">
              <a:spcAft>
                <a:spcPts val="0"/>
              </a:spcAft>
              <a:defRPr/>
            </a:pPr>
            <a:r>
              <a:rPr lang="en-US" dirty="0"/>
              <a:t>Continuous Quality Improvement Cycle (CQIC)</a:t>
            </a:r>
          </a:p>
        </p:txBody>
      </p:sp>
      <p:sp>
        <p:nvSpPr>
          <p:cNvPr id="25603" name="Rectangle 3">
            <a:extLst>
              <a:ext uri="{FF2B5EF4-FFF2-40B4-BE49-F238E27FC236}">
                <a16:creationId xmlns:a16="http://schemas.microsoft.com/office/drawing/2014/main" id="{FC24DEE6-513D-4CF2-82FC-6D66C6390688}"/>
              </a:ext>
            </a:extLst>
          </p:cNvPr>
          <p:cNvSpPr>
            <a:spLocks noGrp="1" noChangeArrowheads="1"/>
          </p:cNvSpPr>
          <p:nvPr>
            <p:ph idx="1"/>
          </p:nvPr>
        </p:nvSpPr>
        <p:spPr>
          <a:xfrm>
            <a:off x="76200" y="1371600"/>
            <a:ext cx="8991600" cy="4530725"/>
          </a:xfrm>
        </p:spPr>
        <p:txBody>
          <a:bodyPr/>
          <a:lstStyle/>
          <a:p>
            <a:pPr eaLnBrk="1" hangingPunct="1">
              <a:lnSpc>
                <a:spcPct val="90000"/>
              </a:lnSpc>
              <a:buFont typeface="Wingdings" panose="05000000000000000000" pitchFamily="2" charset="2"/>
              <a:buNone/>
            </a:pPr>
            <a:r>
              <a:rPr lang="en-US" altLang="en-US" sz="2800" dirty="0"/>
              <a:t>   There are seven steps involved in implementing CQI cycle:</a:t>
            </a:r>
          </a:p>
          <a:p>
            <a:pPr eaLnBrk="1" hangingPunct="1">
              <a:lnSpc>
                <a:spcPct val="90000"/>
              </a:lnSpc>
            </a:pPr>
            <a:r>
              <a:rPr lang="en-US" altLang="en-US" sz="2800" dirty="0"/>
              <a:t>Step 1</a:t>
            </a:r>
            <a:r>
              <a:rPr lang="en-US" altLang="en-US" sz="2800" dirty="0">
                <a:sym typeface="Wingdings" panose="05000000000000000000" pitchFamily="2" charset="2"/>
              </a:rPr>
              <a:t> identify an </a:t>
            </a:r>
            <a:r>
              <a:rPr lang="en-US" altLang="en-US" sz="2800" u="sng" dirty="0">
                <a:sym typeface="Wingdings" panose="05000000000000000000" pitchFamily="2" charset="2"/>
              </a:rPr>
              <a:t>area</a:t>
            </a:r>
            <a:r>
              <a:rPr lang="en-US" altLang="en-US" sz="2800" dirty="0">
                <a:sym typeface="Wingdings" panose="05000000000000000000" pitchFamily="2" charset="2"/>
              </a:rPr>
              <a:t> where opportunities for improvement exists.</a:t>
            </a:r>
          </a:p>
          <a:p>
            <a:pPr eaLnBrk="1" hangingPunct="1">
              <a:lnSpc>
                <a:spcPct val="90000"/>
              </a:lnSpc>
            </a:pPr>
            <a:r>
              <a:rPr lang="en-US" altLang="en-US" sz="2800" dirty="0">
                <a:sym typeface="Wingdings" panose="05000000000000000000" pitchFamily="2" charset="2"/>
              </a:rPr>
              <a:t>Step 2 define a </a:t>
            </a:r>
            <a:r>
              <a:rPr lang="en-US" altLang="en-US" sz="2800" u="sng" dirty="0">
                <a:sym typeface="Wingdings" panose="05000000000000000000" pitchFamily="2" charset="2"/>
              </a:rPr>
              <a:t>problem</a:t>
            </a:r>
            <a:r>
              <a:rPr lang="en-US" altLang="en-US" sz="2800" dirty="0">
                <a:sym typeface="Wingdings" panose="05000000000000000000" pitchFamily="2" charset="2"/>
              </a:rPr>
              <a:t> within that area, and outline the </a:t>
            </a:r>
            <a:r>
              <a:rPr lang="en-US" altLang="en-US" sz="2800" u="sng" dirty="0">
                <a:sym typeface="Wingdings" panose="05000000000000000000" pitchFamily="2" charset="2"/>
              </a:rPr>
              <a:t>sequence of activities</a:t>
            </a:r>
            <a:r>
              <a:rPr lang="en-US" altLang="en-US" sz="2800" dirty="0">
                <a:sym typeface="Wingdings" panose="05000000000000000000" pitchFamily="2" charset="2"/>
              </a:rPr>
              <a:t> (the process) that should occur in that problem area.</a:t>
            </a:r>
          </a:p>
          <a:p>
            <a:pPr eaLnBrk="1" hangingPunct="1">
              <a:lnSpc>
                <a:spcPct val="90000"/>
              </a:lnSpc>
            </a:pPr>
            <a:r>
              <a:rPr lang="en-US" altLang="en-US" sz="2800" dirty="0">
                <a:sym typeface="Wingdings" panose="05000000000000000000" pitchFamily="2" charset="2"/>
              </a:rPr>
              <a:t>Step 3 establish the </a:t>
            </a:r>
            <a:r>
              <a:rPr lang="en-US" altLang="en-US" sz="2800" u="sng" dirty="0">
                <a:sym typeface="Wingdings" panose="05000000000000000000" pitchFamily="2" charset="2"/>
              </a:rPr>
              <a:t>desired outcomes</a:t>
            </a:r>
            <a:r>
              <a:rPr lang="en-US" altLang="en-US" sz="2800" dirty="0">
                <a:sym typeface="Wingdings" panose="05000000000000000000" pitchFamily="2" charset="2"/>
              </a:rPr>
              <a:t> of the process and the </a:t>
            </a:r>
            <a:r>
              <a:rPr lang="en-US" altLang="en-US" sz="2800" u="sng" dirty="0">
                <a:sym typeface="Wingdings" panose="05000000000000000000" pitchFamily="2" charset="2"/>
              </a:rPr>
              <a:t>requirements</a:t>
            </a:r>
            <a:r>
              <a:rPr lang="en-US" altLang="en-US" sz="2800" dirty="0">
                <a:sym typeface="Wingdings" panose="05000000000000000000" pitchFamily="2" charset="2"/>
              </a:rPr>
              <a:t> needed to achieve them.</a:t>
            </a:r>
            <a:r>
              <a:rPr lang="en-US" altLang="en-US" sz="2800" dirty="0"/>
              <a:t> </a:t>
            </a:r>
          </a:p>
        </p:txBody>
      </p:sp>
    </p:spTree>
    <p:extLst>
      <p:ext uri="{BB962C8B-B14F-4D97-AF65-F5344CB8AC3E}">
        <p14:creationId xmlns:p14="http://schemas.microsoft.com/office/powerpoint/2010/main" val="363684696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889A4E9-189E-430D-992F-AA34558A5AB9}"/>
              </a:ext>
            </a:extLst>
          </p:cNvPr>
          <p:cNvSpPr>
            <a:spLocks noGrp="1" noChangeArrowheads="1"/>
          </p:cNvSpPr>
          <p:nvPr>
            <p:ph type="title"/>
          </p:nvPr>
        </p:nvSpPr>
        <p:spPr>
          <a:xfrm>
            <a:off x="76200" y="16193"/>
            <a:ext cx="8991600" cy="1281113"/>
          </a:xfrm>
        </p:spPr>
        <p:txBody>
          <a:bodyPr>
            <a:normAutofit/>
          </a:bodyPr>
          <a:lstStyle/>
          <a:p>
            <a:pPr eaLnBrk="1" fontAlgn="auto" hangingPunct="1">
              <a:spcAft>
                <a:spcPts val="0"/>
              </a:spcAft>
              <a:defRPr/>
            </a:pPr>
            <a:r>
              <a:rPr lang="en-US" dirty="0"/>
              <a:t>Continuous Quality Improvement Cycle (CQIC) cont.</a:t>
            </a:r>
          </a:p>
        </p:txBody>
      </p:sp>
      <p:sp>
        <p:nvSpPr>
          <p:cNvPr id="26627" name="Rectangle 3">
            <a:extLst>
              <a:ext uri="{FF2B5EF4-FFF2-40B4-BE49-F238E27FC236}">
                <a16:creationId xmlns:a16="http://schemas.microsoft.com/office/drawing/2014/main" id="{BBDC5A1D-A39D-4104-B15C-F61EB1E69303}"/>
              </a:ext>
            </a:extLst>
          </p:cNvPr>
          <p:cNvSpPr>
            <a:spLocks noGrp="1" noChangeArrowheads="1"/>
          </p:cNvSpPr>
          <p:nvPr>
            <p:ph idx="1"/>
          </p:nvPr>
        </p:nvSpPr>
        <p:spPr>
          <a:xfrm>
            <a:off x="485775" y="1524000"/>
            <a:ext cx="8229600" cy="4525963"/>
          </a:xfrm>
        </p:spPr>
        <p:txBody>
          <a:bodyPr/>
          <a:lstStyle/>
          <a:p>
            <a:pPr eaLnBrk="1" hangingPunct="1"/>
            <a:r>
              <a:rPr lang="en-US" altLang="en-US" sz="2800"/>
              <a:t>Step 4</a:t>
            </a:r>
            <a:r>
              <a:rPr lang="en-US" altLang="en-US" sz="2800">
                <a:sym typeface="Wingdings" panose="05000000000000000000" pitchFamily="2" charset="2"/>
              </a:rPr>
              <a:t> </a:t>
            </a:r>
            <a:r>
              <a:rPr lang="en-US" altLang="en-US" sz="2800" u="sng">
                <a:sym typeface="Wingdings" panose="05000000000000000000" pitchFamily="2" charset="2"/>
              </a:rPr>
              <a:t>select specific steps</a:t>
            </a:r>
            <a:r>
              <a:rPr lang="en-US" altLang="en-US" sz="2800">
                <a:sym typeface="Wingdings" panose="05000000000000000000" pitchFamily="2" charset="2"/>
              </a:rPr>
              <a:t> in the process, and for each step list the factors that prevent the achievement of desired outcome.</a:t>
            </a:r>
          </a:p>
          <a:p>
            <a:pPr eaLnBrk="1" hangingPunct="1"/>
            <a:r>
              <a:rPr lang="en-US" altLang="en-US" sz="2800">
                <a:sym typeface="Wingdings" panose="05000000000000000000" pitchFamily="2" charset="2"/>
              </a:rPr>
              <a:t>Step 5 collect and analyze data about the </a:t>
            </a:r>
            <a:r>
              <a:rPr lang="en-US" altLang="en-US" sz="2800" u="sng">
                <a:sym typeface="Wingdings" panose="05000000000000000000" pitchFamily="2" charset="2"/>
              </a:rPr>
              <a:t>factors that are preventing the achievement</a:t>
            </a:r>
            <a:r>
              <a:rPr lang="en-US" altLang="en-US" sz="2800">
                <a:sym typeface="Wingdings" panose="05000000000000000000" pitchFamily="2" charset="2"/>
              </a:rPr>
              <a:t> of the desired outcomes of the desired steps.</a:t>
            </a:r>
          </a:p>
          <a:p>
            <a:pPr eaLnBrk="1" hangingPunct="1"/>
            <a:r>
              <a:rPr lang="en-US" altLang="en-US" sz="2800">
                <a:sym typeface="Wingdings" panose="05000000000000000000" pitchFamily="2" charset="2"/>
              </a:rPr>
              <a:t>Step 6 take </a:t>
            </a:r>
            <a:r>
              <a:rPr lang="en-US" altLang="en-US" sz="2800" u="sng">
                <a:sym typeface="Wingdings" panose="05000000000000000000" pitchFamily="2" charset="2"/>
              </a:rPr>
              <a:t>corrective action</a:t>
            </a:r>
            <a:r>
              <a:rPr lang="en-US" altLang="en-US" sz="2800">
                <a:sym typeface="Wingdings" panose="05000000000000000000" pitchFamily="2" charset="2"/>
              </a:rPr>
              <a:t> to improve the process.</a:t>
            </a:r>
          </a:p>
          <a:p>
            <a:pPr eaLnBrk="1" hangingPunct="1"/>
            <a:r>
              <a:rPr lang="en-US" altLang="en-US" sz="2800"/>
              <a:t>Step 7</a:t>
            </a:r>
            <a:r>
              <a:rPr lang="en-US" altLang="en-US" sz="2800">
                <a:sym typeface="Wingdings" panose="05000000000000000000" pitchFamily="2" charset="2"/>
              </a:rPr>
              <a:t> </a:t>
            </a:r>
            <a:r>
              <a:rPr lang="en-US" altLang="en-US" sz="2800" u="sng">
                <a:sym typeface="Wingdings" panose="05000000000000000000" pitchFamily="2" charset="2"/>
              </a:rPr>
              <a:t>monitor</a:t>
            </a:r>
            <a:r>
              <a:rPr lang="en-US" altLang="en-US" sz="2800">
                <a:sym typeface="Wingdings" panose="05000000000000000000" pitchFamily="2" charset="2"/>
              </a:rPr>
              <a:t> the results of the action taken</a:t>
            </a:r>
            <a:endParaRPr lang="en-US" altLang="en-US" sz="2800"/>
          </a:p>
        </p:txBody>
      </p:sp>
    </p:spTree>
    <p:extLst>
      <p:ext uri="{BB962C8B-B14F-4D97-AF65-F5344CB8AC3E}">
        <p14:creationId xmlns:p14="http://schemas.microsoft.com/office/powerpoint/2010/main" val="70153809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28129-7873-4649-97E1-C85F9EE0C5BC}"/>
              </a:ext>
            </a:extLst>
          </p:cNvPr>
          <p:cNvSpPr>
            <a:spLocks noGrp="1"/>
          </p:cNvSpPr>
          <p:nvPr>
            <p:ph type="title"/>
          </p:nvPr>
        </p:nvSpPr>
        <p:spPr/>
        <p:txBody>
          <a:bodyPr/>
          <a:lstStyle/>
          <a:p>
            <a:r>
              <a:rPr lang="en-US" dirty="0"/>
              <a:t>Improving Quality in Healthcare</a:t>
            </a:r>
          </a:p>
        </p:txBody>
      </p:sp>
      <p:pic>
        <p:nvPicPr>
          <p:cNvPr id="5" name="Picture 4">
            <a:extLst>
              <a:ext uri="{FF2B5EF4-FFF2-40B4-BE49-F238E27FC236}">
                <a16:creationId xmlns:a16="http://schemas.microsoft.com/office/drawing/2014/main" id="{4E33D4D5-0941-4826-B9DD-9DD0F491F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922"/>
            <a:ext cx="9144000" cy="4733678"/>
          </a:xfrm>
          <a:prstGeom prst="rect">
            <a:avLst/>
          </a:prstGeom>
        </p:spPr>
      </p:pic>
    </p:spTree>
    <p:extLst>
      <p:ext uri="{BB962C8B-B14F-4D97-AF65-F5344CB8AC3E}">
        <p14:creationId xmlns:p14="http://schemas.microsoft.com/office/powerpoint/2010/main" val="277315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1600201"/>
            <a:ext cx="9144000" cy="1447799"/>
          </a:xfrm>
        </p:spPr>
        <p:txBody>
          <a:bodyPr/>
          <a:lstStyle/>
          <a:p>
            <a:pPr eaLnBrk="1" hangingPunct="1"/>
            <a:r>
              <a:rPr lang="en-SG" altLang="en-US" sz="4800" dirty="0"/>
              <a:t>Thank You </a:t>
            </a:r>
            <a:endParaRPr lang="en-US" altLang="en-US" sz="2000" dirty="0"/>
          </a:p>
        </p:txBody>
      </p:sp>
      <p:sp>
        <p:nvSpPr>
          <p:cNvPr id="7171" name="Rectangle 3"/>
          <p:cNvSpPr>
            <a:spLocks noGrp="1" noChangeArrowheads="1"/>
          </p:cNvSpPr>
          <p:nvPr>
            <p:ph type="subTitle" idx="1"/>
          </p:nvPr>
        </p:nvSpPr>
        <p:spPr>
          <a:xfrm>
            <a:off x="381000" y="3429000"/>
            <a:ext cx="8382000" cy="2209799"/>
          </a:xfrm>
        </p:spPr>
        <p:txBody>
          <a:bodyPr/>
          <a:lstStyle/>
          <a:p>
            <a:pPr eaLnBrk="1" hangingPunct="1">
              <a:spcBef>
                <a:spcPct val="0"/>
              </a:spcBef>
            </a:pPr>
            <a:r>
              <a:rPr lang="en-US" altLang="en-US" sz="2400" dirty="0">
                <a:solidFill>
                  <a:srgbClr val="FF0000"/>
                </a:solidFill>
                <a:latin typeface="Calibri" panose="020F0502020204030204" pitchFamily="34" charset="0"/>
                <a:cs typeface="Calibri" panose="020F0502020204030204" pitchFamily="34" charset="0"/>
              </a:rPr>
              <a:t>The Integrated Health Systems Strengthening and Service Delivery (IHSS-SD) Activity is funded by the United States Agency for International Development and implemented by JSI Research &amp;Training Institute, Inc. with its consortium partners - </a:t>
            </a:r>
            <a:r>
              <a:rPr lang="en-US" altLang="en-US" sz="2400" dirty="0" err="1">
                <a:solidFill>
                  <a:srgbClr val="FF0000"/>
                </a:solidFill>
                <a:latin typeface="Calibri" panose="020F0502020204030204" pitchFamily="34" charset="0"/>
                <a:cs typeface="Calibri" panose="020F0502020204030204" pitchFamily="34" charset="0"/>
              </a:rPr>
              <a:t>Jhpiego</a:t>
            </a:r>
            <a:r>
              <a:rPr lang="en-US" altLang="en-US" sz="2400" dirty="0">
                <a:solidFill>
                  <a:srgbClr val="FF0000"/>
                </a:solidFill>
                <a:latin typeface="Calibri" panose="020F0502020204030204" pitchFamily="34" charset="0"/>
                <a:cs typeface="Calibri" panose="020F0502020204030204" pitchFamily="34" charset="0"/>
              </a:rPr>
              <a:t>, Rural Support Program Network &amp; Contech International. </a:t>
            </a:r>
          </a:p>
          <a:p>
            <a:pPr eaLnBrk="1" hangingPunct="1">
              <a:spcBef>
                <a:spcPct val="0"/>
              </a:spcBef>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604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lstStyle/>
          <a:p>
            <a:r>
              <a:rPr lang="en-US" sz="2800" dirty="0"/>
              <a:t>Pre-requisites for SOPs of monitoring and supervision</a:t>
            </a:r>
          </a:p>
        </p:txBody>
      </p:sp>
      <p:sp>
        <p:nvSpPr>
          <p:cNvPr id="3" name="Content Placeholder 2"/>
          <p:cNvSpPr>
            <a:spLocks noGrp="1"/>
          </p:cNvSpPr>
          <p:nvPr>
            <p:ph idx="1"/>
          </p:nvPr>
        </p:nvSpPr>
        <p:spPr>
          <a:xfrm>
            <a:off x="457200" y="1646237"/>
            <a:ext cx="8229600" cy="4525963"/>
          </a:xfrm>
        </p:spPr>
        <p:txBody>
          <a:bodyPr/>
          <a:lstStyle/>
          <a:p>
            <a:pPr lvl="0"/>
            <a:r>
              <a:rPr lang="en-US" sz="3200" dirty="0"/>
              <a:t>Dedicated health manager with the technical skills, knowledge and motivation to improve the quality of services;</a:t>
            </a:r>
          </a:p>
          <a:p>
            <a:pPr lvl="0"/>
            <a:r>
              <a:rPr lang="en-US" sz="3200" dirty="0"/>
              <a:t>Availability of monitoring tools, guidelines and protocols;</a:t>
            </a:r>
          </a:p>
          <a:p>
            <a:pPr lvl="0"/>
            <a:r>
              <a:rPr lang="en-US" sz="3200" dirty="0"/>
              <a:t>Resources required for monitoring and supervision (vehicle, POL, etc.)</a:t>
            </a:r>
          </a:p>
          <a:p>
            <a:pPr marL="0" indent="0">
              <a:buNone/>
            </a:pPr>
            <a:endParaRPr lang="en-US" sz="3200" dirty="0"/>
          </a:p>
        </p:txBody>
      </p:sp>
    </p:spTree>
    <p:extLst>
      <p:ext uri="{BB962C8B-B14F-4D97-AF65-F5344CB8AC3E}">
        <p14:creationId xmlns:p14="http://schemas.microsoft.com/office/powerpoint/2010/main" val="387986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dirty="0"/>
              <a:t>Core Competencies of a Supervisor</a:t>
            </a:r>
          </a:p>
        </p:txBody>
      </p:sp>
      <p:sp>
        <p:nvSpPr>
          <p:cNvPr id="3" name="Content Placeholder 2"/>
          <p:cNvSpPr>
            <a:spLocks noGrp="1"/>
          </p:cNvSpPr>
          <p:nvPr>
            <p:ph idx="1"/>
          </p:nvPr>
        </p:nvSpPr>
        <p:spPr/>
        <p:txBody>
          <a:bodyPr/>
          <a:lstStyle/>
          <a:p>
            <a:pPr marL="0" indent="0">
              <a:buNone/>
            </a:pPr>
            <a:r>
              <a:rPr lang="en-US" b="1" dirty="0"/>
              <a:t>Conceptual skills: </a:t>
            </a:r>
          </a:p>
          <a:p>
            <a:r>
              <a:rPr lang="en-US" dirty="0"/>
              <a:t>Ability to listen, probe and analyze situations, problems and formulate solutions; </a:t>
            </a:r>
          </a:p>
          <a:p>
            <a:r>
              <a:rPr lang="en-US" dirty="0"/>
              <a:t>Sufficient knowledge about health services and health system;</a:t>
            </a:r>
          </a:p>
          <a:p>
            <a:r>
              <a:rPr lang="en-US" dirty="0"/>
              <a:t>Interpersonal communication skills; </a:t>
            </a:r>
          </a:p>
          <a:p>
            <a:r>
              <a:rPr lang="en-US" dirty="0"/>
              <a:t>Ability to coach, train and convey information to others and learn from them;</a:t>
            </a:r>
          </a:p>
        </p:txBody>
      </p:sp>
    </p:spTree>
    <p:extLst>
      <p:ext uri="{BB962C8B-B14F-4D97-AF65-F5344CB8AC3E}">
        <p14:creationId xmlns:p14="http://schemas.microsoft.com/office/powerpoint/2010/main" val="231043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pPr algn="r"/>
            <a:r>
              <a:rPr lang="en-US" sz="3200" dirty="0"/>
              <a:t>..Core Competencies of a Supervisor</a:t>
            </a:r>
          </a:p>
        </p:txBody>
      </p:sp>
      <p:sp>
        <p:nvSpPr>
          <p:cNvPr id="3" name="Content Placeholder 2"/>
          <p:cNvSpPr>
            <a:spLocks noGrp="1"/>
          </p:cNvSpPr>
          <p:nvPr>
            <p:ph idx="1"/>
          </p:nvPr>
        </p:nvSpPr>
        <p:spPr>
          <a:xfrm>
            <a:off x="457200" y="1600200"/>
            <a:ext cx="8229600" cy="5105400"/>
          </a:xfrm>
        </p:spPr>
        <p:txBody>
          <a:bodyPr/>
          <a:lstStyle/>
          <a:p>
            <a:r>
              <a:rPr lang="en-US" dirty="0"/>
              <a:t>Sufficient knowledge of concepts of quality improvement (QI) including supportive supervision and the use of provincial guidelines and SOPs;</a:t>
            </a:r>
          </a:p>
          <a:p>
            <a:r>
              <a:rPr lang="en-US" dirty="0"/>
              <a:t>Ability to collect, analyze, visualize, interpret and provide feedback information/data </a:t>
            </a:r>
          </a:p>
          <a:p>
            <a:r>
              <a:rPr lang="en-US" dirty="0"/>
              <a:t>Deep understanding of the roles and responsibilities of supervisors </a:t>
            </a:r>
          </a:p>
          <a:p>
            <a:r>
              <a:rPr lang="en-US" dirty="0"/>
              <a:t>Ability to provide and receive feedbacks after each visit and write reports.</a:t>
            </a:r>
          </a:p>
        </p:txBody>
      </p:sp>
    </p:spTree>
    <p:extLst>
      <p:ext uri="{BB962C8B-B14F-4D97-AF65-F5344CB8AC3E}">
        <p14:creationId xmlns:p14="http://schemas.microsoft.com/office/powerpoint/2010/main" val="220652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9144000" cy="1242218"/>
          </a:xfrm>
        </p:spPr>
        <p:txBody>
          <a:bodyPr/>
          <a:lstStyle/>
          <a:p>
            <a:r>
              <a:rPr lang="en-US" sz="3200" dirty="0"/>
              <a:t>Potential Supervisors Team – District Level</a:t>
            </a:r>
          </a:p>
        </p:txBody>
      </p:sp>
      <p:sp>
        <p:nvSpPr>
          <p:cNvPr id="3" name="Content Placeholder 2"/>
          <p:cNvSpPr>
            <a:spLocks noGrp="1"/>
          </p:cNvSpPr>
          <p:nvPr>
            <p:ph idx="1"/>
          </p:nvPr>
        </p:nvSpPr>
        <p:spPr/>
        <p:txBody>
          <a:bodyPr/>
          <a:lstStyle/>
          <a:p>
            <a:pPr lvl="0"/>
            <a:r>
              <a:rPr lang="en-US" dirty="0"/>
              <a:t>District Health Officer</a:t>
            </a:r>
          </a:p>
          <a:p>
            <a:pPr lvl="0"/>
            <a:r>
              <a:rPr lang="en-US" dirty="0"/>
              <a:t>Deputy/Assistant District Health Officers</a:t>
            </a:r>
          </a:p>
          <a:p>
            <a:pPr lvl="0"/>
            <a:r>
              <a:rPr lang="en-US" dirty="0"/>
              <a:t>District DHIS Coordinator </a:t>
            </a:r>
          </a:p>
          <a:p>
            <a:pPr lvl="0"/>
            <a:r>
              <a:rPr lang="en-US" dirty="0"/>
              <a:t>Program Focal Persons of MNCH, LHW, EPI, Nutrition, TB, Malaria, Hepatitis, etc.</a:t>
            </a:r>
          </a:p>
          <a:p>
            <a:pPr lvl="0"/>
            <a:r>
              <a:rPr lang="en-US" dirty="0"/>
              <a:t>Any other position with special assignments such as, principal/ instructors of Nursing/public health schools</a:t>
            </a:r>
          </a:p>
          <a:p>
            <a:endParaRPr lang="en-US" dirty="0"/>
          </a:p>
        </p:txBody>
      </p:sp>
    </p:spTree>
    <p:extLst>
      <p:ext uri="{BB962C8B-B14F-4D97-AF65-F5344CB8AC3E}">
        <p14:creationId xmlns:p14="http://schemas.microsoft.com/office/powerpoint/2010/main" val="1390359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lstStyle/>
          <a:p>
            <a:r>
              <a:rPr lang="en-US" sz="3200" dirty="0"/>
              <a:t>Potential Supervisors Team – Provincial Level</a:t>
            </a:r>
          </a:p>
        </p:txBody>
      </p:sp>
      <p:sp>
        <p:nvSpPr>
          <p:cNvPr id="3" name="Content Placeholder 2"/>
          <p:cNvSpPr>
            <a:spLocks noGrp="1"/>
          </p:cNvSpPr>
          <p:nvPr>
            <p:ph idx="1"/>
          </p:nvPr>
        </p:nvSpPr>
        <p:spPr>
          <a:xfrm>
            <a:off x="152400" y="1447800"/>
            <a:ext cx="8763000" cy="4525963"/>
          </a:xfrm>
        </p:spPr>
        <p:txBody>
          <a:bodyPr/>
          <a:lstStyle/>
          <a:p>
            <a:pPr lvl="0"/>
            <a:r>
              <a:rPr lang="en-US" dirty="0"/>
              <a:t>Director General Health Services </a:t>
            </a:r>
          </a:p>
          <a:p>
            <a:pPr lvl="0"/>
            <a:r>
              <a:rPr lang="en-US" dirty="0"/>
              <a:t>In-charge M&amp;E Cell</a:t>
            </a:r>
          </a:p>
          <a:p>
            <a:pPr lvl="0"/>
            <a:r>
              <a:rPr lang="en-US" dirty="0"/>
              <a:t>Additional Secretary Technical/ Public Health, DOH.</a:t>
            </a:r>
          </a:p>
          <a:p>
            <a:pPr lvl="0"/>
            <a:r>
              <a:rPr lang="en-US" dirty="0"/>
              <a:t>Provincial program heads and monitoring officers of MNCH, LHW, EPI, Nutrition, TB, Malaria, Hepatitis, etc.</a:t>
            </a:r>
          </a:p>
          <a:p>
            <a:pPr lvl="0"/>
            <a:r>
              <a:rPr lang="en-US" dirty="0"/>
              <a:t>Any other with special assignments such as, </a:t>
            </a:r>
            <a:r>
              <a:rPr lang="en-US"/>
              <a:t>Director PHSA, </a:t>
            </a:r>
            <a:r>
              <a:rPr lang="en-US" dirty="0"/>
              <a:t>principal/instructors of public health schools etc.</a:t>
            </a:r>
          </a:p>
          <a:p>
            <a:endParaRPr lang="en-US" dirty="0"/>
          </a:p>
        </p:txBody>
      </p:sp>
    </p:spTree>
    <p:extLst>
      <p:ext uri="{BB962C8B-B14F-4D97-AF65-F5344CB8AC3E}">
        <p14:creationId xmlns:p14="http://schemas.microsoft.com/office/powerpoint/2010/main" val="17223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219200"/>
          </a:xfrm>
        </p:spPr>
        <p:txBody>
          <a:bodyPr/>
          <a:lstStyle/>
          <a:p>
            <a:pPr lvl="1"/>
            <a:r>
              <a:rPr lang="en-US" sz="3600" dirty="0">
                <a:solidFill>
                  <a:schemeClr val="bg1"/>
                </a:solidFill>
                <a:latin typeface="Calibri" panose="020F0502020204030204" pitchFamily="34" charset="0"/>
              </a:rPr>
              <a:t>Preparation of field visit plan</a:t>
            </a:r>
          </a:p>
        </p:txBody>
      </p:sp>
      <p:sp>
        <p:nvSpPr>
          <p:cNvPr id="3" name="Content Placeholder 2"/>
          <p:cNvSpPr>
            <a:spLocks noGrp="1"/>
          </p:cNvSpPr>
          <p:nvPr>
            <p:ph idx="1"/>
          </p:nvPr>
        </p:nvSpPr>
        <p:spPr>
          <a:xfrm>
            <a:off x="457200" y="1371600"/>
            <a:ext cx="8229600" cy="4525963"/>
          </a:xfrm>
        </p:spPr>
        <p:txBody>
          <a:bodyPr/>
          <a:lstStyle/>
          <a:p>
            <a:pPr lvl="0">
              <a:lnSpc>
                <a:spcPts val="3000"/>
              </a:lnSpc>
              <a:spcBef>
                <a:spcPts val="1200"/>
              </a:spcBef>
            </a:pPr>
            <a:r>
              <a:rPr lang="en-US" dirty="0"/>
              <a:t>All supervisors will develop field visit plans using online M&amp;S system: selecting details where, when to go, what to do and what checklist to fill;</a:t>
            </a:r>
          </a:p>
          <a:p>
            <a:pPr lvl="0">
              <a:lnSpc>
                <a:spcPts val="3000"/>
              </a:lnSpc>
              <a:spcBef>
                <a:spcPts val="1200"/>
              </a:spcBef>
            </a:pPr>
            <a:r>
              <a:rPr lang="en-US" dirty="0"/>
              <a:t>Approval of the plan by deputing Driver and vehicle;</a:t>
            </a:r>
          </a:p>
          <a:p>
            <a:pPr>
              <a:lnSpc>
                <a:spcPts val="3000"/>
              </a:lnSpc>
              <a:spcBef>
                <a:spcPts val="1200"/>
              </a:spcBef>
            </a:pPr>
            <a:r>
              <a:rPr lang="en-US" dirty="0"/>
              <a:t>DHO Administration facilitate the preparation of field visit;</a:t>
            </a:r>
          </a:p>
          <a:p>
            <a:pPr>
              <a:lnSpc>
                <a:spcPts val="3000"/>
              </a:lnSpc>
              <a:spcBef>
                <a:spcPts val="1200"/>
              </a:spcBef>
            </a:pPr>
            <a:r>
              <a:rPr lang="en-US" dirty="0"/>
              <a:t>Supervisors will Download relevant tools/ checklists, previous month’s performance report as well as previous field visit report from web based M&amp;S Dashboard</a:t>
            </a:r>
          </a:p>
          <a:p>
            <a:pPr>
              <a:lnSpc>
                <a:spcPts val="3000"/>
              </a:lnSpc>
              <a:spcBef>
                <a:spcPts val="1200"/>
              </a:spcBef>
            </a:pPr>
            <a:endParaRPr lang="en-US" dirty="0"/>
          </a:p>
        </p:txBody>
      </p:sp>
    </p:spTree>
    <p:extLst>
      <p:ext uri="{BB962C8B-B14F-4D97-AF65-F5344CB8AC3E}">
        <p14:creationId xmlns:p14="http://schemas.microsoft.com/office/powerpoint/2010/main" val="405356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z="3200" dirty="0"/>
              <a:t>Resources needed for monitoring and supervision</a:t>
            </a:r>
          </a:p>
        </p:txBody>
      </p:sp>
      <p:sp>
        <p:nvSpPr>
          <p:cNvPr id="3" name="Content Placeholder 2"/>
          <p:cNvSpPr>
            <a:spLocks noGrp="1"/>
          </p:cNvSpPr>
          <p:nvPr>
            <p:ph idx="1"/>
          </p:nvPr>
        </p:nvSpPr>
        <p:spPr/>
        <p:txBody>
          <a:bodyPr/>
          <a:lstStyle/>
          <a:p>
            <a:pPr lvl="0"/>
            <a:r>
              <a:rPr lang="en-US" dirty="0"/>
              <a:t>Reliable transport; </a:t>
            </a:r>
          </a:p>
          <a:p>
            <a:pPr lvl="0"/>
            <a:r>
              <a:rPr lang="en-US" dirty="0"/>
              <a:t>Adequate time for preparation, travel, field visit, reporting and follow-up activities;</a:t>
            </a:r>
          </a:p>
          <a:p>
            <a:pPr lvl="0"/>
            <a:r>
              <a:rPr lang="en-US" dirty="0"/>
              <a:t>Monitoring and supervisory tools; and</a:t>
            </a:r>
          </a:p>
          <a:p>
            <a:pPr lvl="0"/>
            <a:r>
              <a:rPr lang="en-US" dirty="0"/>
              <a:t>Support for periodic review meetings.</a:t>
            </a:r>
          </a:p>
          <a:p>
            <a:endParaRPr lang="en-US" dirty="0"/>
          </a:p>
        </p:txBody>
      </p:sp>
    </p:spTree>
    <p:extLst>
      <p:ext uri="{BB962C8B-B14F-4D97-AF65-F5344CB8AC3E}">
        <p14:creationId xmlns:p14="http://schemas.microsoft.com/office/powerpoint/2010/main" val="2197299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Century Gothic"/>
        <a:ea typeface=""/>
        <a:cs typeface=""/>
      </a:majorFont>
      <a:minorFont>
        <a:latin typeface="Optima"/>
        <a:ea typeface="Optima"/>
        <a:cs typeface="Opt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38952</TotalTime>
  <Words>2239</Words>
  <Application>Microsoft Office PowerPoint</Application>
  <PresentationFormat>On-screen Show (4:3)</PresentationFormat>
  <Paragraphs>212</Paragraphs>
  <Slides>28</Slides>
  <Notes>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9" baseType="lpstr">
      <vt:lpstr>Arial</vt:lpstr>
      <vt:lpstr>Calibri</vt:lpstr>
      <vt:lpstr>Century Gothic</vt:lpstr>
      <vt:lpstr>Courier New</vt:lpstr>
      <vt:lpstr>Futura LT Pro Book</vt:lpstr>
      <vt:lpstr>Gill Sans MT</vt:lpstr>
      <vt:lpstr>Optima</vt:lpstr>
      <vt:lpstr>Wingdings</vt:lpstr>
      <vt:lpstr>Office Theme</vt:lpstr>
      <vt:lpstr>Custom Design</vt:lpstr>
      <vt:lpstr>Acrobat Document</vt:lpstr>
      <vt:lpstr>Standard Operating Procedure (SOPs) Monitoring and Supervisory System</vt:lpstr>
      <vt:lpstr>Contents</vt:lpstr>
      <vt:lpstr>Pre-requisites for SOPs of monitoring and supervision</vt:lpstr>
      <vt:lpstr>Core Competencies of a Supervisor</vt:lpstr>
      <vt:lpstr>..Core Competencies of a Supervisor</vt:lpstr>
      <vt:lpstr>Potential Supervisors Team – District Level</vt:lpstr>
      <vt:lpstr>Potential Supervisors Team – Provincial Level</vt:lpstr>
      <vt:lpstr>Preparation of field visit plan</vt:lpstr>
      <vt:lpstr>Resources needed for monitoring and supervision</vt:lpstr>
      <vt:lpstr>Conducting M&amp;S visit</vt:lpstr>
      <vt:lpstr>……Conducting M&amp;S visit</vt:lpstr>
      <vt:lpstr>Immediate feedback</vt:lpstr>
      <vt:lpstr>Wrap up</vt:lpstr>
      <vt:lpstr>Follow up and Feedback</vt:lpstr>
      <vt:lpstr>Standard Operating Procedures Monitoring &amp; Supervisory System</vt:lpstr>
      <vt:lpstr>District M&amp;E Cells: Functions </vt:lpstr>
      <vt:lpstr>…..District M&amp;E Cells: Functions </vt:lpstr>
      <vt:lpstr>…..District M&amp;E Cells: Functions </vt:lpstr>
      <vt:lpstr>Types of Health Indicators</vt:lpstr>
      <vt:lpstr>EXAMPLE: Indicators for Reproductive, Maternal, and Child Health Monitoring</vt:lpstr>
      <vt:lpstr>Quality of Health Services </vt:lpstr>
      <vt:lpstr>Quality of Health care </vt:lpstr>
      <vt:lpstr>Health care quality can be defined by six attributes:</vt:lpstr>
      <vt:lpstr>Continuous Quality Improvement (CQI)</vt:lpstr>
      <vt:lpstr>Continuous Quality Improvement Cycle (CQIC)</vt:lpstr>
      <vt:lpstr>Continuous Quality Improvement Cycle (CQIC) cont.</vt:lpstr>
      <vt:lpstr>Improving Quality in Healthcare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JSI</cp:lastModifiedBy>
  <cp:revision>619</cp:revision>
  <cp:lastPrinted>2019-08-01T08:47:25Z</cp:lastPrinted>
  <dcterms:created xsi:type="dcterms:W3CDTF">2013-06-21T06:43:14Z</dcterms:created>
  <dcterms:modified xsi:type="dcterms:W3CDTF">2019-09-13T03:57:57Z</dcterms:modified>
</cp:coreProperties>
</file>