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 id="2147483850" r:id="rId2"/>
  </p:sldMasterIdLst>
  <p:notesMasterIdLst>
    <p:notesMasterId r:id="rId31"/>
  </p:notesMasterIdLst>
  <p:handoutMasterIdLst>
    <p:handoutMasterId r:id="rId32"/>
  </p:handoutMasterIdLst>
  <p:sldIdLst>
    <p:sldId id="838" r:id="rId3"/>
    <p:sldId id="839" r:id="rId4"/>
    <p:sldId id="837" r:id="rId5"/>
    <p:sldId id="851" r:id="rId6"/>
    <p:sldId id="852" r:id="rId7"/>
    <p:sldId id="858" r:id="rId8"/>
    <p:sldId id="841" r:id="rId9"/>
    <p:sldId id="878" r:id="rId10"/>
    <p:sldId id="879" r:id="rId11"/>
    <p:sldId id="842" r:id="rId12"/>
    <p:sldId id="843" r:id="rId13"/>
    <p:sldId id="844" r:id="rId14"/>
    <p:sldId id="845" r:id="rId15"/>
    <p:sldId id="846" r:id="rId16"/>
    <p:sldId id="847" r:id="rId17"/>
    <p:sldId id="848" r:id="rId18"/>
    <p:sldId id="849" r:id="rId19"/>
    <p:sldId id="871" r:id="rId20"/>
    <p:sldId id="863" r:id="rId21"/>
    <p:sldId id="864" r:id="rId22"/>
    <p:sldId id="865" r:id="rId23"/>
    <p:sldId id="866" r:id="rId24"/>
    <p:sldId id="867" r:id="rId25"/>
    <p:sldId id="868" r:id="rId26"/>
    <p:sldId id="869" r:id="rId27"/>
    <p:sldId id="870" r:id="rId28"/>
    <p:sldId id="880" r:id="rId29"/>
    <p:sldId id="861" r:id="rId30"/>
  </p:sldIdLst>
  <p:sldSz cx="9144000" cy="6858000" type="screen4x3"/>
  <p:notesSz cx="9874250" cy="6797675"/>
  <p:defaultTextStyle>
    <a:defPPr>
      <a:defRPr lang="en-US"/>
    </a:defPPr>
    <a:lvl1pPr algn="l" rtl="0" fontAlgn="base">
      <a:spcBef>
        <a:spcPct val="0"/>
      </a:spcBef>
      <a:spcAft>
        <a:spcPct val="0"/>
      </a:spcAft>
      <a:defRPr kern="1200">
        <a:solidFill>
          <a:schemeClr val="tx1"/>
        </a:solidFill>
        <a:latin typeface="Arial" pitchFamily="34" charset="0"/>
        <a:ea typeface="Optima"/>
        <a:cs typeface="Optima"/>
      </a:defRPr>
    </a:lvl1pPr>
    <a:lvl2pPr marL="457200" algn="l" rtl="0" fontAlgn="base">
      <a:spcBef>
        <a:spcPct val="0"/>
      </a:spcBef>
      <a:spcAft>
        <a:spcPct val="0"/>
      </a:spcAft>
      <a:defRPr kern="1200">
        <a:solidFill>
          <a:schemeClr val="tx1"/>
        </a:solidFill>
        <a:latin typeface="Arial" pitchFamily="34" charset="0"/>
        <a:ea typeface="Optima"/>
        <a:cs typeface="Optima"/>
      </a:defRPr>
    </a:lvl2pPr>
    <a:lvl3pPr marL="914400" algn="l" rtl="0" fontAlgn="base">
      <a:spcBef>
        <a:spcPct val="0"/>
      </a:spcBef>
      <a:spcAft>
        <a:spcPct val="0"/>
      </a:spcAft>
      <a:defRPr kern="1200">
        <a:solidFill>
          <a:schemeClr val="tx1"/>
        </a:solidFill>
        <a:latin typeface="Arial" pitchFamily="34" charset="0"/>
        <a:ea typeface="Optima"/>
        <a:cs typeface="Optima"/>
      </a:defRPr>
    </a:lvl3pPr>
    <a:lvl4pPr marL="1371600" algn="l" rtl="0" fontAlgn="base">
      <a:spcBef>
        <a:spcPct val="0"/>
      </a:spcBef>
      <a:spcAft>
        <a:spcPct val="0"/>
      </a:spcAft>
      <a:defRPr kern="1200">
        <a:solidFill>
          <a:schemeClr val="tx1"/>
        </a:solidFill>
        <a:latin typeface="Arial" pitchFamily="34" charset="0"/>
        <a:ea typeface="Optima"/>
        <a:cs typeface="Optima"/>
      </a:defRPr>
    </a:lvl4pPr>
    <a:lvl5pPr marL="1828800" algn="l" rtl="0" fontAlgn="base">
      <a:spcBef>
        <a:spcPct val="0"/>
      </a:spcBef>
      <a:spcAft>
        <a:spcPct val="0"/>
      </a:spcAft>
      <a:defRPr kern="1200">
        <a:solidFill>
          <a:schemeClr val="tx1"/>
        </a:solidFill>
        <a:latin typeface="Arial" pitchFamily="34" charset="0"/>
        <a:ea typeface="Optima"/>
        <a:cs typeface="Optima"/>
      </a:defRPr>
    </a:lvl5pPr>
    <a:lvl6pPr marL="2286000" algn="l" defTabSz="914400" rtl="0" eaLnBrk="1" latinLnBrk="0" hangingPunct="1">
      <a:defRPr kern="1200">
        <a:solidFill>
          <a:schemeClr val="tx1"/>
        </a:solidFill>
        <a:latin typeface="Arial" pitchFamily="34" charset="0"/>
        <a:ea typeface="Optima"/>
        <a:cs typeface="Optima"/>
      </a:defRPr>
    </a:lvl6pPr>
    <a:lvl7pPr marL="2743200" algn="l" defTabSz="914400" rtl="0" eaLnBrk="1" latinLnBrk="0" hangingPunct="1">
      <a:defRPr kern="1200">
        <a:solidFill>
          <a:schemeClr val="tx1"/>
        </a:solidFill>
        <a:latin typeface="Arial" pitchFamily="34" charset="0"/>
        <a:ea typeface="Optima"/>
        <a:cs typeface="Optima"/>
      </a:defRPr>
    </a:lvl7pPr>
    <a:lvl8pPr marL="3200400" algn="l" defTabSz="914400" rtl="0" eaLnBrk="1" latinLnBrk="0" hangingPunct="1">
      <a:defRPr kern="1200">
        <a:solidFill>
          <a:schemeClr val="tx1"/>
        </a:solidFill>
        <a:latin typeface="Arial" pitchFamily="34" charset="0"/>
        <a:ea typeface="Optima"/>
        <a:cs typeface="Optima"/>
      </a:defRPr>
    </a:lvl8pPr>
    <a:lvl9pPr marL="3657600" algn="l" defTabSz="914400" rtl="0" eaLnBrk="1" latinLnBrk="0" hangingPunct="1">
      <a:defRPr kern="1200">
        <a:solidFill>
          <a:schemeClr val="tx1"/>
        </a:solidFill>
        <a:latin typeface="Arial" pitchFamily="34" charset="0"/>
        <a:ea typeface="Optima"/>
        <a:cs typeface="Optim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23EAF"/>
    <a:srgbClr val="002A6C"/>
    <a:srgbClr val="725742"/>
    <a:srgbClr val="79513B"/>
    <a:srgbClr val="7F3975"/>
    <a:srgbClr val="7A3E71"/>
    <a:srgbClr val="8F2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3" autoAdjust="0"/>
    <p:restoredTop sz="94849" autoAdjust="0"/>
  </p:normalViewPr>
  <p:slideViewPr>
    <p:cSldViewPr>
      <p:cViewPr varScale="1">
        <p:scale>
          <a:sx n="80" d="100"/>
          <a:sy n="80" d="100"/>
        </p:scale>
        <p:origin x="1771" y="48"/>
      </p:cViewPr>
      <p:guideLst>
        <p:guide orient="horz" pos="2160"/>
        <p:guide pos="2880"/>
      </p:guideLst>
    </p:cSldViewPr>
  </p:slideViewPr>
  <p:outlineViewPr>
    <p:cViewPr>
      <p:scale>
        <a:sx n="33" d="100"/>
        <a:sy n="33" d="100"/>
      </p:scale>
      <p:origin x="48" y="107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5593694" y="0"/>
            <a:ext cx="4278842" cy="339884"/>
          </a:xfrm>
          <a:prstGeom prst="rect">
            <a:avLst/>
          </a:prstGeom>
        </p:spPr>
        <p:txBody>
          <a:bodyPr vert="horz" lIns="91440" tIns="45720" rIns="91440" bIns="45720" rtlCol="0"/>
          <a:lstStyle>
            <a:lvl1pPr algn="r">
              <a:defRPr sz="1200">
                <a:latin typeface="Arial" charset="0"/>
                <a:ea typeface="+mn-ea"/>
                <a:cs typeface="Arial" charset="0"/>
              </a:defRPr>
            </a:lvl1pPr>
          </a:lstStyle>
          <a:p>
            <a:pPr>
              <a:defRPr/>
            </a:pPr>
            <a:fld id="{A00A23E6-3CAE-46DA-AE8C-A7CF8D834993}" type="datetimeFigureOut">
              <a:rPr lang="en-US"/>
              <a:pPr>
                <a:defRPr/>
              </a:pPr>
              <a:t>9/13/2019</a:t>
            </a:fld>
            <a:endParaRPr lang="en-US" dirty="0"/>
          </a:p>
        </p:txBody>
      </p:sp>
      <p:sp>
        <p:nvSpPr>
          <p:cNvPr id="4" name="Footer Placeholder 3"/>
          <p:cNvSpPr>
            <a:spLocks noGrp="1"/>
          </p:cNvSpPr>
          <p:nvPr>
            <p:ph type="ftr" sz="quarter" idx="2"/>
          </p:nvPr>
        </p:nvSpPr>
        <p:spPr>
          <a:xfrm>
            <a:off x="0" y="6456218"/>
            <a:ext cx="4278842" cy="339884"/>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5593694" y="6456218"/>
            <a:ext cx="4278842" cy="339884"/>
          </a:xfrm>
          <a:prstGeom prst="rect">
            <a:avLst/>
          </a:prstGeom>
        </p:spPr>
        <p:txBody>
          <a:bodyPr vert="horz" lIns="91440" tIns="45720" rIns="91440" bIns="45720" rtlCol="0" anchor="b"/>
          <a:lstStyle>
            <a:lvl1pPr algn="r">
              <a:defRPr sz="1200">
                <a:latin typeface="Arial" charset="0"/>
                <a:ea typeface="+mn-ea"/>
                <a:cs typeface="Arial" charset="0"/>
              </a:defRPr>
            </a:lvl1pPr>
          </a:lstStyle>
          <a:p>
            <a:pPr>
              <a:defRPr/>
            </a:pPr>
            <a:fld id="{FF4A60B3-0F88-468F-A036-E1B8E7AA20D1}" type="slidenum">
              <a:rPr lang="en-US"/>
              <a:pPr>
                <a:defRPr/>
              </a:pPr>
              <a:t>‹#›</a:t>
            </a:fld>
            <a:endParaRPr lang="en-US" dirty="0"/>
          </a:p>
        </p:txBody>
      </p:sp>
    </p:spTree>
    <p:extLst>
      <p:ext uri="{BB962C8B-B14F-4D97-AF65-F5344CB8AC3E}">
        <p14:creationId xmlns:p14="http://schemas.microsoft.com/office/powerpoint/2010/main" val="3102870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4278842"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3" name="Rectangle 3"/>
          <p:cNvSpPr>
            <a:spLocks noGrp="1" noChangeArrowheads="1"/>
          </p:cNvSpPr>
          <p:nvPr>
            <p:ph type="dt" idx="1"/>
          </p:nvPr>
        </p:nvSpPr>
        <p:spPr bwMode="auto">
          <a:xfrm>
            <a:off x="5593694" y="0"/>
            <a:ext cx="4278842"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Arial" pitchFamily="34" charset="0"/>
              </a:defRPr>
            </a:lvl1pPr>
          </a:lstStyle>
          <a:p>
            <a:pPr>
              <a:defRPr/>
            </a:pPr>
            <a:fld id="{69B3FCB1-768E-45D5-925C-56A3FBC24BF8}" type="datetimeFigureOut">
              <a:rPr lang="en-US"/>
              <a:pPr>
                <a:defRPr/>
              </a:pPr>
              <a:t>9/13/2019</a:t>
            </a:fld>
            <a:endParaRPr lang="en-US" dirty="0"/>
          </a:p>
        </p:txBody>
      </p:sp>
      <p:sp>
        <p:nvSpPr>
          <p:cNvPr id="33796" name="Rectangle 4"/>
          <p:cNvSpPr>
            <a:spLocks noGrp="1" noRot="1" noChangeAspect="1" noChangeArrowheads="1" noTextEdit="1"/>
          </p:cNvSpPr>
          <p:nvPr>
            <p:ph type="sldImg" idx="2"/>
          </p:nvPr>
        </p:nvSpPr>
        <p:spPr bwMode="auto">
          <a:xfrm>
            <a:off x="3236913"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87425" y="3228896"/>
            <a:ext cx="789940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046" name="Rectangle 6"/>
          <p:cNvSpPr>
            <a:spLocks noGrp="1" noChangeArrowheads="1"/>
          </p:cNvSpPr>
          <p:nvPr>
            <p:ph type="ftr" sz="quarter" idx="4"/>
          </p:nvPr>
        </p:nvSpPr>
        <p:spPr bwMode="auto">
          <a:xfrm>
            <a:off x="0" y="6456218"/>
            <a:ext cx="4278842"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7" name="Rectangle 7"/>
          <p:cNvSpPr>
            <a:spLocks noGrp="1" noChangeArrowheads="1"/>
          </p:cNvSpPr>
          <p:nvPr>
            <p:ph type="sldNum" sz="quarter" idx="5"/>
          </p:nvPr>
        </p:nvSpPr>
        <p:spPr bwMode="auto">
          <a:xfrm>
            <a:off x="5593694" y="6456218"/>
            <a:ext cx="4278842"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mn-ea"/>
                <a:cs typeface="Arial" pitchFamily="34" charset="0"/>
              </a:defRPr>
            </a:lvl1pPr>
          </a:lstStyle>
          <a:p>
            <a:pPr>
              <a:defRPr/>
            </a:pPr>
            <a:fld id="{FD533D17-6C35-4D0E-B5BB-727EBDB54304}" type="slidenum">
              <a:rPr lang="en-US"/>
              <a:pPr>
                <a:defRPr/>
              </a:pPr>
              <a:t>‹#›</a:t>
            </a:fld>
            <a:endParaRPr lang="en-US" dirty="0"/>
          </a:p>
        </p:txBody>
      </p:sp>
    </p:spTree>
    <p:extLst>
      <p:ext uri="{BB962C8B-B14F-4D97-AF65-F5344CB8AC3E}">
        <p14:creationId xmlns:p14="http://schemas.microsoft.com/office/powerpoint/2010/main" val="183287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
          <p:cNvGrpSpPr>
            <a:grpSpLocks/>
          </p:cNvGrpSpPr>
          <p:nvPr userDrawn="1"/>
        </p:nvGrpSpPr>
        <p:grpSpPr bwMode="auto">
          <a:xfrm>
            <a:off x="504825" y="349250"/>
            <a:ext cx="4114800" cy="739775"/>
            <a:chOff x="222" y="954"/>
            <a:chExt cx="6978" cy="1348"/>
          </a:xfrm>
        </p:grpSpPr>
        <p:pic>
          <p:nvPicPr>
            <p:cNvPr id="5"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0" y="4343400"/>
            <a:ext cx="6400800" cy="1371600"/>
          </a:xfrm>
        </p:spPr>
        <p:txBody>
          <a:bodyPr/>
          <a:lstStyle>
            <a:lvl1pPr marL="0" indent="0" algn="ctr">
              <a:buNone/>
              <a:defRPr>
                <a:latin typeface="Gill Sans MT" panose="020B0502020104020203"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FB3BDCE5-AF8E-4094-AB3F-7660D34433EE}" type="datetime1">
              <a:rPr lang="en-US"/>
              <a:pPr>
                <a:defRPr/>
              </a:pPr>
              <a:t>9/13/2019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96A25952-6E06-4353-816A-B22D5B4859C3}" type="slidenum">
              <a:rPr lang="en-US"/>
              <a:pPr>
                <a:defRPr/>
              </a:pPr>
              <a:t>‹#›</a:t>
            </a:fld>
            <a:endParaRPr lang="en-US" dirty="0"/>
          </a:p>
        </p:txBody>
      </p:sp>
    </p:spTree>
    <p:extLst>
      <p:ext uri="{BB962C8B-B14F-4D97-AF65-F5344CB8AC3E}">
        <p14:creationId xmlns:p14="http://schemas.microsoft.com/office/powerpoint/2010/main" val="304780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7E74579-E52B-49BA-B256-F669F83221F0}" type="slidenum">
              <a:rPr lang="en-SG"/>
              <a:pPr>
                <a:defRPr/>
              </a:pPr>
              <a:t>‹#›</a:t>
            </a:fld>
            <a:endParaRPr lang="en-SG" dirty="0"/>
          </a:p>
        </p:txBody>
      </p:sp>
    </p:spTree>
    <p:extLst>
      <p:ext uri="{BB962C8B-B14F-4D97-AF65-F5344CB8AC3E}">
        <p14:creationId xmlns:p14="http://schemas.microsoft.com/office/powerpoint/2010/main" val="23208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0C9F1DE-133F-4588-BA23-47DF438B9F15}" type="slidenum">
              <a:rPr lang="en-SG"/>
              <a:pPr>
                <a:defRPr/>
              </a:pPr>
              <a:t>‹#›</a:t>
            </a:fld>
            <a:endParaRPr lang="en-SG" dirty="0"/>
          </a:p>
        </p:txBody>
      </p:sp>
    </p:spTree>
    <p:extLst>
      <p:ext uri="{BB962C8B-B14F-4D97-AF65-F5344CB8AC3E}">
        <p14:creationId xmlns:p14="http://schemas.microsoft.com/office/powerpoint/2010/main" val="409442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C50BF86B-A8E5-49BA-B2CE-347592C37689}" type="slidenum">
              <a:rPr lang="en-SG"/>
              <a:pPr>
                <a:defRPr/>
              </a:pPr>
              <a:t>‹#›</a:t>
            </a:fld>
            <a:endParaRPr lang="en-SG" dirty="0"/>
          </a:p>
        </p:txBody>
      </p:sp>
    </p:spTree>
    <p:extLst>
      <p:ext uri="{BB962C8B-B14F-4D97-AF65-F5344CB8AC3E}">
        <p14:creationId xmlns:p14="http://schemas.microsoft.com/office/powerpoint/2010/main" val="278790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1112A477-80C1-4827-9C94-C2775F9092C6}" type="slidenum">
              <a:rPr lang="en-SG"/>
              <a:pPr>
                <a:defRPr/>
              </a:pPr>
              <a:t>‹#›</a:t>
            </a:fld>
            <a:endParaRPr lang="en-SG" dirty="0"/>
          </a:p>
        </p:txBody>
      </p:sp>
    </p:spTree>
    <p:extLst>
      <p:ext uri="{BB962C8B-B14F-4D97-AF65-F5344CB8AC3E}">
        <p14:creationId xmlns:p14="http://schemas.microsoft.com/office/powerpoint/2010/main" val="882098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6003EC0-376C-4081-86FD-7F0F905515B0}" type="slidenum">
              <a:rPr lang="en-SG"/>
              <a:pPr>
                <a:defRPr/>
              </a:pPr>
              <a:t>‹#›</a:t>
            </a:fld>
            <a:endParaRPr lang="en-SG" dirty="0"/>
          </a:p>
        </p:txBody>
      </p:sp>
    </p:spTree>
    <p:extLst>
      <p:ext uri="{BB962C8B-B14F-4D97-AF65-F5344CB8AC3E}">
        <p14:creationId xmlns:p14="http://schemas.microsoft.com/office/powerpoint/2010/main" val="1888758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95A04760-BD90-42C1-8F58-3EB242AECC4A}" type="slidenum">
              <a:rPr lang="en-SG"/>
              <a:pPr>
                <a:defRPr/>
              </a:pPr>
              <a:t>‹#›</a:t>
            </a:fld>
            <a:endParaRPr lang="en-SG" dirty="0"/>
          </a:p>
        </p:txBody>
      </p:sp>
    </p:spTree>
    <p:extLst>
      <p:ext uri="{BB962C8B-B14F-4D97-AF65-F5344CB8AC3E}">
        <p14:creationId xmlns:p14="http://schemas.microsoft.com/office/powerpoint/2010/main" val="3044500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3" name="Footer Placeholder 4"/>
          <p:cNvSpPr>
            <a:spLocks noGrp="1"/>
          </p:cNvSpPr>
          <p:nvPr>
            <p:ph type="ftr" sz="quarter" idx="11"/>
          </p:nvPr>
        </p:nvSpPr>
        <p:spPr/>
        <p:txBody>
          <a:bodyPr/>
          <a:lstStyle>
            <a:lvl1pPr>
              <a:defRPr/>
            </a:lvl1pPr>
          </a:lstStyle>
          <a:p>
            <a:pPr>
              <a:defRPr/>
            </a:pPr>
            <a:endParaRPr lang="en-SG"/>
          </a:p>
        </p:txBody>
      </p:sp>
      <p:sp>
        <p:nvSpPr>
          <p:cNvPr id="4" name="Slide Number Placeholder 5"/>
          <p:cNvSpPr>
            <a:spLocks noGrp="1"/>
          </p:cNvSpPr>
          <p:nvPr>
            <p:ph type="sldNum" sz="quarter" idx="12"/>
          </p:nvPr>
        </p:nvSpPr>
        <p:spPr/>
        <p:txBody>
          <a:bodyPr/>
          <a:lstStyle>
            <a:lvl1pPr>
              <a:defRPr/>
            </a:lvl1pPr>
          </a:lstStyle>
          <a:p>
            <a:pPr>
              <a:defRPr/>
            </a:pPr>
            <a:fld id="{5ACD7B03-196E-444C-B660-AF77A4088C07}" type="slidenum">
              <a:rPr lang="en-SG"/>
              <a:pPr>
                <a:defRPr/>
              </a:pPr>
              <a:t>‹#›</a:t>
            </a:fld>
            <a:endParaRPr lang="en-SG" dirty="0"/>
          </a:p>
        </p:txBody>
      </p:sp>
    </p:spTree>
    <p:extLst>
      <p:ext uri="{BB962C8B-B14F-4D97-AF65-F5344CB8AC3E}">
        <p14:creationId xmlns:p14="http://schemas.microsoft.com/office/powerpoint/2010/main" val="320882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47F90590-2ABD-4D55-A08E-A1956CB5E820}" type="slidenum">
              <a:rPr lang="en-SG"/>
              <a:pPr>
                <a:defRPr/>
              </a:pPr>
              <a:t>‹#›</a:t>
            </a:fld>
            <a:endParaRPr lang="en-SG" dirty="0"/>
          </a:p>
        </p:txBody>
      </p:sp>
    </p:spTree>
    <p:extLst>
      <p:ext uri="{BB962C8B-B14F-4D97-AF65-F5344CB8AC3E}">
        <p14:creationId xmlns:p14="http://schemas.microsoft.com/office/powerpoint/2010/main" val="283841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A70618FF-91D2-4421-8D47-7F8DEA4176FB}" type="slidenum">
              <a:rPr lang="en-SG"/>
              <a:pPr>
                <a:defRPr/>
              </a:pPr>
              <a:t>‹#›</a:t>
            </a:fld>
            <a:endParaRPr lang="en-SG" dirty="0"/>
          </a:p>
        </p:txBody>
      </p:sp>
    </p:spTree>
    <p:extLst>
      <p:ext uri="{BB962C8B-B14F-4D97-AF65-F5344CB8AC3E}">
        <p14:creationId xmlns:p14="http://schemas.microsoft.com/office/powerpoint/2010/main" val="3098267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DD9711C1-17CA-4A8E-A836-89044A907E81}" type="slidenum">
              <a:rPr lang="en-SG"/>
              <a:pPr>
                <a:defRPr/>
              </a:pPr>
              <a:t>‹#›</a:t>
            </a:fld>
            <a:endParaRPr lang="en-SG" dirty="0"/>
          </a:p>
        </p:txBody>
      </p:sp>
    </p:spTree>
    <p:extLst>
      <p:ext uri="{BB962C8B-B14F-4D97-AF65-F5344CB8AC3E}">
        <p14:creationId xmlns:p14="http://schemas.microsoft.com/office/powerpoint/2010/main" val="223511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nal Slide w Disclaimer">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504825" y="349250"/>
            <a:ext cx="4114800" cy="739775"/>
            <a:chOff x="222" y="954"/>
            <a:chExt cx="6978" cy="1348"/>
          </a:xfrm>
        </p:grpSpPr>
        <p:pic>
          <p:nvPicPr>
            <p:cNvPr id="4"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ubtitle 2"/>
          <p:cNvSpPr txBox="1">
            <a:spLocks/>
          </p:cNvSpPr>
          <p:nvPr userDrawn="1"/>
        </p:nvSpPr>
        <p:spPr bwMode="auto">
          <a:xfrm>
            <a:off x="228600" y="43434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pitchFamily="34" charset="0"/>
                <a:ea typeface="Optima"/>
                <a:cs typeface="Optima"/>
              </a:defRPr>
            </a:lvl1pPr>
            <a:lvl2pPr marL="742950" indent="-285750" defTabSz="457200" eaLnBrk="0" hangingPunct="0">
              <a:defRPr>
                <a:solidFill>
                  <a:schemeClr val="tx1"/>
                </a:solidFill>
                <a:latin typeface="Arial" pitchFamily="34" charset="0"/>
                <a:ea typeface="Optima"/>
                <a:cs typeface="Optima"/>
              </a:defRPr>
            </a:lvl2pPr>
            <a:lvl3pPr marL="1143000" indent="-228600" defTabSz="457200" eaLnBrk="0" hangingPunct="0">
              <a:defRPr>
                <a:solidFill>
                  <a:schemeClr val="tx1"/>
                </a:solidFill>
                <a:latin typeface="Arial" pitchFamily="34" charset="0"/>
                <a:ea typeface="Optima"/>
                <a:cs typeface="Optima"/>
              </a:defRPr>
            </a:lvl3pPr>
            <a:lvl4pPr marL="1600200" indent="-228600" defTabSz="457200" eaLnBrk="0" hangingPunct="0">
              <a:defRPr>
                <a:solidFill>
                  <a:schemeClr val="tx1"/>
                </a:solidFill>
                <a:latin typeface="Arial" pitchFamily="34" charset="0"/>
                <a:ea typeface="Optima"/>
                <a:cs typeface="Optima"/>
              </a:defRPr>
            </a:lvl4pPr>
            <a:lvl5pPr marL="2057400" indent="-228600" defTabSz="457200" eaLnBrk="0" hangingPunct="0">
              <a:defRPr>
                <a:solidFill>
                  <a:schemeClr val="tx1"/>
                </a:solidFill>
                <a:latin typeface="Arial" pitchFamily="34" charset="0"/>
                <a:ea typeface="Optima"/>
                <a:cs typeface="Optima"/>
              </a:defRPr>
            </a:lvl5pPr>
            <a:lvl6pPr marL="2514600" indent="-228600" defTabSz="457200" eaLnBrk="0" fontAlgn="base" hangingPunct="0">
              <a:spcBef>
                <a:spcPct val="0"/>
              </a:spcBef>
              <a:spcAft>
                <a:spcPct val="0"/>
              </a:spcAft>
              <a:defRPr>
                <a:solidFill>
                  <a:schemeClr val="tx1"/>
                </a:solidFill>
                <a:latin typeface="Arial" pitchFamily="34" charset="0"/>
                <a:ea typeface="Optima"/>
                <a:cs typeface="Optima"/>
              </a:defRPr>
            </a:lvl6pPr>
            <a:lvl7pPr marL="2971800" indent="-228600" defTabSz="457200" eaLnBrk="0" fontAlgn="base" hangingPunct="0">
              <a:spcBef>
                <a:spcPct val="0"/>
              </a:spcBef>
              <a:spcAft>
                <a:spcPct val="0"/>
              </a:spcAft>
              <a:defRPr>
                <a:solidFill>
                  <a:schemeClr val="tx1"/>
                </a:solidFill>
                <a:latin typeface="Arial" pitchFamily="34" charset="0"/>
                <a:ea typeface="Optima"/>
                <a:cs typeface="Optima"/>
              </a:defRPr>
            </a:lvl7pPr>
            <a:lvl8pPr marL="3429000" indent="-228600" defTabSz="457200" eaLnBrk="0" fontAlgn="base" hangingPunct="0">
              <a:spcBef>
                <a:spcPct val="0"/>
              </a:spcBef>
              <a:spcAft>
                <a:spcPct val="0"/>
              </a:spcAft>
              <a:defRPr>
                <a:solidFill>
                  <a:schemeClr val="tx1"/>
                </a:solidFill>
                <a:latin typeface="Arial" pitchFamily="34" charset="0"/>
                <a:ea typeface="Optima"/>
                <a:cs typeface="Optima"/>
              </a:defRPr>
            </a:lvl8pPr>
            <a:lvl9pPr marL="3886200" indent="-228600" defTabSz="457200" eaLnBrk="0" fontAlgn="base" hangingPunct="0">
              <a:spcBef>
                <a:spcPct val="0"/>
              </a:spcBef>
              <a:spcAft>
                <a:spcPct val="0"/>
              </a:spcAft>
              <a:defRPr>
                <a:solidFill>
                  <a:schemeClr val="tx1"/>
                </a:solidFill>
                <a:latin typeface="Arial" pitchFamily="34" charset="0"/>
                <a:ea typeface="Optima"/>
                <a:cs typeface="Optima"/>
              </a:defRPr>
            </a:lvl9pPr>
          </a:lstStyle>
          <a:p>
            <a:pPr>
              <a:spcBef>
                <a:spcPct val="20000"/>
              </a:spcBef>
              <a:buFont typeface="Arial" pitchFamily="34" charset="0"/>
              <a:buNone/>
            </a:pPr>
            <a:r>
              <a:rPr lang="en-US" altLang="en-US" sz="2000">
                <a:latin typeface="Gill Sans MT" pitchFamily="34" charset="0"/>
              </a:rPr>
              <a:t>The Health Systems Strengthening Component is funded by the United States Agency for International Development and implemented by JSI Research &amp; Training Institute, Inc., in collaboration with Contech International, Rural Support Programmes Network, and Heartfile.</a:t>
            </a:r>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smtClean="0"/>
              <a:t>Click to edit Master 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D1FF46B1-987D-4CF3-A77F-C8E0E9A13AE0}" type="datetime1">
              <a:rPr lang="en-US"/>
              <a:pPr>
                <a:defRPr/>
              </a:pPr>
              <a:t>9/13/2019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C689A2D3-7424-4AF1-B7E2-AB9F37BA8A5E}" type="slidenum">
              <a:rPr lang="en-US"/>
              <a:pPr>
                <a:defRPr/>
              </a:pPr>
              <a:t>‹#›</a:t>
            </a:fld>
            <a:endParaRPr lang="en-US" dirty="0"/>
          </a:p>
        </p:txBody>
      </p:sp>
    </p:spTree>
    <p:extLst>
      <p:ext uri="{BB962C8B-B14F-4D97-AF65-F5344CB8AC3E}">
        <p14:creationId xmlns:p14="http://schemas.microsoft.com/office/powerpoint/2010/main" val="98199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40AB231B-CF7C-4D85-A5B6-027A2574BE68}" type="slidenum">
              <a:rPr lang="en-SG"/>
              <a:pPr>
                <a:defRPr/>
              </a:pPr>
              <a:t>‹#›</a:t>
            </a:fld>
            <a:endParaRPr lang="en-SG" dirty="0"/>
          </a:p>
        </p:txBody>
      </p:sp>
    </p:spTree>
    <p:extLst>
      <p:ext uri="{BB962C8B-B14F-4D97-AF65-F5344CB8AC3E}">
        <p14:creationId xmlns:p14="http://schemas.microsoft.com/office/powerpoint/2010/main" val="83205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4" name="Rectangle 3"/>
          <p:cNvSpPr/>
          <p:nvPr userDrawn="1"/>
        </p:nvSpPr>
        <p:spPr>
          <a:xfrm>
            <a:off x="0" y="6400800"/>
            <a:ext cx="91440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7"/>
          <p:cNvSpPr txBox="1">
            <a:spLocks noChangeArrowheads="1"/>
          </p:cNvSpPr>
          <p:nvPr userDrawn="1"/>
        </p:nvSpPr>
        <p:spPr bwMode="auto">
          <a:xfrm>
            <a:off x="0" y="648811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r>
              <a:rPr lang="en-US" altLang="en-US">
                <a:solidFill>
                  <a:schemeClr val="bg1"/>
                </a:solidFill>
                <a:latin typeface="Gill Sans MT" pitchFamily="34" charset="0"/>
              </a:rPr>
              <a:t>Health Systems Strengthening Component of USAID’s MCH Program</a:t>
            </a:r>
          </a:p>
        </p:txBody>
      </p:sp>
      <p:sp>
        <p:nvSpPr>
          <p:cNvPr id="2" name="Title 1"/>
          <p:cNvSpPr>
            <a:spLocks noGrp="1"/>
          </p:cNvSpPr>
          <p:nvPr>
            <p:ph type="title"/>
          </p:nvPr>
        </p:nvSpPr>
        <p:spPr>
          <a:xfrm>
            <a:off x="0" y="274638"/>
            <a:ext cx="9144000" cy="868362"/>
          </a:xfrm>
          <a:solidFill>
            <a:srgbClr val="002A6C"/>
          </a:solidFill>
        </p:spPr>
        <p:txBody>
          <a:bodyPr/>
          <a:lstStyle>
            <a:lvl1pPr>
              <a:defRPr sz="3600" cap="none" baseline="0">
                <a:solidFill>
                  <a:schemeClr val="bg1"/>
                </a:solidFill>
                <a:latin typeface="Gill Sans MT" panose="020B0502020104020203"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200">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135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19725FB-DD17-4C83-AD34-C611662447C8}" type="datetime1">
              <a:rPr lang="en-US"/>
              <a:pPr>
                <a:defRPr/>
              </a:pPr>
              <a:t>9/13/2019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BE08D2B-9ED5-46DD-AE7A-DCE90B376E3E}" type="slidenum">
              <a:rPr lang="en-US"/>
              <a:pPr>
                <a:defRPr/>
              </a:pPr>
              <a:t>‹#›</a:t>
            </a:fld>
            <a:endParaRPr lang="en-US" dirty="0"/>
          </a:p>
        </p:txBody>
      </p:sp>
    </p:spTree>
    <p:extLst>
      <p:ext uri="{BB962C8B-B14F-4D97-AF65-F5344CB8AC3E}">
        <p14:creationId xmlns:p14="http://schemas.microsoft.com/office/powerpoint/2010/main" val="180122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0" y="6503988"/>
            <a:ext cx="9144000" cy="369887"/>
          </a:xfrm>
          <a:prstGeom prst="rect">
            <a:avLst/>
          </a:prstGeom>
          <a:solidFill>
            <a:srgbClr val="0000FF"/>
          </a:solidFill>
          <a:ln>
            <a:noFill/>
          </a:ln>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spcBef>
                <a:spcPct val="50000"/>
              </a:spcBef>
              <a:defRPr/>
            </a:pPr>
            <a:r>
              <a:rPr lang="en-US" b="1" dirty="0" smtClean="0">
                <a:solidFill>
                  <a:schemeClr val="bg1"/>
                </a:solidFill>
                <a:cs typeface="Arial" pitchFamily="34" charset="0"/>
              </a:rPr>
              <a:t>Health Systems Strengthening Component of USAID’s MCH Program</a:t>
            </a:r>
          </a:p>
        </p:txBody>
      </p:sp>
      <p:sp>
        <p:nvSpPr>
          <p:cNvPr id="4" name="TextBox 3"/>
          <p:cNvSpPr txBox="1">
            <a:spLocks noChangeArrowheads="1"/>
          </p:cNvSpPr>
          <p:nvPr userDrawn="1"/>
        </p:nvSpPr>
        <p:spPr bwMode="auto">
          <a:xfrm>
            <a:off x="533400" y="12192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4488" indent="-344488"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a:p>
            <a:pPr eaLnBrk="1" hangingPunct="1">
              <a:buFont typeface="Arial" pitchFamily="34" charset="0"/>
              <a:buChar char="•"/>
              <a:defRPr/>
            </a:pPr>
            <a:endParaRPr lang="en-US" sz="2400" dirty="0" smtClean="0">
              <a:cs typeface="Arial" pitchFamily="34" charset="0"/>
            </a:endParaRPr>
          </a:p>
        </p:txBody>
      </p:sp>
      <p:sp>
        <p:nvSpPr>
          <p:cNvPr id="6" name="Title 1"/>
          <p:cNvSpPr>
            <a:spLocks noGrp="1"/>
          </p:cNvSpPr>
          <p:nvPr>
            <p:ph type="title" idx="4294967295"/>
          </p:nvPr>
        </p:nvSpPr>
        <p:spPr>
          <a:xfrm>
            <a:off x="457200" y="198438"/>
            <a:ext cx="8229600" cy="639762"/>
          </a:xfrm>
        </p:spPr>
        <p:txBody>
          <a:bodyPr anchor="b">
            <a:noAutofit/>
          </a:bodyPr>
          <a:lstStyle/>
          <a:p>
            <a:endParaRPr lang="en-US" dirty="0"/>
          </a:p>
        </p:txBody>
      </p:sp>
    </p:spTree>
    <p:extLst>
      <p:ext uri="{BB962C8B-B14F-4D97-AF65-F5344CB8AC3E}">
        <p14:creationId xmlns:p14="http://schemas.microsoft.com/office/powerpoint/2010/main" val="338634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0CB92A-4EEE-43E2-BECF-D5F582C6604B}" type="datetime1">
              <a:rPr lang="en-US"/>
              <a:pPr>
                <a:defRPr/>
              </a:pPr>
              <a:t>9/13/2019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864915-48E8-4AB8-8D43-5A9801D4AE23}" type="slidenum">
              <a:rPr lang="en-US"/>
              <a:pPr>
                <a:defRPr/>
              </a:pPr>
              <a:t>‹#›</a:t>
            </a:fld>
            <a:endParaRPr lang="en-US" dirty="0"/>
          </a:p>
        </p:txBody>
      </p:sp>
    </p:spTree>
    <p:extLst>
      <p:ext uri="{BB962C8B-B14F-4D97-AF65-F5344CB8AC3E}">
        <p14:creationId xmlns:p14="http://schemas.microsoft.com/office/powerpoint/2010/main" val="170348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3229B7B-9A42-41A0-857A-6CF7F3B443DA}" type="datetime1">
              <a:rPr lang="en-US"/>
              <a:pPr>
                <a:defRPr/>
              </a:pPr>
              <a:t>9/13/2019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F710F-FE3A-4C59-AA70-CB40C91A3931}" type="slidenum">
              <a:rPr lang="en-US"/>
              <a:pPr>
                <a:defRPr/>
              </a:pPr>
              <a:t>‹#›</a:t>
            </a:fld>
            <a:endParaRPr lang="en-US" dirty="0"/>
          </a:p>
        </p:txBody>
      </p:sp>
    </p:spTree>
    <p:extLst>
      <p:ext uri="{BB962C8B-B14F-4D97-AF65-F5344CB8AC3E}">
        <p14:creationId xmlns:p14="http://schemas.microsoft.com/office/powerpoint/2010/main" val="43709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578A1A7-A604-4200-99DC-128038CF3F21}" type="datetime1">
              <a:rPr lang="en-US"/>
              <a:pPr>
                <a:defRPr/>
              </a:pPr>
              <a:t>9/13/2019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D70854-C772-4D78-A80A-2E8FEBA2E2D8}" type="slidenum">
              <a:rPr lang="en-US"/>
              <a:pPr>
                <a:defRPr/>
              </a:pPr>
              <a:t>‹#›</a:t>
            </a:fld>
            <a:endParaRPr lang="en-US" dirty="0"/>
          </a:p>
        </p:txBody>
      </p:sp>
    </p:spTree>
    <p:extLst>
      <p:ext uri="{BB962C8B-B14F-4D97-AF65-F5344CB8AC3E}">
        <p14:creationId xmlns:p14="http://schemas.microsoft.com/office/powerpoint/2010/main" val="167443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8954BF-BA06-4A69-9696-B81A578F23CE}" type="datetime1">
              <a:rPr lang="en-US"/>
              <a:pPr>
                <a:defRPr/>
              </a:pPr>
              <a:t>9/13/2019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903CB8-FA7B-4E69-B666-FAE7E9C1B4BF}" type="slidenum">
              <a:rPr lang="en-US"/>
              <a:pPr>
                <a:defRPr/>
              </a:pPr>
              <a:t>‹#›</a:t>
            </a:fld>
            <a:endParaRPr lang="en-US" dirty="0"/>
          </a:p>
        </p:txBody>
      </p:sp>
    </p:spTree>
    <p:extLst>
      <p:ext uri="{BB962C8B-B14F-4D97-AF65-F5344CB8AC3E}">
        <p14:creationId xmlns:p14="http://schemas.microsoft.com/office/powerpoint/2010/main" val="342169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mn-ea"/>
                <a:cs typeface="Arial" pitchFamily="34" charset="0"/>
              </a:defRPr>
            </a:lvl1pPr>
          </a:lstStyle>
          <a:p>
            <a:pPr>
              <a:defRPr/>
            </a:pPr>
            <a:fld id="{CEBF1925-3BA7-4421-9886-516441C3085A}" type="datetime1">
              <a:rPr lang="en-US"/>
              <a:pPr>
                <a:defRPr/>
              </a:pPr>
              <a:t>9/13/2019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mn-ea"/>
                <a:cs typeface="Arial" pitchFamily="34" charset="0"/>
              </a:defRPr>
            </a:lvl1pPr>
          </a:lstStyle>
          <a:p>
            <a:pPr>
              <a:defRPr/>
            </a:pPr>
            <a:fld id="{ACB297B4-8E7A-4722-A147-0317664988D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07" r:id="rId4"/>
    <p:sldLayoutId id="2147484726" r:id="rId5"/>
    <p:sldLayoutId id="2147484708" r:id="rId6"/>
    <p:sldLayoutId id="2147484709" r:id="rId7"/>
    <p:sldLayoutId id="2147484710" r:id="rId8"/>
    <p:sldLayoutId id="2147484711" r:id="rId9"/>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b="1">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SG"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SG"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22541A-5E7F-46F0-A074-8BD64CEB5CC9}" type="slidenum">
              <a:rPr lang="en-SG"/>
              <a:pPr>
                <a:defRPr/>
              </a:pPr>
              <a:t>‹#›</a:t>
            </a:fld>
            <a:endParaRPr lang="en-SG" dirty="0"/>
          </a:p>
        </p:txBody>
      </p:sp>
    </p:spTree>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1600201"/>
            <a:ext cx="9144000" cy="1981199"/>
          </a:xfrm>
        </p:spPr>
        <p:txBody>
          <a:bodyPr/>
          <a:lstStyle/>
          <a:p>
            <a:pPr eaLnBrk="1" hangingPunct="1"/>
            <a:r>
              <a:rPr lang="en-US" dirty="0"/>
              <a:t>Standard Operating Procedures (SOPs</a:t>
            </a:r>
            <a:r>
              <a:rPr lang="en-US" dirty="0" smtClean="0"/>
              <a:t>)</a:t>
            </a:r>
            <a:br>
              <a:rPr lang="en-US" dirty="0" smtClean="0"/>
            </a:br>
            <a:r>
              <a:rPr lang="en-US" dirty="0" smtClean="0"/>
              <a:t>Monitoring </a:t>
            </a:r>
            <a:r>
              <a:rPr lang="en-US" dirty="0"/>
              <a:t>&amp; </a:t>
            </a:r>
            <a:r>
              <a:rPr lang="en-US" dirty="0" smtClean="0"/>
              <a:t>Supervision</a:t>
            </a:r>
            <a:endParaRPr lang="en-US" altLang="en-US" sz="2800" i="1" dirty="0" smtClean="0"/>
          </a:p>
        </p:txBody>
      </p:sp>
      <p:sp>
        <p:nvSpPr>
          <p:cNvPr id="7171" name="Rectangle 3"/>
          <p:cNvSpPr>
            <a:spLocks noGrp="1" noChangeArrowheads="1"/>
          </p:cNvSpPr>
          <p:nvPr>
            <p:ph type="subTitle" idx="1"/>
          </p:nvPr>
        </p:nvSpPr>
        <p:spPr>
          <a:xfrm>
            <a:off x="1447800" y="5029200"/>
            <a:ext cx="6400800" cy="1219200"/>
          </a:xfrm>
        </p:spPr>
        <p:txBody>
          <a:bodyPr/>
          <a:lstStyle/>
          <a:p>
            <a:pPr algn="l" eaLnBrk="1" hangingPunct="1">
              <a:spcBef>
                <a:spcPct val="0"/>
              </a:spcBef>
            </a:pPr>
            <a:r>
              <a:rPr lang="en-US" sz="1800" dirty="0" smtClean="0">
                <a:latin typeface="Calibri" panose="020F0502020204030204" pitchFamily="34" charset="0"/>
              </a:rPr>
              <a:t>Arshad Mahmood PhD</a:t>
            </a:r>
          </a:p>
          <a:p>
            <a:pPr algn="l" eaLnBrk="1" hangingPunct="1">
              <a:spcBef>
                <a:spcPct val="0"/>
              </a:spcBef>
            </a:pPr>
            <a:r>
              <a:rPr lang="en-US" sz="1800" dirty="0" smtClean="0">
                <a:latin typeface="Calibri" panose="020F0502020204030204" pitchFamily="34" charset="0"/>
              </a:rPr>
              <a:t>Deputy Chief of Party </a:t>
            </a:r>
          </a:p>
          <a:p>
            <a:pPr algn="l" eaLnBrk="1" hangingPunct="1">
              <a:spcBef>
                <a:spcPct val="0"/>
              </a:spcBef>
            </a:pPr>
            <a:r>
              <a:rPr lang="en-US" sz="1800" dirty="0" smtClean="0">
                <a:latin typeface="Calibri" panose="020F0502020204030204" pitchFamily="34" charset="0"/>
              </a:rPr>
              <a:t>Health </a:t>
            </a:r>
            <a:r>
              <a:rPr lang="en-US" sz="1800" dirty="0">
                <a:latin typeface="Calibri" panose="020F0502020204030204" pitchFamily="34" charset="0"/>
              </a:rPr>
              <a:t>Systems Strengthening Component</a:t>
            </a:r>
          </a:p>
          <a:p>
            <a:pPr algn="l" eaLnBrk="1" hangingPunct="1">
              <a:spcBef>
                <a:spcPct val="0"/>
              </a:spcBef>
            </a:pPr>
            <a:r>
              <a:rPr lang="en-US" sz="1800" dirty="0">
                <a:latin typeface="Calibri" panose="020F0502020204030204" pitchFamily="34" charset="0"/>
              </a:rPr>
              <a:t>USAID’s </a:t>
            </a:r>
            <a:r>
              <a:rPr lang="en-US" sz="1800" dirty="0" smtClean="0">
                <a:latin typeface="Calibri" panose="020F0502020204030204" pitchFamily="34" charset="0"/>
              </a:rPr>
              <a:t>MCH Program</a:t>
            </a:r>
          </a:p>
        </p:txBody>
      </p:sp>
      <p:sp>
        <p:nvSpPr>
          <p:cNvPr id="4" name="Rectangle 2"/>
          <p:cNvSpPr txBox="1">
            <a:spLocks noChangeArrowheads="1"/>
          </p:cNvSpPr>
          <p:nvPr/>
        </p:nvSpPr>
        <p:spPr bwMode="auto">
          <a:xfrm>
            <a:off x="0" y="3886200"/>
            <a:ext cx="9144000" cy="990600"/>
          </a:xfrm>
          <a:prstGeom prst="rect">
            <a:avLst/>
          </a:prstGeom>
          <a:solidFill>
            <a:srgbClr val="002A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a:solidFill>
                  <a:schemeClr val="bg1"/>
                </a:solidFill>
                <a:latin typeface="Gill Sans MT" panose="020B0502020104020203" pitchFamily="34" charset="0"/>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a:lstStyle>
          <a:p>
            <a:r>
              <a:rPr lang="en-US" sz="2400" dirty="0" smtClean="0"/>
              <a:t>Orientation on Monitoring </a:t>
            </a:r>
            <a:r>
              <a:rPr lang="en-US" sz="2400" dirty="0"/>
              <a:t>and Supervisory System</a:t>
            </a:r>
          </a:p>
          <a:p>
            <a:r>
              <a:rPr lang="en-US" sz="2400" dirty="0"/>
              <a:t>Department of </a:t>
            </a:r>
            <a:r>
              <a:rPr lang="en-US" sz="2400" dirty="0" smtClean="0"/>
              <a:t>Health</a:t>
            </a:r>
            <a:endParaRPr lang="en-US" sz="2400" dirty="0"/>
          </a:p>
        </p:txBody>
      </p:sp>
    </p:spTree>
    <p:extLst>
      <p:ext uri="{BB962C8B-B14F-4D97-AF65-F5344CB8AC3E}">
        <p14:creationId xmlns:p14="http://schemas.microsoft.com/office/powerpoint/2010/main" val="3302353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20762"/>
          </a:xfrm>
        </p:spPr>
        <p:txBody>
          <a:bodyPr/>
          <a:lstStyle/>
          <a:p>
            <a:r>
              <a:rPr lang="en-US" dirty="0" smtClean="0"/>
              <a:t>Potential Supervisors Team – District Level</a:t>
            </a:r>
            <a:endParaRPr lang="en-US" dirty="0"/>
          </a:p>
        </p:txBody>
      </p:sp>
      <p:sp>
        <p:nvSpPr>
          <p:cNvPr id="3" name="Content Placeholder 2"/>
          <p:cNvSpPr>
            <a:spLocks noGrp="1"/>
          </p:cNvSpPr>
          <p:nvPr>
            <p:ph idx="1"/>
          </p:nvPr>
        </p:nvSpPr>
        <p:spPr/>
        <p:txBody>
          <a:bodyPr/>
          <a:lstStyle/>
          <a:p>
            <a:pPr lvl="0"/>
            <a:r>
              <a:rPr lang="en-US" dirty="0" smtClean="0"/>
              <a:t>District </a:t>
            </a:r>
            <a:r>
              <a:rPr lang="en-US" dirty="0"/>
              <a:t>Health Officer</a:t>
            </a:r>
          </a:p>
          <a:p>
            <a:pPr lvl="0"/>
            <a:r>
              <a:rPr lang="en-US" dirty="0"/>
              <a:t>Deputy/Assistant District Health Officers</a:t>
            </a:r>
          </a:p>
          <a:p>
            <a:pPr lvl="0"/>
            <a:r>
              <a:rPr lang="en-US" dirty="0"/>
              <a:t>District DHIS Coordinator </a:t>
            </a:r>
          </a:p>
          <a:p>
            <a:pPr lvl="0"/>
            <a:r>
              <a:rPr lang="en-US" dirty="0"/>
              <a:t>Program Focal Persons of MNCH, LHW, EPI, Nutrition, TB, Malaria, Hepatitis, etc.</a:t>
            </a:r>
          </a:p>
          <a:p>
            <a:pPr lvl="0"/>
            <a:r>
              <a:rPr lang="en-US" dirty="0"/>
              <a:t>Any other position with special assignments such as, principal/ instructors of Nursing/public health schools</a:t>
            </a:r>
          </a:p>
          <a:p>
            <a:endParaRPr lang="en-US" dirty="0"/>
          </a:p>
        </p:txBody>
      </p:sp>
    </p:spTree>
    <p:extLst>
      <p:ext uri="{BB962C8B-B14F-4D97-AF65-F5344CB8AC3E}">
        <p14:creationId xmlns:p14="http://schemas.microsoft.com/office/powerpoint/2010/main" val="1390359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Potential Supervisors Team – </a:t>
            </a:r>
            <a:r>
              <a:rPr lang="en-US" sz="3200" dirty="0" smtClean="0"/>
              <a:t>Provincial </a:t>
            </a:r>
            <a:r>
              <a:rPr lang="en-US" sz="3200" dirty="0"/>
              <a:t>Level</a:t>
            </a:r>
          </a:p>
        </p:txBody>
      </p:sp>
      <p:sp>
        <p:nvSpPr>
          <p:cNvPr id="3" name="Content Placeholder 2"/>
          <p:cNvSpPr>
            <a:spLocks noGrp="1"/>
          </p:cNvSpPr>
          <p:nvPr>
            <p:ph idx="1"/>
          </p:nvPr>
        </p:nvSpPr>
        <p:spPr/>
        <p:txBody>
          <a:bodyPr/>
          <a:lstStyle/>
          <a:p>
            <a:pPr lvl="0"/>
            <a:r>
              <a:rPr lang="en-US" sz="2400" dirty="0" smtClean="0"/>
              <a:t>Director General Health Services </a:t>
            </a:r>
            <a:endParaRPr lang="en-US" sz="2400" dirty="0"/>
          </a:p>
          <a:p>
            <a:pPr lvl="0"/>
            <a:r>
              <a:rPr lang="en-US" sz="2400" dirty="0"/>
              <a:t>In-charge M&amp;E Cell</a:t>
            </a:r>
          </a:p>
          <a:p>
            <a:pPr lvl="0"/>
            <a:r>
              <a:rPr lang="en-US" sz="2400" dirty="0"/>
              <a:t>Additional Secretary Technical/ Public Health, DOH.</a:t>
            </a:r>
          </a:p>
          <a:p>
            <a:pPr lvl="0"/>
            <a:r>
              <a:rPr lang="en-US" sz="2400" dirty="0"/>
              <a:t>Chief, HSRU</a:t>
            </a:r>
          </a:p>
          <a:p>
            <a:pPr lvl="0"/>
            <a:r>
              <a:rPr lang="en-US" sz="2400" dirty="0"/>
              <a:t>Provincial program heads and monitoring officers of MNCH, LHW, EPI, Nutrition, TB, Malaria, Hepatitis, etc.</a:t>
            </a:r>
          </a:p>
          <a:p>
            <a:pPr lvl="0"/>
            <a:r>
              <a:rPr lang="en-US" sz="2400" dirty="0"/>
              <a:t>Any other with special assignments such as, Director PHDC, principal/instructors of public health schools etc.</a:t>
            </a:r>
          </a:p>
          <a:p>
            <a:endParaRPr lang="en-US" sz="2400" dirty="0"/>
          </a:p>
        </p:txBody>
      </p:sp>
    </p:spTree>
    <p:extLst>
      <p:ext uri="{BB962C8B-B14F-4D97-AF65-F5344CB8AC3E}">
        <p14:creationId xmlns:p14="http://schemas.microsoft.com/office/powerpoint/2010/main" val="172239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dirty="0">
                <a:solidFill>
                  <a:schemeClr val="bg1"/>
                </a:solidFill>
                <a:latin typeface="Calibri" panose="020F0502020204030204" pitchFamily="34" charset="0"/>
              </a:rPr>
              <a:t>Preparation of field visit </a:t>
            </a:r>
            <a:r>
              <a:rPr lang="en-US" sz="3600" dirty="0" smtClean="0">
                <a:solidFill>
                  <a:schemeClr val="bg1"/>
                </a:solidFill>
                <a:latin typeface="Calibri" panose="020F0502020204030204" pitchFamily="34" charset="0"/>
              </a:rPr>
              <a:t>plan</a:t>
            </a:r>
            <a:endParaRPr lang="en-US" sz="3600" dirty="0">
              <a:solidFill>
                <a:schemeClr val="bg1"/>
              </a:solidFill>
              <a:latin typeface="Calibri" panose="020F0502020204030204" pitchFamily="34" charset="0"/>
            </a:endParaRPr>
          </a:p>
        </p:txBody>
      </p:sp>
      <p:sp>
        <p:nvSpPr>
          <p:cNvPr id="3" name="Content Placeholder 2"/>
          <p:cNvSpPr>
            <a:spLocks noGrp="1"/>
          </p:cNvSpPr>
          <p:nvPr>
            <p:ph idx="1"/>
          </p:nvPr>
        </p:nvSpPr>
        <p:spPr>
          <a:xfrm>
            <a:off x="457200" y="1371600"/>
            <a:ext cx="8229600" cy="4525963"/>
          </a:xfrm>
        </p:spPr>
        <p:txBody>
          <a:bodyPr/>
          <a:lstStyle/>
          <a:p>
            <a:pPr lvl="0"/>
            <a:r>
              <a:rPr lang="en-US" sz="2400" dirty="0"/>
              <a:t>A supervisory plan needs to have details about where and when to go, what to do and what to </a:t>
            </a:r>
            <a:r>
              <a:rPr lang="en-US" sz="2400" dirty="0" smtClean="0"/>
              <a:t>achieve;</a:t>
            </a:r>
          </a:p>
          <a:p>
            <a:pPr lvl="0"/>
            <a:r>
              <a:rPr lang="en-US" sz="2400" dirty="0"/>
              <a:t>Every month, managers will prepare </a:t>
            </a:r>
            <a:r>
              <a:rPr lang="en-US" sz="2400" dirty="0" smtClean="0"/>
              <a:t>Supervisory plan </a:t>
            </a:r>
            <a:r>
              <a:rPr lang="en-US" sz="2400" dirty="0"/>
              <a:t>along with seeking their approval by the competent authority on monthly </a:t>
            </a:r>
            <a:r>
              <a:rPr lang="en-US" sz="2400" dirty="0" smtClean="0"/>
              <a:t>basis;</a:t>
            </a:r>
          </a:p>
          <a:p>
            <a:r>
              <a:rPr lang="en-US" sz="2400" dirty="0"/>
              <a:t>Supervisory teams will prepare monthly tour plans, rotating facility assignments with other health managers and supervisors based on competency </a:t>
            </a:r>
            <a:r>
              <a:rPr lang="en-US" sz="2400" dirty="0" smtClean="0"/>
              <a:t>areas; </a:t>
            </a:r>
          </a:p>
          <a:p>
            <a:r>
              <a:rPr lang="en-US" sz="2400" dirty="0"/>
              <a:t>DHO Office will prepare a consolidated district </a:t>
            </a:r>
            <a:r>
              <a:rPr lang="en-US" sz="2400" dirty="0" smtClean="0"/>
              <a:t>M&amp;S tour </a:t>
            </a:r>
            <a:r>
              <a:rPr lang="en-US" sz="2400" dirty="0"/>
              <a:t>plan using the approved tour plans of </a:t>
            </a:r>
            <a:r>
              <a:rPr lang="en-US" sz="2400" dirty="0" smtClean="0"/>
              <a:t> other supervisors;</a:t>
            </a:r>
          </a:p>
          <a:p>
            <a:r>
              <a:rPr lang="en-US" sz="2400" dirty="0" smtClean="0"/>
              <a:t>The </a:t>
            </a:r>
            <a:r>
              <a:rPr lang="en-US" sz="2400" dirty="0"/>
              <a:t>plans will be </a:t>
            </a:r>
            <a:r>
              <a:rPr lang="en-US" sz="2400" dirty="0" smtClean="0"/>
              <a:t>submitted to </a:t>
            </a:r>
            <a:r>
              <a:rPr lang="en-US" sz="2400" dirty="0"/>
              <a:t>DGHS </a:t>
            </a:r>
            <a:r>
              <a:rPr lang="en-US" sz="2400" dirty="0" smtClean="0"/>
              <a:t>or uploaded online for </a:t>
            </a:r>
            <a:r>
              <a:rPr lang="en-US" sz="2400" dirty="0"/>
              <a:t>approval.</a:t>
            </a:r>
          </a:p>
          <a:p>
            <a:endParaRPr lang="en-US" sz="2400" dirty="0"/>
          </a:p>
        </p:txBody>
      </p:sp>
    </p:spTree>
    <p:extLst>
      <p:ext uri="{BB962C8B-B14F-4D97-AF65-F5344CB8AC3E}">
        <p14:creationId xmlns:p14="http://schemas.microsoft.com/office/powerpoint/2010/main" val="4053569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the Plan</a:t>
            </a:r>
            <a:endParaRPr lang="en-US" dirty="0"/>
          </a:p>
        </p:txBody>
      </p:sp>
      <p:sp>
        <p:nvSpPr>
          <p:cNvPr id="3" name="Content Placeholder 2"/>
          <p:cNvSpPr>
            <a:spLocks noGrp="1"/>
          </p:cNvSpPr>
          <p:nvPr>
            <p:ph idx="1"/>
          </p:nvPr>
        </p:nvSpPr>
        <p:spPr/>
        <p:txBody>
          <a:bodyPr/>
          <a:lstStyle/>
          <a:p>
            <a:pPr lvl="0"/>
            <a:r>
              <a:rPr lang="en-US" dirty="0"/>
              <a:t>Date of the visits;</a:t>
            </a:r>
          </a:p>
          <a:p>
            <a:pPr lvl="0"/>
            <a:r>
              <a:rPr lang="en-US" dirty="0"/>
              <a:t>Name of the health facilities/outreach staff to be visited;</a:t>
            </a:r>
          </a:p>
          <a:p>
            <a:pPr lvl="0"/>
            <a:r>
              <a:rPr lang="en-US" dirty="0"/>
              <a:t>Purpose of the visits;</a:t>
            </a:r>
          </a:p>
          <a:p>
            <a:pPr lvl="0"/>
            <a:r>
              <a:rPr lang="en-US" dirty="0"/>
              <a:t>Tool(s) to be used during visits;</a:t>
            </a:r>
          </a:p>
          <a:p>
            <a:pPr lvl="0"/>
            <a:r>
              <a:rPr lang="en-US" dirty="0" smtClean="0"/>
              <a:t>Review performance </a:t>
            </a:r>
            <a:r>
              <a:rPr lang="en-US" dirty="0"/>
              <a:t>report of </a:t>
            </a:r>
            <a:r>
              <a:rPr lang="en-US" dirty="0" smtClean="0"/>
              <a:t>visiting facilities of previous </a:t>
            </a:r>
            <a:r>
              <a:rPr lang="en-US" dirty="0"/>
              <a:t>three months.</a:t>
            </a:r>
          </a:p>
        </p:txBody>
      </p:sp>
    </p:spTree>
    <p:extLst>
      <p:ext uri="{BB962C8B-B14F-4D97-AF65-F5344CB8AC3E}">
        <p14:creationId xmlns:p14="http://schemas.microsoft.com/office/powerpoint/2010/main" val="3319600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field visit plan</a:t>
            </a:r>
            <a:endParaRPr lang="en-US" dirty="0"/>
          </a:p>
        </p:txBody>
      </p:sp>
      <p:sp>
        <p:nvSpPr>
          <p:cNvPr id="3" name="Content Placeholder 2"/>
          <p:cNvSpPr>
            <a:spLocks noGrp="1"/>
          </p:cNvSpPr>
          <p:nvPr>
            <p:ph idx="1"/>
          </p:nvPr>
        </p:nvSpPr>
        <p:spPr/>
        <p:txBody>
          <a:bodyPr/>
          <a:lstStyle/>
          <a:p>
            <a:r>
              <a:rPr lang="en-US" dirty="0"/>
              <a:t>After the approval of the tour plan, the supervisor is expected to:</a:t>
            </a:r>
          </a:p>
          <a:p>
            <a:pPr lvl="0"/>
            <a:r>
              <a:rPr lang="en-US" dirty="0"/>
              <a:t>Join the </a:t>
            </a:r>
            <a:r>
              <a:rPr lang="en-US" dirty="0" smtClean="0"/>
              <a:t>supervisory team </a:t>
            </a:r>
            <a:r>
              <a:rPr lang="en-US" dirty="0"/>
              <a:t>for the facility visit, but they may have a separate visit with prior DHO </a:t>
            </a:r>
            <a:r>
              <a:rPr lang="en-US" dirty="0" smtClean="0"/>
              <a:t>approval</a:t>
            </a:r>
            <a:r>
              <a:rPr lang="en-US" dirty="0"/>
              <a:t>;</a:t>
            </a:r>
            <a:r>
              <a:rPr lang="en-US" dirty="0" smtClean="0"/>
              <a:t>  </a:t>
            </a:r>
            <a:endParaRPr lang="en-US" dirty="0"/>
          </a:p>
          <a:p>
            <a:pPr lvl="0"/>
            <a:r>
              <a:rPr lang="en-US" dirty="0"/>
              <a:t>Share the visit plan with the health facilities and outreach workers beforehand as possible </a:t>
            </a:r>
            <a:endParaRPr lang="en-US" dirty="0" smtClean="0"/>
          </a:p>
          <a:p>
            <a:pPr lvl="0"/>
            <a:r>
              <a:rPr lang="en-US" dirty="0" smtClean="0"/>
              <a:t>Retain </a:t>
            </a:r>
            <a:r>
              <a:rPr lang="en-US" dirty="0"/>
              <a:t>a copy of approved tour/visit </a:t>
            </a:r>
            <a:r>
              <a:rPr lang="en-US" dirty="0" smtClean="0"/>
              <a:t>plan during the visit;</a:t>
            </a:r>
            <a:endParaRPr lang="en-US" dirty="0"/>
          </a:p>
          <a:p>
            <a:endParaRPr lang="en-US" dirty="0"/>
          </a:p>
        </p:txBody>
      </p:sp>
    </p:spTree>
    <p:extLst>
      <p:ext uri="{BB962C8B-B14F-4D97-AF65-F5344CB8AC3E}">
        <p14:creationId xmlns:p14="http://schemas.microsoft.com/office/powerpoint/2010/main" val="1126380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solidFill>
                  <a:schemeClr val="bg1"/>
                </a:solidFill>
              </a:rPr>
              <a:t>Ensure availability of monitoring tools guidelines and </a:t>
            </a:r>
            <a:r>
              <a:rPr lang="en-US" sz="2800" dirty="0" smtClean="0">
                <a:solidFill>
                  <a:schemeClr val="bg1"/>
                </a:solidFill>
              </a:rPr>
              <a:t>protocols</a:t>
            </a:r>
            <a:endParaRPr lang="en-US" sz="2800" dirty="0">
              <a:solidFill>
                <a:schemeClr val="bg1"/>
              </a:solidFill>
            </a:endParaRPr>
          </a:p>
        </p:txBody>
      </p:sp>
      <p:sp>
        <p:nvSpPr>
          <p:cNvPr id="3" name="Content Placeholder 2"/>
          <p:cNvSpPr>
            <a:spLocks noGrp="1"/>
          </p:cNvSpPr>
          <p:nvPr>
            <p:ph idx="1"/>
          </p:nvPr>
        </p:nvSpPr>
        <p:spPr/>
        <p:txBody>
          <a:bodyPr/>
          <a:lstStyle/>
          <a:p>
            <a:r>
              <a:rPr lang="en-US" dirty="0" smtClean="0"/>
              <a:t>Upon </a:t>
            </a:r>
            <a:r>
              <a:rPr lang="en-US" dirty="0"/>
              <a:t>field visit approval, it is the responsibility of the health manager or supervisor to download relevant tools/checklists from web based M&amp;E Dashboard so that it can be completed for each of the facilities to be </a:t>
            </a:r>
            <a:r>
              <a:rPr lang="en-US" dirty="0" smtClean="0"/>
              <a:t>visited</a:t>
            </a:r>
            <a:r>
              <a:rPr lang="en-US" dirty="0"/>
              <a:t>;</a:t>
            </a:r>
            <a:endParaRPr lang="en-US" dirty="0" smtClean="0"/>
          </a:p>
          <a:p>
            <a:r>
              <a:rPr lang="en-US" dirty="0" smtClean="0"/>
              <a:t>This </a:t>
            </a:r>
            <a:r>
              <a:rPr lang="en-US" dirty="0"/>
              <a:t>will help to plan the contents of the supervisory visit well in </a:t>
            </a:r>
            <a:r>
              <a:rPr lang="en-US" dirty="0" smtClean="0"/>
              <a:t>advance</a:t>
            </a:r>
            <a:r>
              <a:rPr lang="en-US" dirty="0"/>
              <a:t>;</a:t>
            </a:r>
          </a:p>
          <a:p>
            <a:endParaRPr lang="en-US" dirty="0"/>
          </a:p>
        </p:txBody>
      </p:sp>
    </p:spTree>
    <p:extLst>
      <p:ext uri="{BB962C8B-B14F-4D97-AF65-F5344CB8AC3E}">
        <p14:creationId xmlns:p14="http://schemas.microsoft.com/office/powerpoint/2010/main" val="3596894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Resources needed for monitoring and supervision</a:t>
            </a:r>
          </a:p>
        </p:txBody>
      </p:sp>
      <p:sp>
        <p:nvSpPr>
          <p:cNvPr id="3" name="Content Placeholder 2"/>
          <p:cNvSpPr>
            <a:spLocks noGrp="1"/>
          </p:cNvSpPr>
          <p:nvPr>
            <p:ph idx="1"/>
          </p:nvPr>
        </p:nvSpPr>
        <p:spPr/>
        <p:txBody>
          <a:bodyPr/>
          <a:lstStyle/>
          <a:p>
            <a:pPr lvl="0"/>
            <a:r>
              <a:rPr lang="en-US" dirty="0"/>
              <a:t>Reliable transport; </a:t>
            </a:r>
          </a:p>
          <a:p>
            <a:pPr lvl="0"/>
            <a:r>
              <a:rPr lang="en-US" dirty="0"/>
              <a:t>Adequate time for preparation, travel, field visit, reporting and follow-up activities;</a:t>
            </a:r>
          </a:p>
          <a:p>
            <a:pPr lvl="0"/>
            <a:r>
              <a:rPr lang="en-US" dirty="0"/>
              <a:t>Travelling allowances; </a:t>
            </a:r>
          </a:p>
          <a:p>
            <a:pPr lvl="0"/>
            <a:r>
              <a:rPr lang="en-US" dirty="0" smtClean="0"/>
              <a:t>Monitoring </a:t>
            </a:r>
            <a:r>
              <a:rPr lang="en-US" dirty="0"/>
              <a:t>and supervisory tools; and</a:t>
            </a:r>
          </a:p>
          <a:p>
            <a:pPr lvl="0"/>
            <a:r>
              <a:rPr lang="en-US" dirty="0"/>
              <a:t>Support for periodic review meetings.</a:t>
            </a:r>
          </a:p>
          <a:p>
            <a:endParaRPr lang="en-US" dirty="0"/>
          </a:p>
        </p:txBody>
      </p:sp>
    </p:spTree>
    <p:extLst>
      <p:ext uri="{BB962C8B-B14F-4D97-AF65-F5344CB8AC3E}">
        <p14:creationId xmlns:p14="http://schemas.microsoft.com/office/powerpoint/2010/main" val="2197299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a:t>
            </a:r>
            <a:r>
              <a:rPr lang="en-US" dirty="0" smtClean="0"/>
              <a:t>M&amp;S visit</a:t>
            </a:r>
            <a:endParaRPr lang="en-US" dirty="0"/>
          </a:p>
        </p:txBody>
      </p:sp>
      <p:sp>
        <p:nvSpPr>
          <p:cNvPr id="3" name="Content Placeholder 2"/>
          <p:cNvSpPr>
            <a:spLocks noGrp="1"/>
          </p:cNvSpPr>
          <p:nvPr>
            <p:ph idx="1"/>
          </p:nvPr>
        </p:nvSpPr>
        <p:spPr>
          <a:xfrm>
            <a:off x="304800" y="1295400"/>
            <a:ext cx="8686800" cy="4876800"/>
          </a:xfrm>
        </p:spPr>
        <p:txBody>
          <a:bodyPr/>
          <a:lstStyle/>
          <a:p>
            <a:r>
              <a:rPr lang="en-US" sz="2400" dirty="0"/>
              <a:t>Show respect and patience throughout the supervisory visit;</a:t>
            </a:r>
          </a:p>
          <a:p>
            <a:r>
              <a:rPr lang="en-US" sz="2400" dirty="0"/>
              <a:t>Allow time for staff to complete any consultations underway and for any hand over;</a:t>
            </a:r>
          </a:p>
          <a:p>
            <a:r>
              <a:rPr lang="en-US" sz="2400" dirty="0" smtClean="0"/>
              <a:t>Observe </a:t>
            </a:r>
            <a:r>
              <a:rPr lang="en-US" sz="2400" dirty="0"/>
              <a:t>and gather information using the checklist as contained in tour </a:t>
            </a:r>
            <a:r>
              <a:rPr lang="en-US" sz="2400" dirty="0" smtClean="0"/>
              <a:t>plan; </a:t>
            </a:r>
          </a:p>
          <a:p>
            <a:r>
              <a:rPr lang="en-US" sz="2400" dirty="0" smtClean="0"/>
              <a:t>The </a:t>
            </a:r>
            <a:r>
              <a:rPr lang="en-US" sz="2400" dirty="0"/>
              <a:t>tool/checklist has to be filled completely according to the given user guidelines; </a:t>
            </a:r>
          </a:p>
          <a:p>
            <a:r>
              <a:rPr lang="en-US" sz="2400" dirty="0"/>
              <a:t>Mark evidence of monitoring visit as per standing instructions, like marking the visit in the attendance register of the facility, or in the LHW, CMW registers etc.; </a:t>
            </a:r>
          </a:p>
          <a:p>
            <a:pPr marL="342900" lvl="2" indent="-342900"/>
            <a:r>
              <a:rPr lang="en-US" sz="2400" dirty="0" smtClean="0"/>
              <a:t>Review </a:t>
            </a:r>
            <a:r>
              <a:rPr lang="en-US" sz="2400" dirty="0"/>
              <a:t>the previous action points and status of implementation;</a:t>
            </a:r>
          </a:p>
          <a:p>
            <a:endParaRPr lang="en-US" sz="2400" dirty="0"/>
          </a:p>
        </p:txBody>
      </p:sp>
    </p:spTree>
    <p:extLst>
      <p:ext uri="{BB962C8B-B14F-4D97-AF65-F5344CB8AC3E}">
        <p14:creationId xmlns:p14="http://schemas.microsoft.com/office/powerpoint/2010/main" val="831992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marL="365760" lvl="2"/>
            <a:r>
              <a:rPr lang="en-US" sz="2400" dirty="0"/>
              <a:t>Listen to their problems and challenges;</a:t>
            </a:r>
          </a:p>
          <a:p>
            <a:pPr marL="365760" lvl="2"/>
            <a:r>
              <a:rPr lang="en-US" sz="2400" dirty="0"/>
              <a:t>Address and follow up on problem areas;</a:t>
            </a:r>
          </a:p>
          <a:p>
            <a:pPr marL="365760" lvl="2"/>
            <a:r>
              <a:rPr lang="en-US" sz="2400" dirty="0"/>
              <a:t>Provide corrective and supportive feedback on performance;</a:t>
            </a:r>
          </a:p>
          <a:p>
            <a:pPr marL="365760" lvl="2"/>
            <a:r>
              <a:rPr lang="en-US" sz="2400" dirty="0"/>
              <a:t>In case a procedure is performed incorrectly, demonstrate the correct procedure and ask for return demonstration;</a:t>
            </a:r>
          </a:p>
          <a:p>
            <a:pPr marL="365760" lvl="2"/>
            <a:r>
              <a:rPr lang="en-US" sz="2400" dirty="0"/>
              <a:t>If there is a need, coordinate with mentors;</a:t>
            </a:r>
          </a:p>
          <a:p>
            <a:pPr marL="365760" lvl="2"/>
            <a:r>
              <a:rPr lang="en-US" sz="2400" dirty="0"/>
              <a:t>Update supervisees on new guidelines and information;</a:t>
            </a:r>
          </a:p>
          <a:p>
            <a:pPr marL="365760" lvl="2"/>
            <a:r>
              <a:rPr lang="en-US" sz="2400" dirty="0"/>
              <a:t>Give on-the-job training on new techniques and approaches, if required;</a:t>
            </a:r>
          </a:p>
          <a:p>
            <a:pPr marL="365760"/>
            <a:endParaRPr lang="en-US" dirty="0"/>
          </a:p>
        </p:txBody>
      </p:sp>
      <p:sp>
        <p:nvSpPr>
          <p:cNvPr id="4" name="Title 1"/>
          <p:cNvSpPr>
            <a:spLocks noGrp="1"/>
          </p:cNvSpPr>
          <p:nvPr>
            <p:ph type="title"/>
          </p:nvPr>
        </p:nvSpPr>
        <p:spPr/>
        <p:txBody>
          <a:bodyPr/>
          <a:lstStyle/>
          <a:p>
            <a:pPr algn="r"/>
            <a:r>
              <a:rPr lang="en-US" dirty="0" smtClean="0"/>
              <a:t>……Conducting </a:t>
            </a:r>
            <a:r>
              <a:rPr lang="en-US" dirty="0"/>
              <a:t>M&amp;S visit</a:t>
            </a:r>
          </a:p>
        </p:txBody>
      </p:sp>
    </p:spTree>
    <p:extLst>
      <p:ext uri="{BB962C8B-B14F-4D97-AF65-F5344CB8AC3E}">
        <p14:creationId xmlns:p14="http://schemas.microsoft.com/office/powerpoint/2010/main" val="415302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feedback</a:t>
            </a:r>
            <a:endParaRPr lang="en-US" dirty="0"/>
          </a:p>
        </p:txBody>
      </p:sp>
      <p:sp>
        <p:nvSpPr>
          <p:cNvPr id="3" name="Content Placeholder 2"/>
          <p:cNvSpPr>
            <a:spLocks noGrp="1"/>
          </p:cNvSpPr>
          <p:nvPr>
            <p:ph idx="1"/>
          </p:nvPr>
        </p:nvSpPr>
        <p:spPr/>
        <p:txBody>
          <a:bodyPr/>
          <a:lstStyle/>
          <a:p>
            <a:pPr lvl="0"/>
            <a:r>
              <a:rPr lang="en-US" sz="2400" dirty="0"/>
              <a:t>Once you are done with supervision, find a conducive environment with appropriate privacy to give feedback.</a:t>
            </a:r>
          </a:p>
          <a:p>
            <a:pPr lvl="0"/>
            <a:r>
              <a:rPr lang="en-US" sz="2400" dirty="0"/>
              <a:t>Use positive feedback, when performance is good; and constructive feedback, when performance needs improvement.</a:t>
            </a:r>
          </a:p>
          <a:p>
            <a:pPr lvl="0"/>
            <a:r>
              <a:rPr lang="en-US" sz="2400" dirty="0"/>
              <a:t>Start with those areas they are doing well followed by those where there are problems.</a:t>
            </a:r>
          </a:p>
          <a:p>
            <a:pPr lvl="0"/>
            <a:r>
              <a:rPr lang="en-US" sz="2400" dirty="0"/>
              <a:t>Focus on systems and processes, the performance or action, not on the person.</a:t>
            </a:r>
          </a:p>
          <a:p>
            <a:pPr lvl="0"/>
            <a:r>
              <a:rPr lang="en-US" sz="2400" dirty="0"/>
              <a:t>Discuss previous action points which were not implemented and include them in the new action plan;</a:t>
            </a:r>
          </a:p>
        </p:txBody>
      </p:sp>
    </p:spTree>
    <p:extLst>
      <p:ext uri="{BB962C8B-B14F-4D97-AF65-F5344CB8AC3E}">
        <p14:creationId xmlns:p14="http://schemas.microsoft.com/office/powerpoint/2010/main" val="1767788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Pre-requisites for SOPs of monitoring and </a:t>
            </a:r>
            <a:r>
              <a:rPr lang="en-US" dirty="0" smtClean="0"/>
              <a:t>supervision</a:t>
            </a:r>
          </a:p>
          <a:p>
            <a:r>
              <a:rPr lang="en-US" dirty="0"/>
              <a:t>Identification of health managers team for Monitoring and Supervision </a:t>
            </a:r>
            <a:endParaRPr lang="en-US" dirty="0" smtClean="0"/>
          </a:p>
          <a:p>
            <a:r>
              <a:rPr lang="en-US" dirty="0"/>
              <a:t>Preparation of field visit plan</a:t>
            </a:r>
          </a:p>
          <a:p>
            <a:r>
              <a:rPr lang="en-US" dirty="0"/>
              <a:t>Conducting M&amp;S visit</a:t>
            </a:r>
          </a:p>
          <a:p>
            <a:r>
              <a:rPr lang="en-US" dirty="0"/>
              <a:t>Reporting and providing Feedback </a:t>
            </a:r>
          </a:p>
          <a:p>
            <a:endParaRPr lang="en-US" dirty="0" smtClean="0">
              <a:latin typeface="Calibri" panose="020F0502020204030204" pitchFamily="34" charset="0"/>
            </a:endParaRPr>
          </a:p>
          <a:p>
            <a:endParaRPr lang="en-US" dirty="0" smtClean="0"/>
          </a:p>
          <a:p>
            <a:endParaRPr lang="en-US" dirty="0"/>
          </a:p>
        </p:txBody>
      </p:sp>
    </p:spTree>
    <p:extLst>
      <p:ext uri="{BB962C8B-B14F-4D97-AF65-F5344CB8AC3E}">
        <p14:creationId xmlns:p14="http://schemas.microsoft.com/office/powerpoint/2010/main" val="3306025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……………Immediate </a:t>
            </a:r>
            <a:r>
              <a:rPr lang="en-US" dirty="0"/>
              <a:t>feedback</a:t>
            </a:r>
          </a:p>
        </p:txBody>
      </p:sp>
      <p:sp>
        <p:nvSpPr>
          <p:cNvPr id="3" name="Content Placeholder 2"/>
          <p:cNvSpPr>
            <a:spLocks noGrp="1"/>
          </p:cNvSpPr>
          <p:nvPr>
            <p:ph idx="1"/>
          </p:nvPr>
        </p:nvSpPr>
        <p:spPr/>
        <p:txBody>
          <a:bodyPr/>
          <a:lstStyle/>
          <a:p>
            <a:pPr lvl="0"/>
            <a:r>
              <a:rPr lang="en-US" dirty="0"/>
              <a:t>Outline areas needing improvement and guide them to come up with corrective actions and time line;</a:t>
            </a:r>
          </a:p>
          <a:p>
            <a:pPr lvl="0"/>
            <a:r>
              <a:rPr lang="en-US" dirty="0"/>
              <a:t>Link the behavior to program goals e.g.</a:t>
            </a:r>
          </a:p>
          <a:p>
            <a:pPr lvl="0"/>
            <a:r>
              <a:rPr lang="en-US" dirty="0"/>
              <a:t>Listen attentively, with encouragement and open mind believing that everyone has good contributions to make;</a:t>
            </a:r>
          </a:p>
          <a:p>
            <a:pPr lvl="0"/>
            <a:r>
              <a:rPr lang="en-US" dirty="0"/>
              <a:t>Give a chance to the supervisee to respond.</a:t>
            </a:r>
          </a:p>
          <a:p>
            <a:endParaRPr lang="en-US" dirty="0"/>
          </a:p>
        </p:txBody>
      </p:sp>
    </p:spTree>
    <p:extLst>
      <p:ext uri="{BB962C8B-B14F-4D97-AF65-F5344CB8AC3E}">
        <p14:creationId xmlns:p14="http://schemas.microsoft.com/office/powerpoint/2010/main" val="2228162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lstStyle/>
          <a:p>
            <a:pPr lvl="0"/>
            <a:r>
              <a:rPr lang="en-US" dirty="0"/>
              <a:t>Share new information, such as guidelines and training opportunities;</a:t>
            </a:r>
          </a:p>
          <a:p>
            <a:pPr lvl="0"/>
            <a:r>
              <a:rPr lang="en-US" dirty="0"/>
              <a:t>Share some observations/findings made such as data recording and reporting;</a:t>
            </a:r>
          </a:p>
          <a:p>
            <a:pPr lvl="0"/>
            <a:r>
              <a:rPr lang="en-US" dirty="0"/>
              <a:t>Summarize the specific aspects that require change or improvement, discuss/review and agree on what needs to be done and how;</a:t>
            </a:r>
          </a:p>
          <a:p>
            <a:pPr lvl="0"/>
            <a:r>
              <a:rPr lang="en-US" dirty="0"/>
              <a:t>Identify areas of strengths including specific aspects of care going well and commend them appropriately;</a:t>
            </a:r>
          </a:p>
          <a:p>
            <a:endParaRPr lang="en-US" dirty="0"/>
          </a:p>
        </p:txBody>
      </p:sp>
    </p:spTree>
    <p:extLst>
      <p:ext uri="{BB962C8B-B14F-4D97-AF65-F5344CB8AC3E}">
        <p14:creationId xmlns:p14="http://schemas.microsoft.com/office/powerpoint/2010/main" val="4040117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………..Wrap up</a:t>
            </a:r>
            <a:endParaRPr lang="en-US" dirty="0"/>
          </a:p>
        </p:txBody>
      </p:sp>
      <p:sp>
        <p:nvSpPr>
          <p:cNvPr id="3" name="Content Placeholder 2"/>
          <p:cNvSpPr>
            <a:spLocks noGrp="1"/>
          </p:cNvSpPr>
          <p:nvPr>
            <p:ph idx="1"/>
          </p:nvPr>
        </p:nvSpPr>
        <p:spPr/>
        <p:txBody>
          <a:bodyPr/>
          <a:lstStyle/>
          <a:p>
            <a:pPr lvl="0"/>
            <a:r>
              <a:rPr lang="en-US" sz="2400" dirty="0"/>
              <a:t>Identify areas that need improvement</a:t>
            </a:r>
            <a:r>
              <a:rPr lang="en-US" sz="2400" dirty="0" smtClean="0"/>
              <a:t>/ strengthening </a:t>
            </a:r>
            <a:r>
              <a:rPr lang="en-US" sz="2400" dirty="0"/>
              <a:t>and agree on the action plan using a joint problem solving approach;</a:t>
            </a:r>
          </a:p>
          <a:p>
            <a:pPr lvl="0"/>
            <a:r>
              <a:rPr lang="en-US" sz="2400" dirty="0"/>
              <a:t>Set aside adequate time for supervisees’ questions;</a:t>
            </a:r>
          </a:p>
          <a:p>
            <a:pPr lvl="0"/>
            <a:r>
              <a:rPr lang="en-US" sz="2400" dirty="0"/>
              <a:t>Identify persons responsible to solve the identified action points and problem areas;</a:t>
            </a:r>
          </a:p>
          <a:p>
            <a:pPr lvl="0"/>
            <a:r>
              <a:rPr lang="en-US" sz="2400" dirty="0"/>
              <a:t>Share with staff as a group the supervisor’s general impressions on what is going well and what needs further improvement based on the supervisor’s findings;</a:t>
            </a:r>
          </a:p>
          <a:p>
            <a:pPr lvl="0"/>
            <a:r>
              <a:rPr lang="en-US" sz="2400" dirty="0"/>
              <a:t>When ready to leave, thank the supervisees and others.</a:t>
            </a:r>
          </a:p>
          <a:p>
            <a:endParaRPr lang="en-US" sz="2400" dirty="0"/>
          </a:p>
        </p:txBody>
      </p:sp>
    </p:spTree>
    <p:extLst>
      <p:ext uri="{BB962C8B-B14F-4D97-AF65-F5344CB8AC3E}">
        <p14:creationId xmlns:p14="http://schemas.microsoft.com/office/powerpoint/2010/main" val="3312202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dirty="0">
                <a:solidFill>
                  <a:schemeClr val="bg1"/>
                </a:solidFill>
              </a:rPr>
              <a:t>Follow up and </a:t>
            </a:r>
            <a:r>
              <a:rPr lang="en-US" sz="3600" dirty="0" smtClean="0">
                <a:solidFill>
                  <a:schemeClr val="bg1"/>
                </a:solidFill>
              </a:rPr>
              <a:t>Feedback</a:t>
            </a:r>
            <a:endParaRPr lang="en-US" sz="3600" dirty="0">
              <a:solidFill>
                <a:schemeClr val="bg1"/>
              </a:solidFill>
            </a:endParaRPr>
          </a:p>
        </p:txBody>
      </p:sp>
      <p:sp>
        <p:nvSpPr>
          <p:cNvPr id="3" name="Content Placeholder 2"/>
          <p:cNvSpPr>
            <a:spLocks noGrp="1"/>
          </p:cNvSpPr>
          <p:nvPr>
            <p:ph idx="1"/>
          </p:nvPr>
        </p:nvSpPr>
        <p:spPr>
          <a:xfrm>
            <a:off x="457200" y="1371600"/>
            <a:ext cx="8229600" cy="4525963"/>
          </a:xfrm>
        </p:spPr>
        <p:txBody>
          <a:bodyPr/>
          <a:lstStyle/>
          <a:p>
            <a:pPr lvl="0"/>
            <a:r>
              <a:rPr lang="en-US" sz="2400" dirty="0"/>
              <a:t>Follow up on equipment and commodity supply problems in a timely manner with the district or provincial level authorities.</a:t>
            </a:r>
          </a:p>
          <a:p>
            <a:pPr lvl="0"/>
            <a:r>
              <a:rPr lang="en-US" sz="2400" dirty="0" smtClean="0"/>
              <a:t>Give </a:t>
            </a:r>
            <a:r>
              <a:rPr lang="en-US" sz="2400" dirty="0"/>
              <a:t>praise and recognition to health service providers for what they are doing right. Even if monetary recognition is not possible, recognition can be made in other forms. Health workers can be recognized through issuing appreciation letters or by awarding certificates for acknowledging good work. </a:t>
            </a:r>
          </a:p>
          <a:p>
            <a:pPr lvl="0"/>
            <a:r>
              <a:rPr lang="en-US" sz="2400" dirty="0"/>
              <a:t>Submit/upload online the report of monitoring visit to the competent authority within one week on the given format;</a:t>
            </a:r>
            <a:endParaRPr lang="en-US" sz="2000" dirty="0"/>
          </a:p>
          <a:p>
            <a:endParaRPr lang="en-US" sz="2400" dirty="0"/>
          </a:p>
        </p:txBody>
      </p:sp>
    </p:spTree>
    <p:extLst>
      <p:ext uri="{BB962C8B-B14F-4D97-AF65-F5344CB8AC3E}">
        <p14:creationId xmlns:p14="http://schemas.microsoft.com/office/powerpoint/2010/main" val="1269649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r"/>
            <a:r>
              <a:rPr lang="en-US" sz="3600" dirty="0" smtClean="0">
                <a:solidFill>
                  <a:schemeClr val="bg1"/>
                </a:solidFill>
              </a:rPr>
              <a:t>………..Follow </a:t>
            </a:r>
            <a:r>
              <a:rPr lang="en-US" sz="3600" dirty="0">
                <a:solidFill>
                  <a:schemeClr val="bg1"/>
                </a:solidFill>
              </a:rPr>
              <a:t>up and </a:t>
            </a:r>
            <a:r>
              <a:rPr lang="en-US" sz="3600" dirty="0" smtClean="0">
                <a:solidFill>
                  <a:schemeClr val="bg1"/>
                </a:solidFill>
              </a:rPr>
              <a:t>Feedback</a:t>
            </a:r>
            <a:endParaRPr lang="en-US" sz="3600" dirty="0">
              <a:solidFill>
                <a:schemeClr val="bg1"/>
              </a:solidFill>
            </a:endParaRPr>
          </a:p>
        </p:txBody>
      </p:sp>
      <p:sp>
        <p:nvSpPr>
          <p:cNvPr id="3" name="Content Placeholder 2"/>
          <p:cNvSpPr>
            <a:spLocks noGrp="1"/>
          </p:cNvSpPr>
          <p:nvPr>
            <p:ph idx="1"/>
          </p:nvPr>
        </p:nvSpPr>
        <p:spPr/>
        <p:txBody>
          <a:bodyPr/>
          <a:lstStyle/>
          <a:p>
            <a:pPr lvl="0"/>
            <a:r>
              <a:rPr lang="en-US" sz="3200" dirty="0" smtClean="0"/>
              <a:t>Upon </a:t>
            </a:r>
            <a:r>
              <a:rPr lang="en-US" sz="3200" dirty="0"/>
              <a:t>receiving the visit report, the competent authority will:</a:t>
            </a:r>
            <a:endParaRPr lang="en-US" dirty="0"/>
          </a:p>
          <a:p>
            <a:pPr lvl="2"/>
            <a:r>
              <a:rPr lang="en-US" sz="2800" dirty="0"/>
              <a:t>Direct the supervisor regarding further actions that need to be taken within timeline;</a:t>
            </a:r>
            <a:endParaRPr lang="en-US" sz="2400" dirty="0"/>
          </a:p>
          <a:p>
            <a:pPr lvl="2"/>
            <a:r>
              <a:rPr lang="en-US" sz="2800" dirty="0"/>
              <a:t>Instruct the concerned focal person</a:t>
            </a:r>
            <a:r>
              <a:rPr lang="en-US" sz="2800" dirty="0" smtClean="0"/>
              <a:t>/ manager </a:t>
            </a:r>
            <a:r>
              <a:rPr lang="en-US" sz="2800" dirty="0"/>
              <a:t>regarding the issues identified and actions required at their end;</a:t>
            </a:r>
            <a:endParaRPr lang="en-US" sz="2400" dirty="0"/>
          </a:p>
          <a:p>
            <a:endParaRPr lang="en-US" sz="3200" dirty="0"/>
          </a:p>
        </p:txBody>
      </p:sp>
    </p:spTree>
    <p:extLst>
      <p:ext uri="{BB962C8B-B14F-4D97-AF65-F5344CB8AC3E}">
        <p14:creationId xmlns:p14="http://schemas.microsoft.com/office/powerpoint/2010/main" val="3028239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48200"/>
          </a:xfrm>
        </p:spPr>
        <p:txBody>
          <a:bodyPr/>
          <a:lstStyle/>
          <a:p>
            <a:pPr lvl="0"/>
            <a:r>
              <a:rPr lang="en-US" sz="2400" dirty="0"/>
              <a:t>In next visit monitor/supervisor should check/observe the follow up of actions of pervious visit (if any);</a:t>
            </a:r>
          </a:p>
          <a:p>
            <a:pPr lvl="0"/>
            <a:r>
              <a:rPr lang="en-US" sz="2400" dirty="0"/>
              <a:t>Present the consolidated monitoring and supervisory activity report of the district in the quarterly DHPMT meeting for decision making for resolution of issues, where required;</a:t>
            </a:r>
          </a:p>
          <a:p>
            <a:pPr lvl="0"/>
            <a:r>
              <a:rPr lang="en-US" sz="2400" dirty="0"/>
              <a:t>DHO will share the written feedback of monitoring visits to the DPWO, district manager (DM) PPHI if any other actions required at other stakeholder’s level. </a:t>
            </a:r>
            <a:endParaRPr lang="en-US" sz="2400" dirty="0" smtClean="0"/>
          </a:p>
          <a:p>
            <a:r>
              <a:rPr lang="en-US" sz="2400" dirty="0"/>
              <a:t>Submit monitoring and supervisory activity report to the DG Health/M&amp;E Cell at DGHS Sindh Office. </a:t>
            </a:r>
            <a:endParaRPr lang="en-US" sz="2000" dirty="0"/>
          </a:p>
          <a:p>
            <a:pPr lvl="0"/>
            <a:endParaRPr lang="en-US" sz="2400" dirty="0"/>
          </a:p>
          <a:p>
            <a:endParaRPr lang="en-US" sz="2400" dirty="0"/>
          </a:p>
        </p:txBody>
      </p:sp>
      <p:sp>
        <p:nvSpPr>
          <p:cNvPr id="4" name="Title 1"/>
          <p:cNvSpPr>
            <a:spLocks noGrp="1"/>
          </p:cNvSpPr>
          <p:nvPr>
            <p:ph type="title"/>
          </p:nvPr>
        </p:nvSpPr>
        <p:spPr/>
        <p:txBody>
          <a:bodyPr/>
          <a:lstStyle/>
          <a:p>
            <a:pPr lvl="1" algn="r"/>
            <a:r>
              <a:rPr lang="en-US" sz="3600" dirty="0" smtClean="0">
                <a:solidFill>
                  <a:schemeClr val="bg1"/>
                </a:solidFill>
              </a:rPr>
              <a:t>………..Follow </a:t>
            </a:r>
            <a:r>
              <a:rPr lang="en-US" sz="3600" dirty="0">
                <a:solidFill>
                  <a:schemeClr val="bg1"/>
                </a:solidFill>
              </a:rPr>
              <a:t>up and </a:t>
            </a:r>
            <a:r>
              <a:rPr lang="en-US" sz="3600" dirty="0" smtClean="0">
                <a:solidFill>
                  <a:schemeClr val="bg1"/>
                </a:solidFill>
              </a:rPr>
              <a:t>Feedback</a:t>
            </a:r>
            <a:endParaRPr lang="en-US" sz="3600" dirty="0">
              <a:solidFill>
                <a:schemeClr val="bg1"/>
              </a:solidFill>
            </a:endParaRPr>
          </a:p>
        </p:txBody>
      </p:sp>
    </p:spTree>
    <p:extLst>
      <p:ext uri="{BB962C8B-B14F-4D97-AF65-F5344CB8AC3E}">
        <p14:creationId xmlns:p14="http://schemas.microsoft.com/office/powerpoint/2010/main" val="806992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lvl="0"/>
            <a:r>
              <a:rPr lang="en-US" sz="2400" dirty="0" smtClean="0"/>
              <a:t>Present </a:t>
            </a:r>
            <a:r>
              <a:rPr lang="en-US" sz="2400" dirty="0"/>
              <a:t>the monitoring and supervisory activity report in the quarterly provincial review meeting at DGHS Sindh Office. The presentation will include:</a:t>
            </a:r>
            <a:endParaRPr lang="en-US" sz="2000" dirty="0"/>
          </a:p>
          <a:p>
            <a:pPr lvl="1"/>
            <a:r>
              <a:rPr lang="en-US" dirty="0"/>
              <a:t>Implementation of planned visits, total visits planned, visits conducted and reasons if any visit could not be carried out; </a:t>
            </a:r>
            <a:endParaRPr lang="en-US" sz="2000" dirty="0"/>
          </a:p>
          <a:p>
            <a:pPr lvl="1"/>
            <a:r>
              <a:rPr lang="en-US" dirty="0"/>
              <a:t>Actions taken at district level;</a:t>
            </a:r>
            <a:endParaRPr lang="en-US" sz="2000" dirty="0"/>
          </a:p>
          <a:p>
            <a:pPr lvl="1"/>
            <a:r>
              <a:rPr lang="en-US" dirty="0"/>
              <a:t>Summary of issues identified for low performance;</a:t>
            </a:r>
            <a:endParaRPr lang="en-US" sz="2000" dirty="0"/>
          </a:p>
          <a:p>
            <a:pPr lvl="1"/>
            <a:r>
              <a:rPr lang="en-US" dirty="0"/>
              <a:t>Issues that could not be resolved at district level with proposed support required from provincial level to solve the identified problems;</a:t>
            </a:r>
            <a:endParaRPr lang="en-US" sz="2000" dirty="0"/>
          </a:p>
          <a:p>
            <a:pPr lvl="1"/>
            <a:r>
              <a:rPr lang="en-US" dirty="0"/>
              <a:t>Issues which need DGHS attention for implementation.</a:t>
            </a:r>
            <a:endParaRPr lang="en-US" sz="2000" dirty="0"/>
          </a:p>
          <a:p>
            <a:endParaRPr lang="en-US" dirty="0"/>
          </a:p>
        </p:txBody>
      </p:sp>
      <p:sp>
        <p:nvSpPr>
          <p:cNvPr id="4" name="Title 1"/>
          <p:cNvSpPr>
            <a:spLocks noGrp="1"/>
          </p:cNvSpPr>
          <p:nvPr>
            <p:ph type="title"/>
          </p:nvPr>
        </p:nvSpPr>
        <p:spPr/>
        <p:txBody>
          <a:bodyPr/>
          <a:lstStyle/>
          <a:p>
            <a:pPr lvl="1" algn="r"/>
            <a:r>
              <a:rPr lang="en-US" sz="3600" dirty="0" smtClean="0">
                <a:solidFill>
                  <a:schemeClr val="bg1"/>
                </a:solidFill>
              </a:rPr>
              <a:t>………..Follow </a:t>
            </a:r>
            <a:r>
              <a:rPr lang="en-US" sz="3600" dirty="0">
                <a:solidFill>
                  <a:schemeClr val="bg1"/>
                </a:solidFill>
              </a:rPr>
              <a:t>up and </a:t>
            </a:r>
            <a:r>
              <a:rPr lang="en-US" sz="3600" dirty="0" smtClean="0">
                <a:solidFill>
                  <a:schemeClr val="bg1"/>
                </a:solidFill>
              </a:rPr>
              <a:t>Feedback</a:t>
            </a:r>
            <a:endParaRPr lang="en-US" sz="3600" dirty="0">
              <a:solidFill>
                <a:schemeClr val="bg1"/>
              </a:solidFill>
            </a:endParaRPr>
          </a:p>
        </p:txBody>
      </p:sp>
    </p:spTree>
    <p:extLst>
      <p:ext uri="{BB962C8B-B14F-4D97-AF65-F5344CB8AC3E}">
        <p14:creationId xmlns:p14="http://schemas.microsoft.com/office/powerpoint/2010/main" val="927067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144000" cy="6217563"/>
          </a:xfrm>
          <a:prstGeom prst="rect">
            <a:avLst/>
          </a:prstGeom>
        </p:spPr>
      </p:pic>
    </p:spTree>
    <p:extLst>
      <p:ext uri="{BB962C8B-B14F-4D97-AF65-F5344CB8AC3E}">
        <p14:creationId xmlns:p14="http://schemas.microsoft.com/office/powerpoint/2010/main" val="411284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ctrTitle"/>
          </p:nvPr>
        </p:nvSpPr>
        <p:spPr>
          <a:xfrm>
            <a:off x="0" y="1600200"/>
            <a:ext cx="9144000" cy="2514600"/>
          </a:xfrm>
        </p:spPr>
        <p:txBody>
          <a:bodyPr/>
          <a:lstStyle/>
          <a:p>
            <a:r>
              <a:rPr lang="en-US" altLang="en-US" dirty="0" smtClean="0"/>
              <a:t>Thank You</a:t>
            </a:r>
          </a:p>
        </p:txBody>
      </p:sp>
    </p:spTree>
    <p:extLst>
      <p:ext uri="{BB962C8B-B14F-4D97-AF65-F5344CB8AC3E}">
        <p14:creationId xmlns:p14="http://schemas.microsoft.com/office/powerpoint/2010/main" val="3380749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73162"/>
          </a:xfrm>
        </p:spPr>
        <p:txBody>
          <a:bodyPr/>
          <a:lstStyle/>
          <a:p>
            <a:r>
              <a:rPr lang="en-US" sz="2800" dirty="0" smtClean="0"/>
              <a:t>Pre-requisites </a:t>
            </a:r>
            <a:r>
              <a:rPr lang="en-US" sz="2800" dirty="0"/>
              <a:t>for SOPs of monitoring and </a:t>
            </a:r>
            <a:r>
              <a:rPr lang="en-US" sz="2800" dirty="0" smtClean="0"/>
              <a:t>supervision</a:t>
            </a:r>
            <a:endParaRPr lang="en-US" sz="2800" dirty="0"/>
          </a:p>
        </p:txBody>
      </p:sp>
      <p:sp>
        <p:nvSpPr>
          <p:cNvPr id="3" name="Content Placeholder 2"/>
          <p:cNvSpPr>
            <a:spLocks noGrp="1"/>
          </p:cNvSpPr>
          <p:nvPr>
            <p:ph idx="1"/>
          </p:nvPr>
        </p:nvSpPr>
        <p:spPr/>
        <p:txBody>
          <a:bodyPr/>
          <a:lstStyle/>
          <a:p>
            <a:pPr lvl="0"/>
            <a:r>
              <a:rPr lang="en-US" dirty="0" smtClean="0"/>
              <a:t>Dedicated </a:t>
            </a:r>
            <a:r>
              <a:rPr lang="en-US" dirty="0"/>
              <a:t>health manager </a:t>
            </a:r>
            <a:r>
              <a:rPr lang="en-US" dirty="0" smtClean="0"/>
              <a:t>with </a:t>
            </a:r>
            <a:r>
              <a:rPr lang="en-US" dirty="0"/>
              <a:t>the technical skills, knowledge and motivation to improve the quality of services;</a:t>
            </a:r>
          </a:p>
          <a:p>
            <a:pPr lvl="0"/>
            <a:r>
              <a:rPr lang="en-US" dirty="0"/>
              <a:t>Preparation of field visit plan;</a:t>
            </a:r>
          </a:p>
          <a:p>
            <a:pPr lvl="0"/>
            <a:r>
              <a:rPr lang="en-US" dirty="0"/>
              <a:t>Availability of monitoring tools, guidelines and protocols;</a:t>
            </a:r>
          </a:p>
          <a:p>
            <a:pPr lvl="0"/>
            <a:r>
              <a:rPr lang="en-US" dirty="0"/>
              <a:t>Resources required for monitoring and supervision;</a:t>
            </a:r>
          </a:p>
          <a:p>
            <a:pPr lvl="0"/>
            <a:r>
              <a:rPr lang="en-US" dirty="0" smtClean="0"/>
              <a:t>Reporting </a:t>
            </a:r>
            <a:r>
              <a:rPr lang="en-US" dirty="0"/>
              <a:t>and providing feedback to health facility staff and relevant DGHS staff. </a:t>
            </a:r>
          </a:p>
          <a:p>
            <a:endParaRPr lang="en-US" dirty="0"/>
          </a:p>
        </p:txBody>
      </p:sp>
    </p:spTree>
    <p:extLst>
      <p:ext uri="{BB962C8B-B14F-4D97-AF65-F5344CB8AC3E}">
        <p14:creationId xmlns:p14="http://schemas.microsoft.com/office/powerpoint/2010/main" val="3879868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Attributes </a:t>
            </a:r>
            <a:r>
              <a:rPr lang="en-US" dirty="0"/>
              <a:t>of a Supervisor</a:t>
            </a:r>
          </a:p>
        </p:txBody>
      </p:sp>
      <p:sp>
        <p:nvSpPr>
          <p:cNvPr id="3" name="Content Placeholder 2"/>
          <p:cNvSpPr>
            <a:spLocks noGrp="1"/>
          </p:cNvSpPr>
          <p:nvPr>
            <p:ph idx="1"/>
          </p:nvPr>
        </p:nvSpPr>
        <p:spPr/>
        <p:txBody>
          <a:bodyPr/>
          <a:lstStyle/>
          <a:p>
            <a:pPr>
              <a:defRPr/>
            </a:pPr>
            <a:endParaRPr lang="en-US" dirty="0"/>
          </a:p>
          <a:p>
            <a:endParaRPr lang="en-US" dirty="0"/>
          </a:p>
        </p:txBody>
      </p:sp>
      <p:sp>
        <p:nvSpPr>
          <p:cNvPr id="4" name="Content Placeholder 2"/>
          <p:cNvSpPr txBox="1">
            <a:spLocks/>
          </p:cNvSpPr>
          <p:nvPr/>
        </p:nvSpPr>
        <p:spPr bwMode="auto">
          <a:xfrm>
            <a:off x="304800" y="13716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a:solidFill>
                  <a:schemeClr val="tx1"/>
                </a:solidFill>
                <a:latin typeface="Arial" pitchFamily="34" charset="0"/>
                <a:ea typeface="+mn-ea"/>
                <a:cs typeface="Arial" pitchFamily="34" charset="0"/>
              </a:defRPr>
            </a:lvl1pPr>
            <a:lvl2pPr marL="742950" indent="-285750" algn="l" defTabSz="457200" rtl="0" eaLnBrk="0" fontAlgn="base" hangingPunct="0">
              <a:spcBef>
                <a:spcPct val="20000"/>
              </a:spcBef>
              <a:spcAft>
                <a:spcPct val="0"/>
              </a:spcAft>
              <a:buFont typeface="Arial" pitchFamily="34" charset="0"/>
              <a:buChar char="–"/>
              <a:defRPr sz="2400">
                <a:solidFill>
                  <a:schemeClr val="tx1"/>
                </a:solidFill>
                <a:latin typeface="Arial" pitchFamily="34" charset="0"/>
                <a:ea typeface="+mn-ea"/>
                <a:cs typeface="Arial" pitchFamily="34" charset="0"/>
              </a:defRPr>
            </a:lvl2pPr>
            <a:lvl3pPr marL="1143000" indent="-228600" algn="l" defTabSz="457200" rtl="0" eaLnBrk="0" fontAlgn="base" hangingPunct="0">
              <a:spcBef>
                <a:spcPct val="20000"/>
              </a:spcBef>
              <a:spcAft>
                <a:spcPct val="0"/>
              </a:spcAft>
              <a:buFont typeface="Arial" pitchFamily="34" charset="0"/>
              <a:buChar char="•"/>
              <a:defRPr sz="2200">
                <a:solidFill>
                  <a:schemeClr val="tx1"/>
                </a:solidFill>
                <a:latin typeface="Arial" pitchFamily="34" charset="0"/>
                <a:ea typeface="+mn-ea"/>
                <a:cs typeface="Arial" pitchFamily="34" charset="0"/>
              </a:defRPr>
            </a:lvl3pPr>
            <a:lvl4pPr marL="1600200" indent="-228600" algn="l" defTabSz="457200" rtl="0" eaLnBrk="0" fontAlgn="base" hangingPunct="0">
              <a:spcBef>
                <a:spcPct val="20000"/>
              </a:spcBef>
              <a:spcAft>
                <a:spcPct val="0"/>
              </a:spcAft>
              <a:buFont typeface="Arial" pitchFamily="34" charset="0"/>
              <a:buChar char="–"/>
              <a:defRPr sz="2000">
                <a:solidFill>
                  <a:schemeClr val="tx1"/>
                </a:solidFill>
                <a:latin typeface="Arial" pitchFamily="34" charset="0"/>
                <a:ea typeface="+mn-ea"/>
                <a:cs typeface="Arial" pitchFamily="34" charset="0"/>
              </a:defRPr>
            </a:lvl4pPr>
            <a:lvl5pPr marL="2057400" indent="-228600" algn="l" defTabSz="457200" rtl="0" eaLnBrk="0" fontAlgn="base" hangingPunct="0">
              <a:spcBef>
                <a:spcPct val="20000"/>
              </a:spcBef>
              <a:spcAft>
                <a:spcPct val="0"/>
              </a:spcAft>
              <a:buFont typeface="Arial" pitchFamily="34" charset="0"/>
              <a:buChar char="»"/>
              <a:defRPr sz="2000">
                <a:solidFill>
                  <a:schemeClr val="tx1"/>
                </a:solidFill>
                <a:latin typeface="Arial" pitchFamily="34" charset="0"/>
                <a:ea typeface="+mn-ea"/>
                <a:cs typeface="Arial" pitchFamily="34" charset="0"/>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9pPr>
          </a:lstStyle>
          <a:p>
            <a:r>
              <a:rPr lang="en-US" dirty="0"/>
              <a:t>Familiar with health care system</a:t>
            </a:r>
            <a:r>
              <a:rPr lang="en-US" dirty="0" smtClean="0"/>
              <a:t>; </a:t>
            </a:r>
          </a:p>
          <a:p>
            <a:r>
              <a:rPr lang="en-US" dirty="0" smtClean="0"/>
              <a:t>Familiar </a:t>
            </a:r>
            <a:r>
              <a:rPr lang="en-US" dirty="0"/>
              <a:t>with </a:t>
            </a:r>
            <a:r>
              <a:rPr lang="en-US" dirty="0" smtClean="0"/>
              <a:t>all health </a:t>
            </a:r>
            <a:r>
              <a:rPr lang="en-US" dirty="0"/>
              <a:t>services (interventions) </a:t>
            </a:r>
            <a:r>
              <a:rPr lang="en-US" dirty="0" smtClean="0"/>
              <a:t>at </a:t>
            </a:r>
            <a:r>
              <a:rPr lang="en-US" dirty="0"/>
              <a:t>each level </a:t>
            </a:r>
            <a:r>
              <a:rPr lang="en-US" dirty="0" smtClean="0"/>
              <a:t>as specified </a:t>
            </a:r>
            <a:r>
              <a:rPr lang="en-US" dirty="0"/>
              <a:t>in the Essential Health </a:t>
            </a:r>
            <a:r>
              <a:rPr lang="en-US" dirty="0" smtClean="0"/>
              <a:t>Services Package</a:t>
            </a:r>
          </a:p>
          <a:p>
            <a:r>
              <a:rPr lang="en-US" dirty="0" smtClean="0"/>
              <a:t>Ability </a:t>
            </a:r>
            <a:r>
              <a:rPr lang="en-US" dirty="0"/>
              <a:t>to address both administrative and programmatic </a:t>
            </a:r>
            <a:r>
              <a:rPr lang="en-US" dirty="0" smtClean="0"/>
              <a:t>issues;</a:t>
            </a:r>
          </a:p>
          <a:p>
            <a:r>
              <a:rPr lang="en-US" dirty="0" smtClean="0"/>
              <a:t>Committed</a:t>
            </a:r>
            <a:r>
              <a:rPr lang="en-US" dirty="0"/>
              <a:t>, responsible and have strong interpersonal </a:t>
            </a:r>
            <a:r>
              <a:rPr lang="en-US" dirty="0" smtClean="0"/>
              <a:t>skills;</a:t>
            </a:r>
          </a:p>
          <a:p>
            <a:r>
              <a:rPr lang="en-US" dirty="0" smtClean="0"/>
              <a:t>Ability </a:t>
            </a:r>
            <a:r>
              <a:rPr lang="en-US" dirty="0"/>
              <a:t>to train, motivate and support supervisees</a:t>
            </a:r>
            <a:r>
              <a:rPr lang="en-US" dirty="0" smtClean="0"/>
              <a:t>;</a:t>
            </a:r>
          </a:p>
          <a:p>
            <a:r>
              <a:rPr lang="en-US" dirty="0" smtClean="0"/>
              <a:t>Flexible</a:t>
            </a:r>
            <a:r>
              <a:rPr lang="en-US" dirty="0"/>
              <a:t>, respectful and hardworking attitude.</a:t>
            </a:r>
            <a:endParaRPr lang="en-US" kern="0" dirty="0"/>
          </a:p>
        </p:txBody>
      </p:sp>
    </p:spTree>
    <p:extLst>
      <p:ext uri="{BB962C8B-B14F-4D97-AF65-F5344CB8AC3E}">
        <p14:creationId xmlns:p14="http://schemas.microsoft.com/office/powerpoint/2010/main" val="2008043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Core </a:t>
            </a:r>
            <a:r>
              <a:rPr lang="en-US" dirty="0"/>
              <a:t>Competencies of a Supervisor</a:t>
            </a:r>
          </a:p>
        </p:txBody>
      </p:sp>
      <p:sp>
        <p:nvSpPr>
          <p:cNvPr id="3" name="Content Placeholder 2"/>
          <p:cNvSpPr>
            <a:spLocks noGrp="1"/>
          </p:cNvSpPr>
          <p:nvPr>
            <p:ph idx="1"/>
          </p:nvPr>
        </p:nvSpPr>
        <p:spPr/>
        <p:txBody>
          <a:bodyPr/>
          <a:lstStyle/>
          <a:p>
            <a:pPr marL="0" indent="0">
              <a:buNone/>
            </a:pPr>
            <a:r>
              <a:rPr lang="en-US" b="1" dirty="0"/>
              <a:t>Conceptual skills: </a:t>
            </a:r>
            <a:endParaRPr lang="en-US" b="1" dirty="0" smtClean="0"/>
          </a:p>
          <a:p>
            <a:r>
              <a:rPr lang="en-US" dirty="0"/>
              <a:t>A</a:t>
            </a:r>
            <a:r>
              <a:rPr lang="en-US" dirty="0" smtClean="0"/>
              <a:t>bility </a:t>
            </a:r>
            <a:r>
              <a:rPr lang="en-US" dirty="0"/>
              <a:t>to listen, probe and analyze situations, problems and formulate solutions; </a:t>
            </a:r>
            <a:endParaRPr lang="en-US" dirty="0" smtClean="0"/>
          </a:p>
          <a:p>
            <a:r>
              <a:rPr lang="en-US" dirty="0" smtClean="0"/>
              <a:t>Sufficient </a:t>
            </a:r>
            <a:r>
              <a:rPr lang="en-US" dirty="0"/>
              <a:t>knowledge about </a:t>
            </a:r>
            <a:r>
              <a:rPr lang="en-US" dirty="0" smtClean="0"/>
              <a:t>health </a:t>
            </a:r>
            <a:r>
              <a:rPr lang="en-US" dirty="0"/>
              <a:t>services and health system</a:t>
            </a:r>
            <a:r>
              <a:rPr lang="en-US" dirty="0" smtClean="0"/>
              <a:t>;</a:t>
            </a:r>
          </a:p>
          <a:p>
            <a:r>
              <a:rPr lang="en-US" dirty="0" smtClean="0"/>
              <a:t>Interpersonal </a:t>
            </a:r>
            <a:r>
              <a:rPr lang="en-US" dirty="0"/>
              <a:t>communication skills; </a:t>
            </a:r>
            <a:endParaRPr lang="en-US" dirty="0" smtClean="0"/>
          </a:p>
          <a:p>
            <a:r>
              <a:rPr lang="en-US" dirty="0" smtClean="0"/>
              <a:t>Ability </a:t>
            </a:r>
            <a:r>
              <a:rPr lang="en-US" dirty="0"/>
              <a:t>to coach, train and convey information to others and learn from them;</a:t>
            </a:r>
          </a:p>
        </p:txBody>
      </p:sp>
    </p:spTree>
    <p:extLst>
      <p:ext uri="{BB962C8B-B14F-4D97-AF65-F5344CB8AC3E}">
        <p14:creationId xmlns:p14="http://schemas.microsoft.com/office/powerpoint/2010/main" val="2310433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96962"/>
          </a:xfrm>
        </p:spPr>
        <p:txBody>
          <a:bodyPr/>
          <a:lstStyle/>
          <a:p>
            <a:pPr algn="r"/>
            <a:r>
              <a:rPr lang="en-US" dirty="0" smtClean="0"/>
              <a:t>………Core </a:t>
            </a:r>
            <a:r>
              <a:rPr lang="en-US" dirty="0"/>
              <a:t>Competencies of a Supervisor</a:t>
            </a:r>
          </a:p>
        </p:txBody>
      </p:sp>
      <p:sp>
        <p:nvSpPr>
          <p:cNvPr id="3" name="Content Placeholder 2"/>
          <p:cNvSpPr>
            <a:spLocks noGrp="1"/>
          </p:cNvSpPr>
          <p:nvPr>
            <p:ph idx="1"/>
          </p:nvPr>
        </p:nvSpPr>
        <p:spPr>
          <a:xfrm>
            <a:off x="457200" y="1295400"/>
            <a:ext cx="8229600" cy="5105400"/>
          </a:xfrm>
        </p:spPr>
        <p:txBody>
          <a:bodyPr/>
          <a:lstStyle/>
          <a:p>
            <a:r>
              <a:rPr lang="en-US" dirty="0" smtClean="0"/>
              <a:t>Sufficient </a:t>
            </a:r>
            <a:r>
              <a:rPr lang="en-US" dirty="0"/>
              <a:t>knowledge of </a:t>
            </a:r>
            <a:r>
              <a:rPr lang="en-US" dirty="0" smtClean="0"/>
              <a:t>concepts of </a:t>
            </a:r>
            <a:r>
              <a:rPr lang="en-US" dirty="0"/>
              <a:t>quality improvement (QI) including supportive supervision </a:t>
            </a:r>
            <a:r>
              <a:rPr lang="en-US" dirty="0" smtClean="0"/>
              <a:t>and </a:t>
            </a:r>
            <a:r>
              <a:rPr lang="en-US" dirty="0"/>
              <a:t>the use of </a:t>
            </a:r>
            <a:r>
              <a:rPr lang="en-US" dirty="0" smtClean="0"/>
              <a:t>provincial </a:t>
            </a:r>
            <a:r>
              <a:rPr lang="en-US" dirty="0"/>
              <a:t>guidelines and </a:t>
            </a:r>
            <a:r>
              <a:rPr lang="en-US" dirty="0" smtClean="0"/>
              <a:t>SOPs</a:t>
            </a:r>
            <a:r>
              <a:rPr lang="en-US" dirty="0"/>
              <a:t>;</a:t>
            </a:r>
            <a:endParaRPr lang="en-US" dirty="0" smtClean="0"/>
          </a:p>
          <a:p>
            <a:r>
              <a:rPr lang="en-US" dirty="0" smtClean="0"/>
              <a:t>Ability </a:t>
            </a:r>
            <a:r>
              <a:rPr lang="en-US" dirty="0"/>
              <a:t>to collect, </a:t>
            </a:r>
            <a:r>
              <a:rPr lang="en-US" dirty="0" smtClean="0"/>
              <a:t>analyze, </a:t>
            </a:r>
            <a:r>
              <a:rPr lang="en-US" dirty="0"/>
              <a:t>visualize, interpret and </a:t>
            </a:r>
            <a:r>
              <a:rPr lang="en-US" dirty="0" smtClean="0"/>
              <a:t>provide feedback </a:t>
            </a:r>
            <a:r>
              <a:rPr lang="en-US" dirty="0"/>
              <a:t>information/data </a:t>
            </a:r>
            <a:endParaRPr lang="en-US" dirty="0" smtClean="0"/>
          </a:p>
          <a:p>
            <a:r>
              <a:rPr lang="en-US" dirty="0" smtClean="0"/>
              <a:t>Deep </a:t>
            </a:r>
            <a:r>
              <a:rPr lang="en-US" dirty="0"/>
              <a:t>understanding of the roles and responsibilities of </a:t>
            </a:r>
            <a:r>
              <a:rPr lang="en-US" dirty="0" smtClean="0"/>
              <a:t>supervisors </a:t>
            </a:r>
          </a:p>
          <a:p>
            <a:r>
              <a:rPr lang="en-US" dirty="0" smtClean="0"/>
              <a:t>Ability </a:t>
            </a:r>
            <a:r>
              <a:rPr lang="en-US" dirty="0"/>
              <a:t>to provide and receive feedbacks after each visit and write reports.</a:t>
            </a:r>
          </a:p>
        </p:txBody>
      </p:sp>
    </p:spTree>
    <p:extLst>
      <p:ext uri="{BB962C8B-B14F-4D97-AF65-F5344CB8AC3E}">
        <p14:creationId xmlns:p14="http://schemas.microsoft.com/office/powerpoint/2010/main" val="2206520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3. Training of Supervisors </a:t>
            </a:r>
            <a:endParaRPr lang="en-US" dirty="0"/>
          </a:p>
        </p:txBody>
      </p:sp>
      <p:sp>
        <p:nvSpPr>
          <p:cNvPr id="3" name="Content Placeholder 2"/>
          <p:cNvSpPr>
            <a:spLocks noGrp="1"/>
          </p:cNvSpPr>
          <p:nvPr>
            <p:ph idx="1"/>
          </p:nvPr>
        </p:nvSpPr>
        <p:spPr>
          <a:xfrm>
            <a:off x="457200" y="1295400"/>
            <a:ext cx="8229600" cy="4876800"/>
          </a:xfrm>
        </p:spPr>
        <p:txBody>
          <a:bodyPr/>
          <a:lstStyle/>
          <a:p>
            <a:pPr marL="457200" lvl="0" indent="-457200">
              <a:buFont typeface="+mj-lt"/>
              <a:buAutoNum type="arabicPeriod"/>
            </a:pPr>
            <a:r>
              <a:rPr lang="en-US" dirty="0" smtClean="0"/>
              <a:t>Purpose </a:t>
            </a:r>
            <a:r>
              <a:rPr lang="en-US" dirty="0"/>
              <a:t>of conducting </a:t>
            </a:r>
            <a:r>
              <a:rPr lang="en-US" dirty="0" smtClean="0"/>
              <a:t>monitoring and supportive </a:t>
            </a:r>
            <a:r>
              <a:rPr lang="en-US" dirty="0"/>
              <a:t>supervision; </a:t>
            </a:r>
          </a:p>
          <a:p>
            <a:pPr marL="457200" lvl="0" indent="-457200">
              <a:buFont typeface="+mj-lt"/>
              <a:buAutoNum type="arabicPeriod"/>
            </a:pPr>
            <a:r>
              <a:rPr lang="en-US" dirty="0" smtClean="0"/>
              <a:t>Communication </a:t>
            </a:r>
            <a:r>
              <a:rPr lang="en-US" dirty="0"/>
              <a:t>and coaching skills; </a:t>
            </a:r>
          </a:p>
          <a:p>
            <a:pPr marL="457200" lvl="0" indent="-457200">
              <a:buFont typeface="+mj-lt"/>
              <a:buAutoNum type="arabicPeriod"/>
            </a:pPr>
            <a:r>
              <a:rPr lang="en-US" dirty="0"/>
              <a:t>Basic concept of quality, quality improvement (QI) and quality assurance (QA); </a:t>
            </a:r>
          </a:p>
          <a:p>
            <a:pPr marL="457200" lvl="0" indent="-457200">
              <a:buFont typeface="+mj-lt"/>
              <a:buAutoNum type="arabicPeriod"/>
            </a:pPr>
            <a:r>
              <a:rPr lang="en-US" dirty="0"/>
              <a:t>Roles and responsibilities of </a:t>
            </a:r>
            <a:r>
              <a:rPr lang="en-US" dirty="0" smtClean="0"/>
              <a:t>supervisors </a:t>
            </a:r>
            <a:r>
              <a:rPr lang="en-US" dirty="0"/>
              <a:t>and mentors;</a:t>
            </a:r>
          </a:p>
          <a:p>
            <a:pPr marL="457200" lvl="0" indent="-457200">
              <a:buFont typeface="+mj-lt"/>
              <a:buAutoNum type="arabicPeriod"/>
            </a:pPr>
            <a:r>
              <a:rPr lang="en-US" dirty="0" smtClean="0"/>
              <a:t>Practical </a:t>
            </a:r>
            <a:r>
              <a:rPr lang="en-US" dirty="0"/>
              <a:t>of conducting supportive supervision including the use of tools, forms, charts and registers used in the health facilities; and </a:t>
            </a:r>
          </a:p>
          <a:p>
            <a:pPr marL="457200" indent="-457200">
              <a:buFont typeface="+mj-lt"/>
              <a:buAutoNum type="arabicPeriod"/>
            </a:pPr>
            <a:endParaRPr lang="en-US" dirty="0"/>
          </a:p>
        </p:txBody>
      </p:sp>
    </p:spTree>
    <p:extLst>
      <p:ext uri="{BB962C8B-B14F-4D97-AF65-F5344CB8AC3E}">
        <p14:creationId xmlns:p14="http://schemas.microsoft.com/office/powerpoint/2010/main" val="3375708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Health care </a:t>
            </a:r>
            <a:endParaRPr lang="en-US" dirty="0"/>
          </a:p>
        </p:txBody>
      </p:sp>
      <p:sp>
        <p:nvSpPr>
          <p:cNvPr id="3" name="Content Placeholder 2"/>
          <p:cNvSpPr>
            <a:spLocks noGrp="1"/>
          </p:cNvSpPr>
          <p:nvPr>
            <p:ph idx="1"/>
          </p:nvPr>
        </p:nvSpPr>
        <p:spPr/>
        <p:txBody>
          <a:bodyPr/>
          <a:lstStyle/>
          <a:p>
            <a:r>
              <a:rPr lang="en-US" dirty="0" smtClean="0"/>
              <a:t>Quality </a:t>
            </a:r>
            <a:r>
              <a:rPr lang="en-US" dirty="0"/>
              <a:t>health care can be simply defined as doing the right thing (getting the health care services you need), at the right time (when you need it), in the right way (using the appropriate test or procedure), to achieve the best possible results. </a:t>
            </a:r>
          </a:p>
          <a:p>
            <a:pPr marL="0" indent="0">
              <a:buNone/>
            </a:pPr>
            <a:endParaRPr lang="en-US" dirty="0"/>
          </a:p>
          <a:p>
            <a:endParaRPr lang="en-US" dirty="0"/>
          </a:p>
        </p:txBody>
      </p:sp>
    </p:spTree>
    <p:extLst>
      <p:ext uri="{BB962C8B-B14F-4D97-AF65-F5344CB8AC3E}">
        <p14:creationId xmlns:p14="http://schemas.microsoft.com/office/powerpoint/2010/main" val="24422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96962"/>
          </a:xfrm>
        </p:spPr>
        <p:txBody>
          <a:bodyPr/>
          <a:lstStyle/>
          <a:p>
            <a:r>
              <a:rPr lang="en-US" dirty="0"/>
              <a:t>Health care quality can be defined by six attributes</a:t>
            </a:r>
            <a:r>
              <a:rPr lang="en-US" dirty="0" smtClean="0"/>
              <a:t>:</a:t>
            </a:r>
            <a:endParaRPr lang="en-US" dirty="0"/>
          </a:p>
        </p:txBody>
      </p:sp>
      <p:sp>
        <p:nvSpPr>
          <p:cNvPr id="3" name="Content Placeholder 2"/>
          <p:cNvSpPr>
            <a:spLocks noGrp="1"/>
          </p:cNvSpPr>
          <p:nvPr>
            <p:ph idx="1"/>
          </p:nvPr>
        </p:nvSpPr>
        <p:spPr/>
        <p:txBody>
          <a:bodyPr/>
          <a:lstStyle/>
          <a:p>
            <a:pPr lvl="0"/>
            <a:r>
              <a:rPr lang="en-US" i="1" dirty="0" smtClean="0"/>
              <a:t>Safety</a:t>
            </a:r>
            <a:r>
              <a:rPr lang="en-US" dirty="0" smtClean="0"/>
              <a:t> </a:t>
            </a:r>
            <a:r>
              <a:rPr lang="en-US" dirty="0"/>
              <a:t>- patients should not be harmed by the care that is intended to help them</a:t>
            </a:r>
          </a:p>
          <a:p>
            <a:pPr lvl="0"/>
            <a:r>
              <a:rPr lang="en-US" i="1" dirty="0"/>
              <a:t>Patient-Centered</a:t>
            </a:r>
            <a:r>
              <a:rPr lang="en-US" dirty="0"/>
              <a:t> - care should be based on individual needs</a:t>
            </a:r>
          </a:p>
          <a:p>
            <a:pPr lvl="0"/>
            <a:r>
              <a:rPr lang="en-US" i="1" dirty="0"/>
              <a:t>Timely </a:t>
            </a:r>
            <a:r>
              <a:rPr lang="en-US" dirty="0"/>
              <a:t>- waits and delays in care should be reduced</a:t>
            </a:r>
          </a:p>
          <a:p>
            <a:pPr lvl="0"/>
            <a:r>
              <a:rPr lang="en-US" i="1" dirty="0"/>
              <a:t>Effective</a:t>
            </a:r>
            <a:r>
              <a:rPr lang="en-US" dirty="0"/>
              <a:t> - care should be evidence-based</a:t>
            </a:r>
          </a:p>
          <a:p>
            <a:pPr lvl="0"/>
            <a:r>
              <a:rPr lang="en-US" i="1" dirty="0"/>
              <a:t>Efficient</a:t>
            </a:r>
            <a:r>
              <a:rPr lang="en-US" dirty="0"/>
              <a:t> - reduce waste</a:t>
            </a:r>
          </a:p>
          <a:p>
            <a:pPr lvl="0"/>
            <a:r>
              <a:rPr lang="en-US" i="1" dirty="0"/>
              <a:t>Equitable </a:t>
            </a:r>
            <a:r>
              <a:rPr lang="en-US" dirty="0"/>
              <a:t>- care should be equal for all people</a:t>
            </a:r>
          </a:p>
          <a:p>
            <a:endParaRPr lang="en-US" dirty="0"/>
          </a:p>
        </p:txBody>
      </p:sp>
    </p:spTree>
    <p:extLst>
      <p:ext uri="{BB962C8B-B14F-4D97-AF65-F5344CB8AC3E}">
        <p14:creationId xmlns:p14="http://schemas.microsoft.com/office/powerpoint/2010/main" val="286287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entury Gothic"/>
        <a:ea typeface=""/>
        <a:cs typeface=""/>
      </a:majorFont>
      <a:minorFont>
        <a:latin typeface="Optima"/>
        <a:ea typeface="Optima"/>
        <a:cs typeface="Opt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31009</TotalTime>
  <Words>1696</Words>
  <Application>Microsoft Office PowerPoint</Application>
  <PresentationFormat>On-screen Show (4:3)</PresentationFormat>
  <Paragraphs>150</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Century Gothic</vt:lpstr>
      <vt:lpstr>Gill Sans MT</vt:lpstr>
      <vt:lpstr>Optima</vt:lpstr>
      <vt:lpstr>Office Theme</vt:lpstr>
      <vt:lpstr>Custom Design</vt:lpstr>
      <vt:lpstr>Standard Operating Procedures (SOPs) Monitoring &amp; Supervision</vt:lpstr>
      <vt:lpstr>Contents</vt:lpstr>
      <vt:lpstr>Pre-requisites for SOPs of monitoring and supervision</vt:lpstr>
      <vt:lpstr>1. Attributes of a Supervisor</vt:lpstr>
      <vt:lpstr>2.  Core Competencies of a Supervisor</vt:lpstr>
      <vt:lpstr>………Core Competencies of a Supervisor</vt:lpstr>
      <vt:lpstr>3. Training of Supervisors </vt:lpstr>
      <vt:lpstr>Quality of Health care </vt:lpstr>
      <vt:lpstr>Health care quality can be defined by six attributes:</vt:lpstr>
      <vt:lpstr>Potential Supervisors Team – District Level</vt:lpstr>
      <vt:lpstr>Potential Supervisors Team – Provincial Level</vt:lpstr>
      <vt:lpstr>Preparation of field visit plan</vt:lpstr>
      <vt:lpstr>Contents of the Plan</vt:lpstr>
      <vt:lpstr>Process of field visit plan</vt:lpstr>
      <vt:lpstr>Ensure availability of monitoring tools guidelines and protocols</vt:lpstr>
      <vt:lpstr>Resources needed for monitoring and supervision</vt:lpstr>
      <vt:lpstr>Conducting M&amp;S visit</vt:lpstr>
      <vt:lpstr>……Conducting M&amp;S visit</vt:lpstr>
      <vt:lpstr>Immediate feedback</vt:lpstr>
      <vt:lpstr>……………Immediate feedback</vt:lpstr>
      <vt:lpstr>Wrap up</vt:lpstr>
      <vt:lpstr>………..Wrap up</vt:lpstr>
      <vt:lpstr>Follow up and Feedback</vt:lpstr>
      <vt:lpstr>………..Follow up and Feedback</vt:lpstr>
      <vt:lpstr>………..Follow up and Feedback</vt:lpstr>
      <vt:lpstr>………..Follow up and Feedback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Mata ur Rahman</cp:lastModifiedBy>
  <cp:revision>575</cp:revision>
  <cp:lastPrinted>2015-03-19T06:51:55Z</cp:lastPrinted>
  <dcterms:created xsi:type="dcterms:W3CDTF">2013-06-21T06:43:14Z</dcterms:created>
  <dcterms:modified xsi:type="dcterms:W3CDTF">2019-09-13T04:07:52Z</dcterms:modified>
</cp:coreProperties>
</file>