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100" d="100"/>
          <a:sy n="100" d="100"/>
        </p:scale>
        <p:origin x="7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6A7BC9A-F0A0-4332-BE94-E41B7031E45E}"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7559F3-CC9F-426D-A99C-DE66FA139A33}"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6939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36A7BC9A-F0A0-4332-BE94-E41B7031E45E}" type="datetimeFigureOut">
              <a:rPr lang="en-US" smtClean="0"/>
              <a:t>5/17/2025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7559F3-CC9F-426D-A99C-DE66FA139A33}" type="slidenum">
              <a:rPr lang="en-US" smtClean="0"/>
              <a:t>‹#›</a:t>
            </a:fld>
            <a:endParaRPr lang="en-US"/>
          </a:p>
        </p:txBody>
      </p:sp>
    </p:spTree>
    <p:extLst>
      <p:ext uri="{BB962C8B-B14F-4D97-AF65-F5344CB8AC3E}">
        <p14:creationId xmlns:p14="http://schemas.microsoft.com/office/powerpoint/2010/main" val="3198129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A7BC9A-F0A0-4332-BE94-E41B7031E45E}"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7559F3-CC9F-426D-A99C-DE66FA139A33}" type="slidenum">
              <a:rPr lang="en-US" smtClean="0"/>
              <a:t>‹#›</a:t>
            </a:fld>
            <a:endParaRPr lang="en-US"/>
          </a:p>
        </p:txBody>
      </p:sp>
    </p:spTree>
    <p:extLst>
      <p:ext uri="{BB962C8B-B14F-4D97-AF65-F5344CB8AC3E}">
        <p14:creationId xmlns:p14="http://schemas.microsoft.com/office/powerpoint/2010/main" val="31517014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A7BC9A-F0A0-4332-BE94-E41B7031E45E}"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7559F3-CC9F-426D-A99C-DE66FA139A33}"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37312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A7BC9A-F0A0-4332-BE94-E41B7031E45E}"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7559F3-CC9F-426D-A99C-DE66FA139A33}" type="slidenum">
              <a:rPr lang="en-US" smtClean="0"/>
              <a:t>‹#›</a:t>
            </a:fld>
            <a:endParaRPr lang="en-US"/>
          </a:p>
        </p:txBody>
      </p:sp>
    </p:spTree>
    <p:extLst>
      <p:ext uri="{BB962C8B-B14F-4D97-AF65-F5344CB8AC3E}">
        <p14:creationId xmlns:p14="http://schemas.microsoft.com/office/powerpoint/2010/main" val="878858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A7BC9A-F0A0-4332-BE94-E41B7031E45E}"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7559F3-CC9F-426D-A99C-DE66FA139A33}"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8926787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A7BC9A-F0A0-4332-BE94-E41B7031E45E}"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7559F3-CC9F-426D-A99C-DE66FA139A33}" type="slidenum">
              <a:rPr lang="en-US" smtClean="0"/>
              <a:t>‹#›</a:t>
            </a:fld>
            <a:endParaRPr lang="en-US"/>
          </a:p>
        </p:txBody>
      </p:sp>
    </p:spTree>
    <p:extLst>
      <p:ext uri="{BB962C8B-B14F-4D97-AF65-F5344CB8AC3E}">
        <p14:creationId xmlns:p14="http://schemas.microsoft.com/office/powerpoint/2010/main" val="830062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A7BC9A-F0A0-4332-BE94-E41B7031E45E}"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7559F3-CC9F-426D-A99C-DE66FA139A33}" type="slidenum">
              <a:rPr lang="en-US" smtClean="0"/>
              <a:t>‹#›</a:t>
            </a:fld>
            <a:endParaRPr lang="en-US"/>
          </a:p>
        </p:txBody>
      </p:sp>
    </p:spTree>
    <p:extLst>
      <p:ext uri="{BB962C8B-B14F-4D97-AF65-F5344CB8AC3E}">
        <p14:creationId xmlns:p14="http://schemas.microsoft.com/office/powerpoint/2010/main" val="23568845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A7BC9A-F0A0-4332-BE94-E41B7031E45E}"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7559F3-CC9F-426D-A99C-DE66FA139A33}" type="slidenum">
              <a:rPr lang="en-US" smtClean="0"/>
              <a:t>‹#›</a:t>
            </a:fld>
            <a:endParaRPr lang="en-US"/>
          </a:p>
        </p:txBody>
      </p:sp>
    </p:spTree>
    <p:extLst>
      <p:ext uri="{BB962C8B-B14F-4D97-AF65-F5344CB8AC3E}">
        <p14:creationId xmlns:p14="http://schemas.microsoft.com/office/powerpoint/2010/main" val="1355613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A7BC9A-F0A0-4332-BE94-E41B7031E45E}"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7559F3-CC9F-426D-A99C-DE66FA139A33}" type="slidenum">
              <a:rPr lang="en-US" smtClean="0"/>
              <a:t>‹#›</a:t>
            </a:fld>
            <a:endParaRPr lang="en-US"/>
          </a:p>
        </p:txBody>
      </p:sp>
    </p:spTree>
    <p:extLst>
      <p:ext uri="{BB962C8B-B14F-4D97-AF65-F5344CB8AC3E}">
        <p14:creationId xmlns:p14="http://schemas.microsoft.com/office/powerpoint/2010/main" val="852359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A7BC9A-F0A0-4332-BE94-E41B7031E45E}"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7559F3-CC9F-426D-A99C-DE66FA139A33}" type="slidenum">
              <a:rPr lang="en-US" smtClean="0"/>
              <a:t>‹#›</a:t>
            </a:fld>
            <a:endParaRPr lang="en-US"/>
          </a:p>
        </p:txBody>
      </p:sp>
    </p:spTree>
    <p:extLst>
      <p:ext uri="{BB962C8B-B14F-4D97-AF65-F5344CB8AC3E}">
        <p14:creationId xmlns:p14="http://schemas.microsoft.com/office/powerpoint/2010/main" val="4246992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6A7BC9A-F0A0-4332-BE94-E41B7031E45E}" type="datetimeFigureOut">
              <a:rPr lang="en-US" smtClean="0"/>
              <a:t>5/17/2025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7559F3-CC9F-426D-A99C-DE66FA139A33}" type="slidenum">
              <a:rPr lang="en-US" smtClean="0"/>
              <a:t>‹#›</a:t>
            </a:fld>
            <a:endParaRPr lang="en-US"/>
          </a:p>
        </p:txBody>
      </p:sp>
    </p:spTree>
    <p:extLst>
      <p:ext uri="{BB962C8B-B14F-4D97-AF65-F5344CB8AC3E}">
        <p14:creationId xmlns:p14="http://schemas.microsoft.com/office/powerpoint/2010/main" val="1600709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6A7BC9A-F0A0-4332-BE94-E41B7031E45E}" type="datetimeFigureOut">
              <a:rPr lang="en-US" smtClean="0"/>
              <a:t>5/17/2025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7559F3-CC9F-426D-A99C-DE66FA139A33}" type="slidenum">
              <a:rPr lang="en-US" smtClean="0"/>
              <a:t>‹#›</a:t>
            </a:fld>
            <a:endParaRPr lang="en-US"/>
          </a:p>
        </p:txBody>
      </p:sp>
    </p:spTree>
    <p:extLst>
      <p:ext uri="{BB962C8B-B14F-4D97-AF65-F5344CB8AC3E}">
        <p14:creationId xmlns:p14="http://schemas.microsoft.com/office/powerpoint/2010/main" val="3509276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6A7BC9A-F0A0-4332-BE94-E41B7031E45E}" type="datetimeFigureOut">
              <a:rPr lang="en-US" smtClean="0"/>
              <a:t>5/17/2025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7559F3-CC9F-426D-A99C-DE66FA139A33}" type="slidenum">
              <a:rPr lang="en-US" smtClean="0"/>
              <a:t>‹#›</a:t>
            </a:fld>
            <a:endParaRPr lang="en-US"/>
          </a:p>
        </p:txBody>
      </p:sp>
    </p:spTree>
    <p:extLst>
      <p:ext uri="{BB962C8B-B14F-4D97-AF65-F5344CB8AC3E}">
        <p14:creationId xmlns:p14="http://schemas.microsoft.com/office/powerpoint/2010/main" val="3184212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A7BC9A-F0A0-4332-BE94-E41B7031E45E}" type="datetimeFigureOut">
              <a:rPr lang="en-US" smtClean="0"/>
              <a:t>5/17/2025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7559F3-CC9F-426D-A99C-DE66FA139A33}" type="slidenum">
              <a:rPr lang="en-US" smtClean="0"/>
              <a:t>‹#›</a:t>
            </a:fld>
            <a:endParaRPr lang="en-US"/>
          </a:p>
        </p:txBody>
      </p:sp>
    </p:spTree>
    <p:extLst>
      <p:ext uri="{BB962C8B-B14F-4D97-AF65-F5344CB8AC3E}">
        <p14:creationId xmlns:p14="http://schemas.microsoft.com/office/powerpoint/2010/main" val="264846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6A7BC9A-F0A0-4332-BE94-E41B7031E45E}" type="datetimeFigureOut">
              <a:rPr lang="en-US" smtClean="0"/>
              <a:t>5/17/2025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7559F3-CC9F-426D-A99C-DE66FA139A33}" type="slidenum">
              <a:rPr lang="en-US" smtClean="0"/>
              <a:t>‹#›</a:t>
            </a:fld>
            <a:endParaRPr lang="en-US"/>
          </a:p>
        </p:txBody>
      </p:sp>
    </p:spTree>
    <p:extLst>
      <p:ext uri="{BB962C8B-B14F-4D97-AF65-F5344CB8AC3E}">
        <p14:creationId xmlns:p14="http://schemas.microsoft.com/office/powerpoint/2010/main" val="1149291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6A7BC9A-F0A0-4332-BE94-E41B7031E45E}" type="datetimeFigureOut">
              <a:rPr lang="en-US" smtClean="0"/>
              <a:t>5/17/2025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7559F3-CC9F-426D-A99C-DE66FA139A33}" type="slidenum">
              <a:rPr lang="en-US" smtClean="0"/>
              <a:t>‹#›</a:t>
            </a:fld>
            <a:endParaRPr lang="en-US"/>
          </a:p>
        </p:txBody>
      </p:sp>
    </p:spTree>
    <p:extLst>
      <p:ext uri="{BB962C8B-B14F-4D97-AF65-F5344CB8AC3E}">
        <p14:creationId xmlns:p14="http://schemas.microsoft.com/office/powerpoint/2010/main" val="3365968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6A7BC9A-F0A0-4332-BE94-E41B7031E45E}" type="datetimeFigureOut">
              <a:rPr lang="en-US" smtClean="0"/>
              <a:t>5/17/2025</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57559F3-CC9F-426D-A99C-DE66FA139A33}" type="slidenum">
              <a:rPr lang="en-US" smtClean="0"/>
              <a:t>‹#›</a:t>
            </a:fld>
            <a:endParaRPr lang="en-US"/>
          </a:p>
        </p:txBody>
      </p:sp>
    </p:spTree>
    <p:extLst>
      <p:ext uri="{BB962C8B-B14F-4D97-AF65-F5344CB8AC3E}">
        <p14:creationId xmlns:p14="http://schemas.microsoft.com/office/powerpoint/2010/main" val="1328058899"/>
      </p:ext>
    </p:extLst>
  </p:cSld>
  <p:clrMap bg1="dk1" tx1="lt1" bg2="dk2" tx2="lt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0800000" flipV="1">
            <a:off x="754640" y="869628"/>
            <a:ext cx="7588367" cy="45719"/>
          </a:xfrm>
        </p:spPr>
        <p:txBody>
          <a:bodyPr>
            <a:normAutofit fontScale="90000"/>
          </a:bodyPr>
          <a:lstStyle/>
          <a:p>
            <a:r>
              <a:rPr lang="en-US" dirty="0" smtClean="0"/>
              <a:t>PROJECT REQUIREMENT</a:t>
            </a:r>
            <a:endParaRPr lang="en-US" dirty="0"/>
          </a:p>
        </p:txBody>
      </p:sp>
      <p:sp>
        <p:nvSpPr>
          <p:cNvPr id="3" name="Subtitle 2"/>
          <p:cNvSpPr>
            <a:spLocks noGrp="1"/>
          </p:cNvSpPr>
          <p:nvPr>
            <p:ph type="subTitle" idx="1"/>
          </p:nvPr>
        </p:nvSpPr>
        <p:spPr>
          <a:xfrm>
            <a:off x="2457450" y="1228724"/>
            <a:ext cx="4581524" cy="5162551"/>
          </a:xfrm>
        </p:spPr>
        <p:txBody>
          <a:bodyPr>
            <a:normAutofit fontScale="77500" lnSpcReduction="20000"/>
          </a:bodyPr>
          <a:lstStyle/>
          <a:p>
            <a:endParaRPr lang="en-US" b="1" dirty="0" smtClean="0"/>
          </a:p>
          <a:p>
            <a:r>
              <a:rPr lang="en-US" b="1" dirty="0" smtClean="0"/>
              <a:t>TITLE:IMPACT OF ICT ON EDUCATION</a:t>
            </a:r>
          </a:p>
          <a:p>
            <a:endParaRPr lang="en-US" b="1" dirty="0" smtClean="0"/>
          </a:p>
          <a:p>
            <a:endParaRPr lang="en-US" b="1" dirty="0" smtClean="0"/>
          </a:p>
          <a:p>
            <a:r>
              <a:rPr lang="en-US" b="1" dirty="0" smtClean="0"/>
              <a:t>NAMES:MUKAMANA MARIHA</a:t>
            </a:r>
          </a:p>
          <a:p>
            <a:r>
              <a:rPr lang="en-US" b="1" dirty="0"/>
              <a:t> </a:t>
            </a:r>
            <a:r>
              <a:rPr lang="en-US" b="1" dirty="0" smtClean="0"/>
              <a:t>                  AND</a:t>
            </a:r>
          </a:p>
          <a:p>
            <a:r>
              <a:rPr lang="en-US" b="1" smtClean="0"/>
              <a:t>NAMES: NSHIMIYUMUKIZA JANVIER</a:t>
            </a:r>
            <a:endParaRPr lang="en-US" b="1" dirty="0" smtClean="0"/>
          </a:p>
          <a:p>
            <a:endParaRPr lang="en-US" b="1" dirty="0" smtClean="0"/>
          </a:p>
          <a:p>
            <a:endParaRPr lang="en-US" b="1" dirty="0" smtClean="0"/>
          </a:p>
          <a:p>
            <a:endParaRPr lang="en-US" b="1" dirty="0" smtClean="0"/>
          </a:p>
          <a:p>
            <a:r>
              <a:rPr lang="en-US" b="1" dirty="0" smtClean="0"/>
              <a:t>INSTITUTION: L3 SOD</a:t>
            </a:r>
          </a:p>
          <a:p>
            <a:endParaRPr lang="en-US" b="1" dirty="0" smtClean="0"/>
          </a:p>
          <a:p>
            <a:r>
              <a:rPr lang="en-US" b="1" dirty="0" smtClean="0"/>
              <a:t>DATE: APRIL 2025</a:t>
            </a:r>
          </a:p>
          <a:p>
            <a:endParaRPr lang="en-US" b="1" dirty="0" smtClean="0"/>
          </a:p>
          <a:p>
            <a:r>
              <a:rPr lang="en-US" b="1" dirty="0" smtClean="0"/>
              <a:t>COMPANY NAME :</a:t>
            </a:r>
          </a:p>
          <a:p>
            <a:r>
              <a:rPr lang="en-US" b="1" dirty="0" smtClean="0"/>
              <a:t> CPEC SAINT BABETH TSS.</a:t>
            </a:r>
            <a:endParaRPr lang="en-US" b="1" dirty="0"/>
          </a:p>
        </p:txBody>
      </p:sp>
    </p:spTree>
    <p:extLst>
      <p:ext uri="{BB962C8B-B14F-4D97-AF65-F5344CB8AC3E}">
        <p14:creationId xmlns:p14="http://schemas.microsoft.com/office/powerpoint/2010/main" val="1757416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heel(1)">
                                      <p:cBhvr>
                                        <p:cTn id="7" dur="3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heel(1)">
                                      <p:cBhvr>
                                        <p:cTn id="12" dur="30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heel(1)">
                                      <p:cBhvr>
                                        <p:cTn id="17" dur="30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heel(1)">
                                      <p:cBhvr>
                                        <p:cTn id="22" dur="30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wheel(1)">
                                      <p:cBhvr>
                                        <p:cTn id="27" dur="30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wheel(1)">
                                      <p:cBhvr>
                                        <p:cTn id="32" dur="3000"/>
                                        <p:tgtEl>
                                          <p:spTgt spid="3">
                                            <p:txEl>
                                              <p:pRg st="12" end="1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animEffect transition="in" filter="wheel(1)">
                                      <p:cBhvr>
                                        <p:cTn id="37" dur="3000"/>
                                        <p:tgtEl>
                                          <p:spTgt spid="3">
                                            <p:txEl>
                                              <p:pRg st="14" end="1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wheel(1)">
                                      <p:cBhvr>
                                        <p:cTn id="42" dur="30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Conclusion</a:t>
            </a:r>
            <a:br>
              <a:rPr lang="en-US" smtClean="0"/>
            </a:br>
            <a:endParaRPr lang="en-US"/>
          </a:p>
        </p:txBody>
      </p:sp>
      <p:sp>
        <p:nvSpPr>
          <p:cNvPr id="3" name="Content Placeholder 2"/>
          <p:cNvSpPr>
            <a:spLocks noGrp="1"/>
          </p:cNvSpPr>
          <p:nvPr>
            <p:ph idx="1"/>
          </p:nvPr>
        </p:nvSpPr>
        <p:spPr/>
        <p:txBody>
          <a:bodyPr>
            <a:normAutofit fontScale="62500" lnSpcReduction="20000"/>
          </a:bodyPr>
          <a:lstStyle/>
          <a:p>
            <a:r>
              <a:rPr lang="en-US" dirty="0"/>
              <a:t>Conclusion</a:t>
            </a:r>
            <a:endParaRPr lang="en-US" b="1" dirty="0"/>
          </a:p>
          <a:p>
            <a:r>
              <a:rPr lang="en-US" dirty="0"/>
              <a:t>In conclusion, </a:t>
            </a:r>
            <a:r>
              <a:rPr lang="en-US" b="1" dirty="0"/>
              <a:t>ICT (Information and Communication Technology)</a:t>
            </a:r>
            <a:r>
              <a:rPr lang="en-US" dirty="0"/>
              <a:t> is changing the way students learn in Rwanda. With the help of </a:t>
            </a:r>
            <a:r>
              <a:rPr lang="en-US" b="1" dirty="0"/>
              <a:t>smartboards</a:t>
            </a:r>
            <a:r>
              <a:rPr lang="en-US" dirty="0"/>
              <a:t>, </a:t>
            </a:r>
            <a:r>
              <a:rPr lang="en-US" b="1" dirty="0"/>
              <a:t>tablets</a:t>
            </a:r>
            <a:r>
              <a:rPr lang="en-US" dirty="0"/>
              <a:t>, and </a:t>
            </a:r>
            <a:r>
              <a:rPr lang="en-US" b="1" dirty="0"/>
              <a:t>computers</a:t>
            </a:r>
            <a:r>
              <a:rPr lang="en-US" dirty="0"/>
              <a:t>, students can now learn in a more fun and interesting way. These tools help them understand difficult subjects better and enjoy their lessons more.</a:t>
            </a:r>
          </a:p>
          <a:p>
            <a:r>
              <a:rPr lang="en-US" dirty="0"/>
              <a:t>ICT is also helping students in both </a:t>
            </a:r>
            <a:r>
              <a:rPr lang="en-US" b="1" dirty="0"/>
              <a:t>cities</a:t>
            </a:r>
            <a:r>
              <a:rPr lang="en-US" dirty="0"/>
              <a:t> and </a:t>
            </a:r>
            <a:r>
              <a:rPr lang="en-US" b="1" dirty="0"/>
              <a:t>rural areas</a:t>
            </a:r>
            <a:r>
              <a:rPr lang="en-US" dirty="0"/>
              <a:t> to get the same educational resources. Even students in remote areas can now learn through </a:t>
            </a:r>
            <a:r>
              <a:rPr lang="en-US" b="1" dirty="0"/>
              <a:t>solar-powered computers</a:t>
            </a:r>
            <a:r>
              <a:rPr lang="en-US" dirty="0"/>
              <a:t> and </a:t>
            </a:r>
            <a:r>
              <a:rPr lang="en-US" b="1" dirty="0"/>
              <a:t>e-learning platforms</a:t>
            </a:r>
            <a:r>
              <a:rPr lang="en-US" dirty="0"/>
              <a:t>, which was not possible before.</a:t>
            </a:r>
          </a:p>
          <a:p>
            <a:r>
              <a:rPr lang="en-US" dirty="0"/>
              <a:t>Teachers are also learning how to use ICT tools to teach better. They can give students more support and track their progress easily, making learning more effective.</a:t>
            </a:r>
          </a:p>
          <a:p>
            <a:r>
              <a:rPr lang="en-US" dirty="0"/>
              <a:t>ICT is also preparing students for the future by helping them learn important </a:t>
            </a:r>
            <a:r>
              <a:rPr lang="en-US" b="1" dirty="0"/>
              <a:t>digital skills</a:t>
            </a:r>
            <a:r>
              <a:rPr lang="en-US" dirty="0"/>
              <a:t>. These skills are important for many jobs today and in the future.</a:t>
            </a:r>
          </a:p>
          <a:p>
            <a:r>
              <a:rPr lang="en-US" dirty="0"/>
              <a:t>Although there are some challenges, like the cost of technology and the need for more resources, </a:t>
            </a:r>
            <a:r>
              <a:rPr lang="en-US" b="1" dirty="0"/>
              <a:t>ICT</a:t>
            </a:r>
            <a:r>
              <a:rPr lang="en-US" dirty="0"/>
              <a:t> is helping to make education in Rwanda much better. With more support, education will continue to improve, and more students will benefit from these tools.</a:t>
            </a:r>
          </a:p>
          <a:p>
            <a:r>
              <a:rPr lang="en-US" b="1" dirty="0"/>
              <a:t>ICT is helping students learn better and faster, no matter where they live. It is helping to build a better future for education in Rwanda.</a:t>
            </a:r>
            <a:endParaRPr lang="en-US" dirty="0"/>
          </a:p>
          <a:p>
            <a:endParaRPr lang="en-US" dirty="0"/>
          </a:p>
        </p:txBody>
      </p:sp>
    </p:spTree>
    <p:extLst>
      <p:ext uri="{BB962C8B-B14F-4D97-AF65-F5344CB8AC3E}">
        <p14:creationId xmlns:p14="http://schemas.microsoft.com/office/powerpoint/2010/main" val="1803839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a:t>
            </a:r>
            <a:endParaRPr lang="en-US" dirty="0"/>
          </a:p>
        </p:txBody>
      </p:sp>
      <p:sp>
        <p:nvSpPr>
          <p:cNvPr id="4" name="Rectangle 1"/>
          <p:cNvSpPr>
            <a:spLocks noGrp="1" noChangeArrowheads="1"/>
          </p:cNvSpPr>
          <p:nvPr>
            <p:ph idx="1"/>
          </p:nvPr>
        </p:nvSpPr>
        <p:spPr bwMode="auto">
          <a:xfrm>
            <a:off x="504825" y="1645126"/>
            <a:ext cx="876917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1.Introduction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2.Benefits of ICT in Education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3.Challenges of ICT in Education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4.ICT Tools and Technologies in Education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5.Case Studies and Examples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6.Conclusion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7.References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195468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rot="10800000">
            <a:off x="1659752" y="2147483647"/>
            <a:ext cx="4472208" cy="134196174"/>
          </a:xfrm>
        </p:spPr>
        <p:txBody>
          <a:bodyPr/>
          <a:lstStyle/>
          <a:p>
            <a:endParaRPr lang="en-US" dirty="0"/>
          </a:p>
        </p:txBody>
      </p:sp>
      <p:sp>
        <p:nvSpPr>
          <p:cNvPr id="7" name="Rectangle 4"/>
          <p:cNvSpPr>
            <a:spLocks noChangeArrowheads="1"/>
          </p:cNvSpPr>
          <p:nvPr/>
        </p:nvSpPr>
        <p:spPr bwMode="auto">
          <a:xfrm rot="10800000" flipV="1">
            <a:off x="1182157" y="3700390"/>
            <a:ext cx="6342592" cy="733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1F4D78"/>
                </a:solidFill>
                <a:effectLst/>
                <a:latin typeface="Century Gothic" panose="020B0502020202020204" pitchFamily="34" charset="0"/>
                <a:ea typeface="Times New Roman" panose="02020603050405020304" pitchFamily="18" charset="0"/>
                <a:cs typeface="Times New Roman" panose="02020603050405020304" pitchFamily="18" charset="0"/>
              </a:rPr>
              <a:t>General Objective: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smtClean="0">
                <a:ln>
                  <a:noFill/>
                </a:ln>
                <a:solidFill>
                  <a:schemeClr val="tx1"/>
                </a:solidFill>
                <a:effectLst/>
                <a:latin typeface="Palatino Linotype" panose="02040502050505030304" pitchFamily="18" charset="0"/>
                <a:ea typeface="Palatino Linotype" panose="02040502050505030304" pitchFamily="18" charset="0"/>
                <a:cs typeface="Times New Roman" panose="02020603050405020304" pitchFamily="18" charset="0"/>
              </a:rPr>
              <a:t>To find out how ICT (Information and Communication Technology) affects education in Rwanda.</a:t>
            </a:r>
            <a:endParaRPr kumimoji="0" lang="en-US" altLang="en-US" sz="9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rot="10800000" flipV="1">
            <a:off x="1182157" y="1863724"/>
            <a:ext cx="6342592" cy="292101"/>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9" name="Rectangle 6"/>
          <p:cNvSpPr>
            <a:spLocks noChangeArrowheads="1"/>
          </p:cNvSpPr>
          <p:nvPr/>
        </p:nvSpPr>
        <p:spPr bwMode="auto">
          <a:xfrm rot="10800000" flipV="1">
            <a:off x="1182157" y="4337459"/>
            <a:ext cx="6342592" cy="1410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1F4D78"/>
                </a:solidFill>
                <a:effectLst/>
                <a:latin typeface="Century Gothic" panose="020B0502020202020204" pitchFamily="34" charset="0"/>
                <a:ea typeface="Times New Roman" panose="02020603050405020304" pitchFamily="18" charset="0"/>
                <a:cs typeface="Times New Roman" panose="02020603050405020304" pitchFamily="18" charset="0"/>
              </a:rPr>
              <a:t>Specific Objectives: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100" b="0" i="0" u="none" strike="noStrike" cap="none" normalizeH="0" baseline="0" smtClean="0">
                <a:ln>
                  <a:noFill/>
                </a:ln>
                <a:solidFill>
                  <a:schemeClr val="tx1"/>
                </a:solidFill>
                <a:effectLst/>
                <a:latin typeface="Palatino Linotype" panose="02040502050505030304" pitchFamily="18" charset="0"/>
                <a:ea typeface="Palatino Linotype" panose="02040502050505030304" pitchFamily="18" charset="0"/>
                <a:cs typeface="Times New Roman" panose="02020603050405020304" pitchFamily="18" charset="0"/>
              </a:rPr>
              <a:t>To see how ICT is used in schools in Rwanda.</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100" b="0" i="0" u="none" strike="noStrike" cap="none" normalizeH="0" baseline="0" smtClean="0">
                <a:ln>
                  <a:noFill/>
                </a:ln>
                <a:solidFill>
                  <a:schemeClr val="tx1"/>
                </a:solidFill>
                <a:effectLst/>
                <a:latin typeface="Palatino Linotype" panose="02040502050505030304" pitchFamily="18" charset="0"/>
                <a:ea typeface="Palatino Linotype" panose="02040502050505030304" pitchFamily="18" charset="0"/>
                <a:cs typeface="Times New Roman" panose="02020603050405020304" pitchFamily="18" charset="0"/>
              </a:rPr>
              <a:t>To understand how ICT helps teachers in teaching.</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100" b="0" i="0" u="none" strike="noStrike" cap="none" normalizeH="0" baseline="0" smtClean="0">
                <a:ln>
                  <a:noFill/>
                </a:ln>
                <a:solidFill>
                  <a:schemeClr val="tx1"/>
                </a:solidFill>
                <a:effectLst/>
                <a:latin typeface="Palatino Linotype" panose="02040502050505030304" pitchFamily="18" charset="0"/>
                <a:ea typeface="Palatino Linotype" panose="02040502050505030304" pitchFamily="18" charset="0"/>
                <a:cs typeface="Times New Roman" panose="02020603050405020304" pitchFamily="18" charset="0"/>
              </a:rPr>
              <a:t>To learn how students use ICT to help them learn.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100" b="0" i="0" u="none" strike="noStrike" cap="none" normalizeH="0" baseline="0" smtClean="0">
                <a:ln>
                  <a:noFill/>
                </a:ln>
                <a:solidFill>
                  <a:schemeClr val="tx1"/>
                </a:solidFill>
                <a:effectLst/>
                <a:latin typeface="Palatino Linotype" panose="02040502050505030304" pitchFamily="18" charset="0"/>
                <a:ea typeface="Palatino Linotype" panose="02040502050505030304" pitchFamily="18" charset="0"/>
                <a:cs typeface="Times New Roman" panose="02020603050405020304" pitchFamily="18" charset="0"/>
              </a:rPr>
              <a:t>To find out the problems teachers and students face when using ICT.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100" b="0" i="0" u="none" strike="noStrike" cap="none" normalizeH="0" baseline="0" smtClean="0">
                <a:ln>
                  <a:noFill/>
                </a:ln>
                <a:solidFill>
                  <a:schemeClr val="tx1"/>
                </a:solidFill>
                <a:effectLst/>
                <a:latin typeface="Palatino Linotype" panose="02040502050505030304" pitchFamily="18" charset="0"/>
                <a:ea typeface="Palatino Linotype" panose="02040502050505030304" pitchFamily="18" charset="0"/>
                <a:cs typeface="Times New Roman" panose="02020603050405020304" pitchFamily="18" charset="0"/>
              </a:rPr>
              <a:t>To give suggestions on how ICT can improve education in Rwanda.</a:t>
            </a:r>
            <a:endParaRPr kumimoji="0" lang="en-US" altLang="en-US" sz="9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 name="Rectangle 7"/>
          <p:cNvSpPr>
            <a:spLocks noChangeArrowheads="1"/>
          </p:cNvSpPr>
          <p:nvPr/>
        </p:nvSpPr>
        <p:spPr bwMode="auto">
          <a:xfrm rot="10800000" flipV="1">
            <a:off x="1182157" y="2336799"/>
            <a:ext cx="6342592" cy="292101"/>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3"/>
          <p:cNvSpPr/>
          <p:nvPr/>
        </p:nvSpPr>
        <p:spPr>
          <a:xfrm>
            <a:off x="4739699" y="3244334"/>
            <a:ext cx="2712602" cy="369332"/>
          </a:xfrm>
          <a:prstGeom prst="rect">
            <a:avLst/>
          </a:prstGeom>
        </p:spPr>
        <p:txBody>
          <a:bodyPr wrap="none">
            <a:spAutoFit/>
          </a:bodyPr>
          <a:lstStyle/>
          <a:p>
            <a:r>
              <a:rPr lang="en-US" dirty="0"/>
              <a:t>RESEARCH OBJECTIVES</a:t>
            </a:r>
          </a:p>
        </p:txBody>
      </p:sp>
    </p:spTree>
    <p:extLst>
      <p:ext uri="{BB962C8B-B14F-4D97-AF65-F5344CB8AC3E}">
        <p14:creationId xmlns:p14="http://schemas.microsoft.com/office/powerpoint/2010/main" val="21297029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   </a:t>
            </a:r>
            <a:r>
              <a:rPr lang="en-US" dirty="0"/>
              <a:t>What People Think:</a:t>
            </a:r>
            <a:endParaRPr lang="en-US" b="1" dirty="0"/>
          </a:p>
          <a:p>
            <a:pPr lvl="0"/>
            <a:r>
              <a:rPr lang="en-US" b="1" dirty="0"/>
              <a:t>Dr. John Doe</a:t>
            </a:r>
            <a:r>
              <a:rPr lang="en-US" dirty="0"/>
              <a:t> thinks ICT can make education better, but teachers need more help to use it.</a:t>
            </a:r>
          </a:p>
          <a:p>
            <a:pPr lvl="0"/>
            <a:r>
              <a:rPr lang="en-US" b="1" dirty="0"/>
              <a:t>Prof. Jane Smith</a:t>
            </a:r>
            <a:r>
              <a:rPr lang="en-US" dirty="0"/>
              <a:t> says teachers need more training on how to use ICT tools.</a:t>
            </a:r>
          </a:p>
          <a:p>
            <a:pPr lvl="0"/>
            <a:r>
              <a:rPr lang="en-US" b="1" dirty="0"/>
              <a:t>UNESCO</a:t>
            </a:r>
            <a:r>
              <a:rPr lang="en-US" dirty="0"/>
              <a:t> says ICT can improve education but we need to fix problems like bad internet and lack of training.</a:t>
            </a:r>
          </a:p>
          <a:p>
            <a:pPr lvl="0"/>
            <a:r>
              <a:rPr lang="en-US" b="1" dirty="0"/>
              <a:t>Rwanda’s Ministry of Education</a:t>
            </a:r>
            <a:r>
              <a:rPr lang="en-US" dirty="0"/>
              <a:t> is working to bring more ICT to schools, especially in rural areas.</a:t>
            </a:r>
          </a:p>
          <a:p>
            <a:r>
              <a:rPr lang="en-US" b="1" dirty="0"/>
              <a:t>Dr. Samuel </a:t>
            </a:r>
            <a:r>
              <a:rPr lang="en-US" b="1" dirty="0" err="1"/>
              <a:t>Ntagengwa</a:t>
            </a:r>
            <a:r>
              <a:rPr lang="en-US" dirty="0"/>
              <a:t> says rural schools need more help with ICT and better access to technology</a:t>
            </a:r>
          </a:p>
        </p:txBody>
      </p:sp>
    </p:spTree>
    <p:extLst>
      <p:ext uri="{BB962C8B-B14F-4D97-AF65-F5344CB8AC3E}">
        <p14:creationId xmlns:p14="http://schemas.microsoft.com/office/powerpoint/2010/main" val="1234254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1.Introduction</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b="1" dirty="0"/>
              <a:t>What is ICT?</a:t>
            </a:r>
            <a:endParaRPr lang="en-US" dirty="0"/>
          </a:p>
          <a:p>
            <a:pPr lvl="0"/>
            <a:r>
              <a:rPr lang="en-US" b="1" dirty="0"/>
              <a:t>ICT (Information and Communication Technology)</a:t>
            </a:r>
            <a:r>
              <a:rPr lang="en-US" dirty="0"/>
              <a:t> refers to the use of technology to handle information, which includes tools like computers, the internet, software, mobile devices, and communication platforms. It’s how we access, manage, and share information using digital tools.</a:t>
            </a:r>
          </a:p>
          <a:p>
            <a:r>
              <a:rPr lang="en-US" b="1" u="sng" dirty="0"/>
              <a:t>Importance of ICT in Education</a:t>
            </a:r>
            <a:endParaRPr lang="en-US" u="sng" dirty="0"/>
          </a:p>
          <a:p>
            <a:r>
              <a:rPr lang="en-US" b="1" dirty="0"/>
              <a:t>Improving Access to </a:t>
            </a:r>
            <a:r>
              <a:rPr lang="en-US" b="1" dirty="0" smtClean="0"/>
              <a:t>Information.</a:t>
            </a:r>
          </a:p>
          <a:p>
            <a:r>
              <a:rPr lang="en-US" b="1" dirty="0"/>
              <a:t>Supporting Diverse Learning </a:t>
            </a:r>
            <a:r>
              <a:rPr lang="en-US" b="1" dirty="0" smtClean="0"/>
              <a:t>Styles.</a:t>
            </a:r>
          </a:p>
          <a:p>
            <a:r>
              <a:rPr lang="en-US" b="1" dirty="0"/>
              <a:t>Global Learning </a:t>
            </a:r>
            <a:r>
              <a:rPr lang="en-US" b="1" dirty="0" smtClean="0"/>
              <a:t>Opportunities.</a:t>
            </a:r>
            <a:endParaRPr lang="en-US" dirty="0"/>
          </a:p>
        </p:txBody>
      </p:sp>
    </p:spTree>
    <p:extLst>
      <p:ext uri="{BB962C8B-B14F-4D97-AF65-F5344CB8AC3E}">
        <p14:creationId xmlns:p14="http://schemas.microsoft.com/office/powerpoint/2010/main" val="3554507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2.The benefits of ICT on education</a:t>
            </a:r>
            <a:endParaRPr lang="en-US" dirty="0"/>
          </a:p>
        </p:txBody>
      </p:sp>
      <p:sp>
        <p:nvSpPr>
          <p:cNvPr id="3" name="Content Placeholder 2"/>
          <p:cNvSpPr>
            <a:spLocks noGrp="1"/>
          </p:cNvSpPr>
          <p:nvPr>
            <p:ph idx="1"/>
          </p:nvPr>
        </p:nvSpPr>
        <p:spPr/>
        <p:txBody>
          <a:bodyPr>
            <a:normAutofit fontScale="85000" lnSpcReduction="20000"/>
          </a:bodyPr>
          <a:lstStyle/>
          <a:p>
            <a:pPr lvl="0"/>
            <a:r>
              <a:rPr lang="en-US" b="1" dirty="0"/>
              <a:t>Easy access</a:t>
            </a:r>
            <a:r>
              <a:rPr lang="en-US" dirty="0"/>
              <a:t>: Find information quickly online.</a:t>
            </a:r>
          </a:p>
          <a:p>
            <a:pPr lvl="0"/>
            <a:r>
              <a:rPr lang="en-US" b="1" dirty="0"/>
              <a:t>Fun learning</a:t>
            </a:r>
            <a:r>
              <a:rPr lang="en-US" dirty="0"/>
              <a:t>: Learn with videos, games, and pictures.</a:t>
            </a:r>
          </a:p>
          <a:p>
            <a:pPr lvl="0"/>
            <a:r>
              <a:rPr lang="en-US" b="1" dirty="0"/>
              <a:t>Learn at your own pace</a:t>
            </a:r>
            <a:r>
              <a:rPr lang="en-US" dirty="0"/>
              <a:t>: Go as fast or slow as you need.</a:t>
            </a:r>
          </a:p>
          <a:p>
            <a:pPr lvl="0"/>
            <a:r>
              <a:rPr lang="en-US" b="1" dirty="0"/>
              <a:t>Talk and work together</a:t>
            </a:r>
            <a:r>
              <a:rPr lang="en-US" dirty="0"/>
              <a:t>: Use email and online groups to communicate.</a:t>
            </a:r>
          </a:p>
          <a:p>
            <a:pPr lvl="0"/>
            <a:r>
              <a:rPr lang="en-US" b="1" dirty="0"/>
              <a:t>Global learning</a:t>
            </a:r>
            <a:r>
              <a:rPr lang="en-US" dirty="0"/>
              <a:t>: Learn from people around the world.</a:t>
            </a:r>
          </a:p>
          <a:p>
            <a:pPr lvl="0"/>
            <a:r>
              <a:rPr lang="en-US" b="1" dirty="0"/>
              <a:t>Improved thinking skills</a:t>
            </a:r>
            <a:r>
              <a:rPr lang="en-US" dirty="0"/>
              <a:t>: Research and solve problems.</a:t>
            </a:r>
          </a:p>
          <a:p>
            <a:pPr lvl="0"/>
            <a:r>
              <a:rPr lang="en-US" b="1" dirty="0"/>
              <a:t>Ready for the future</a:t>
            </a:r>
            <a:r>
              <a:rPr lang="en-US" dirty="0"/>
              <a:t>: Prepare for digital jobs.</a:t>
            </a:r>
          </a:p>
          <a:p>
            <a:pPr lvl="0"/>
            <a:r>
              <a:rPr lang="en-US" b="1" dirty="0"/>
              <a:t>Flexible learning</a:t>
            </a:r>
            <a:r>
              <a:rPr lang="en-US" dirty="0"/>
              <a:t>: Learn anytime, anywhere.</a:t>
            </a:r>
          </a:p>
          <a:p>
            <a:pPr lvl="0"/>
            <a:r>
              <a:rPr lang="en-US" b="1" dirty="0"/>
              <a:t>Saves money</a:t>
            </a:r>
            <a:r>
              <a:rPr lang="en-US" dirty="0"/>
              <a:t>: Use digital tools to save on books.</a:t>
            </a:r>
          </a:p>
          <a:p>
            <a:r>
              <a:rPr lang="en-US" dirty="0"/>
              <a:t>    </a:t>
            </a:r>
          </a:p>
          <a:p>
            <a:endParaRPr lang="en-US" dirty="0"/>
          </a:p>
        </p:txBody>
      </p:sp>
    </p:spTree>
    <p:extLst>
      <p:ext uri="{BB962C8B-B14F-4D97-AF65-F5344CB8AC3E}">
        <p14:creationId xmlns:p14="http://schemas.microsoft.com/office/powerpoint/2010/main" val="3008463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t>
            </a:r>
            <a:r>
              <a:rPr lang="en-US" u="sng" dirty="0"/>
              <a:t> .CHALLENGS OF ICT ON EDUCATION</a:t>
            </a:r>
            <a:endParaRPr lang="en-US" dirty="0"/>
          </a:p>
        </p:txBody>
      </p:sp>
      <p:sp>
        <p:nvSpPr>
          <p:cNvPr id="3" name="Content Placeholder 2"/>
          <p:cNvSpPr>
            <a:spLocks noGrp="1"/>
          </p:cNvSpPr>
          <p:nvPr>
            <p:ph idx="1"/>
          </p:nvPr>
        </p:nvSpPr>
        <p:spPr>
          <a:xfrm>
            <a:off x="1154926" y="1719219465"/>
            <a:ext cx="8119075" cy="1049479514"/>
          </a:xfrm>
        </p:spPr>
        <p:txBody>
          <a:bodyPr/>
          <a:lstStyle/>
          <a:p>
            <a:r>
              <a:rPr lang="en-US" dirty="0" smtClean="0"/>
              <a:t>  </a:t>
            </a:r>
            <a:endParaRPr lang="en-US" dirty="0"/>
          </a:p>
        </p:txBody>
      </p:sp>
      <p:sp>
        <p:nvSpPr>
          <p:cNvPr id="6" name="Rectangle 3"/>
          <p:cNvSpPr>
            <a:spLocks noChangeArrowheads="1"/>
          </p:cNvSpPr>
          <p:nvPr/>
        </p:nvSpPr>
        <p:spPr bwMode="auto">
          <a:xfrm>
            <a:off x="677334" y="2532468"/>
            <a:ext cx="11514665" cy="2872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smtClean="0">
                <a:ln>
                  <a:noFill/>
                </a:ln>
                <a:solidFill>
                  <a:schemeClr val="tx1"/>
                </a:solidFill>
                <a:effectLst/>
                <a:latin typeface="Palatino Linotype" panose="02040502050505030304" pitchFamily="18" charset="0"/>
                <a:ea typeface="Palatino Linotype" panose="02040502050505030304" pitchFamily="18" charset="0"/>
                <a:cs typeface="Times New Roman" panose="02020603050405020304" pitchFamily="18" charset="0"/>
              </a:rPr>
              <a:t>High </a:t>
            </a:r>
            <a:r>
              <a:rPr kumimoji="0" lang="en-US" altLang="en-US" sz="2000" b="1" i="0" u="none" strike="noStrike" cap="none" normalizeH="0" baseline="0" dirty="0" smtClean="0">
                <a:ln>
                  <a:noFill/>
                </a:ln>
                <a:solidFill>
                  <a:schemeClr val="tx1"/>
                </a:solidFill>
                <a:effectLst/>
                <a:latin typeface="Palatino Linotype" panose="02040502050505030304" pitchFamily="18" charset="0"/>
                <a:ea typeface="Palatino Linotype" panose="02040502050505030304" pitchFamily="18" charset="0"/>
                <a:cs typeface="Times New Roman" panose="02020603050405020304" pitchFamily="18" charset="0"/>
              </a:rPr>
              <a:t>costs</a:t>
            </a:r>
            <a:r>
              <a:rPr kumimoji="0" lang="en-US" altLang="en-US" sz="2000" b="0" i="0" u="none" strike="noStrike" cap="none" normalizeH="0" baseline="0" dirty="0" smtClean="0">
                <a:ln>
                  <a:noFill/>
                </a:ln>
                <a:solidFill>
                  <a:schemeClr val="tx1"/>
                </a:solidFill>
                <a:effectLst/>
                <a:latin typeface="Palatino Linotype" panose="02040502050505030304" pitchFamily="18" charset="0"/>
                <a:ea typeface="Palatino Linotype" panose="02040502050505030304" pitchFamily="18" charset="0"/>
                <a:cs typeface="Times New Roman" panose="02020603050405020304" pitchFamily="18" charset="0"/>
              </a:rPr>
              <a:t>: Technology is expensive for schools to buy.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Palatino Linotype" panose="02040502050505030304" pitchFamily="18" charset="0"/>
                <a:ea typeface="Palatino Linotype" panose="02040502050505030304" pitchFamily="18" charset="0"/>
                <a:cs typeface="Times New Roman" panose="02020603050405020304" pitchFamily="18" charset="0"/>
              </a:rPr>
              <a:t>Too much screen time</a:t>
            </a:r>
            <a:r>
              <a:rPr kumimoji="0" lang="en-US" altLang="en-US" sz="2000" b="0" i="0" u="none" strike="noStrike" cap="none" normalizeH="0" baseline="0" dirty="0" smtClean="0">
                <a:ln>
                  <a:noFill/>
                </a:ln>
                <a:solidFill>
                  <a:schemeClr val="tx1"/>
                </a:solidFill>
                <a:effectLst/>
                <a:latin typeface="Palatino Linotype" panose="02040502050505030304" pitchFamily="18" charset="0"/>
                <a:ea typeface="Palatino Linotype" panose="02040502050505030304" pitchFamily="18" charset="0"/>
                <a:cs typeface="Times New Roman" panose="02020603050405020304" pitchFamily="18" charset="0"/>
              </a:rPr>
              <a:t>: Spending too long on screens can be harmful.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Palatino Linotype" panose="02040502050505030304" pitchFamily="18" charset="0"/>
                <a:ea typeface="Palatino Linotype" panose="02040502050505030304" pitchFamily="18" charset="0"/>
                <a:cs typeface="Times New Roman" panose="02020603050405020304" pitchFamily="18" charset="0"/>
              </a:rPr>
              <a:t>Unequal opportunities</a:t>
            </a:r>
            <a:r>
              <a:rPr kumimoji="0" lang="en-US" altLang="en-US" sz="2000" b="0" i="0" u="none" strike="noStrike" cap="none" normalizeH="0" baseline="0" dirty="0" smtClean="0">
                <a:ln>
                  <a:noFill/>
                </a:ln>
                <a:solidFill>
                  <a:schemeClr val="tx1"/>
                </a:solidFill>
                <a:effectLst/>
                <a:latin typeface="Palatino Linotype" panose="02040502050505030304" pitchFamily="18" charset="0"/>
                <a:ea typeface="Palatino Linotype" panose="02040502050505030304" pitchFamily="18" charset="0"/>
                <a:cs typeface="Times New Roman" panose="02020603050405020304" pitchFamily="18" charset="0"/>
              </a:rPr>
              <a:t>: Some students don’t have the same access to technology.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Palatino Linotype" panose="02040502050505030304" pitchFamily="18" charset="0"/>
                <a:ea typeface="Palatino Linotype" panose="02040502050505030304" pitchFamily="18" charset="0"/>
                <a:cs typeface="Times New Roman" panose="02020603050405020304" pitchFamily="18" charset="0"/>
              </a:rPr>
              <a:t>Distractions</a:t>
            </a:r>
            <a:r>
              <a:rPr kumimoji="0" lang="en-US" altLang="en-US" sz="2000" b="0" i="0" u="none" strike="noStrike" cap="none" normalizeH="0" baseline="0" dirty="0" smtClean="0">
                <a:ln>
                  <a:noFill/>
                </a:ln>
                <a:solidFill>
                  <a:schemeClr val="tx1"/>
                </a:solidFill>
                <a:effectLst/>
                <a:latin typeface="Palatino Linotype" panose="02040502050505030304" pitchFamily="18" charset="0"/>
                <a:ea typeface="Palatino Linotype" panose="02040502050505030304" pitchFamily="18" charset="0"/>
                <a:cs typeface="Times New Roman" panose="02020603050405020304" pitchFamily="18" charset="0"/>
              </a:rPr>
              <a:t>: Technology can distract students from learning.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Palatino Linotype" panose="02040502050505030304" pitchFamily="18" charset="0"/>
                <a:ea typeface="Palatino Linotype" panose="02040502050505030304" pitchFamily="18" charset="0"/>
                <a:cs typeface="Times New Roman" panose="02020603050405020304" pitchFamily="18" charset="0"/>
              </a:rPr>
              <a:t>Safety risks</a:t>
            </a:r>
            <a:r>
              <a:rPr kumimoji="0" lang="en-US" altLang="en-US" sz="2000" b="0" i="0" u="none" strike="noStrike" cap="none" normalizeH="0" baseline="0" dirty="0" smtClean="0">
                <a:ln>
                  <a:noFill/>
                </a:ln>
                <a:solidFill>
                  <a:schemeClr val="tx1"/>
                </a:solidFill>
                <a:effectLst/>
                <a:latin typeface="Palatino Linotype" panose="02040502050505030304" pitchFamily="18" charset="0"/>
                <a:ea typeface="Palatino Linotype" panose="02040502050505030304" pitchFamily="18" charset="0"/>
                <a:cs typeface="Times New Roman" panose="02020603050405020304" pitchFamily="18" charset="0"/>
              </a:rPr>
              <a:t>: The internet can expose students to dangers like cyberbullying.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Palatino Linotype" panose="02040502050505030304" pitchFamily="18" charset="0"/>
                <a:ea typeface="Palatino Linotype" panose="02040502050505030304" pitchFamily="18" charset="0"/>
                <a:cs typeface="Times New Roman" panose="02020603050405020304" pitchFamily="18" charset="0"/>
              </a:rPr>
              <a:t>Tech problems</a:t>
            </a:r>
            <a:r>
              <a:rPr kumimoji="0" lang="en-US" altLang="en-US" sz="2000" b="0" i="0" u="none" strike="noStrike" cap="none" normalizeH="0" baseline="0" dirty="0" smtClean="0">
                <a:ln>
                  <a:noFill/>
                </a:ln>
                <a:solidFill>
                  <a:schemeClr val="tx1"/>
                </a:solidFill>
                <a:effectLst/>
                <a:latin typeface="Palatino Linotype" panose="02040502050505030304" pitchFamily="18" charset="0"/>
                <a:ea typeface="Palatino Linotype" panose="02040502050505030304" pitchFamily="18" charset="0"/>
                <a:cs typeface="Times New Roman" panose="02020603050405020304" pitchFamily="18" charset="0"/>
              </a:rPr>
              <a:t>: Computers and the internet can stop working.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Palatino Linotype" panose="02040502050505030304" pitchFamily="18" charset="0"/>
                <a:ea typeface="Palatino Linotype" panose="02040502050505030304" pitchFamily="18" charset="0"/>
                <a:cs typeface="Times New Roman" panose="02020603050405020304" pitchFamily="18" charset="0"/>
              </a:rPr>
              <a:t>Preference for traditional learning</a:t>
            </a:r>
            <a:r>
              <a:rPr kumimoji="0" lang="en-US" altLang="en-US" sz="2000" b="0" i="0" u="none" strike="noStrike" cap="none" normalizeH="0" baseline="0" dirty="0" smtClean="0">
                <a:ln>
                  <a:noFill/>
                </a:ln>
                <a:solidFill>
                  <a:schemeClr val="tx1"/>
                </a:solidFill>
                <a:effectLst/>
                <a:latin typeface="Palatino Linotype" panose="02040502050505030304" pitchFamily="18" charset="0"/>
                <a:ea typeface="Palatino Linotype" panose="02040502050505030304" pitchFamily="18" charset="0"/>
                <a:cs typeface="Times New Roman" panose="02020603050405020304" pitchFamily="18" charset="0"/>
              </a:rPr>
              <a:t>: Some people prefer learning without technology.</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Palatino Linotype" panose="02040502050505030304" pitchFamily="18" charset="0"/>
                <a:ea typeface="Palatino Linotype" panose="02040502050505030304" pitchFamily="18" charset="0"/>
                <a:cs typeface="Times New Roman" panose="02020603050405020304" pitchFamily="18" charset="0"/>
              </a:rPr>
              <a:t>Lack of access</a:t>
            </a:r>
            <a:r>
              <a:rPr kumimoji="0" lang="en-US" altLang="en-US" sz="2000" b="0" i="0" u="none" strike="noStrike" cap="none" normalizeH="0" baseline="0" dirty="0" smtClean="0">
                <a:ln>
                  <a:noFill/>
                </a:ln>
                <a:solidFill>
                  <a:schemeClr val="tx1"/>
                </a:solidFill>
                <a:effectLst/>
                <a:latin typeface="Palatino Linotype" panose="02040502050505030304" pitchFamily="18" charset="0"/>
                <a:ea typeface="Palatino Linotype" panose="02040502050505030304" pitchFamily="18" charset="0"/>
                <a:cs typeface="Times New Roman" panose="02020603050405020304" pitchFamily="18" charset="0"/>
              </a:rPr>
              <a:t>: Not all students have computers or the internet.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flipH="1">
            <a:off x="12192000" y="865219"/>
            <a:ext cx="45719" cy="639732"/>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114232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4.ICT TOOLS AND TECHNOLOGIES IN EDUCATION</a:t>
            </a:r>
          </a:p>
        </p:txBody>
      </p:sp>
      <p:sp>
        <p:nvSpPr>
          <p:cNvPr id="3" name="Content Placeholder 2"/>
          <p:cNvSpPr>
            <a:spLocks noGrp="1"/>
          </p:cNvSpPr>
          <p:nvPr>
            <p:ph idx="1"/>
          </p:nvPr>
        </p:nvSpPr>
        <p:spPr/>
        <p:txBody>
          <a:bodyPr>
            <a:normAutofit fontScale="62500" lnSpcReduction="20000"/>
          </a:bodyPr>
          <a:lstStyle/>
          <a:p>
            <a:pPr lvl="0"/>
            <a:r>
              <a:rPr lang="en-US" dirty="0" smtClean="0"/>
              <a:t> </a:t>
            </a:r>
            <a:r>
              <a:rPr lang="en-US" b="1" dirty="0"/>
              <a:t>E-learning platforms</a:t>
            </a:r>
            <a:r>
              <a:rPr lang="en-US" dirty="0"/>
              <a:t>: Online websites and apps for courses and assignments (e.g., Google Classroom, Moodle).</a:t>
            </a:r>
          </a:p>
          <a:p>
            <a:pPr lvl="0"/>
            <a:r>
              <a:rPr lang="en-US" b="1" dirty="0"/>
              <a:t>Digital content</a:t>
            </a:r>
            <a:r>
              <a:rPr lang="en-US" dirty="0"/>
              <a:t>: Videos and interactive tools to make lessons more fun (e.g., Khan Academy, YouTube).</a:t>
            </a:r>
          </a:p>
          <a:p>
            <a:pPr lvl="0"/>
            <a:r>
              <a:rPr lang="en-US" b="1" dirty="0"/>
              <a:t>Communication tools</a:t>
            </a:r>
            <a:r>
              <a:rPr lang="en-US" dirty="0"/>
              <a:t>: Ways to talk and share with teachers and students (e.g., Email, Zoom).</a:t>
            </a:r>
          </a:p>
          <a:p>
            <a:pPr lvl="0"/>
            <a:r>
              <a:rPr lang="en-US" b="1" dirty="0"/>
              <a:t>Educational apps</a:t>
            </a:r>
            <a:r>
              <a:rPr lang="en-US" dirty="0"/>
              <a:t>: Apps to help with learning, like language learning or quizzes (e.g., </a:t>
            </a:r>
            <a:r>
              <a:rPr lang="en-US" dirty="0" err="1"/>
              <a:t>Duolingo</a:t>
            </a:r>
            <a:r>
              <a:rPr lang="en-US" dirty="0"/>
              <a:t>, Quizlet).</a:t>
            </a:r>
          </a:p>
          <a:p>
            <a:pPr lvl="0"/>
            <a:r>
              <a:rPr lang="en-US" b="1" dirty="0"/>
              <a:t>Virtual classrooms</a:t>
            </a:r>
            <a:r>
              <a:rPr lang="en-US" dirty="0"/>
              <a:t>: Online space for live classes and group discussions (e.g., Google Meet, Microsoft Teams).</a:t>
            </a:r>
          </a:p>
          <a:p>
            <a:pPr lvl="0"/>
            <a:r>
              <a:rPr lang="en-US" b="1" dirty="0"/>
              <a:t>Smartboards</a:t>
            </a:r>
            <a:r>
              <a:rPr lang="en-US" dirty="0"/>
              <a:t>: Interactive whiteboards for lessons (e.g., Promethean).</a:t>
            </a:r>
          </a:p>
          <a:p>
            <a:pPr lvl="0"/>
            <a:r>
              <a:rPr lang="en-US" b="1" dirty="0"/>
              <a:t>Research tools</a:t>
            </a:r>
            <a:r>
              <a:rPr lang="en-US" dirty="0"/>
              <a:t>: Tools to find information online (e.g., Google Scholar, Wikipedia).</a:t>
            </a:r>
          </a:p>
          <a:p>
            <a:pPr lvl="0"/>
            <a:r>
              <a:rPr lang="en-US" b="1" dirty="0"/>
              <a:t>Learning management systems</a:t>
            </a:r>
            <a:r>
              <a:rPr lang="en-US" dirty="0"/>
              <a:t>: Platforms to organize lessons and track learning (e.g., Blackboard, Canvas).</a:t>
            </a:r>
          </a:p>
          <a:p>
            <a:pPr lvl="0"/>
            <a:r>
              <a:rPr lang="en-US" b="1" dirty="0"/>
              <a:t>Online testing tools</a:t>
            </a:r>
            <a:r>
              <a:rPr lang="en-US" dirty="0"/>
              <a:t>: Apps for quizzes and feedback (e.g., Google Forms, </a:t>
            </a:r>
            <a:r>
              <a:rPr lang="en-US" dirty="0" err="1"/>
              <a:t>Kahoot</a:t>
            </a:r>
            <a:r>
              <a:rPr lang="en-US" dirty="0"/>
              <a:t>!).</a:t>
            </a:r>
          </a:p>
          <a:p>
            <a:pPr lvl="0"/>
            <a:r>
              <a:rPr lang="en-US" b="1" dirty="0"/>
              <a:t>Cloud storage</a:t>
            </a:r>
            <a:r>
              <a:rPr lang="en-US" dirty="0"/>
              <a:t>: Store your work online and access it from anywhere (e.g., Google Drive, Dropbox).</a:t>
            </a:r>
          </a:p>
          <a:p>
            <a:endParaRPr lang="en-US" dirty="0"/>
          </a:p>
        </p:txBody>
      </p:sp>
    </p:spTree>
    <p:extLst>
      <p:ext uri="{BB962C8B-B14F-4D97-AF65-F5344CB8AC3E}">
        <p14:creationId xmlns:p14="http://schemas.microsoft.com/office/powerpoint/2010/main" val="345191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ICT TOOLS IMPACT EDUCATION.</a:t>
            </a:r>
            <a:endParaRPr lang="en-US" dirty="0"/>
          </a:p>
        </p:txBody>
      </p:sp>
      <p:sp>
        <p:nvSpPr>
          <p:cNvPr id="3" name="Content Placeholder 2"/>
          <p:cNvSpPr>
            <a:spLocks noGrp="1"/>
          </p:cNvSpPr>
          <p:nvPr>
            <p:ph idx="1"/>
          </p:nvPr>
        </p:nvSpPr>
        <p:spPr/>
        <p:txBody>
          <a:bodyPr>
            <a:normAutofit fontScale="70000" lnSpcReduction="20000"/>
          </a:bodyPr>
          <a:lstStyle/>
          <a:p>
            <a:pPr lvl="0"/>
            <a:r>
              <a:rPr lang="en-US" b="1" dirty="0" smtClean="0"/>
              <a:t>Makes </a:t>
            </a:r>
            <a:r>
              <a:rPr lang="en-US" b="1" dirty="0"/>
              <a:t>learning fun</a:t>
            </a:r>
            <a:r>
              <a:rPr lang="en-US" dirty="0"/>
              <a:t>: Videos and interactive games make lessons interesting.</a:t>
            </a:r>
          </a:p>
          <a:p>
            <a:pPr lvl="0"/>
            <a:r>
              <a:rPr lang="en-US" b="1" dirty="0"/>
              <a:t>Learn at your own pace</a:t>
            </a:r>
            <a:r>
              <a:rPr lang="en-US" dirty="0"/>
              <a:t>: Students can review and learn anytime.</a:t>
            </a:r>
          </a:p>
          <a:p>
            <a:pPr lvl="0"/>
            <a:r>
              <a:rPr lang="en-US" b="1" dirty="0"/>
              <a:t>Keeps students and teachers connected</a:t>
            </a:r>
            <a:r>
              <a:rPr lang="en-US" dirty="0"/>
              <a:t>: Online classes and tools help stay in touch.</a:t>
            </a:r>
          </a:p>
          <a:p>
            <a:pPr lvl="0"/>
            <a:r>
              <a:rPr lang="en-US" b="1" dirty="0"/>
              <a:t>Easy access to information</a:t>
            </a:r>
            <a:r>
              <a:rPr lang="en-US" dirty="0"/>
              <a:t>: Research tools help find resources quickly.</a:t>
            </a:r>
          </a:p>
          <a:p>
            <a:pPr lvl="0"/>
            <a:r>
              <a:rPr lang="en-US" b="1" dirty="0"/>
              <a:t>Better teaching methods</a:t>
            </a:r>
            <a:r>
              <a:rPr lang="en-US" dirty="0"/>
              <a:t>: Teachers can use smartboards and videos for better lessons.</a:t>
            </a:r>
          </a:p>
          <a:p>
            <a:pPr lvl="0"/>
            <a:r>
              <a:rPr lang="en-US" b="1" dirty="0"/>
              <a:t>Track progress easily</a:t>
            </a:r>
            <a:r>
              <a:rPr lang="en-US" dirty="0"/>
              <a:t>: Teachers give quick feedback with online quizzes.</a:t>
            </a:r>
          </a:p>
          <a:p>
            <a:pPr lvl="0"/>
            <a:r>
              <a:rPr lang="en-US" b="1" dirty="0"/>
              <a:t>Work together</a:t>
            </a:r>
            <a:r>
              <a:rPr lang="en-US" dirty="0"/>
              <a:t>: Students can collaborate on projects through online tools.</a:t>
            </a:r>
          </a:p>
          <a:p>
            <a:pPr lvl="0"/>
            <a:r>
              <a:rPr lang="en-US" b="1" dirty="0"/>
              <a:t>Save time and resources</a:t>
            </a:r>
            <a:r>
              <a:rPr lang="en-US" dirty="0"/>
              <a:t>: Store and access materials anytime in the cloud.</a:t>
            </a:r>
          </a:p>
          <a:p>
            <a:pPr lvl="0"/>
            <a:r>
              <a:rPr lang="en-US" b="1" dirty="0"/>
              <a:t>Learn from the world</a:t>
            </a:r>
            <a:r>
              <a:rPr lang="en-US" dirty="0"/>
              <a:t>: Global learning opportunities with online tools.</a:t>
            </a:r>
          </a:p>
          <a:p>
            <a:pPr lvl="0"/>
            <a:r>
              <a:rPr lang="en-US" b="1" dirty="0"/>
              <a:t>Prepare for the future</a:t>
            </a:r>
            <a:r>
              <a:rPr lang="en-US" dirty="0"/>
              <a:t>: Students gain important digital skills for future careers.</a:t>
            </a:r>
          </a:p>
          <a:p>
            <a:endParaRPr lang="en-US" dirty="0"/>
          </a:p>
        </p:txBody>
      </p:sp>
    </p:spTree>
    <p:extLst>
      <p:ext uri="{BB962C8B-B14F-4D97-AF65-F5344CB8AC3E}">
        <p14:creationId xmlns:p14="http://schemas.microsoft.com/office/powerpoint/2010/main" val="39237609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docProps/app.xml><?xml version="1.0" encoding="utf-8"?>
<Properties xmlns="http://schemas.openxmlformats.org/officeDocument/2006/extended-properties" xmlns:vt="http://schemas.openxmlformats.org/officeDocument/2006/docPropsVTypes">
  <Template>Slice</Template>
  <TotalTime>436</TotalTime>
  <Words>1075</Words>
  <Application>Microsoft Office PowerPoint</Application>
  <PresentationFormat>Widescreen</PresentationFormat>
  <Paragraphs>106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Gothic</vt:lpstr>
      <vt:lpstr>Palatino Linotype</vt:lpstr>
      <vt:lpstr>Times New Roman</vt:lpstr>
      <vt:lpstr>Wingdings 3</vt:lpstr>
      <vt:lpstr>Slice</vt:lpstr>
      <vt:lpstr>PROJECT REQUIREMENT</vt:lpstr>
      <vt:lpstr>TABLE OF CONTENT</vt:lpstr>
      <vt:lpstr>PowerPoint Presentation</vt:lpstr>
      <vt:lpstr>Literature  review.</vt:lpstr>
      <vt:lpstr>1.Introduction </vt:lpstr>
      <vt:lpstr>2.The benefits of ICT on education</vt:lpstr>
      <vt:lpstr>3. .CHALLENGS OF ICT ON EDUCATION</vt:lpstr>
      <vt:lpstr>4.ICT TOOLS AND TECHNOLOGIES IN EDUCATION</vt:lpstr>
      <vt:lpstr>HOW ICT TOOLS IMPACT EDUCATION.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iTEK</cp:lastModifiedBy>
  <cp:revision>12</cp:revision>
  <dcterms:created xsi:type="dcterms:W3CDTF">2025-04-28T07:31:04Z</dcterms:created>
  <dcterms:modified xsi:type="dcterms:W3CDTF">2025-05-17T10:05:03Z</dcterms:modified>
</cp:coreProperties>
</file>