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Garamond" panose="02020404030301010803" pitchFamily="18" charset="0"/>
      <p:regular r:id="rId17"/>
      <p:bold r:id="rId18"/>
      <p:italic r:id="rId19"/>
    </p:embeddedFont>
    <p:embeddedFont>
      <p:font typeface="Arial Black" panose="020B0A04020102020204" pitchFamily="34" charset="0"/>
      <p:bold r:id="rId20"/>
    </p:embeddedFont>
    <p:embeddedFont>
      <p:font typeface="Clear Sans Regular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73146" autoAdjust="0"/>
  </p:normalViewPr>
  <p:slideViewPr>
    <p:cSldViewPr>
      <p:cViewPr varScale="1">
        <p:scale>
          <a:sx n="47" d="100"/>
          <a:sy n="47" d="100"/>
        </p:scale>
        <p:origin x="60"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5.jpe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715625" y="116616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720106" y="2794982"/>
            <a:ext cx="7299429" cy="4270400"/>
          </a:xfrm>
          <a:prstGeom prst="rect">
            <a:avLst/>
          </a:prstGeom>
        </p:spPr>
        <p:txBody>
          <a:bodyPr wrap="square"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 Data Visualization &amp; story telling ] </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11171533" cy="3801117"/>
            <a:chOff x="0" y="0"/>
            <a:chExt cx="14895378"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4895378" cy="2769989"/>
            </a:xfrm>
            <a:prstGeom prst="rect">
              <a:avLst/>
            </a:prstGeom>
          </p:spPr>
          <p:txBody>
            <a:bodyPr wrap="square" lIns="0" tIns="0" rIns="0" bIns="0" rtlCol="0" anchor="t">
              <a:spAutoFit/>
            </a:bodyPr>
            <a:lstStyle/>
            <a:p>
              <a:pPr marL="571500" indent="-571500">
                <a:lnSpc>
                  <a:spcPts val="2660"/>
                </a:lnSpc>
                <a:buFont typeface="Arial" panose="020B0604020202020204" pitchFamily="34" charset="0"/>
                <a:buChar char="•"/>
              </a:pPr>
              <a:r>
                <a:rPr lang="en-US" sz="3600" spc="-19" dirty="0">
                  <a:solidFill>
                    <a:srgbClr val="000000"/>
                  </a:solidFill>
                  <a:latin typeface="Garamond" panose="02020404030301010803" pitchFamily="18" charset="0"/>
                </a:rPr>
                <a:t>Project recap</a:t>
              </a:r>
            </a:p>
            <a:p>
              <a:pPr marL="571500" indent="-571500">
                <a:lnSpc>
                  <a:spcPts val="2660"/>
                </a:lnSpc>
                <a:buFont typeface="Arial" panose="020B0604020202020204" pitchFamily="34" charset="0"/>
                <a:buChar char="•"/>
              </a:pPr>
              <a:r>
                <a:rPr lang="en-US" sz="3600" spc="-19" dirty="0">
                  <a:solidFill>
                    <a:srgbClr val="000000"/>
                  </a:solidFill>
                  <a:latin typeface="Garamond" panose="02020404030301010803" pitchFamily="18" charset="0"/>
                </a:rPr>
                <a:t>Problem</a:t>
              </a:r>
            </a:p>
            <a:p>
              <a:pPr marL="571500" indent="-571500">
                <a:lnSpc>
                  <a:spcPts val="2660"/>
                </a:lnSpc>
                <a:buFont typeface="Arial" panose="020B0604020202020204" pitchFamily="34" charset="0"/>
                <a:buChar char="•"/>
              </a:pPr>
              <a:r>
                <a:rPr lang="en-US" sz="3600" spc="-19" dirty="0">
                  <a:solidFill>
                    <a:srgbClr val="000000"/>
                  </a:solidFill>
                  <a:latin typeface="Garamond" panose="02020404030301010803" pitchFamily="18" charset="0"/>
                </a:rPr>
                <a:t>The Analytics team</a:t>
              </a:r>
            </a:p>
            <a:p>
              <a:pPr marL="571500" indent="-571500">
                <a:lnSpc>
                  <a:spcPts val="2660"/>
                </a:lnSpc>
                <a:buFont typeface="Arial" panose="020B0604020202020204" pitchFamily="34" charset="0"/>
                <a:buChar char="•"/>
              </a:pPr>
              <a:r>
                <a:rPr lang="en-US" sz="3600" spc="-19" dirty="0">
                  <a:solidFill>
                    <a:srgbClr val="000000"/>
                  </a:solidFill>
                  <a:latin typeface="Garamond" panose="02020404030301010803" pitchFamily="18" charset="0"/>
                </a:rPr>
                <a:t>Process</a:t>
              </a:r>
            </a:p>
            <a:p>
              <a:pPr marL="571500" indent="-571500">
                <a:lnSpc>
                  <a:spcPts val="2660"/>
                </a:lnSpc>
                <a:buFont typeface="Arial" panose="020B0604020202020204" pitchFamily="34" charset="0"/>
                <a:buChar char="•"/>
              </a:pPr>
              <a:r>
                <a:rPr lang="en-US" sz="3600" spc="-19" dirty="0">
                  <a:solidFill>
                    <a:srgbClr val="000000"/>
                  </a:solidFill>
                  <a:latin typeface="Garamond" panose="02020404030301010803" pitchFamily="18" charset="0"/>
                </a:rPr>
                <a:t>Insights</a:t>
              </a:r>
            </a:p>
            <a:p>
              <a:pPr marL="571500" indent="-571500">
                <a:lnSpc>
                  <a:spcPts val="2660"/>
                </a:lnSpc>
                <a:buFont typeface="Arial" panose="020B0604020202020204" pitchFamily="34" charset="0"/>
                <a:buChar char="•"/>
              </a:pPr>
              <a:r>
                <a:rPr lang="en-US" sz="3600" spc="-19" dirty="0">
                  <a:solidFill>
                    <a:srgbClr val="000000"/>
                  </a:solidFill>
                  <a:latin typeface="Garamond" panose="02020404030301010803"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273150" y="2005583"/>
            <a:ext cx="11328836" cy="6371748"/>
          </a:xfrm>
          <a:prstGeom prst="rect">
            <a:avLst/>
          </a:prstGeom>
          <a:solidFill>
            <a:schemeClr val="bg1"/>
          </a:solidFill>
        </p:spPr>
        <p:txBody>
          <a:bodyPr/>
          <a:lstStyle/>
          <a:p>
            <a:pPr lvl="3"/>
            <a:r>
              <a:rPr lang="en-US" dirty="0" smtClean="0"/>
              <a:t>II </a:t>
            </a:r>
            <a:r>
              <a:rPr lang="en-US" sz="3200" dirty="0" smtClean="0"/>
              <a:t>Social Buzz is fast growing technology need to adapt quickly to its global scale.</a:t>
            </a:r>
          </a:p>
          <a:p>
            <a:pPr lvl="3"/>
            <a:endParaRPr lang="en-US" sz="3200" dirty="0" smtClean="0"/>
          </a:p>
          <a:p>
            <a:r>
              <a:rPr lang="en-US" sz="3200" dirty="0"/>
              <a:t> </a:t>
            </a:r>
            <a:r>
              <a:rPr lang="en-US" sz="3200" dirty="0" smtClean="0"/>
              <a:t>                             Accenture has begun a 3 month POC focusing on           </a:t>
            </a:r>
          </a:p>
          <a:p>
            <a:r>
              <a:rPr lang="en-US" sz="3200" dirty="0"/>
              <a:t> </a:t>
            </a:r>
            <a:r>
              <a:rPr lang="en-US" sz="3200" dirty="0" smtClean="0"/>
              <a:t>                             these tasks:</a:t>
            </a:r>
          </a:p>
          <a:p>
            <a:endParaRPr lang="en-US" sz="3200" dirty="0"/>
          </a:p>
          <a:p>
            <a:r>
              <a:rPr lang="en-US" sz="3200" dirty="0" smtClean="0"/>
              <a:t>                               -  An audit of social buzz’s big data processing</a:t>
            </a:r>
          </a:p>
          <a:p>
            <a:r>
              <a:rPr lang="en-US" sz="3200" dirty="0"/>
              <a:t> </a:t>
            </a:r>
            <a:r>
              <a:rPr lang="en-US" sz="3200" dirty="0" smtClean="0"/>
              <a:t>                              - Recommendations for successful IPO</a:t>
            </a:r>
          </a:p>
          <a:p>
            <a:r>
              <a:rPr lang="en-US" sz="3200" dirty="0"/>
              <a:t> </a:t>
            </a:r>
            <a:r>
              <a:rPr lang="en-US" sz="3200" dirty="0" smtClean="0"/>
              <a:t>                               - Analysis to find top 5 categories of content </a:t>
            </a:r>
          </a:p>
          <a:p>
            <a:endParaRPr lang="en-US" sz="32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725380" y="2601681"/>
            <a:ext cx="6453903" cy="6467663"/>
          </a:xfrm>
          <a:prstGeom prst="rect">
            <a:avLst/>
          </a:prstGeom>
        </p:spPr>
      </p:pic>
      <p:sp>
        <p:nvSpPr>
          <p:cNvPr id="33" name="TextBox 33"/>
          <p:cNvSpPr txBox="1"/>
          <p:nvPr/>
        </p:nvSpPr>
        <p:spPr>
          <a:xfrm>
            <a:off x="1601564" y="4508566"/>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32436"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107520" y="4993655"/>
            <a:ext cx="7932509" cy="5078313"/>
          </a:xfrm>
          <a:prstGeom prst="rect">
            <a:avLst/>
          </a:prstGeom>
          <a:noFill/>
        </p:spPr>
        <p:txBody>
          <a:bodyPr wrap="square" rtlCol="0">
            <a:spAutoFit/>
          </a:bodyPr>
          <a:lstStyle/>
          <a:p>
            <a:r>
              <a:rPr lang="en-US" sz="3600" dirty="0" smtClean="0"/>
              <a:t>I have to work 7 datasets and each dataset contains different columns and values. And then I have provided the data model which shows the relationship between all the dataset and any link that can be used to merge the table.</a:t>
            </a:r>
          </a:p>
          <a:p>
            <a:r>
              <a:rPr lang="en-US" sz="3600" dirty="0" smtClean="0"/>
              <a:t>Steps involved:</a:t>
            </a:r>
          </a:p>
          <a:p>
            <a:r>
              <a:rPr lang="en-US" sz="3600" dirty="0" smtClean="0"/>
              <a:t>Requirement gathering, Data cleaning, Data Modeling</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4401800" y="1825527"/>
            <a:ext cx="3581400" cy="1569660"/>
          </a:xfrm>
          <a:prstGeom prst="rect">
            <a:avLst/>
          </a:prstGeom>
          <a:noFill/>
        </p:spPr>
        <p:txBody>
          <a:bodyPr wrap="square" rtlCol="0">
            <a:spAutoFit/>
          </a:bodyPr>
          <a:lstStyle/>
          <a:p>
            <a:r>
              <a:rPr lang="en-US" sz="2800" dirty="0" smtClean="0">
                <a:latin typeface="Arial Black" panose="020B0A04020102020204" pitchFamily="34" charset="0"/>
              </a:rPr>
              <a:t>Senior Industry Analyst</a:t>
            </a:r>
          </a:p>
          <a:p>
            <a:r>
              <a:rPr lang="en-US" dirty="0" smtClean="0"/>
              <a:t>               </a:t>
            </a:r>
            <a:r>
              <a:rPr lang="en-US" sz="4000" dirty="0" smtClean="0"/>
              <a:t>Tim Pike</a:t>
            </a:r>
            <a:endParaRPr lang="en-US" sz="4000" dirty="0"/>
          </a:p>
        </p:txBody>
      </p:sp>
      <p:sp>
        <p:nvSpPr>
          <p:cNvPr id="33" name="TextBox 32"/>
          <p:cNvSpPr txBox="1"/>
          <p:nvPr/>
        </p:nvSpPr>
        <p:spPr>
          <a:xfrm>
            <a:off x="14401800" y="4221947"/>
            <a:ext cx="3276600" cy="1631216"/>
          </a:xfrm>
          <a:prstGeom prst="rect">
            <a:avLst/>
          </a:prstGeom>
          <a:noFill/>
        </p:spPr>
        <p:txBody>
          <a:bodyPr wrap="square" rtlCol="0">
            <a:spAutoFit/>
          </a:bodyPr>
          <a:lstStyle/>
          <a:p>
            <a:r>
              <a:rPr lang="en-US" sz="3200" dirty="0" smtClean="0">
                <a:latin typeface="Arial Black" panose="020B0A04020102020204" pitchFamily="34" charset="0"/>
              </a:rPr>
              <a:t>Investment Analyst</a:t>
            </a:r>
          </a:p>
          <a:p>
            <a:r>
              <a:rPr lang="en-US" dirty="0" smtClean="0"/>
              <a:t>       </a:t>
            </a:r>
            <a:r>
              <a:rPr lang="en-US" sz="3600" dirty="0" smtClean="0"/>
              <a:t> Steven Shaw</a:t>
            </a:r>
            <a:endParaRPr lang="en-US" sz="3600" dirty="0"/>
          </a:p>
        </p:txBody>
      </p:sp>
      <p:sp>
        <p:nvSpPr>
          <p:cNvPr id="34" name="TextBox 33"/>
          <p:cNvSpPr txBox="1"/>
          <p:nvPr/>
        </p:nvSpPr>
        <p:spPr>
          <a:xfrm>
            <a:off x="14205705" y="7392915"/>
            <a:ext cx="3886200" cy="1138773"/>
          </a:xfrm>
          <a:prstGeom prst="rect">
            <a:avLst/>
          </a:prstGeom>
          <a:noFill/>
        </p:spPr>
        <p:txBody>
          <a:bodyPr wrap="square" rtlCol="0">
            <a:spAutoFit/>
          </a:bodyPr>
          <a:lstStyle/>
          <a:p>
            <a:r>
              <a:rPr lang="en-US" sz="3200" dirty="0" smtClean="0">
                <a:latin typeface="Arial Black" panose="020B0A04020102020204" pitchFamily="34" charset="0"/>
              </a:rPr>
              <a:t>Data Analyst</a:t>
            </a:r>
          </a:p>
          <a:p>
            <a:r>
              <a:rPr lang="en-US" dirty="0" smtClean="0"/>
              <a:t>       </a:t>
            </a:r>
            <a:r>
              <a:rPr lang="en-US" sz="3600" dirty="0" smtClean="0"/>
              <a:t> Hamna </a:t>
            </a:r>
            <a:r>
              <a:rPr lang="en-US" sz="3600" dirty="0" err="1" smtClean="0"/>
              <a:t>Qaseem</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3801892" y="1027891"/>
            <a:ext cx="3966831" cy="1323439"/>
          </a:xfrm>
          <a:prstGeom prst="rect">
            <a:avLst/>
          </a:prstGeom>
          <a:noFill/>
        </p:spPr>
        <p:txBody>
          <a:bodyPr wrap="square" rtlCol="0">
            <a:spAutoFit/>
          </a:bodyPr>
          <a:lstStyle/>
          <a:p>
            <a:r>
              <a:rPr lang="en-US" sz="4000" dirty="0" smtClean="0"/>
              <a:t>Requirement Gathering</a:t>
            </a:r>
            <a:endParaRPr lang="en-US" sz="4000" dirty="0"/>
          </a:p>
        </p:txBody>
      </p:sp>
      <p:sp>
        <p:nvSpPr>
          <p:cNvPr id="40" name="TextBox 39"/>
          <p:cNvSpPr txBox="1"/>
          <p:nvPr/>
        </p:nvSpPr>
        <p:spPr>
          <a:xfrm>
            <a:off x="7626237" y="4356890"/>
            <a:ext cx="3966831" cy="707886"/>
          </a:xfrm>
          <a:prstGeom prst="rect">
            <a:avLst/>
          </a:prstGeom>
          <a:noFill/>
        </p:spPr>
        <p:txBody>
          <a:bodyPr wrap="square" rtlCol="0">
            <a:spAutoFit/>
          </a:bodyPr>
          <a:lstStyle/>
          <a:p>
            <a:r>
              <a:rPr lang="en-US" sz="4000" dirty="0" smtClean="0"/>
              <a:t>Data Cleaning</a:t>
            </a:r>
            <a:endParaRPr lang="en-US" sz="4000" dirty="0"/>
          </a:p>
        </p:txBody>
      </p:sp>
      <p:sp>
        <p:nvSpPr>
          <p:cNvPr id="41" name="TextBox 40"/>
          <p:cNvSpPr txBox="1"/>
          <p:nvPr/>
        </p:nvSpPr>
        <p:spPr>
          <a:xfrm>
            <a:off x="9486494" y="5954240"/>
            <a:ext cx="3966831" cy="707886"/>
          </a:xfrm>
          <a:prstGeom prst="rect">
            <a:avLst/>
          </a:prstGeom>
          <a:noFill/>
        </p:spPr>
        <p:txBody>
          <a:bodyPr wrap="square" rtlCol="0">
            <a:spAutoFit/>
          </a:bodyPr>
          <a:lstStyle/>
          <a:p>
            <a:r>
              <a:rPr lang="en-US" sz="4000" dirty="0" smtClean="0"/>
              <a:t>Data Modeling</a:t>
            </a:r>
            <a:endParaRPr lang="en-US" sz="4000" dirty="0"/>
          </a:p>
        </p:txBody>
      </p:sp>
      <p:sp>
        <p:nvSpPr>
          <p:cNvPr id="42" name="TextBox 41"/>
          <p:cNvSpPr txBox="1"/>
          <p:nvPr/>
        </p:nvSpPr>
        <p:spPr>
          <a:xfrm>
            <a:off x="5908169" y="2553866"/>
            <a:ext cx="3966831" cy="1323439"/>
          </a:xfrm>
          <a:prstGeom prst="rect">
            <a:avLst/>
          </a:prstGeom>
          <a:noFill/>
        </p:spPr>
        <p:txBody>
          <a:bodyPr wrap="square" rtlCol="0">
            <a:spAutoFit/>
          </a:bodyPr>
          <a:lstStyle/>
          <a:p>
            <a:r>
              <a:rPr lang="en-US" sz="4000" dirty="0" smtClean="0"/>
              <a:t>Data Understanding</a:t>
            </a:r>
            <a:endParaRPr lang="en-US" sz="4000" dirty="0"/>
          </a:p>
        </p:txBody>
      </p:sp>
      <p:sp>
        <p:nvSpPr>
          <p:cNvPr id="43" name="TextBox 42"/>
          <p:cNvSpPr txBox="1"/>
          <p:nvPr/>
        </p:nvSpPr>
        <p:spPr>
          <a:xfrm>
            <a:off x="11432316" y="7421293"/>
            <a:ext cx="3966831" cy="1323439"/>
          </a:xfrm>
          <a:prstGeom prst="rect">
            <a:avLst/>
          </a:prstGeom>
          <a:noFill/>
        </p:spPr>
        <p:txBody>
          <a:bodyPr wrap="square" rtlCol="0">
            <a:spAutoFit/>
          </a:bodyPr>
          <a:lstStyle/>
          <a:p>
            <a:r>
              <a:rPr lang="en-US" sz="4000" dirty="0" smtClean="0"/>
              <a:t>Meaningful insights</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13"/>
          <p:cNvSpPr txBox="1"/>
          <p:nvPr/>
        </p:nvSpPr>
        <p:spPr>
          <a:xfrm>
            <a:off x="1719911" y="2092021"/>
            <a:ext cx="13474825" cy="5109091"/>
          </a:xfrm>
          <a:prstGeom prst="rect">
            <a:avLst/>
          </a:prstGeom>
          <a:noFill/>
        </p:spPr>
        <p:txBody>
          <a:bodyPr wrap="square" rtlCol="0">
            <a:spAutoFit/>
          </a:bodyPr>
          <a:lstStyle/>
          <a:p>
            <a:r>
              <a:rPr lang="en-US" sz="2800" dirty="0" smtClean="0"/>
              <a:t>After understanding the data so I select the dataset with which need to complete analysis. This include Reaction, Reaction Types and Content.</a:t>
            </a:r>
          </a:p>
          <a:p>
            <a:r>
              <a:rPr lang="en-US" sz="2800" dirty="0"/>
              <a:t>To clarify why I</a:t>
            </a:r>
            <a:r>
              <a:rPr lang="en-US" sz="2800" dirty="0" smtClean="0"/>
              <a:t> </a:t>
            </a:r>
            <a:r>
              <a:rPr lang="en-US" sz="2800" dirty="0"/>
              <a:t>made this selection:</a:t>
            </a:r>
          </a:p>
          <a:p>
            <a:r>
              <a:rPr lang="en-US" sz="2800" dirty="0"/>
              <a:t>The brief carefully it states that the client wanted to see “An </a:t>
            </a:r>
            <a:r>
              <a:rPr lang="en-US" sz="2800" b="1" dirty="0"/>
              <a:t>analysis</a:t>
            </a:r>
            <a:r>
              <a:rPr lang="en-US" sz="2800" dirty="0"/>
              <a:t> of their </a:t>
            </a:r>
            <a:r>
              <a:rPr lang="en-US" sz="2800" b="1" dirty="0"/>
              <a:t>content categories</a:t>
            </a:r>
            <a:r>
              <a:rPr lang="en-US" sz="2800" dirty="0"/>
              <a:t> showing the </a:t>
            </a:r>
            <a:r>
              <a:rPr lang="en-US" sz="2800" b="1" dirty="0"/>
              <a:t>top 5</a:t>
            </a:r>
            <a:r>
              <a:rPr lang="en-US" sz="2800" dirty="0"/>
              <a:t> categories with the largest popularity”.</a:t>
            </a:r>
          </a:p>
          <a:p>
            <a:r>
              <a:rPr lang="en-US" sz="2800" dirty="0"/>
              <a:t>As explained in the data model, popularity is quantified by the “Score” given to each reaction type.</a:t>
            </a:r>
          </a:p>
          <a:p>
            <a:r>
              <a:rPr lang="en-US" sz="2800" dirty="0"/>
              <a:t>We therefore need data showing the content ID, category, content type, reaction type, and reaction score.</a:t>
            </a:r>
          </a:p>
          <a:p>
            <a:r>
              <a:rPr lang="en-US" sz="2800" dirty="0"/>
              <a:t>So, to figure out popularity, we’ll have to add up which content categories have the largest score.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sp>
        <p:nvSpPr>
          <p:cNvPr id="27" name="TextBox 26"/>
          <p:cNvSpPr txBox="1"/>
          <p:nvPr/>
        </p:nvSpPr>
        <p:spPr>
          <a:xfrm>
            <a:off x="3033329" y="1576963"/>
            <a:ext cx="11277600" cy="2585323"/>
          </a:xfrm>
          <a:prstGeom prst="rect">
            <a:avLst/>
          </a:prstGeom>
          <a:noFill/>
        </p:spPr>
        <p:txBody>
          <a:bodyPr wrap="square" rtlCol="0">
            <a:spAutoFit/>
          </a:bodyPr>
          <a:lstStyle/>
          <a:p>
            <a:r>
              <a:rPr lang="en-US" b="1" dirty="0"/>
              <a:t>Second: </a:t>
            </a:r>
            <a:r>
              <a:rPr lang="en-US" dirty="0"/>
              <a:t>Clean the data by:</a:t>
            </a:r>
          </a:p>
          <a:p>
            <a:pPr marL="457200" indent="-457200">
              <a:buFont typeface="Arial" panose="020B0604020202020204" pitchFamily="34" charset="0"/>
              <a:buChar char="•"/>
            </a:pPr>
            <a:r>
              <a:rPr lang="en-US" dirty="0"/>
              <a:t>removing rows that have values which are missing,</a:t>
            </a:r>
          </a:p>
          <a:p>
            <a:pPr marL="457200" indent="-457200">
              <a:buFont typeface="Arial" panose="020B0604020202020204" pitchFamily="34" charset="0"/>
              <a:buChar char="•"/>
            </a:pPr>
            <a:r>
              <a:rPr lang="en-US" dirty="0"/>
              <a:t>changing the data type of some values within a column, and</a:t>
            </a:r>
          </a:p>
          <a:p>
            <a:pPr marL="457200" indent="-457200">
              <a:buFont typeface="Arial" panose="020B0604020202020204" pitchFamily="34" charset="0"/>
              <a:buChar char="•"/>
            </a:pPr>
            <a:r>
              <a:rPr lang="en-US" dirty="0"/>
              <a:t>removing columns which are not relevant to this task.</a:t>
            </a:r>
          </a:p>
          <a:p>
            <a:r>
              <a:rPr lang="en-US" dirty="0"/>
              <a:t> </a:t>
            </a:r>
          </a:p>
          <a:p>
            <a:r>
              <a:rPr lang="en-US" b="1" dirty="0" smtClean="0"/>
              <a:t>My </a:t>
            </a:r>
            <a:r>
              <a:rPr lang="en-US" b="1" dirty="0"/>
              <a:t>end result </a:t>
            </a:r>
            <a:r>
              <a:rPr lang="en-US" b="1" dirty="0" smtClean="0"/>
              <a:t>include three </a:t>
            </a:r>
            <a:r>
              <a:rPr lang="en-US" b="1" dirty="0"/>
              <a:t>cleaned data sets. </a:t>
            </a:r>
            <a:endParaRPr lang="en-US" b="1" dirty="0" smtClean="0"/>
          </a:p>
          <a:p>
            <a:endParaRPr lang="en-US" b="1" dirty="0"/>
          </a:p>
          <a:p>
            <a:r>
              <a:rPr lang="en-US" b="1" dirty="0" smtClean="0"/>
              <a:t>End result should be Top 5 categories this can be come up by adding up the total score for each category.</a:t>
            </a:r>
            <a:endParaRPr lang="en-US" dirty="0"/>
          </a:p>
          <a:p>
            <a:endParaRPr lang="en-US" dirty="0"/>
          </a:p>
        </p:txBody>
      </p:sp>
      <p:pic>
        <p:nvPicPr>
          <p:cNvPr id="28" name="Picture 27"/>
          <p:cNvPicPr>
            <a:picLocks noChangeAspect="1"/>
          </p:cNvPicPr>
          <p:nvPr/>
        </p:nvPicPr>
        <p:blipFill>
          <a:blip r:embed="rId7"/>
          <a:stretch>
            <a:fillRect/>
          </a:stretch>
        </p:blipFill>
        <p:spPr>
          <a:xfrm>
            <a:off x="3008149" y="4162286"/>
            <a:ext cx="6684241" cy="5220623"/>
          </a:xfrm>
          <a:prstGeom prst="rect">
            <a:avLst/>
          </a:prstGeom>
        </p:spPr>
      </p:pic>
      <p:pic>
        <p:nvPicPr>
          <p:cNvPr id="29" name="Picture 28"/>
          <p:cNvPicPr>
            <a:picLocks noChangeAspect="1"/>
          </p:cNvPicPr>
          <p:nvPr/>
        </p:nvPicPr>
        <p:blipFill>
          <a:blip r:embed="rId8"/>
          <a:stretch>
            <a:fillRect/>
          </a:stretch>
        </p:blipFill>
        <p:spPr>
          <a:xfrm>
            <a:off x="10642275" y="4343815"/>
            <a:ext cx="5300663" cy="45834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160753"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1581833" y="1580430"/>
            <a:ext cx="5944167" cy="7971413"/>
          </a:xfrm>
          <a:prstGeom prst="rect">
            <a:avLst/>
          </a:prstGeom>
          <a:noFill/>
        </p:spPr>
        <p:txBody>
          <a:bodyPr wrap="square" rtlCol="0">
            <a:spAutoFit/>
          </a:bodyPr>
          <a:lstStyle/>
          <a:p>
            <a:r>
              <a:rPr lang="en-US" sz="3200" dirty="0"/>
              <a:t>Social Buzz was founded by two former engineers from a large social media conglomerate, one from London and the other from San Francisco. Social Buzz emphasizes content by keeping all users anonymous, only tracking user reactions on every piece of content. There are over 100 ways that users can react to content, spanning beyond the traditional reactions of likes, dislikes, and comments. This ensures that trending content, as opposed to individual users, is at the forefront of user feeds.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485</Words>
  <Application>Microsoft Office PowerPoint</Application>
  <PresentationFormat>Custom</PresentationFormat>
  <Paragraphs>78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Graphik Regular</vt:lpstr>
      <vt:lpstr>Arial</vt:lpstr>
      <vt:lpstr>Garamond</vt:lpstr>
      <vt:lpstr>Arial Black</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Hamna</cp:lastModifiedBy>
  <cp:revision>16</cp:revision>
  <dcterms:created xsi:type="dcterms:W3CDTF">2006-08-16T00:00:00Z</dcterms:created>
  <dcterms:modified xsi:type="dcterms:W3CDTF">2023-06-14T21:06:15Z</dcterms:modified>
  <dc:identifier>DAEhDyfaYKE</dc:identifier>
</cp:coreProperties>
</file>