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99" r:id="rId4"/>
    <p:sldId id="262" r:id="rId5"/>
    <p:sldId id="284" r:id="rId6"/>
    <p:sldId id="296" r:id="rId7"/>
    <p:sldId id="297" r:id="rId8"/>
    <p:sldId id="298" r:id="rId9"/>
    <p:sldId id="300" r:id="rId10"/>
    <p:sldId id="30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9357" autoAdjust="0"/>
  </p:normalViewPr>
  <p:slideViewPr>
    <p:cSldViewPr snapToGrid="0" showGuides="1">
      <p:cViewPr>
        <p:scale>
          <a:sx n="66" d="100"/>
          <a:sy n="66" d="100"/>
        </p:scale>
        <p:origin x="1507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F957-B3F6-4F56-B5AF-38E951AE566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424A-0021-4629-9755-7FD273FE4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2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6424A-0021-4629-9755-7FD273FE4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ABE6A4-EBC9-42B9-BC13-47ED4F3402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9328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7D538974-E563-4523-87A2-0E58401DA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44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325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11331FAC-2FCA-42D7-BBE1-B315295530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7506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3727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EEE70B-8B44-4473-A049-E22D0FCA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19287-8120-40A4-A10D-E6997E43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C8284F-64A1-49CA-BDD2-1CC936294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FAAF-BE8E-4EF0-8A88-CCDC3F755EA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E4492B-3CB7-4598-99DF-9A8D67BD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C1AB1B-DA9C-4284-92BE-78BA93A0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71AA-4F2E-4952-BDF5-09DD4C329E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1F07DFF-8633-499F-9922-732CE26C7D73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4BF391-D8DC-47A0-A5AC-6CBD2B02E43D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1748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06FF5A-3276-463A-93A6-E49844B97293}"/>
              </a:ext>
            </a:extLst>
          </p:cNvPr>
          <p:cNvSpPr txBox="1"/>
          <p:nvPr/>
        </p:nvSpPr>
        <p:spPr>
          <a:xfrm>
            <a:off x="1310001" y="560654"/>
            <a:ext cx="9957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Document classification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406FF5A-3276-463A-93A6-E49844B97293}"/>
              </a:ext>
            </a:extLst>
          </p:cNvPr>
          <p:cNvSpPr txBox="1"/>
          <p:nvPr/>
        </p:nvSpPr>
        <p:spPr>
          <a:xfrm>
            <a:off x="-784736" y="4675264"/>
            <a:ext cx="484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Submitted By: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6FF5A-3276-463A-93A6-E49844B97293}"/>
              </a:ext>
            </a:extLst>
          </p:cNvPr>
          <p:cNvSpPr txBox="1"/>
          <p:nvPr/>
        </p:nvSpPr>
        <p:spPr>
          <a:xfrm>
            <a:off x="2539039" y="4552154"/>
            <a:ext cx="726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2021-CS-58                           2021-CS-59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32" y="2263289"/>
            <a:ext cx="2108466" cy="210846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4D43020-EC60-4A5D-B7B8-BD08B2DC2DA5}"/>
              </a:ext>
            </a:extLst>
          </p:cNvPr>
          <p:cNvSpPr txBox="1"/>
          <p:nvPr/>
        </p:nvSpPr>
        <p:spPr>
          <a:xfrm>
            <a:off x="715274" y="350696"/>
            <a:ext cx="988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 and Integration</a:t>
            </a:r>
          </a:p>
        </p:txBody>
      </p:sp>
      <p:sp>
        <p:nvSpPr>
          <p:cNvPr id="17" name="Rectangle: Rounded Corners 4">
            <a:extLst>
              <a:ext uri="{FF2B5EF4-FFF2-40B4-BE49-F238E27FC236}">
                <a16:creationId xmlns="" xmlns:a16="http://schemas.microsoft.com/office/drawing/2014/main" id="{596940FF-4FB0-40CF-955C-6BF6F16B3034}"/>
              </a:ext>
            </a:extLst>
          </p:cNvPr>
          <p:cNvSpPr/>
          <p:nvPr/>
        </p:nvSpPr>
        <p:spPr>
          <a:xfrm>
            <a:off x="3595460" y="1992326"/>
            <a:ext cx="4359513" cy="61718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6">
            <a:extLst>
              <a:ext uri="{FF2B5EF4-FFF2-40B4-BE49-F238E27FC236}">
                <a16:creationId xmlns="" xmlns:a16="http://schemas.microsoft.com/office/drawing/2014/main" id="{F2940DCB-C5E8-4985-858A-041A2D28B409}"/>
              </a:ext>
            </a:extLst>
          </p:cNvPr>
          <p:cNvSpPr/>
          <p:nvPr/>
        </p:nvSpPr>
        <p:spPr>
          <a:xfrm>
            <a:off x="3605293" y="3129447"/>
            <a:ext cx="4359512" cy="74115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8">
            <a:extLst>
              <a:ext uri="{FF2B5EF4-FFF2-40B4-BE49-F238E27FC236}">
                <a16:creationId xmlns="" xmlns:a16="http://schemas.microsoft.com/office/drawing/2014/main" id="{1B2D270B-D19D-4ED2-96AA-AF22EC449AA8}"/>
              </a:ext>
            </a:extLst>
          </p:cNvPr>
          <p:cNvSpPr/>
          <p:nvPr/>
        </p:nvSpPr>
        <p:spPr>
          <a:xfrm>
            <a:off x="3595460" y="4305896"/>
            <a:ext cx="4460501" cy="7457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="" xmlns:a16="http://schemas.microsoft.com/office/drawing/2014/main" id="{8777C69A-EC29-4519-8652-8BDE055D1883}"/>
              </a:ext>
            </a:extLst>
          </p:cNvPr>
          <p:cNvSpPr/>
          <p:nvPr/>
        </p:nvSpPr>
        <p:spPr>
          <a:xfrm>
            <a:off x="3595461" y="1992326"/>
            <a:ext cx="763479" cy="61718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="" xmlns:a16="http://schemas.microsoft.com/office/drawing/2014/main" id="{C46DFE5A-0E93-4870-A881-B9AEAA98B403}"/>
              </a:ext>
            </a:extLst>
          </p:cNvPr>
          <p:cNvSpPr/>
          <p:nvPr/>
        </p:nvSpPr>
        <p:spPr>
          <a:xfrm>
            <a:off x="3605293" y="3129447"/>
            <a:ext cx="763479" cy="74115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: Rounded Corners 16">
            <a:extLst>
              <a:ext uri="{FF2B5EF4-FFF2-40B4-BE49-F238E27FC236}">
                <a16:creationId xmlns="" xmlns:a16="http://schemas.microsoft.com/office/drawing/2014/main" id="{5FA35BD5-721A-40C7-B8E9-3160076B78A0}"/>
              </a:ext>
            </a:extLst>
          </p:cNvPr>
          <p:cNvSpPr/>
          <p:nvPr/>
        </p:nvSpPr>
        <p:spPr>
          <a:xfrm>
            <a:off x="3595461" y="4305896"/>
            <a:ext cx="763479" cy="745723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B77B34-13F6-4733-9CDA-8B00DCBA96CA}"/>
              </a:ext>
            </a:extLst>
          </p:cNvPr>
          <p:cNvSpPr txBox="1"/>
          <p:nvPr/>
        </p:nvSpPr>
        <p:spPr>
          <a:xfrm>
            <a:off x="3752729" y="2003976"/>
            <a:ext cx="5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1337AD6-0E10-48DE-B850-707D4E6AFC0A}"/>
              </a:ext>
            </a:extLst>
          </p:cNvPr>
          <p:cNvSpPr txBox="1"/>
          <p:nvPr/>
        </p:nvSpPr>
        <p:spPr>
          <a:xfrm>
            <a:off x="3776022" y="3178596"/>
            <a:ext cx="5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AF4C993-5333-4B2E-A78C-7F2442F59606}"/>
              </a:ext>
            </a:extLst>
          </p:cNvPr>
          <p:cNvSpPr txBox="1"/>
          <p:nvPr/>
        </p:nvSpPr>
        <p:spPr>
          <a:xfrm>
            <a:off x="3733064" y="4386370"/>
            <a:ext cx="606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30A73F2-E2AD-4D19-B8D9-55B1C73B5822}"/>
              </a:ext>
            </a:extLst>
          </p:cNvPr>
          <p:cNvSpPr txBox="1"/>
          <p:nvPr/>
        </p:nvSpPr>
        <p:spPr>
          <a:xfrm>
            <a:off x="4481605" y="2075362"/>
            <a:ext cx="357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Cross-Platform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Accessibility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9D9B4D6-9CB2-4D7B-B075-749B9317D963}"/>
              </a:ext>
            </a:extLst>
          </p:cNvPr>
          <p:cNvSpPr txBox="1"/>
          <p:nvPr/>
        </p:nvSpPr>
        <p:spPr>
          <a:xfrm>
            <a:off x="4392194" y="3067891"/>
            <a:ext cx="356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Live Scrapping integrated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Medium.com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BC15EC5-9D37-467B-8147-A9D672631396}"/>
              </a:ext>
            </a:extLst>
          </p:cNvPr>
          <p:cNvSpPr txBox="1"/>
          <p:nvPr/>
        </p:nvSpPr>
        <p:spPr>
          <a:xfrm>
            <a:off x="4481605" y="4251053"/>
            <a:ext cx="3206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Interoperability and Workflow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Streamlining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121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5819898B-6139-44D8-A0C0-38234DDA0B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70B4D28-8938-488E-9847-8D7922C658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: Hollow 10">
            <a:extLst>
              <a:ext uri="{FF2B5EF4-FFF2-40B4-BE49-F238E27FC236}">
                <a16:creationId xmlns="" xmlns:a16="http://schemas.microsoft.com/office/drawing/2014/main" id="{FAFAB9B6-5F6B-4D3B-89E1-2D1857401049}"/>
              </a:ext>
            </a:extLst>
          </p:cNvPr>
          <p:cNvSpPr/>
          <p:nvPr/>
        </p:nvSpPr>
        <p:spPr>
          <a:xfrm>
            <a:off x="11014829" y="5547488"/>
            <a:ext cx="819706" cy="819706"/>
          </a:xfrm>
          <a:prstGeom prst="donut">
            <a:avLst>
              <a:gd name="adj" fmla="val 127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C7C69A8-E1CF-4B95-A229-17AA064C7501}"/>
              </a:ext>
            </a:extLst>
          </p:cNvPr>
          <p:cNvSpPr/>
          <p:nvPr/>
        </p:nvSpPr>
        <p:spPr>
          <a:xfrm>
            <a:off x="10107674" y="2875487"/>
            <a:ext cx="355107" cy="3551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Circle: Hollow 12">
            <a:extLst>
              <a:ext uri="{FF2B5EF4-FFF2-40B4-BE49-F238E27FC236}">
                <a16:creationId xmlns="" xmlns:a16="http://schemas.microsoft.com/office/drawing/2014/main" id="{58FD126F-BD67-4927-8063-62D12040FA28}"/>
              </a:ext>
            </a:extLst>
          </p:cNvPr>
          <p:cNvSpPr/>
          <p:nvPr/>
        </p:nvSpPr>
        <p:spPr>
          <a:xfrm>
            <a:off x="7066679" y="781262"/>
            <a:ext cx="819706" cy="819706"/>
          </a:xfrm>
          <a:prstGeom prst="donut">
            <a:avLst>
              <a:gd name="adj" fmla="val 146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383FC4C-CBD5-4DA7-AE18-C69438DB6C72}"/>
              </a:ext>
            </a:extLst>
          </p:cNvPr>
          <p:cNvSpPr/>
          <p:nvPr/>
        </p:nvSpPr>
        <p:spPr>
          <a:xfrm>
            <a:off x="381982" y="350696"/>
            <a:ext cx="430566" cy="4305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05A7272-53E6-4177-9D3F-8E0D7CBC3F66}"/>
              </a:ext>
            </a:extLst>
          </p:cNvPr>
          <p:cNvSpPr/>
          <p:nvPr/>
        </p:nvSpPr>
        <p:spPr>
          <a:xfrm>
            <a:off x="10471073" y="626445"/>
            <a:ext cx="1363462" cy="13634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Circle: Hollow 15">
            <a:extLst>
              <a:ext uri="{FF2B5EF4-FFF2-40B4-BE49-F238E27FC236}">
                <a16:creationId xmlns="" xmlns:a16="http://schemas.microsoft.com/office/drawing/2014/main" id="{933E6EA5-9E05-42EC-9E8B-6BB976AD7BBA}"/>
              </a:ext>
            </a:extLst>
          </p:cNvPr>
          <p:cNvSpPr/>
          <p:nvPr/>
        </p:nvSpPr>
        <p:spPr>
          <a:xfrm>
            <a:off x="381982" y="5701376"/>
            <a:ext cx="819706" cy="819706"/>
          </a:xfrm>
          <a:prstGeom prst="donut">
            <a:avLst>
              <a:gd name="adj" fmla="val 61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Circle: Hollow 16">
            <a:extLst>
              <a:ext uri="{FF2B5EF4-FFF2-40B4-BE49-F238E27FC236}">
                <a16:creationId xmlns="" xmlns:a16="http://schemas.microsoft.com/office/drawing/2014/main" id="{8DD55B1B-021C-485C-B8B1-C7F1A2831787}"/>
              </a:ext>
            </a:extLst>
          </p:cNvPr>
          <p:cNvSpPr/>
          <p:nvPr/>
        </p:nvSpPr>
        <p:spPr>
          <a:xfrm>
            <a:off x="999914" y="3790154"/>
            <a:ext cx="403548" cy="403548"/>
          </a:xfrm>
          <a:prstGeom prst="donut">
            <a:avLst>
              <a:gd name="adj" fmla="val 252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1D0FDF-CCE3-4298-B598-695FBF20F911}"/>
              </a:ext>
            </a:extLst>
          </p:cNvPr>
          <p:cNvSpPr/>
          <p:nvPr/>
        </p:nvSpPr>
        <p:spPr>
          <a:xfrm>
            <a:off x="2303779" y="876175"/>
            <a:ext cx="819707" cy="8197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406FF5A-3276-463A-93A6-E49844B97293}"/>
              </a:ext>
            </a:extLst>
          </p:cNvPr>
          <p:cNvSpPr txBox="1"/>
          <p:nvPr/>
        </p:nvSpPr>
        <p:spPr>
          <a:xfrm>
            <a:off x="2538077" y="2791599"/>
            <a:ext cx="6932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20" name="Picture 19" descr="E:\websites\free-power-point-templates\2012\logos.png">
            <a:extLst>
              <a:ext uri="{FF2B5EF4-FFF2-40B4-BE49-F238E27FC236}">
                <a16:creationId xmlns="" xmlns:a16="http://schemas.microsoft.com/office/drawing/2014/main" id="{7F25C474-CC65-4A2A-8F50-324841EA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275476" y="214817"/>
            <a:ext cx="754882" cy="27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49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192" y="1385058"/>
            <a:ext cx="4253750" cy="42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7E8AFC4-A7EF-4C04-8A02-FD33572C7AA5}"/>
              </a:ext>
            </a:extLst>
          </p:cNvPr>
          <p:cNvSpPr txBox="1"/>
          <p:nvPr/>
        </p:nvSpPr>
        <p:spPr>
          <a:xfrm>
            <a:off x="5071138" y="691125"/>
            <a:ext cx="5548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44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B53A04B-13D6-4233-9961-9E23F3588442}"/>
              </a:ext>
            </a:extLst>
          </p:cNvPr>
          <p:cNvSpPr txBox="1"/>
          <p:nvPr/>
        </p:nvSpPr>
        <p:spPr>
          <a:xfrm>
            <a:off x="5283766" y="1698681"/>
            <a:ext cx="55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Motivation </a:t>
            </a:r>
            <a:r>
              <a:rPr lang="en-US" sz="2000" spc="3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behind the Project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07F9FF25-8D3C-4134-8FF3-25CC27C854F4}"/>
              </a:ext>
            </a:extLst>
          </p:cNvPr>
          <p:cNvSpPr txBox="1">
            <a:spLocks/>
          </p:cNvSpPr>
          <p:nvPr/>
        </p:nvSpPr>
        <p:spPr>
          <a:xfrm>
            <a:off x="5732612" y="2682478"/>
            <a:ext cx="5548789" cy="258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 as graphs capture connections between terms, providing richer content understanding</a:t>
            </a:r>
            <a:r>
              <a:rPr lang="en-US" sz="1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Graph-based features and KNN with graph similarity can outperform traditional methods</a:t>
            </a:r>
            <a:r>
              <a:rPr lang="en-US" sz="1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Explores foundational research on graph-based classification and utilizes maximal common subgraphs.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28334" y="0"/>
            <a:ext cx="0" cy="16986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48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56DE873-CF3E-4FB4-9D2C-D44222865C4A}"/>
              </a:ext>
            </a:extLst>
          </p:cNvPr>
          <p:cNvSpPr txBox="1"/>
          <p:nvPr/>
        </p:nvSpPr>
        <p:spPr>
          <a:xfrm>
            <a:off x="4520583" y="497749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595E26C-1736-4508-A1C4-C86DB28852E4}"/>
              </a:ext>
            </a:extLst>
          </p:cNvPr>
          <p:cNvSpPr txBox="1"/>
          <p:nvPr/>
        </p:nvSpPr>
        <p:spPr>
          <a:xfrm>
            <a:off x="4520583" y="1169367"/>
            <a:ext cx="1846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important that the desert plants get rain in spring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BA1ABE-12AA-4B32-92BE-D1BA1EAA29A8}"/>
              </a:ext>
            </a:extLst>
          </p:cNvPr>
          <p:cNvSpPr txBox="1"/>
          <p:nvPr/>
        </p:nvSpPr>
        <p:spPr>
          <a:xfrm>
            <a:off x="1156460" y="2229074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CBF6420-1027-4AA4-B647-F7A6EE23B221}"/>
              </a:ext>
            </a:extLst>
          </p:cNvPr>
          <p:cNvSpPr txBox="1"/>
          <p:nvPr/>
        </p:nvSpPr>
        <p:spPr>
          <a:xfrm>
            <a:off x="1156460" y="2900692"/>
            <a:ext cx="1846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important that the desert plants get rain in spring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859B17F-A983-4B98-8E35-27153E7EC75E}"/>
              </a:ext>
            </a:extLst>
          </p:cNvPr>
          <p:cNvSpPr txBox="1"/>
          <p:nvPr/>
        </p:nvSpPr>
        <p:spPr>
          <a:xfrm>
            <a:off x="4540280" y="4453774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2EE6BE9-4363-4330-94E3-CBF01DC1CA6C}"/>
              </a:ext>
            </a:extLst>
          </p:cNvPr>
          <p:cNvSpPr txBox="1"/>
          <p:nvPr/>
        </p:nvSpPr>
        <p:spPr>
          <a:xfrm>
            <a:off x="4540280" y="5125392"/>
            <a:ext cx="1846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important that the desert plants get rain in spring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294148D-141C-4DE1-A90F-C00E78679CD6}"/>
              </a:ext>
            </a:extLst>
          </p:cNvPr>
          <p:cNvSpPr txBox="1"/>
          <p:nvPr/>
        </p:nvSpPr>
        <p:spPr>
          <a:xfrm>
            <a:off x="7899563" y="2227230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D158502-5B35-482A-A33A-7B63B3023F93}"/>
              </a:ext>
            </a:extLst>
          </p:cNvPr>
          <p:cNvSpPr txBox="1"/>
          <p:nvPr/>
        </p:nvSpPr>
        <p:spPr>
          <a:xfrm>
            <a:off x="7899563" y="2898848"/>
            <a:ext cx="1846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important that the desert plants get rain in spring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C3A2576-CE2F-4D96-B8C0-7A4589421BBD}"/>
              </a:ext>
            </a:extLst>
          </p:cNvPr>
          <p:cNvSpPr txBox="1"/>
          <p:nvPr/>
        </p:nvSpPr>
        <p:spPr>
          <a:xfrm>
            <a:off x="1680300" y="2886799"/>
            <a:ext cx="821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en-US" sz="4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A7CF4987-3D01-4AD7-BA86-F64486D6BDAD}"/>
              </a:ext>
            </a:extLst>
          </p:cNvPr>
          <p:cNvSpPr/>
          <p:nvPr/>
        </p:nvSpPr>
        <p:spPr>
          <a:xfrm>
            <a:off x="4417379" y="432622"/>
            <a:ext cx="2441360" cy="2224700"/>
          </a:xfrm>
          <a:prstGeom prst="roundRect">
            <a:avLst>
              <a:gd name="adj" fmla="val 9484"/>
            </a:avLst>
          </a:prstGeom>
          <a:solidFill>
            <a:srgbClr val="EFE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9B2F5883-A610-41FB-A6D6-1575115A9F7D}"/>
              </a:ext>
            </a:extLst>
          </p:cNvPr>
          <p:cNvSpPr/>
          <p:nvPr/>
        </p:nvSpPr>
        <p:spPr>
          <a:xfrm>
            <a:off x="1011457" y="2163947"/>
            <a:ext cx="2441360" cy="2224700"/>
          </a:xfrm>
          <a:prstGeom prst="roundRect">
            <a:avLst>
              <a:gd name="adj" fmla="val 94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A0D903D6-D49C-4C6D-AEA8-20B84D1FAEC0}"/>
              </a:ext>
            </a:extLst>
          </p:cNvPr>
          <p:cNvSpPr/>
          <p:nvPr/>
        </p:nvSpPr>
        <p:spPr>
          <a:xfrm>
            <a:off x="4416176" y="4388647"/>
            <a:ext cx="2441360" cy="2224700"/>
          </a:xfrm>
          <a:prstGeom prst="roundRect">
            <a:avLst>
              <a:gd name="adj" fmla="val 94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BAA566C1-ADDB-49E0-AE2F-505E4785CB98}"/>
              </a:ext>
            </a:extLst>
          </p:cNvPr>
          <p:cNvSpPr/>
          <p:nvPr/>
        </p:nvSpPr>
        <p:spPr>
          <a:xfrm>
            <a:off x="7733660" y="2163947"/>
            <a:ext cx="2441360" cy="2224700"/>
          </a:xfrm>
          <a:prstGeom prst="roundRect">
            <a:avLst>
              <a:gd name="adj" fmla="val 948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598C6B4-0422-48AB-BA48-F9F7A0897FA4}"/>
              </a:ext>
            </a:extLst>
          </p:cNvPr>
          <p:cNvSpPr txBox="1"/>
          <p:nvPr/>
        </p:nvSpPr>
        <p:spPr>
          <a:xfrm>
            <a:off x="4672983" y="650149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441676B-0CB2-419B-B482-8C2EBBC33E47}"/>
              </a:ext>
            </a:extLst>
          </p:cNvPr>
          <p:cNvSpPr txBox="1"/>
          <p:nvPr/>
        </p:nvSpPr>
        <p:spPr>
          <a:xfrm>
            <a:off x="4224406" y="1479442"/>
            <a:ext cx="2545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Structure </a:t>
            </a:r>
            <a:endParaRPr lang="en-US" sz="2000" b="1" dirty="0" smtClean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 Theory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5F54F1-9A60-4E7E-A78E-3E9B63E15582}"/>
              </a:ext>
            </a:extLst>
          </p:cNvPr>
          <p:cNvSpPr txBox="1"/>
          <p:nvPr/>
        </p:nvSpPr>
        <p:spPr>
          <a:xfrm>
            <a:off x="1308860" y="2381474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2786B39-8F44-4467-BCD3-D73F72618C78}"/>
              </a:ext>
            </a:extLst>
          </p:cNvPr>
          <p:cNvSpPr txBox="1"/>
          <p:nvPr/>
        </p:nvSpPr>
        <p:spPr>
          <a:xfrm>
            <a:off x="4692680" y="4606174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71F3E8-E367-410C-AD83-AD464D1170FD}"/>
              </a:ext>
            </a:extLst>
          </p:cNvPr>
          <p:cNvSpPr txBox="1"/>
          <p:nvPr/>
        </p:nvSpPr>
        <p:spPr>
          <a:xfrm>
            <a:off x="8051963" y="2379630"/>
            <a:ext cx="98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B1FD0AA-3DC1-4D42-9315-B7A9435F4D3E}"/>
              </a:ext>
            </a:extLst>
          </p:cNvPr>
          <p:cNvSpPr txBox="1"/>
          <p:nvPr/>
        </p:nvSpPr>
        <p:spPr>
          <a:xfrm>
            <a:off x="1033436" y="3203332"/>
            <a:ext cx="2441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</a:t>
            </a:r>
            <a:r>
              <a:rPr lang="en-US" sz="20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Extraction</a:t>
            </a:r>
            <a:endParaRPr lang="en-US" sz="2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2B27033-CE4D-43D6-9F4C-751D7A784356}"/>
              </a:ext>
            </a:extLst>
          </p:cNvPr>
          <p:cNvSpPr txBox="1"/>
          <p:nvPr/>
        </p:nvSpPr>
        <p:spPr>
          <a:xfrm>
            <a:off x="4406467" y="5423874"/>
            <a:ext cx="2441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 Classification with Graph Similarity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D738369-3701-4439-BE73-31E08F43A1D5}"/>
              </a:ext>
            </a:extLst>
          </p:cNvPr>
          <p:cNvSpPr txBox="1"/>
          <p:nvPr/>
        </p:nvSpPr>
        <p:spPr>
          <a:xfrm>
            <a:off x="7745930" y="3208923"/>
            <a:ext cx="2441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Comparative Evaluation and Broader Impact</a:t>
            </a:r>
          </a:p>
        </p:txBody>
      </p:sp>
    </p:spTree>
    <p:extLst>
      <p:ext uri="{BB962C8B-B14F-4D97-AF65-F5344CB8AC3E}">
        <p14:creationId xmlns:p14="http://schemas.microsoft.com/office/powerpoint/2010/main" val="42940250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0A007B5-578D-451E-A8B5-432C5B1B7905}"/>
              </a:ext>
            </a:extLst>
          </p:cNvPr>
          <p:cNvSpPr/>
          <p:nvPr/>
        </p:nvSpPr>
        <p:spPr>
          <a:xfrm>
            <a:off x="3675355" y="0"/>
            <a:ext cx="424352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4645AA01-050A-44A1-8EFF-A9412E6663FA}"/>
              </a:ext>
            </a:extLst>
          </p:cNvPr>
          <p:cNvSpPr/>
          <p:nvPr/>
        </p:nvSpPr>
        <p:spPr>
          <a:xfrm>
            <a:off x="8596826" y="1536196"/>
            <a:ext cx="3025311" cy="745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206A52F2-7152-4DD9-8691-78ED0287986F}"/>
              </a:ext>
            </a:extLst>
          </p:cNvPr>
          <p:cNvSpPr/>
          <p:nvPr/>
        </p:nvSpPr>
        <p:spPr>
          <a:xfrm>
            <a:off x="8596826" y="2554960"/>
            <a:ext cx="2997409" cy="745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D33C2F02-7949-4925-9C54-DE99F3462EF7}"/>
              </a:ext>
            </a:extLst>
          </p:cNvPr>
          <p:cNvSpPr/>
          <p:nvPr/>
        </p:nvSpPr>
        <p:spPr>
          <a:xfrm>
            <a:off x="8596826" y="3573724"/>
            <a:ext cx="2997409" cy="745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DEB900B5-A17F-45FD-97E0-5881C59362EC}"/>
              </a:ext>
            </a:extLst>
          </p:cNvPr>
          <p:cNvSpPr/>
          <p:nvPr/>
        </p:nvSpPr>
        <p:spPr>
          <a:xfrm>
            <a:off x="8596826" y="4592488"/>
            <a:ext cx="2997409" cy="745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7CBB203-9531-4464-B48A-611903A26CF5}"/>
              </a:ext>
            </a:extLst>
          </p:cNvPr>
          <p:cNvSpPr txBox="1"/>
          <p:nvPr/>
        </p:nvSpPr>
        <p:spPr>
          <a:xfrm>
            <a:off x="3624435" y="2561171"/>
            <a:ext cx="43453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Approach:</a:t>
            </a:r>
            <a:endParaRPr lang="en-US" sz="4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9E614CC-B3B8-42C9-9DFE-F964145BE510}"/>
              </a:ext>
            </a:extLst>
          </p:cNvPr>
          <p:cNvSpPr txBox="1"/>
          <p:nvPr/>
        </p:nvSpPr>
        <p:spPr>
          <a:xfrm>
            <a:off x="8596826" y="1536196"/>
            <a:ext cx="302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z="2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 and </a:t>
            </a:r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Graph </a:t>
            </a:r>
            <a:r>
              <a:rPr lang="en-US" sz="2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Construction</a:t>
            </a:r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D2A52FE-FE33-421D-A2A9-50056653BEDE}"/>
              </a:ext>
            </a:extLst>
          </p:cNvPr>
          <p:cNvSpPr txBox="1"/>
          <p:nvPr/>
        </p:nvSpPr>
        <p:spPr>
          <a:xfrm>
            <a:off x="8644371" y="2727767"/>
            <a:ext cx="2928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Maximal </a:t>
            </a:r>
            <a:r>
              <a:rPr lang="en-US" sz="2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Subgraphs</a:t>
            </a:r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8C2AFFC-6156-4371-BF9C-45ECEA965DC1}"/>
              </a:ext>
            </a:extLst>
          </p:cNvPr>
          <p:cNvSpPr txBox="1"/>
          <p:nvPr/>
        </p:nvSpPr>
        <p:spPr>
          <a:xfrm>
            <a:off x="8665629" y="3626060"/>
            <a:ext cx="257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 Measure Based on MCS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0AB9F66-38B3-40BD-862D-4A3B41BC2272}"/>
              </a:ext>
            </a:extLst>
          </p:cNvPr>
          <p:cNvSpPr txBox="1"/>
          <p:nvPr/>
        </p:nvSpPr>
        <p:spPr>
          <a:xfrm>
            <a:off x="8665629" y="4630326"/>
            <a:ext cx="271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 Classification with MCS Distances</a:t>
            </a:r>
          </a:p>
        </p:txBody>
      </p:sp>
      <p:pic>
        <p:nvPicPr>
          <p:cNvPr id="2054" name="Picture 6" descr="A picture depicting a question and grading environment for a quiz management syst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r="2320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3">
            <a:extLst>
              <a:ext uri="{FF2B5EF4-FFF2-40B4-BE49-F238E27FC236}">
                <a16:creationId xmlns="" xmlns:a16="http://schemas.microsoft.com/office/drawing/2014/main" id="{DEB900B5-A17F-45FD-97E0-5881C59362EC}"/>
              </a:ext>
            </a:extLst>
          </p:cNvPr>
          <p:cNvSpPr/>
          <p:nvPr/>
        </p:nvSpPr>
        <p:spPr>
          <a:xfrm>
            <a:off x="8596826" y="5631148"/>
            <a:ext cx="2997409" cy="74572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0AB9F66-38B3-40BD-862D-4A3B41BC2272}"/>
              </a:ext>
            </a:extLst>
          </p:cNvPr>
          <p:cNvSpPr txBox="1"/>
          <p:nvPr/>
        </p:nvSpPr>
        <p:spPr>
          <a:xfrm>
            <a:off x="8718584" y="5794894"/>
            <a:ext cx="271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and </a:t>
            </a:r>
            <a:r>
              <a:rPr lang="en-US" sz="20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1124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7323161-CE4E-46FB-B8CD-B43DA835A498}"/>
              </a:ext>
            </a:extLst>
          </p:cNvPr>
          <p:cNvSpPr/>
          <p:nvPr/>
        </p:nvSpPr>
        <p:spPr>
          <a:xfrm>
            <a:off x="1346807" y="2260879"/>
            <a:ext cx="9690180" cy="418287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A1A787-1355-4255-A391-F5812282092F}"/>
              </a:ext>
            </a:extLst>
          </p:cNvPr>
          <p:cNvSpPr txBox="1"/>
          <p:nvPr/>
        </p:nvSpPr>
        <p:spPr>
          <a:xfrm>
            <a:off x="1723689" y="2603331"/>
            <a:ext cx="91471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Preprocessing: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converted to lowercase and tokenized into individual words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words (common words like "the", "a", "an") and non-alphabetic characters are removed for better focus on content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Words are stemmed using Porter's Stemmer to reduce them to their base form (e.g., "running" becomes "run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").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Graph Creation: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preprocessed document is transformed into a directed graph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Nodes represent unique words within the document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Edges connect consecutive words, capturing the sequential order of terms.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="" xmlns:a16="http://schemas.microsoft.com/office/drawing/2014/main" id="{F161EEB0-314E-4BB0-8AFD-F63B71440BC2}"/>
              </a:ext>
            </a:extLst>
          </p:cNvPr>
          <p:cNvSpPr/>
          <p:nvPr/>
        </p:nvSpPr>
        <p:spPr>
          <a:xfrm>
            <a:off x="9631919" y="2864274"/>
            <a:ext cx="819706" cy="819706"/>
          </a:xfrm>
          <a:prstGeom prst="donut">
            <a:avLst>
              <a:gd name="adj" fmla="val 14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230E50-7D88-4E65-B75C-A3484ACA6324}"/>
              </a:ext>
            </a:extLst>
          </p:cNvPr>
          <p:cNvSpPr txBox="1"/>
          <p:nvPr/>
        </p:nvSpPr>
        <p:spPr>
          <a:xfrm>
            <a:off x="1386998" y="430295"/>
            <a:ext cx="98807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Preprocessing and Document Graph </a:t>
            </a:r>
            <a:r>
              <a:rPr lang="en-US" sz="44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Construction</a:t>
            </a:r>
            <a:endParaRPr lang="en-US" sz="44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903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7323161-CE4E-46FB-B8CD-B43DA835A498}"/>
              </a:ext>
            </a:extLst>
          </p:cNvPr>
          <p:cNvSpPr/>
          <p:nvPr/>
        </p:nvSpPr>
        <p:spPr>
          <a:xfrm>
            <a:off x="1262967" y="1751702"/>
            <a:ext cx="9499579" cy="40332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A1A787-1355-4255-A391-F5812282092F}"/>
              </a:ext>
            </a:extLst>
          </p:cNvPr>
          <p:cNvSpPr txBox="1"/>
          <p:nvPr/>
        </p:nvSpPr>
        <p:spPr>
          <a:xfrm>
            <a:off x="1439201" y="2337187"/>
            <a:ext cx="9147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KNN algorithm requires numerical features for classification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approach leverages the concept of common subgraphs, which are frequently occurring sub-structures within the training set document graphs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function identifies the Maximal Common Subgraph (MCS) between a document graph and each graph in the training set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MCS essentially represents the most similar subgraph shared by both documents.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="" xmlns:a16="http://schemas.microsoft.com/office/drawing/2014/main" id="{F161EEB0-314E-4BB0-8AFD-F63B71440BC2}"/>
              </a:ext>
            </a:extLst>
          </p:cNvPr>
          <p:cNvSpPr/>
          <p:nvPr/>
        </p:nvSpPr>
        <p:spPr>
          <a:xfrm>
            <a:off x="9631919" y="2864274"/>
            <a:ext cx="819706" cy="819706"/>
          </a:xfrm>
          <a:prstGeom prst="donut">
            <a:avLst>
              <a:gd name="adj" fmla="val 14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230E50-7D88-4E65-B75C-A3484ACA6324}"/>
              </a:ext>
            </a:extLst>
          </p:cNvPr>
          <p:cNvSpPr txBox="1"/>
          <p:nvPr/>
        </p:nvSpPr>
        <p:spPr>
          <a:xfrm>
            <a:off x="1439201" y="466433"/>
            <a:ext cx="988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Maximal Common Subgraphs</a:t>
            </a:r>
          </a:p>
        </p:txBody>
      </p:sp>
    </p:spTree>
    <p:extLst>
      <p:ext uri="{BB962C8B-B14F-4D97-AF65-F5344CB8AC3E}">
        <p14:creationId xmlns:p14="http://schemas.microsoft.com/office/powerpoint/2010/main" val="1081466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7323161-CE4E-46FB-B8CD-B43DA835A498}"/>
              </a:ext>
            </a:extLst>
          </p:cNvPr>
          <p:cNvSpPr/>
          <p:nvPr/>
        </p:nvSpPr>
        <p:spPr>
          <a:xfrm>
            <a:off x="1213806" y="1751702"/>
            <a:ext cx="9499579" cy="40332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A1A787-1355-4255-A391-F5812282092F}"/>
              </a:ext>
            </a:extLst>
          </p:cNvPr>
          <p:cNvSpPr txBox="1"/>
          <p:nvPr/>
        </p:nvSpPr>
        <p:spPr>
          <a:xfrm>
            <a:off x="1390040" y="2483651"/>
            <a:ext cx="914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distance metric is calculated to quantify the dissimilarity between document graphs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metric considers the size (number of nodes and edges) of both the document graph and the MCS it shares with a training document graph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higher number of shared elements (nodes and edges) in the MCS translates to a smaller distance, indicating greater similarity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="" xmlns:a16="http://schemas.microsoft.com/office/drawing/2014/main" id="{F161EEB0-314E-4BB0-8AFD-F63B71440BC2}"/>
              </a:ext>
            </a:extLst>
          </p:cNvPr>
          <p:cNvSpPr/>
          <p:nvPr/>
        </p:nvSpPr>
        <p:spPr>
          <a:xfrm>
            <a:off x="9631919" y="2864274"/>
            <a:ext cx="819706" cy="819706"/>
          </a:xfrm>
          <a:prstGeom prst="donut">
            <a:avLst>
              <a:gd name="adj" fmla="val 14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230E50-7D88-4E65-B75C-A3484ACA6324}"/>
              </a:ext>
            </a:extLst>
          </p:cNvPr>
          <p:cNvSpPr txBox="1"/>
          <p:nvPr/>
        </p:nvSpPr>
        <p:spPr>
          <a:xfrm>
            <a:off x="1464910" y="390985"/>
            <a:ext cx="988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 Measure Based on MCS</a:t>
            </a:r>
          </a:p>
        </p:txBody>
      </p:sp>
    </p:spTree>
    <p:extLst>
      <p:ext uri="{BB962C8B-B14F-4D97-AF65-F5344CB8AC3E}">
        <p14:creationId xmlns:p14="http://schemas.microsoft.com/office/powerpoint/2010/main" val="40724210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7323161-CE4E-46FB-B8CD-B43DA835A498}"/>
              </a:ext>
            </a:extLst>
          </p:cNvPr>
          <p:cNvSpPr/>
          <p:nvPr/>
        </p:nvSpPr>
        <p:spPr>
          <a:xfrm>
            <a:off x="1223638" y="1741869"/>
            <a:ext cx="9499579" cy="40332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A1A787-1355-4255-A391-F5812282092F}"/>
              </a:ext>
            </a:extLst>
          </p:cNvPr>
          <p:cNvSpPr txBox="1"/>
          <p:nvPr/>
        </p:nvSpPr>
        <p:spPr>
          <a:xfrm>
            <a:off x="1367334" y="2483651"/>
            <a:ext cx="91471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KNN classifier is trained using the MCS-based distance metric as features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classification, the distance between a test document graph and each training document graph is computed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KNN algorithm identifies the k-nearest neighbors (most similar documents) based on these distances in the training set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="" xmlns:a16="http://schemas.microsoft.com/office/drawing/2014/main" id="{F161EEB0-314E-4BB0-8AFD-F63B71440BC2}"/>
              </a:ext>
            </a:extLst>
          </p:cNvPr>
          <p:cNvSpPr/>
          <p:nvPr/>
        </p:nvSpPr>
        <p:spPr>
          <a:xfrm>
            <a:off x="9631919" y="2864274"/>
            <a:ext cx="819706" cy="819706"/>
          </a:xfrm>
          <a:prstGeom prst="donut">
            <a:avLst>
              <a:gd name="adj" fmla="val 146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78230E50-7D88-4E65-B75C-A3484ACA6324}"/>
              </a:ext>
            </a:extLst>
          </p:cNvPr>
          <p:cNvSpPr txBox="1"/>
          <p:nvPr/>
        </p:nvSpPr>
        <p:spPr>
          <a:xfrm>
            <a:off x="1386998" y="513882"/>
            <a:ext cx="988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KNN Classification with MCS Distances</a:t>
            </a:r>
          </a:p>
        </p:txBody>
      </p:sp>
    </p:spTree>
    <p:extLst>
      <p:ext uri="{BB962C8B-B14F-4D97-AF65-F5344CB8AC3E}">
        <p14:creationId xmlns:p14="http://schemas.microsoft.com/office/powerpoint/2010/main" val="30769185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21">
            <a:extLst>
              <a:ext uri="{FF2B5EF4-FFF2-40B4-BE49-F238E27FC236}">
                <a16:creationId xmlns="" xmlns:a16="http://schemas.microsoft.com/office/drawing/2014/main" id="{676B3FA9-E21D-44CE-9D77-90A14D5D5AAA}"/>
              </a:ext>
            </a:extLst>
          </p:cNvPr>
          <p:cNvSpPr/>
          <p:nvPr/>
        </p:nvSpPr>
        <p:spPr>
          <a:xfrm>
            <a:off x="1402185" y="1614140"/>
            <a:ext cx="3962400" cy="20967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40">
            <a:extLst>
              <a:ext uri="{FF2B5EF4-FFF2-40B4-BE49-F238E27FC236}">
                <a16:creationId xmlns="" xmlns:a16="http://schemas.microsoft.com/office/drawing/2014/main" id="{8D53441F-5A20-4070-8EB7-2D55905C14F4}"/>
              </a:ext>
            </a:extLst>
          </p:cNvPr>
          <p:cNvSpPr/>
          <p:nvPr/>
        </p:nvSpPr>
        <p:spPr>
          <a:xfrm>
            <a:off x="1513177" y="2236573"/>
            <a:ext cx="763479" cy="732337"/>
          </a:xfrm>
          <a:prstGeom prst="roundRect">
            <a:avLst/>
          </a:prstGeom>
          <a:solidFill>
            <a:srgbClr val="F6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9E6EF-5AB9-486B-A64D-FA1F48BC3A30}"/>
              </a:ext>
            </a:extLst>
          </p:cNvPr>
          <p:cNvSpPr txBox="1"/>
          <p:nvPr/>
        </p:nvSpPr>
        <p:spPr>
          <a:xfrm>
            <a:off x="1673719" y="2315534"/>
            <a:ext cx="5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7BAEDD2-22D5-435A-8BEA-4F9C1B1E923C}"/>
              </a:ext>
            </a:extLst>
          </p:cNvPr>
          <p:cNvSpPr txBox="1"/>
          <p:nvPr/>
        </p:nvSpPr>
        <p:spPr>
          <a:xfrm>
            <a:off x="2387648" y="1854168"/>
            <a:ext cx="2976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performance of the KNN classifier is evaluated using metrics like accuracy, precision, recall, and F1-score.</a:t>
            </a:r>
          </a:p>
        </p:txBody>
      </p:sp>
      <p:sp>
        <p:nvSpPr>
          <p:cNvPr id="12" name="Rectangle: Rounded Corners 21">
            <a:extLst>
              <a:ext uri="{FF2B5EF4-FFF2-40B4-BE49-F238E27FC236}">
                <a16:creationId xmlns="" xmlns:a16="http://schemas.microsoft.com/office/drawing/2014/main" id="{676B3FA9-E21D-44CE-9D77-90A14D5D5AAA}"/>
              </a:ext>
            </a:extLst>
          </p:cNvPr>
          <p:cNvSpPr/>
          <p:nvPr/>
        </p:nvSpPr>
        <p:spPr>
          <a:xfrm>
            <a:off x="6880250" y="1635912"/>
            <a:ext cx="3962400" cy="20967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: Rounded Corners 40">
            <a:extLst>
              <a:ext uri="{FF2B5EF4-FFF2-40B4-BE49-F238E27FC236}">
                <a16:creationId xmlns="" xmlns:a16="http://schemas.microsoft.com/office/drawing/2014/main" id="{8D53441F-5A20-4070-8EB7-2D55905C14F4}"/>
              </a:ext>
            </a:extLst>
          </p:cNvPr>
          <p:cNvSpPr/>
          <p:nvPr/>
        </p:nvSpPr>
        <p:spPr>
          <a:xfrm>
            <a:off x="6991242" y="2258345"/>
            <a:ext cx="763479" cy="732337"/>
          </a:xfrm>
          <a:prstGeom prst="roundRect">
            <a:avLst/>
          </a:prstGeom>
          <a:solidFill>
            <a:srgbClr val="F6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B49E6EF-5AB9-486B-A64D-FA1F48BC3A30}"/>
              </a:ext>
            </a:extLst>
          </p:cNvPr>
          <p:cNvSpPr txBox="1"/>
          <p:nvPr/>
        </p:nvSpPr>
        <p:spPr>
          <a:xfrm>
            <a:off x="7151784" y="2337306"/>
            <a:ext cx="5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7BAEDD2-22D5-435A-8BEA-4F9C1B1E923C}"/>
              </a:ext>
            </a:extLst>
          </p:cNvPr>
          <p:cNvSpPr txBox="1"/>
          <p:nvPr/>
        </p:nvSpPr>
        <p:spPr>
          <a:xfrm>
            <a:off x="7865713" y="1875940"/>
            <a:ext cx="2976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metrics assess how well the classifier can correctly identify the category of a document.</a:t>
            </a:r>
          </a:p>
        </p:txBody>
      </p:sp>
      <p:sp>
        <p:nvSpPr>
          <p:cNvPr id="16" name="Rectangle: Rounded Corners 21">
            <a:extLst>
              <a:ext uri="{FF2B5EF4-FFF2-40B4-BE49-F238E27FC236}">
                <a16:creationId xmlns="" xmlns:a16="http://schemas.microsoft.com/office/drawing/2014/main" id="{676B3FA9-E21D-44CE-9D77-90A14D5D5AAA}"/>
              </a:ext>
            </a:extLst>
          </p:cNvPr>
          <p:cNvSpPr/>
          <p:nvPr/>
        </p:nvSpPr>
        <p:spPr>
          <a:xfrm>
            <a:off x="4237496" y="4097759"/>
            <a:ext cx="3962400" cy="20967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: Rounded Corners 40">
            <a:extLst>
              <a:ext uri="{FF2B5EF4-FFF2-40B4-BE49-F238E27FC236}">
                <a16:creationId xmlns="" xmlns:a16="http://schemas.microsoft.com/office/drawing/2014/main" id="{8D53441F-5A20-4070-8EB7-2D55905C14F4}"/>
              </a:ext>
            </a:extLst>
          </p:cNvPr>
          <p:cNvSpPr/>
          <p:nvPr/>
        </p:nvSpPr>
        <p:spPr>
          <a:xfrm>
            <a:off x="4348488" y="4720192"/>
            <a:ext cx="763479" cy="732337"/>
          </a:xfrm>
          <a:prstGeom prst="roundRect">
            <a:avLst/>
          </a:prstGeom>
          <a:solidFill>
            <a:srgbClr val="F6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49E6EF-5AB9-486B-A64D-FA1F48BC3A30}"/>
              </a:ext>
            </a:extLst>
          </p:cNvPr>
          <p:cNvSpPr txBox="1"/>
          <p:nvPr/>
        </p:nvSpPr>
        <p:spPr>
          <a:xfrm>
            <a:off x="4509030" y="4799153"/>
            <a:ext cx="5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endParaRPr lang="en-US" sz="32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7BAEDD2-22D5-435A-8BEA-4F9C1B1E923C}"/>
              </a:ext>
            </a:extLst>
          </p:cNvPr>
          <p:cNvSpPr txBox="1"/>
          <p:nvPr/>
        </p:nvSpPr>
        <p:spPr>
          <a:xfrm>
            <a:off x="5259590" y="4204912"/>
            <a:ext cx="29769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</a:t>
            </a:r>
            <a:r>
              <a:rPr lang="en-US" sz="20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vector-based document classification approach to highlight the potential benefits of using graph structures and MCS features.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4D43020-EC60-4A5D-B7B8-BD08B2DC2DA5}"/>
              </a:ext>
            </a:extLst>
          </p:cNvPr>
          <p:cNvSpPr txBox="1"/>
          <p:nvPr/>
        </p:nvSpPr>
        <p:spPr>
          <a:xfrm>
            <a:off x="715274" y="350696"/>
            <a:ext cx="9880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663719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41-trivia-powerpoint-template">
  <a:themeElements>
    <a:clrScheme name="Slidehelper - 110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B486B"/>
      </a:accent1>
      <a:accent2>
        <a:srgbClr val="3B8686"/>
      </a:accent2>
      <a:accent3>
        <a:srgbClr val="79BD9A"/>
      </a:accent3>
      <a:accent4>
        <a:srgbClr val="A8DBA8"/>
      </a:accent4>
      <a:accent5>
        <a:srgbClr val="CFF09E"/>
      </a:accent5>
      <a:accent6>
        <a:srgbClr val="EFECCA"/>
      </a:accent6>
      <a:hlink>
        <a:srgbClr val="0B486B"/>
      </a:hlink>
      <a:folHlink>
        <a:srgbClr val="3B868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541</Words>
  <Application>Microsoft Office PowerPoint</Application>
  <PresentationFormat>Widescreen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Times New Roman</vt:lpstr>
      <vt:lpstr>Wingdings</vt:lpstr>
      <vt:lpstr>30141-trivia-powerpoint-template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30141-trivia-powerpoint-template</dc:title>
  <dc:creator>MUJTAL FAMILY AND CO</dc:creator>
  <cp:lastModifiedBy>Microsoft account</cp:lastModifiedBy>
  <cp:revision>51</cp:revision>
  <dcterms:created xsi:type="dcterms:W3CDTF">2020-09-06T09:35:44Z</dcterms:created>
  <dcterms:modified xsi:type="dcterms:W3CDTF">2024-04-29T20:42:38Z</dcterms:modified>
</cp:coreProperties>
</file>