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6" r:id="rId16"/>
    <p:sldId id="315" r:id="rId17"/>
    <p:sldId id="317" r:id="rId18"/>
    <p:sldId id="318" r:id="rId19"/>
    <p:sldId id="319" r:id="rId20"/>
    <p:sldId id="320" r:id="rId21"/>
    <p:sldId id="321" r:id="rId22"/>
    <p:sldId id="322" r:id="rId23"/>
    <p:sldId id="323" r:id="rId24"/>
    <p:sldId id="324" r:id="rId25"/>
    <p:sldId id="326" r:id="rId26"/>
    <p:sldId id="325"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Lst>
  <p:sldSz cx="9144000" cy="5143500" type="screen16x9"/>
  <p:notesSz cx="6858000" cy="9144000"/>
  <p:custDataLst>
    <p:tags r:id="rId46"/>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9494"/>
    <a:srgbClr val="F95647"/>
    <a:srgbClr val="C64439"/>
    <a:srgbClr val="7CB554"/>
    <a:srgbClr val="D43E01"/>
    <a:srgbClr val="E8EAE9"/>
    <a:srgbClr val="FCFCFC"/>
    <a:srgbClr val="CCD0D1"/>
    <a:srgbClr val="D7D9E1"/>
    <a:srgbClr val="D5D8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2" autoAdjust="0"/>
    <p:restoredTop sz="67886" autoAdjust="0"/>
  </p:normalViewPr>
  <p:slideViewPr>
    <p:cSldViewPr>
      <p:cViewPr varScale="1">
        <p:scale>
          <a:sx n="82" d="100"/>
          <a:sy n="82" d="100"/>
        </p:scale>
        <p:origin x="1170" y="33"/>
      </p:cViewPr>
      <p:guideLst>
        <p:guide orient="horz" pos="162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DBA57-9DFA-4BA7-9AE1-074EF72F3048}" type="doc">
      <dgm:prSet loTypeId="urn:microsoft.com/office/officeart/2005/8/layout/process5" loCatId="process" qsTypeId="urn:microsoft.com/office/officeart/2005/8/quickstyle/simple1" qsCatId="simple" csTypeId="urn:microsoft.com/office/officeart/2005/8/colors/accent1_3" csCatId="accent1" phldr="1"/>
      <dgm:spPr/>
      <dgm:t>
        <a:bodyPr/>
        <a:lstStyle/>
        <a:p>
          <a:endParaRPr lang="zh-CN" altLang="en-US"/>
        </a:p>
      </dgm:t>
    </dgm:pt>
    <dgm:pt modelId="{F266B8C3-766B-42A1-8A4B-E69260BAB5A2}">
      <dgm:prSet custT="1"/>
      <dgm:spPr/>
      <dgm:t>
        <a:bodyPr/>
        <a:lstStyle/>
        <a:p>
          <a:pPr rtl="0"/>
          <a:r>
            <a:rPr lang="zh-CN" altLang="en-US" sz="1400" dirty="0"/>
            <a:t>煤钢共同体、原子能共同体</a:t>
          </a:r>
        </a:p>
      </dgm:t>
    </dgm:pt>
    <dgm:pt modelId="{315D3D22-09B0-4710-9687-A3F070912647}" type="parTrans" cxnId="{F07D4B18-7795-4178-B203-93F77003DD9E}">
      <dgm:prSet/>
      <dgm:spPr/>
      <dgm:t>
        <a:bodyPr/>
        <a:lstStyle/>
        <a:p>
          <a:endParaRPr lang="zh-CN" altLang="en-US"/>
        </a:p>
      </dgm:t>
    </dgm:pt>
    <dgm:pt modelId="{E8B8AA13-9A4E-45CF-A24E-13DEFA1FE768}" type="sibTrans" cxnId="{F07D4B18-7795-4178-B203-93F77003DD9E}">
      <dgm:prSet/>
      <dgm:spPr/>
      <dgm:t>
        <a:bodyPr/>
        <a:lstStyle/>
        <a:p>
          <a:endParaRPr lang="zh-CN" altLang="en-US"/>
        </a:p>
      </dgm:t>
    </dgm:pt>
    <dgm:pt modelId="{D1946162-F191-455C-A570-490703DE0FD1}">
      <dgm:prSet custT="1"/>
      <dgm:spPr/>
      <dgm:t>
        <a:bodyPr/>
        <a:lstStyle/>
        <a:p>
          <a:pPr rtl="0"/>
          <a:r>
            <a:rPr lang="zh-CN" altLang="en-US" sz="1800" dirty="0"/>
            <a:t>欧共体</a:t>
          </a:r>
        </a:p>
      </dgm:t>
    </dgm:pt>
    <dgm:pt modelId="{D7C30946-CBEA-4AF4-9EED-E699881E3F74}" type="parTrans" cxnId="{4651B8C8-33E3-4D5E-980E-93DF51910C5E}">
      <dgm:prSet/>
      <dgm:spPr/>
      <dgm:t>
        <a:bodyPr/>
        <a:lstStyle/>
        <a:p>
          <a:endParaRPr lang="zh-CN" altLang="en-US"/>
        </a:p>
      </dgm:t>
    </dgm:pt>
    <dgm:pt modelId="{40A949C1-D86A-48A9-802C-BFD5BA378FC3}" type="sibTrans" cxnId="{4651B8C8-33E3-4D5E-980E-93DF51910C5E}">
      <dgm:prSet/>
      <dgm:spPr/>
      <dgm:t>
        <a:bodyPr/>
        <a:lstStyle/>
        <a:p>
          <a:endParaRPr lang="zh-CN" altLang="en-US"/>
        </a:p>
      </dgm:t>
    </dgm:pt>
    <dgm:pt modelId="{A9E319E6-D691-4777-AB34-6B45828D0FC3}">
      <dgm:prSet custT="1"/>
      <dgm:spPr/>
      <dgm:t>
        <a:bodyPr/>
        <a:lstStyle/>
        <a:p>
          <a:pPr rtl="0"/>
          <a:r>
            <a:rPr lang="zh-CN" altLang="en-US" sz="1800" dirty="0"/>
            <a:t>欧盟</a:t>
          </a:r>
        </a:p>
      </dgm:t>
    </dgm:pt>
    <dgm:pt modelId="{3306E427-3E38-403D-B137-6F3D98240257}" type="parTrans" cxnId="{93633069-5F08-4735-B771-A5E991EA4361}">
      <dgm:prSet/>
      <dgm:spPr/>
      <dgm:t>
        <a:bodyPr/>
        <a:lstStyle/>
        <a:p>
          <a:endParaRPr lang="zh-CN" altLang="en-US"/>
        </a:p>
      </dgm:t>
    </dgm:pt>
    <dgm:pt modelId="{B5326419-AEB3-44F3-B51E-5E174DA7054D}" type="sibTrans" cxnId="{93633069-5F08-4735-B771-A5E991EA4361}">
      <dgm:prSet/>
      <dgm:spPr/>
      <dgm:t>
        <a:bodyPr/>
        <a:lstStyle/>
        <a:p>
          <a:endParaRPr lang="zh-CN" altLang="en-US"/>
        </a:p>
      </dgm:t>
    </dgm:pt>
    <dgm:pt modelId="{E9C60745-385A-4FF9-BD1C-CAE1A8CA0A19}">
      <dgm:prSet custT="1"/>
      <dgm:spPr/>
      <dgm:t>
        <a:bodyPr/>
        <a:lstStyle/>
        <a:p>
          <a:pPr rtl="0"/>
          <a:r>
            <a:rPr lang="zh-CN" altLang="en-US" sz="1800" dirty="0"/>
            <a:t>寻求共同的资源分享、资源控制、资源利用</a:t>
          </a:r>
        </a:p>
      </dgm:t>
    </dgm:pt>
    <dgm:pt modelId="{A3782A4B-D50F-45EB-8FF9-3CC1AEB51229}" type="parTrans" cxnId="{60749C38-F04E-4457-9AA5-4962798A00B0}">
      <dgm:prSet/>
      <dgm:spPr/>
      <dgm:t>
        <a:bodyPr/>
        <a:lstStyle/>
        <a:p>
          <a:endParaRPr lang="zh-CN" altLang="en-US"/>
        </a:p>
      </dgm:t>
    </dgm:pt>
    <dgm:pt modelId="{B0E357F7-00C0-4DF3-9E96-76451D1E6B9E}" type="sibTrans" cxnId="{60749C38-F04E-4457-9AA5-4962798A00B0}">
      <dgm:prSet/>
      <dgm:spPr/>
      <dgm:t>
        <a:bodyPr/>
        <a:lstStyle/>
        <a:p>
          <a:endParaRPr lang="zh-CN" altLang="en-US"/>
        </a:p>
      </dgm:t>
    </dgm:pt>
    <dgm:pt modelId="{EE5D94FD-C0C4-495F-9C74-6D6F8C34676E}" type="pres">
      <dgm:prSet presAssocID="{DF3DBA57-9DFA-4BA7-9AE1-074EF72F3048}" presName="diagram" presStyleCnt="0">
        <dgm:presLayoutVars>
          <dgm:dir/>
          <dgm:resizeHandles val="exact"/>
        </dgm:presLayoutVars>
      </dgm:prSet>
      <dgm:spPr/>
    </dgm:pt>
    <dgm:pt modelId="{B0F980F1-B42A-422F-8D5E-8E5F0FCF76D3}" type="pres">
      <dgm:prSet presAssocID="{E9C60745-385A-4FF9-BD1C-CAE1A8CA0A19}" presName="node" presStyleLbl="node1" presStyleIdx="0" presStyleCnt="4" custScaleX="198923">
        <dgm:presLayoutVars>
          <dgm:bulletEnabled val="1"/>
        </dgm:presLayoutVars>
      </dgm:prSet>
      <dgm:spPr/>
    </dgm:pt>
    <dgm:pt modelId="{DF8C63B6-A62F-4536-8964-A357CE2C8991}" type="pres">
      <dgm:prSet presAssocID="{B0E357F7-00C0-4DF3-9E96-76451D1E6B9E}" presName="sibTrans" presStyleLbl="sibTrans2D1" presStyleIdx="0" presStyleCnt="3"/>
      <dgm:spPr/>
    </dgm:pt>
    <dgm:pt modelId="{529B26F5-DFEB-4FC7-AA79-E39C9A50570D}" type="pres">
      <dgm:prSet presAssocID="{B0E357F7-00C0-4DF3-9E96-76451D1E6B9E}" presName="connectorText" presStyleLbl="sibTrans2D1" presStyleIdx="0" presStyleCnt="3"/>
      <dgm:spPr/>
    </dgm:pt>
    <dgm:pt modelId="{654AE17C-F0FA-4802-9179-5EAC43048B63}" type="pres">
      <dgm:prSet presAssocID="{F266B8C3-766B-42A1-8A4B-E69260BAB5A2}" presName="node" presStyleLbl="node1" presStyleIdx="1" presStyleCnt="4">
        <dgm:presLayoutVars>
          <dgm:bulletEnabled val="1"/>
        </dgm:presLayoutVars>
      </dgm:prSet>
      <dgm:spPr/>
    </dgm:pt>
    <dgm:pt modelId="{FE961F20-DEAB-4504-8580-5711A2703F80}" type="pres">
      <dgm:prSet presAssocID="{E8B8AA13-9A4E-45CF-A24E-13DEFA1FE768}" presName="sibTrans" presStyleLbl="sibTrans2D1" presStyleIdx="1" presStyleCnt="3"/>
      <dgm:spPr/>
    </dgm:pt>
    <dgm:pt modelId="{B01A487E-D0BE-496D-A963-E8EFD50D333E}" type="pres">
      <dgm:prSet presAssocID="{E8B8AA13-9A4E-45CF-A24E-13DEFA1FE768}" presName="connectorText" presStyleLbl="sibTrans2D1" presStyleIdx="1" presStyleCnt="3"/>
      <dgm:spPr/>
    </dgm:pt>
    <dgm:pt modelId="{5453C8F8-8DED-4983-B24F-49AE32AB7D8B}" type="pres">
      <dgm:prSet presAssocID="{D1946162-F191-455C-A570-490703DE0FD1}" presName="node" presStyleLbl="node1" presStyleIdx="2" presStyleCnt="4">
        <dgm:presLayoutVars>
          <dgm:bulletEnabled val="1"/>
        </dgm:presLayoutVars>
      </dgm:prSet>
      <dgm:spPr/>
    </dgm:pt>
    <dgm:pt modelId="{71D1DE61-7A65-40F4-A030-2340BC8B31BC}" type="pres">
      <dgm:prSet presAssocID="{40A949C1-D86A-48A9-802C-BFD5BA378FC3}" presName="sibTrans" presStyleLbl="sibTrans2D1" presStyleIdx="2" presStyleCnt="3"/>
      <dgm:spPr/>
    </dgm:pt>
    <dgm:pt modelId="{6C2257F7-06E6-47A3-B56E-6A744515FCDD}" type="pres">
      <dgm:prSet presAssocID="{40A949C1-D86A-48A9-802C-BFD5BA378FC3}" presName="connectorText" presStyleLbl="sibTrans2D1" presStyleIdx="2" presStyleCnt="3"/>
      <dgm:spPr/>
    </dgm:pt>
    <dgm:pt modelId="{5548D3CE-3F8E-459B-9C8C-7D015051DBF1}" type="pres">
      <dgm:prSet presAssocID="{A9E319E6-D691-4777-AB34-6B45828D0FC3}" presName="node" presStyleLbl="node1" presStyleIdx="3" presStyleCnt="4">
        <dgm:presLayoutVars>
          <dgm:bulletEnabled val="1"/>
        </dgm:presLayoutVars>
      </dgm:prSet>
      <dgm:spPr/>
    </dgm:pt>
  </dgm:ptLst>
  <dgm:cxnLst>
    <dgm:cxn modelId="{5E4EBB03-3A54-4CC3-B3FB-B44BD5521E8B}" type="presOf" srcId="{DF3DBA57-9DFA-4BA7-9AE1-074EF72F3048}" destId="{EE5D94FD-C0C4-495F-9C74-6D6F8C34676E}" srcOrd="0" destOrd="0" presId="urn:microsoft.com/office/officeart/2005/8/layout/process5"/>
    <dgm:cxn modelId="{A7105F13-02AE-453B-8090-2996A5C1D0B5}" type="presOf" srcId="{E9C60745-385A-4FF9-BD1C-CAE1A8CA0A19}" destId="{B0F980F1-B42A-422F-8D5E-8E5F0FCF76D3}" srcOrd="0" destOrd="0" presId="urn:microsoft.com/office/officeart/2005/8/layout/process5"/>
    <dgm:cxn modelId="{F07D4B18-7795-4178-B203-93F77003DD9E}" srcId="{DF3DBA57-9DFA-4BA7-9AE1-074EF72F3048}" destId="{F266B8C3-766B-42A1-8A4B-E69260BAB5A2}" srcOrd="1" destOrd="0" parTransId="{315D3D22-09B0-4710-9687-A3F070912647}" sibTransId="{E8B8AA13-9A4E-45CF-A24E-13DEFA1FE768}"/>
    <dgm:cxn modelId="{0849DC24-E27D-4AD5-8B71-861587B6A098}" type="presOf" srcId="{B0E357F7-00C0-4DF3-9E96-76451D1E6B9E}" destId="{DF8C63B6-A62F-4536-8964-A357CE2C8991}" srcOrd="0" destOrd="0" presId="urn:microsoft.com/office/officeart/2005/8/layout/process5"/>
    <dgm:cxn modelId="{3576AB26-0010-4132-97FB-1E46AD89C144}" type="presOf" srcId="{E8B8AA13-9A4E-45CF-A24E-13DEFA1FE768}" destId="{B01A487E-D0BE-496D-A963-E8EFD50D333E}" srcOrd="1" destOrd="0" presId="urn:microsoft.com/office/officeart/2005/8/layout/process5"/>
    <dgm:cxn modelId="{60749C38-F04E-4457-9AA5-4962798A00B0}" srcId="{DF3DBA57-9DFA-4BA7-9AE1-074EF72F3048}" destId="{E9C60745-385A-4FF9-BD1C-CAE1A8CA0A19}" srcOrd="0" destOrd="0" parTransId="{A3782A4B-D50F-45EB-8FF9-3CC1AEB51229}" sibTransId="{B0E357F7-00C0-4DF3-9E96-76451D1E6B9E}"/>
    <dgm:cxn modelId="{3A67E43D-C149-4A6B-8783-110E1CE47A59}" type="presOf" srcId="{B0E357F7-00C0-4DF3-9E96-76451D1E6B9E}" destId="{529B26F5-DFEB-4FC7-AA79-E39C9A50570D}" srcOrd="1" destOrd="0" presId="urn:microsoft.com/office/officeart/2005/8/layout/process5"/>
    <dgm:cxn modelId="{1E2BBF5E-3AE6-4A17-8B05-BCCE21EF2370}" type="presOf" srcId="{E8B8AA13-9A4E-45CF-A24E-13DEFA1FE768}" destId="{FE961F20-DEAB-4504-8580-5711A2703F80}" srcOrd="0" destOrd="0" presId="urn:microsoft.com/office/officeart/2005/8/layout/process5"/>
    <dgm:cxn modelId="{93633069-5F08-4735-B771-A5E991EA4361}" srcId="{DF3DBA57-9DFA-4BA7-9AE1-074EF72F3048}" destId="{A9E319E6-D691-4777-AB34-6B45828D0FC3}" srcOrd="3" destOrd="0" parTransId="{3306E427-3E38-403D-B137-6F3D98240257}" sibTransId="{B5326419-AEB3-44F3-B51E-5E174DA7054D}"/>
    <dgm:cxn modelId="{93D0BB4B-8CC4-462A-961F-21E05561310F}" type="presOf" srcId="{D1946162-F191-455C-A570-490703DE0FD1}" destId="{5453C8F8-8DED-4983-B24F-49AE32AB7D8B}" srcOrd="0" destOrd="0" presId="urn:microsoft.com/office/officeart/2005/8/layout/process5"/>
    <dgm:cxn modelId="{12004D8F-C52C-49F0-A8C0-FA8DA19BBF1B}" type="presOf" srcId="{A9E319E6-D691-4777-AB34-6B45828D0FC3}" destId="{5548D3CE-3F8E-459B-9C8C-7D015051DBF1}" srcOrd="0" destOrd="0" presId="urn:microsoft.com/office/officeart/2005/8/layout/process5"/>
    <dgm:cxn modelId="{2D1150AF-67E3-4757-8092-674C0A7F1968}" type="presOf" srcId="{F266B8C3-766B-42A1-8A4B-E69260BAB5A2}" destId="{654AE17C-F0FA-4802-9179-5EAC43048B63}" srcOrd="0" destOrd="0" presId="urn:microsoft.com/office/officeart/2005/8/layout/process5"/>
    <dgm:cxn modelId="{4651B8C8-33E3-4D5E-980E-93DF51910C5E}" srcId="{DF3DBA57-9DFA-4BA7-9AE1-074EF72F3048}" destId="{D1946162-F191-455C-A570-490703DE0FD1}" srcOrd="2" destOrd="0" parTransId="{D7C30946-CBEA-4AF4-9EED-E699881E3F74}" sibTransId="{40A949C1-D86A-48A9-802C-BFD5BA378FC3}"/>
    <dgm:cxn modelId="{0C3FD2CE-A142-45C2-A097-F6930E266EF6}" type="presOf" srcId="{40A949C1-D86A-48A9-802C-BFD5BA378FC3}" destId="{6C2257F7-06E6-47A3-B56E-6A744515FCDD}" srcOrd="1" destOrd="0" presId="urn:microsoft.com/office/officeart/2005/8/layout/process5"/>
    <dgm:cxn modelId="{12871FE2-D764-419B-A7DD-7E23C5CEA26F}" type="presOf" srcId="{40A949C1-D86A-48A9-802C-BFD5BA378FC3}" destId="{71D1DE61-7A65-40F4-A030-2340BC8B31BC}" srcOrd="0" destOrd="0" presId="urn:microsoft.com/office/officeart/2005/8/layout/process5"/>
    <dgm:cxn modelId="{F7759710-A391-4AE2-8BCD-289ED1BEC9DE}" type="presParOf" srcId="{EE5D94FD-C0C4-495F-9C74-6D6F8C34676E}" destId="{B0F980F1-B42A-422F-8D5E-8E5F0FCF76D3}" srcOrd="0" destOrd="0" presId="urn:microsoft.com/office/officeart/2005/8/layout/process5"/>
    <dgm:cxn modelId="{2FE1A86D-884D-405E-996B-C62E3B9D2708}" type="presParOf" srcId="{EE5D94FD-C0C4-495F-9C74-6D6F8C34676E}" destId="{DF8C63B6-A62F-4536-8964-A357CE2C8991}" srcOrd="1" destOrd="0" presId="urn:microsoft.com/office/officeart/2005/8/layout/process5"/>
    <dgm:cxn modelId="{94138F1B-D7B0-4820-88B6-D8C4F7476E3F}" type="presParOf" srcId="{DF8C63B6-A62F-4536-8964-A357CE2C8991}" destId="{529B26F5-DFEB-4FC7-AA79-E39C9A50570D}" srcOrd="0" destOrd="0" presId="urn:microsoft.com/office/officeart/2005/8/layout/process5"/>
    <dgm:cxn modelId="{80C99DB4-A86D-489E-BC12-2DF775F8C892}" type="presParOf" srcId="{EE5D94FD-C0C4-495F-9C74-6D6F8C34676E}" destId="{654AE17C-F0FA-4802-9179-5EAC43048B63}" srcOrd="2" destOrd="0" presId="urn:microsoft.com/office/officeart/2005/8/layout/process5"/>
    <dgm:cxn modelId="{391D8956-734F-4461-BEA8-9DE1B9645DF1}" type="presParOf" srcId="{EE5D94FD-C0C4-495F-9C74-6D6F8C34676E}" destId="{FE961F20-DEAB-4504-8580-5711A2703F80}" srcOrd="3" destOrd="0" presId="urn:microsoft.com/office/officeart/2005/8/layout/process5"/>
    <dgm:cxn modelId="{47EDC8D7-4453-4C5A-BC52-B34C9305766D}" type="presParOf" srcId="{FE961F20-DEAB-4504-8580-5711A2703F80}" destId="{B01A487E-D0BE-496D-A963-E8EFD50D333E}" srcOrd="0" destOrd="0" presId="urn:microsoft.com/office/officeart/2005/8/layout/process5"/>
    <dgm:cxn modelId="{0776A98B-926B-4986-88C0-B6DF557333F0}" type="presParOf" srcId="{EE5D94FD-C0C4-495F-9C74-6D6F8C34676E}" destId="{5453C8F8-8DED-4983-B24F-49AE32AB7D8B}" srcOrd="4" destOrd="0" presId="urn:microsoft.com/office/officeart/2005/8/layout/process5"/>
    <dgm:cxn modelId="{E3FCE76E-33A0-4880-9663-5B4D7B825CFB}" type="presParOf" srcId="{EE5D94FD-C0C4-495F-9C74-6D6F8C34676E}" destId="{71D1DE61-7A65-40F4-A030-2340BC8B31BC}" srcOrd="5" destOrd="0" presId="urn:microsoft.com/office/officeart/2005/8/layout/process5"/>
    <dgm:cxn modelId="{F603FB30-DAE2-4EAD-B61B-1E0E740F7205}" type="presParOf" srcId="{71D1DE61-7A65-40F4-A030-2340BC8B31BC}" destId="{6C2257F7-06E6-47A3-B56E-6A744515FCDD}" srcOrd="0" destOrd="0" presId="urn:microsoft.com/office/officeart/2005/8/layout/process5"/>
    <dgm:cxn modelId="{BB885648-8041-4F8A-9C3E-58D063F15C53}" type="presParOf" srcId="{EE5D94FD-C0C4-495F-9C74-6D6F8C34676E}" destId="{5548D3CE-3F8E-459B-9C8C-7D015051DBF1}"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980F1-B42A-422F-8D5E-8E5F0FCF76D3}">
      <dsp:nvSpPr>
        <dsp:cNvPr id="0" name=""/>
        <dsp:cNvSpPr/>
      </dsp:nvSpPr>
      <dsp:spPr>
        <a:xfrm>
          <a:off x="969" y="123258"/>
          <a:ext cx="2573348" cy="776184"/>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t>寻求共同的资源分享、资源控制、资源利用</a:t>
          </a:r>
        </a:p>
      </dsp:txBody>
      <dsp:txXfrm>
        <a:off x="23703" y="145992"/>
        <a:ext cx="2527880" cy="730716"/>
      </dsp:txXfrm>
    </dsp:sp>
    <dsp:sp modelId="{DF8C63B6-A62F-4536-8964-A357CE2C8991}">
      <dsp:nvSpPr>
        <dsp:cNvPr id="0" name=""/>
        <dsp:cNvSpPr/>
      </dsp:nvSpPr>
      <dsp:spPr>
        <a:xfrm>
          <a:off x="2688157" y="350938"/>
          <a:ext cx="274251" cy="320822"/>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688157" y="415102"/>
        <a:ext cx="191976" cy="192494"/>
      </dsp:txXfrm>
    </dsp:sp>
    <dsp:sp modelId="{654AE17C-F0FA-4802-9179-5EAC43048B63}">
      <dsp:nvSpPr>
        <dsp:cNvPr id="0" name=""/>
        <dsp:cNvSpPr/>
      </dsp:nvSpPr>
      <dsp:spPr>
        <a:xfrm>
          <a:off x="3091773" y="123258"/>
          <a:ext cx="1293640" cy="776184"/>
        </a:xfrm>
        <a:prstGeom prst="roundRect">
          <a:avLst>
            <a:gd name="adj" fmla="val 10000"/>
          </a:avLst>
        </a:prstGeom>
        <a:solidFill>
          <a:schemeClr val="accent1">
            <a:shade val="80000"/>
            <a:hueOff val="79729"/>
            <a:satOff val="-11887"/>
            <a:lumOff val="117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altLang="en-US" sz="1400" kern="1200" dirty="0"/>
            <a:t>煤钢共同体、原子能共同体</a:t>
          </a:r>
        </a:p>
      </dsp:txBody>
      <dsp:txXfrm>
        <a:off x="3114507" y="145992"/>
        <a:ext cx="1248172" cy="730716"/>
      </dsp:txXfrm>
    </dsp:sp>
    <dsp:sp modelId="{FE961F20-DEAB-4504-8580-5711A2703F80}">
      <dsp:nvSpPr>
        <dsp:cNvPr id="0" name=""/>
        <dsp:cNvSpPr/>
      </dsp:nvSpPr>
      <dsp:spPr>
        <a:xfrm rot="5400000">
          <a:off x="3601467" y="989997"/>
          <a:ext cx="274251" cy="320822"/>
        </a:xfrm>
        <a:prstGeom prst="rightArrow">
          <a:avLst>
            <a:gd name="adj1" fmla="val 60000"/>
            <a:gd name="adj2" fmla="val 50000"/>
          </a:avLst>
        </a:prstGeom>
        <a:solidFill>
          <a:schemeClr val="accent1">
            <a:shade val="90000"/>
            <a:hueOff val="119556"/>
            <a:satOff val="-17615"/>
            <a:lumOff val="167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3642346" y="1013283"/>
        <a:ext cx="192494" cy="191976"/>
      </dsp:txXfrm>
    </dsp:sp>
    <dsp:sp modelId="{5453C8F8-8DED-4983-B24F-49AE32AB7D8B}">
      <dsp:nvSpPr>
        <dsp:cNvPr id="0" name=""/>
        <dsp:cNvSpPr/>
      </dsp:nvSpPr>
      <dsp:spPr>
        <a:xfrm>
          <a:off x="3091773" y="1416898"/>
          <a:ext cx="1293640" cy="776184"/>
        </a:xfrm>
        <a:prstGeom prst="roundRect">
          <a:avLst>
            <a:gd name="adj" fmla="val 10000"/>
          </a:avLst>
        </a:prstGeom>
        <a:solidFill>
          <a:schemeClr val="accent1">
            <a:shade val="80000"/>
            <a:hueOff val="159459"/>
            <a:satOff val="-23774"/>
            <a:lumOff val="234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t>欧共体</a:t>
          </a:r>
        </a:p>
      </dsp:txBody>
      <dsp:txXfrm>
        <a:off x="3114507" y="1439632"/>
        <a:ext cx="1248172" cy="730716"/>
      </dsp:txXfrm>
    </dsp:sp>
    <dsp:sp modelId="{71D1DE61-7A65-40F4-A030-2340BC8B31BC}">
      <dsp:nvSpPr>
        <dsp:cNvPr id="0" name=""/>
        <dsp:cNvSpPr/>
      </dsp:nvSpPr>
      <dsp:spPr>
        <a:xfrm rot="10800000">
          <a:off x="2703681" y="1644579"/>
          <a:ext cx="274251" cy="320822"/>
        </a:xfrm>
        <a:prstGeom prst="rightArrow">
          <a:avLst>
            <a:gd name="adj1" fmla="val 60000"/>
            <a:gd name="adj2" fmla="val 50000"/>
          </a:avLst>
        </a:prstGeom>
        <a:solidFill>
          <a:schemeClr val="accent1">
            <a:shade val="90000"/>
            <a:hueOff val="239111"/>
            <a:satOff val="-35229"/>
            <a:lumOff val="334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2785956" y="1708743"/>
        <a:ext cx="191976" cy="192494"/>
      </dsp:txXfrm>
    </dsp:sp>
    <dsp:sp modelId="{5548D3CE-3F8E-459B-9C8C-7D015051DBF1}">
      <dsp:nvSpPr>
        <dsp:cNvPr id="0" name=""/>
        <dsp:cNvSpPr/>
      </dsp:nvSpPr>
      <dsp:spPr>
        <a:xfrm>
          <a:off x="1280677" y="1416898"/>
          <a:ext cx="1293640" cy="776184"/>
        </a:xfrm>
        <a:prstGeom prst="roundRect">
          <a:avLst>
            <a:gd name="adj" fmla="val 10000"/>
          </a:avLst>
        </a:prstGeom>
        <a:solidFill>
          <a:schemeClr val="accent1">
            <a:shade val="80000"/>
            <a:hueOff val="239188"/>
            <a:satOff val="-35661"/>
            <a:lumOff val="352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t>欧盟</a:t>
          </a:r>
        </a:p>
      </dsp:txBody>
      <dsp:txXfrm>
        <a:off x="1303411" y="1439632"/>
        <a:ext cx="1248172" cy="7307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2017/9/30</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96547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1179315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398169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136015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558050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2729273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18460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3926654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39</a:t>
            </a:fld>
            <a:endParaRPr lang="zh-CN" altLang="en-US" dirty="0"/>
          </a:p>
        </p:txBody>
      </p:sp>
    </p:spTree>
    <p:extLst>
      <p:ext uri="{BB962C8B-B14F-4D97-AF65-F5344CB8AC3E}">
        <p14:creationId xmlns:p14="http://schemas.microsoft.com/office/powerpoint/2010/main" val="1917763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43</a:t>
            </a:fld>
            <a:endParaRPr lang="zh-CN" altLang="en-US"/>
          </a:p>
        </p:txBody>
      </p:sp>
    </p:spTree>
    <p:extLst>
      <p:ext uri="{BB962C8B-B14F-4D97-AF65-F5344CB8AC3E}">
        <p14:creationId xmlns:p14="http://schemas.microsoft.com/office/powerpoint/2010/main" val="179808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219252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7796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248345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237266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203202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260495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88757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3629540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6" r:id="rId2"/>
  </p:sldLayoutIdLst>
  <p:transition spd="slow" advTm="0">
    <p:pull/>
  </p:transition>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3.png"/><Relationship Id="rId5" Type="http://schemas.openxmlformats.org/officeDocument/2006/relationships/tags" Target="../tags/tag13.xml"/><Relationship Id="rId10" Type="http://schemas.openxmlformats.org/officeDocument/2006/relationships/slideLayout" Target="../slideLayouts/slideLayout2.xml"/><Relationship Id="rId4" Type="http://schemas.openxmlformats.org/officeDocument/2006/relationships/tags" Target="../tags/tag12.xml"/><Relationship Id="rId9"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642710" y="418478"/>
            <a:ext cx="575388" cy="575387"/>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2625422" y="2269981"/>
            <a:ext cx="792088" cy="7920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62282" y="717810"/>
            <a:ext cx="2862054" cy="286205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4"/>
          <p:cNvSpPr>
            <a:spLocks noChangeArrowheads="1"/>
          </p:cNvSpPr>
          <p:nvPr/>
        </p:nvSpPr>
        <p:spPr bwMode="auto">
          <a:xfrm>
            <a:off x="531800" y="1498598"/>
            <a:ext cx="2459273" cy="1323439"/>
          </a:xfrm>
          <a:prstGeom prst="rect">
            <a:avLst/>
          </a:prstGeom>
          <a:extLst/>
        </p:spPr>
        <p:txBody>
          <a:bodyPr wrap="square">
            <a:spAutoFit/>
          </a:bodyPr>
          <a:lstStyle/>
          <a:p>
            <a:r>
              <a:rPr lang="en-US" altLang="zh-CN" sz="8000" dirty="0">
                <a:solidFill>
                  <a:schemeClr val="accent2"/>
                </a:solidFill>
                <a:latin typeface="Impact" panose="020B0806030902050204" pitchFamily="34" charset="0"/>
                <a:ea typeface="微软雅黑" pitchFamily="34" charset="-122"/>
                <a:sym typeface="方正兰亭粗黑_GBK" charset="-122"/>
              </a:rPr>
              <a:t>2017</a:t>
            </a:r>
          </a:p>
        </p:txBody>
      </p:sp>
      <p:grpSp>
        <p:nvGrpSpPr>
          <p:cNvPr id="50" name="组合 49"/>
          <p:cNvGrpSpPr/>
          <p:nvPr/>
        </p:nvGrpSpPr>
        <p:grpSpPr>
          <a:xfrm>
            <a:off x="-612576" y="827880"/>
            <a:ext cx="1152128" cy="1152127"/>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304027" y="4084256"/>
            <a:ext cx="940068" cy="94006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058948" y="4084256"/>
            <a:ext cx="575388" cy="5753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矩形 75"/>
          <p:cNvSpPr/>
          <p:nvPr/>
        </p:nvSpPr>
        <p:spPr>
          <a:xfrm>
            <a:off x="3331389" y="1089177"/>
            <a:ext cx="5993139" cy="2753574"/>
          </a:xfrm>
          <a:prstGeom prst="rect">
            <a:avLst/>
          </a:prstGeom>
        </p:spPr>
        <p:txBody>
          <a:bodyPr wrap="square">
            <a:spAutoFit/>
          </a:bodyPr>
          <a:lstStyle/>
          <a:p>
            <a:pPr algn="just">
              <a:lnSpc>
                <a:spcPct val="150000"/>
              </a:lnSpc>
            </a:pPr>
            <a:r>
              <a:rPr lang="zh-CN" altLang="en-US" sz="40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从</a:t>
            </a:r>
            <a:r>
              <a:rPr lang="en-US" altLang="zh-CN" sz="40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2017</a:t>
            </a:r>
            <a:r>
              <a:rPr lang="zh-CN" altLang="en-US" sz="40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年两会</a:t>
            </a:r>
            <a:endParaRPr lang="en-US" altLang="zh-CN" sz="40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endParaRPr>
          </a:p>
          <a:p>
            <a:pPr algn="just">
              <a:lnSpc>
                <a:spcPct val="150000"/>
              </a:lnSpc>
            </a:pPr>
            <a:r>
              <a:rPr lang="zh-CN" altLang="en-US" sz="40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看中国特色大国外交的</a:t>
            </a:r>
            <a:endParaRPr lang="en-US" altLang="zh-CN" sz="40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endParaRPr>
          </a:p>
          <a:p>
            <a:pPr algn="just">
              <a:lnSpc>
                <a:spcPct val="150000"/>
              </a:lnSpc>
            </a:pPr>
            <a:r>
              <a:rPr lang="zh-CN" altLang="en-US" sz="40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先进性、开拓性、稳定性</a:t>
            </a:r>
          </a:p>
        </p:txBody>
      </p:sp>
      <p:grpSp>
        <p:nvGrpSpPr>
          <p:cNvPr id="79"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7391159"/>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4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40000">
                                          <p:cBhvr additive="base">
                                            <p:cTn id="7" dur="2000" fill="hold"/>
                                            <p:tgtEl>
                                              <p:spTgt spid="46"/>
                                            </p:tgtEl>
                                            <p:attrNameLst>
                                              <p:attrName>ppt_x</p:attrName>
                                            </p:attrNameLst>
                                          </p:cBhvr>
                                          <p:tavLst>
                                            <p:tav tm="0">
                                              <p:val>
                                                <p:strVal val="#ppt_x"/>
                                              </p:val>
                                            </p:tav>
                                            <p:tav tm="100000">
                                              <p:val>
                                                <p:strVal val="#ppt_x"/>
                                              </p:val>
                                            </p:tav>
                                          </p:tavLst>
                                        </p:anim>
                                        <p:anim calcmode="lin" valueType="num" p14:bounceEnd="40000">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40000">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14:bounceEnd="40000">
                                          <p:cBhvr additive="base">
                                            <p:cTn id="11" dur="2000" fill="hold"/>
                                            <p:tgtEl>
                                              <p:spTgt spid="50"/>
                                            </p:tgtEl>
                                            <p:attrNameLst>
                                              <p:attrName>ppt_x</p:attrName>
                                            </p:attrNameLst>
                                          </p:cBhvr>
                                          <p:tavLst>
                                            <p:tav tm="0">
                                              <p:val>
                                                <p:strVal val="0-#ppt_w/2"/>
                                              </p:val>
                                            </p:tav>
                                            <p:tav tm="100000">
                                              <p:val>
                                                <p:strVal val="#ppt_x"/>
                                              </p:val>
                                            </p:tav>
                                          </p:tavLst>
                                        </p:anim>
                                        <p:anim calcmode="lin" valueType="num" p14:bounceEnd="40000">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14:presetBounceEnd="4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0000">
                                          <p:cBhvr additive="base">
                                            <p:cTn id="15" dur="20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14:presetBounceEnd="40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40000">
                                          <p:cBhvr additive="base">
                                            <p:cTn id="19" dur="20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14:presetBounceEnd="40000">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14:bounceEnd="40000">
                                          <p:cBhvr additive="base">
                                            <p:cTn id="23" dur="2000" fill="hold"/>
                                            <p:tgtEl>
                                              <p:spTgt spid="70"/>
                                            </p:tgtEl>
                                            <p:attrNameLst>
                                              <p:attrName>ppt_x</p:attrName>
                                            </p:attrNameLst>
                                          </p:cBhvr>
                                          <p:tavLst>
                                            <p:tav tm="0">
                                              <p:val>
                                                <p:strVal val="0-#ppt_w/2"/>
                                              </p:val>
                                            </p:tav>
                                            <p:tav tm="100000">
                                              <p:val>
                                                <p:strVal val="#ppt_x"/>
                                              </p:val>
                                            </p:tav>
                                          </p:tavLst>
                                        </p:anim>
                                        <p:anim calcmode="lin" valueType="num" p14:bounceEnd="40000">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14:presetBounceEnd="40000">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14:bounceEnd="40000">
                                          <p:cBhvr additive="base">
                                            <p:cTn id="27" dur="2000" fill="hold"/>
                                            <p:tgtEl>
                                              <p:spTgt spid="73"/>
                                            </p:tgtEl>
                                            <p:attrNameLst>
                                              <p:attrName>ppt_x</p:attrName>
                                            </p:attrNameLst>
                                          </p:cBhvr>
                                          <p:tavLst>
                                            <p:tav tm="0">
                                              <p:val>
                                                <p:strVal val="0-#ppt_w/2"/>
                                              </p:val>
                                            </p:tav>
                                            <p:tav tm="100000">
                                              <p:val>
                                                <p:strVal val="#ppt_x"/>
                                              </p:val>
                                            </p:tav>
                                          </p:tavLst>
                                        </p:anim>
                                        <p:anim calcmode="lin" valueType="num" p14:bounceEnd="40000">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childTnLst>
                              </p:cTn>
                            </p:par>
                            <p:par>
                              <p:cTn id="36" fill="hold">
                                <p:stCondLst>
                                  <p:cond delay="4600"/>
                                </p:stCondLst>
                                <p:childTnLst>
                                  <p:par>
                                    <p:cTn id="37" presetID="42" presetClass="entr" presetSubtype="0" fill="hold" grpId="0" nodeType="afterEffect">
                                      <p:stCondLst>
                                        <p:cond delay="0"/>
                                      </p:stCondLst>
                                      <p:iterate type="lt">
                                        <p:tmPct val="10000"/>
                                      </p:iterate>
                                      <p:childTnLst>
                                        <p:set>
                                          <p:cBhvr>
                                            <p:cTn id="38" dur="1" fill="hold">
                                              <p:stCondLst>
                                                <p:cond delay="0"/>
                                              </p:stCondLst>
                                            </p:cTn>
                                            <p:tgtEl>
                                              <p:spTgt spid="76"/>
                                            </p:tgtEl>
                                            <p:attrNameLst>
                                              <p:attrName>style.visibility</p:attrName>
                                            </p:attrNameLst>
                                          </p:cBhvr>
                                          <p:to>
                                            <p:strVal val="visible"/>
                                          </p:to>
                                        </p:set>
                                        <p:animEffect transition="in" filter="fade">
                                          <p:cBhvr>
                                            <p:cTn id="39" dur="750"/>
                                            <p:tgtEl>
                                              <p:spTgt spid="76"/>
                                            </p:tgtEl>
                                          </p:cBhvr>
                                        </p:animEffect>
                                        <p:anim calcmode="lin" valueType="num">
                                          <p:cBhvr>
                                            <p:cTn id="40" dur="750" fill="hold"/>
                                            <p:tgtEl>
                                              <p:spTgt spid="76"/>
                                            </p:tgtEl>
                                            <p:attrNameLst>
                                              <p:attrName>ppt_x</p:attrName>
                                            </p:attrNameLst>
                                          </p:cBhvr>
                                          <p:tavLst>
                                            <p:tav tm="0">
                                              <p:val>
                                                <p:strVal val="#ppt_x"/>
                                              </p:val>
                                            </p:tav>
                                            <p:tav tm="100000">
                                              <p:val>
                                                <p:strVal val="#ppt_x"/>
                                              </p:val>
                                            </p:tav>
                                          </p:tavLst>
                                        </p:anim>
                                        <p:anim calcmode="lin" valueType="num">
                                          <p:cBhvr>
                                            <p:cTn id="41" dur="75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2000" fill="hold"/>
                                            <p:tgtEl>
                                              <p:spTgt spid="50"/>
                                            </p:tgtEl>
                                            <p:attrNameLst>
                                              <p:attrName>ppt_x</p:attrName>
                                            </p:attrNameLst>
                                          </p:cBhvr>
                                          <p:tavLst>
                                            <p:tav tm="0">
                                              <p:val>
                                                <p:strVal val="0-#ppt_w/2"/>
                                              </p:val>
                                            </p:tav>
                                            <p:tav tm="100000">
                                              <p:val>
                                                <p:strVal val="#ppt_x"/>
                                              </p:val>
                                            </p:tav>
                                          </p:tavLst>
                                        </p:anim>
                                        <p:anim calcmode="lin" valueType="num">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1+#ppt_w/2"/>
                                              </p:val>
                                            </p:tav>
                                            <p:tav tm="100000">
                                              <p:val>
                                                <p:strVal val="#ppt_x"/>
                                              </p:val>
                                            </p:tav>
                                          </p:tavLst>
                                        </p:anim>
                                        <p:anim calcmode="lin" valueType="num">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1+#ppt_w/2"/>
                                              </p:val>
                                            </p:tav>
                                            <p:tav tm="100000">
                                              <p:val>
                                                <p:strVal val="#ppt_x"/>
                                              </p:val>
                                            </p:tav>
                                          </p:tavLst>
                                        </p:anim>
                                        <p:anim calcmode="lin" valueType="num">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2000" fill="hold"/>
                                            <p:tgtEl>
                                              <p:spTgt spid="73"/>
                                            </p:tgtEl>
                                            <p:attrNameLst>
                                              <p:attrName>ppt_x</p:attrName>
                                            </p:attrNameLst>
                                          </p:cBhvr>
                                          <p:tavLst>
                                            <p:tav tm="0">
                                              <p:val>
                                                <p:strVal val="0-#ppt_w/2"/>
                                              </p:val>
                                            </p:tav>
                                            <p:tav tm="100000">
                                              <p:val>
                                                <p:strVal val="#ppt_x"/>
                                              </p:val>
                                            </p:tav>
                                          </p:tavLst>
                                        </p:anim>
                                        <p:anim calcmode="lin" valueType="num">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childTnLst>
                              </p:cTn>
                            </p:par>
                            <p:par>
                              <p:cTn id="36" fill="hold">
                                <p:stCondLst>
                                  <p:cond delay="4600"/>
                                </p:stCondLst>
                                <p:childTnLst>
                                  <p:par>
                                    <p:cTn id="37" presetID="42" presetClass="entr" presetSubtype="0" fill="hold" grpId="0" nodeType="afterEffect">
                                      <p:stCondLst>
                                        <p:cond delay="0"/>
                                      </p:stCondLst>
                                      <p:iterate type="lt">
                                        <p:tmPct val="10000"/>
                                      </p:iterate>
                                      <p:childTnLst>
                                        <p:set>
                                          <p:cBhvr>
                                            <p:cTn id="38" dur="1" fill="hold">
                                              <p:stCondLst>
                                                <p:cond delay="0"/>
                                              </p:stCondLst>
                                            </p:cTn>
                                            <p:tgtEl>
                                              <p:spTgt spid="76"/>
                                            </p:tgtEl>
                                            <p:attrNameLst>
                                              <p:attrName>style.visibility</p:attrName>
                                            </p:attrNameLst>
                                          </p:cBhvr>
                                          <p:to>
                                            <p:strVal val="visible"/>
                                          </p:to>
                                        </p:set>
                                        <p:animEffect transition="in" filter="fade">
                                          <p:cBhvr>
                                            <p:cTn id="39" dur="750"/>
                                            <p:tgtEl>
                                              <p:spTgt spid="76"/>
                                            </p:tgtEl>
                                          </p:cBhvr>
                                        </p:animEffect>
                                        <p:anim calcmode="lin" valueType="num">
                                          <p:cBhvr>
                                            <p:cTn id="40" dur="750" fill="hold"/>
                                            <p:tgtEl>
                                              <p:spTgt spid="76"/>
                                            </p:tgtEl>
                                            <p:attrNameLst>
                                              <p:attrName>ppt_x</p:attrName>
                                            </p:attrNameLst>
                                          </p:cBhvr>
                                          <p:tavLst>
                                            <p:tav tm="0">
                                              <p:val>
                                                <p:strVal val="#ppt_x"/>
                                              </p:val>
                                            </p:tav>
                                            <p:tav tm="100000">
                                              <p:val>
                                                <p:strVal val="#ppt_x"/>
                                              </p:val>
                                            </p:tav>
                                          </p:tavLst>
                                        </p:anim>
                                        <p:anim calcmode="lin" valueType="num">
                                          <p:cBhvr>
                                            <p:cTn id="41" dur="75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2" cstate="print"/>
          <a:stretch>
            <a:fillRect/>
          </a:stretch>
        </p:blipFill>
        <p:spPr>
          <a:xfrm rot="10800000" flipH="1">
            <a:off x="7380312" y="452248"/>
            <a:ext cx="1523362" cy="52721"/>
          </a:xfrm>
          <a:prstGeom prst="rect">
            <a:avLst/>
          </a:prstGeom>
        </p:spPr>
      </p:pic>
      <p:sp>
        <p:nvSpPr>
          <p:cNvPr id="6" name="矩形 5"/>
          <p:cNvSpPr/>
          <p:nvPr/>
        </p:nvSpPr>
        <p:spPr>
          <a:xfrm>
            <a:off x="611560" y="843558"/>
            <a:ext cx="2550698" cy="507831"/>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en-US" b="1" kern="100" dirty="0">
                <a:latin typeface="+mn-ea"/>
                <a:ea typeface="+mn-ea"/>
              </a:rPr>
              <a:t>对国家间关系的反思</a:t>
            </a:r>
            <a:endParaRPr lang="zh-CN" altLang="zh-CN" b="1" kern="100" dirty="0">
              <a:effectLst/>
              <a:latin typeface="+mn-ea"/>
              <a:ea typeface="+mn-ea"/>
            </a:endParaRPr>
          </a:p>
        </p:txBody>
      </p:sp>
      <p:sp>
        <p:nvSpPr>
          <p:cNvPr id="3" name="矩形 2"/>
          <p:cNvSpPr/>
          <p:nvPr/>
        </p:nvSpPr>
        <p:spPr>
          <a:xfrm>
            <a:off x="2339752" y="1648613"/>
            <a:ext cx="4742205" cy="7017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lnSpc>
                <a:spcPct val="110000"/>
              </a:lnSpc>
            </a:pPr>
            <a:r>
              <a:rPr lang="zh-CN" altLang="zh-CN" dirty="0">
                <a:latin typeface="微软雅黑" panose="020B0503020204020204" pitchFamily="34" charset="-122"/>
                <a:ea typeface="微软雅黑" panose="020B0503020204020204" pitchFamily="34" charset="-122"/>
                <a:cs typeface="宋体" panose="02010600030101010101" pitchFamily="2" charset="-122"/>
              </a:rPr>
              <a:t>把世界划成一片一片，划成你的</a:t>
            </a:r>
            <a:r>
              <a:rPr lang="zh-CN" altLang="en-US" dirty="0">
                <a:latin typeface="微软雅黑" panose="020B0503020204020204" pitchFamily="34" charset="-122"/>
                <a:ea typeface="微软雅黑" panose="020B0503020204020204" pitchFamily="34" charset="-122"/>
                <a:cs typeface="宋体" panose="02010600030101010101" pitchFamily="2" charset="-122"/>
              </a:rPr>
              <a:t>、</a:t>
            </a:r>
            <a:r>
              <a:rPr lang="zh-CN" altLang="zh-CN" dirty="0">
                <a:latin typeface="微软雅黑" panose="020B0503020204020204" pitchFamily="34" charset="-122"/>
                <a:ea typeface="微软雅黑" panose="020B0503020204020204" pitchFamily="34" charset="-122"/>
                <a:cs typeface="宋体" panose="02010600030101010101" pitchFamily="2" charset="-122"/>
              </a:rPr>
              <a:t>我的，为了安全</a:t>
            </a:r>
            <a:r>
              <a:rPr lang="zh-CN" altLang="en-US" dirty="0">
                <a:latin typeface="微软雅黑" panose="020B0503020204020204" pitchFamily="34" charset="-122"/>
                <a:ea typeface="微软雅黑" panose="020B0503020204020204" pitchFamily="34" charset="-122"/>
                <a:cs typeface="宋体" panose="02010600030101010101" pitchFamily="2" charset="-122"/>
              </a:rPr>
              <a:t>，</a:t>
            </a:r>
            <a:r>
              <a:rPr lang="zh-CN" altLang="zh-CN" dirty="0">
                <a:latin typeface="微软雅黑" panose="020B0503020204020204" pitchFamily="34" charset="-122"/>
                <a:ea typeface="微软雅黑" panose="020B0503020204020204" pitchFamily="34" charset="-122"/>
                <a:cs typeface="宋体" panose="02010600030101010101" pitchFamily="2" charset="-122"/>
              </a:rPr>
              <a:t>结盟对抗，</a:t>
            </a:r>
            <a:r>
              <a:rPr lang="zh-CN" altLang="en-US" dirty="0">
                <a:latin typeface="微软雅黑" panose="020B0503020204020204" pitchFamily="34" charset="-122"/>
                <a:ea typeface="微软雅黑" panose="020B0503020204020204" pitchFamily="34" charset="-122"/>
                <a:cs typeface="宋体" panose="02010600030101010101" pitchFamily="2" charset="-122"/>
              </a:rPr>
              <a:t>却</a:t>
            </a:r>
            <a:r>
              <a:rPr lang="zh-CN" altLang="zh-CN" dirty="0">
                <a:latin typeface="微软雅黑" panose="020B0503020204020204" pitchFamily="34" charset="-122"/>
                <a:ea typeface="微软雅黑" panose="020B0503020204020204" pitchFamily="34" charset="-122"/>
                <a:cs typeface="宋体" panose="02010600030101010101" pitchFamily="2" charset="-122"/>
              </a:rPr>
              <a:t>导致极度的不安全</a:t>
            </a:r>
            <a:r>
              <a:rPr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lang="zh-CN" altLang="en-US"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324482" y="2824973"/>
            <a:ext cx="1901750" cy="19017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
          <p:cNvSpPr txBox="1"/>
          <p:nvPr/>
        </p:nvSpPr>
        <p:spPr>
          <a:xfrm>
            <a:off x="1630866" y="3219822"/>
            <a:ext cx="1338029" cy="1107996"/>
          </a:xfrm>
          <a:prstGeom prst="rect">
            <a:avLst/>
          </a:prstGeom>
          <a:noFill/>
        </p:spPr>
        <p:txBody>
          <a:bodyPr wrap="square" lIns="0" tIns="0" rIns="0" bIns="0" rtlCol="0">
            <a:spAutoFit/>
          </a:bodyPr>
          <a:lstStyle/>
          <a:p>
            <a:pPr algn="ctr"/>
            <a:r>
              <a:rPr lang="zh-CN" altLang="en-US" sz="2400" b="1" dirty="0">
                <a:solidFill>
                  <a:schemeClr val="accent2"/>
                </a:solidFill>
                <a:latin typeface="微软雅黑" pitchFamily="34" charset="-122"/>
                <a:ea typeface="微软雅黑" pitchFamily="34" charset="-122"/>
              </a:rPr>
              <a:t>处在美苏对抗之间的欧洲</a:t>
            </a:r>
          </a:p>
        </p:txBody>
      </p:sp>
      <p:graphicFrame>
        <p:nvGraphicFramePr>
          <p:cNvPr id="9" name="图示 8"/>
          <p:cNvGraphicFramePr/>
          <p:nvPr>
            <p:extLst/>
          </p:nvPr>
        </p:nvGraphicFramePr>
        <p:xfrm>
          <a:off x="3267738" y="2615649"/>
          <a:ext cx="4386383" cy="2316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921874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anim calcmode="lin" valueType="num">
                                      <p:cBhvr>
                                        <p:cTn id="10" dur="500" fill="hold"/>
                                        <p:tgtEl>
                                          <p:spTgt spid="21"/>
                                        </p:tgtEl>
                                        <p:attrNameLst>
                                          <p:attrName>ppt_x</p:attrName>
                                        </p:attrNameLst>
                                      </p:cBhvr>
                                      <p:tavLst>
                                        <p:tav tm="0">
                                          <p:val>
                                            <p:fltVal val="0.5"/>
                                          </p:val>
                                        </p:tav>
                                        <p:tav tm="100000">
                                          <p:val>
                                            <p:strVal val="#ppt_x"/>
                                          </p:val>
                                        </p:tav>
                                      </p:tavLst>
                                    </p:anim>
                                    <p:anim calcmode="lin" valueType="num">
                                      <p:cBhvr>
                                        <p:cTn id="11" dur="500" fill="hold"/>
                                        <p:tgtEl>
                                          <p:spTgt spid="2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anim calcmode="lin" valueType="num">
                                      <p:cBhvr>
                                        <p:cTn id="16" dur="500" fill="hold"/>
                                        <p:tgtEl>
                                          <p:spTgt spid="25"/>
                                        </p:tgtEl>
                                        <p:attrNameLst>
                                          <p:attrName>ppt_x</p:attrName>
                                        </p:attrNameLst>
                                      </p:cBhvr>
                                      <p:tavLst>
                                        <p:tav tm="0">
                                          <p:val>
                                            <p:strVal val="#ppt_x"/>
                                          </p:val>
                                        </p:tav>
                                        <p:tav tm="100000">
                                          <p:val>
                                            <p:strVal val="#ppt_x"/>
                                          </p:val>
                                        </p:tav>
                                      </p:tavLst>
                                    </p:anim>
                                    <p:anim calcmode="lin" valueType="num">
                                      <p:cBhvr>
                                        <p:cTn id="17"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2" cstate="print"/>
          <a:stretch>
            <a:fillRect/>
          </a:stretch>
        </p:blipFill>
        <p:spPr>
          <a:xfrm rot="10800000" flipH="1">
            <a:off x="7380312" y="452248"/>
            <a:ext cx="1523362" cy="52721"/>
          </a:xfrm>
          <a:prstGeom prst="rect">
            <a:avLst/>
          </a:prstGeom>
        </p:spPr>
      </p:pic>
      <p:sp>
        <p:nvSpPr>
          <p:cNvPr id="6" name="矩形 5"/>
          <p:cNvSpPr/>
          <p:nvPr/>
        </p:nvSpPr>
        <p:spPr>
          <a:xfrm>
            <a:off x="629881" y="987574"/>
            <a:ext cx="3959738" cy="507831"/>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en-US" b="1" kern="100" dirty="0">
                <a:latin typeface="+mn-ea"/>
                <a:ea typeface="+mn-ea"/>
              </a:rPr>
              <a:t>冷战结束以后，国际关系显著变化</a:t>
            </a:r>
            <a:endParaRPr lang="zh-CN" altLang="zh-CN" b="1" kern="100" dirty="0">
              <a:effectLst/>
              <a:latin typeface="+mn-ea"/>
              <a:ea typeface="+mn-ea"/>
            </a:endParaRPr>
          </a:p>
        </p:txBody>
      </p:sp>
      <p:sp>
        <p:nvSpPr>
          <p:cNvPr id="2" name="矩形 1"/>
          <p:cNvSpPr/>
          <p:nvPr/>
        </p:nvSpPr>
        <p:spPr>
          <a:xfrm>
            <a:off x="683568" y="1754334"/>
            <a:ext cx="5684494" cy="1200329"/>
          </a:xfrm>
          <a:prstGeom prst="rect">
            <a:avLst/>
          </a:prstGeom>
          <a:noFill/>
          <a:ln cmpd="thickThin">
            <a:prstDash val="dashDot"/>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mn-ea"/>
                <a:cs typeface="宋体" panose="02010600030101010101" pitchFamily="2" charset="-122"/>
              </a:rPr>
              <a:t>1.</a:t>
            </a:r>
            <a:r>
              <a:rPr lang="zh-CN" altLang="zh-CN" dirty="0">
                <a:latin typeface="+mn-ea"/>
                <a:ea typeface="+mn-ea"/>
                <a:cs typeface="宋体" panose="02010600030101010101" pitchFamily="2" charset="-122"/>
              </a:rPr>
              <a:t>国家不再通过占领和征服来寻求对</a:t>
            </a:r>
            <a:r>
              <a:rPr lang="zh-CN" altLang="en-US" dirty="0">
                <a:latin typeface="+mn-ea"/>
                <a:ea typeface="+mn-ea"/>
                <a:cs typeface="宋体" panose="02010600030101010101" pitchFamily="2" charset="-122"/>
              </a:rPr>
              <a:t>资源</a:t>
            </a:r>
            <a:r>
              <a:rPr lang="zh-CN" altLang="zh-CN" dirty="0">
                <a:latin typeface="+mn-ea"/>
                <a:ea typeface="+mn-ea"/>
                <a:cs typeface="宋体" panose="02010600030101010101" pitchFamily="2" charset="-122"/>
              </a:rPr>
              <a:t>能源的控制</a:t>
            </a:r>
            <a:r>
              <a:rPr lang="zh-CN" altLang="en-US" dirty="0">
                <a:latin typeface="+mn-ea"/>
                <a:ea typeface="+mn-ea"/>
                <a:cs typeface="宋体" panose="02010600030101010101" pitchFamily="2" charset="-122"/>
              </a:rPr>
              <a:t>，</a:t>
            </a:r>
            <a:r>
              <a:rPr lang="zh-CN" altLang="zh-CN" dirty="0">
                <a:latin typeface="+mn-ea"/>
                <a:ea typeface="+mn-ea"/>
                <a:cs typeface="宋体" panose="02010600030101010101" pitchFamily="2" charset="-122"/>
              </a:rPr>
              <a:t>而是在新的国际贸易制度之下，通过正常</a:t>
            </a:r>
            <a:r>
              <a:rPr lang="zh-CN" altLang="en-US" dirty="0">
                <a:latin typeface="+mn-ea"/>
                <a:ea typeface="+mn-ea"/>
                <a:cs typeface="宋体" panose="02010600030101010101" pitchFamily="2" charset="-122"/>
              </a:rPr>
              <a:t>的</a:t>
            </a:r>
            <a:r>
              <a:rPr lang="zh-CN" altLang="zh-CN" dirty="0">
                <a:latin typeface="+mn-ea"/>
                <a:ea typeface="+mn-ea"/>
                <a:cs typeface="宋体" panose="02010600030101010101" pitchFamily="2" charset="-122"/>
              </a:rPr>
              <a:t>相对公平的不排他的开放的贸易或者经济竞争来获得资源，同时也为自己的产品去赢得市场。</a:t>
            </a:r>
            <a:endParaRPr lang="zh-CN" altLang="en-US" dirty="0">
              <a:latin typeface="+mn-ea"/>
              <a:ea typeface="+mn-ea"/>
            </a:endParaRPr>
          </a:p>
        </p:txBody>
      </p:sp>
      <p:sp>
        <p:nvSpPr>
          <p:cNvPr id="4" name="矩形 3"/>
          <p:cNvSpPr/>
          <p:nvPr/>
        </p:nvSpPr>
        <p:spPr>
          <a:xfrm>
            <a:off x="3347864" y="3213592"/>
            <a:ext cx="5149160" cy="1200329"/>
          </a:xfrm>
          <a:prstGeom prst="rect">
            <a:avLst/>
          </a:prstGeom>
          <a:noFill/>
          <a:ln cmpd="thickThin">
            <a:prstDash val="dashDot"/>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solidFill>
                  <a:schemeClr val="dk1"/>
                </a:solidFill>
                <a:latin typeface="+mn-ea"/>
                <a:ea typeface="+mn-ea"/>
                <a:cs typeface="宋体" panose="02010600030101010101" pitchFamily="2" charset="-122"/>
              </a:rPr>
              <a:t>2.</a:t>
            </a:r>
            <a:r>
              <a:rPr lang="zh-CN" altLang="zh-CN" dirty="0">
                <a:solidFill>
                  <a:schemeClr val="dk1"/>
                </a:solidFill>
                <a:latin typeface="+mn-ea"/>
                <a:ea typeface="+mn-ea"/>
                <a:cs typeface="宋体" panose="02010600030101010101" pitchFamily="2" charset="-122"/>
              </a:rPr>
              <a:t>战争的代价和收益跟以前不一样</a:t>
            </a:r>
            <a:r>
              <a:rPr lang="zh-CN" altLang="en-US" dirty="0">
                <a:solidFill>
                  <a:schemeClr val="dk1"/>
                </a:solidFill>
                <a:latin typeface="+mn-ea"/>
                <a:ea typeface="+mn-ea"/>
                <a:cs typeface="宋体" panose="02010600030101010101" pitchFamily="2" charset="-122"/>
              </a:rPr>
              <a:t>，</a:t>
            </a:r>
            <a:r>
              <a:rPr lang="zh-CN" altLang="zh-CN" dirty="0">
                <a:solidFill>
                  <a:schemeClr val="dk1"/>
                </a:solidFill>
                <a:latin typeface="+mn-ea"/>
                <a:ea typeface="+mn-ea"/>
                <a:cs typeface="宋体" panose="02010600030101010101" pitchFamily="2" charset="-122"/>
              </a:rPr>
              <a:t>国家和国家</a:t>
            </a:r>
            <a:r>
              <a:rPr lang="zh-CN" altLang="en-US" dirty="0">
                <a:solidFill>
                  <a:schemeClr val="dk1"/>
                </a:solidFill>
                <a:latin typeface="+mn-ea"/>
                <a:ea typeface="+mn-ea"/>
                <a:cs typeface="宋体" panose="02010600030101010101" pitchFamily="2" charset="-122"/>
              </a:rPr>
              <a:t>之间的总体</a:t>
            </a:r>
            <a:r>
              <a:rPr lang="zh-CN" altLang="zh-CN" dirty="0">
                <a:solidFill>
                  <a:schemeClr val="dk1"/>
                </a:solidFill>
                <a:latin typeface="+mn-ea"/>
                <a:ea typeface="+mn-ea"/>
                <a:cs typeface="宋体" panose="02010600030101010101" pitchFamily="2" charset="-122"/>
              </a:rPr>
              <a:t>战争，代价就非常大。</a:t>
            </a:r>
            <a:r>
              <a:rPr lang="zh-CN" altLang="en-US" dirty="0">
                <a:solidFill>
                  <a:schemeClr val="dk1"/>
                </a:solidFill>
                <a:latin typeface="+mn-ea"/>
                <a:ea typeface="+mn-ea"/>
                <a:cs typeface="宋体" panose="02010600030101010101" pitchFamily="2" charset="-122"/>
              </a:rPr>
              <a:t>有核武器以后，大国之间对于战争都非常谨慎，因为这将是一场同归于尽的拼搏。</a:t>
            </a:r>
          </a:p>
        </p:txBody>
      </p:sp>
    </p:spTree>
    <p:extLst>
      <p:ext uri="{BB962C8B-B14F-4D97-AF65-F5344CB8AC3E}">
        <p14:creationId xmlns:p14="http://schemas.microsoft.com/office/powerpoint/2010/main" val="670706094"/>
      </p:ext>
    </p:extLst>
  </p:cSld>
  <p:clrMapOvr>
    <a:masterClrMapping/>
  </p:clrMapOvr>
  <p:transition spd="slow" advTm="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2" cstate="print"/>
          <a:stretch>
            <a:fillRect/>
          </a:stretch>
        </p:blipFill>
        <p:spPr>
          <a:xfrm rot="10800000" flipH="1">
            <a:off x="7380312" y="452248"/>
            <a:ext cx="1523362" cy="52721"/>
          </a:xfrm>
          <a:prstGeom prst="rect">
            <a:avLst/>
          </a:prstGeom>
        </p:spPr>
      </p:pic>
      <p:sp>
        <p:nvSpPr>
          <p:cNvPr id="6" name="矩形 5"/>
          <p:cNvSpPr/>
          <p:nvPr/>
        </p:nvSpPr>
        <p:spPr>
          <a:xfrm>
            <a:off x="513665" y="987574"/>
            <a:ext cx="4192173" cy="507831"/>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en-US" b="1" kern="100" dirty="0">
                <a:latin typeface="+mn-ea"/>
                <a:ea typeface="+mn-ea"/>
              </a:rPr>
              <a:t>战争没有胜利者，所有人都是失败者</a:t>
            </a:r>
            <a:endParaRPr lang="zh-CN" altLang="zh-CN" b="1" kern="100" dirty="0">
              <a:effectLst/>
              <a:latin typeface="+mn-ea"/>
              <a:ea typeface="+mn-ea"/>
            </a:endParaRPr>
          </a:p>
        </p:txBody>
      </p:sp>
      <p:pic>
        <p:nvPicPr>
          <p:cNvPr id="1026" name="Picture 2" descr="https://timgsa.baidu.com/timg?image&amp;quality=80&amp;size=b9999_10000&amp;sec=1489654748222&amp;di=3c39be9b636846004da864b2e2158089&amp;imgtype=0&amp;src=http%3A%2F%2Fwww.qh.xinhuanet.com%2F2010-09%2F10%2Fxin_483090710094484315991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48" y="1948015"/>
            <a:ext cx="3588450" cy="245808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691443" y="2283718"/>
            <a:ext cx="4212231" cy="1866858"/>
          </a:xfrm>
          <a:prstGeom prst="rect">
            <a:avLst/>
          </a:prstGeom>
        </p:spPr>
        <p:txBody>
          <a:bodyPr wrap="square">
            <a:spAutoFit/>
          </a:bodyPr>
          <a:lstStyle/>
          <a:p>
            <a:pPr algn="just">
              <a:lnSpc>
                <a:spcPct val="150000"/>
              </a:lnSpc>
            </a:pPr>
            <a:r>
              <a:rPr lang="zh-CN" altLang="en-US" sz="2000" dirty="0">
                <a:latin typeface="+mn-ea"/>
                <a:ea typeface="+mn-ea"/>
                <a:cs typeface="宋体" panose="02010600030101010101" pitchFamily="2" charset="-122"/>
              </a:rPr>
              <a:t>海湾战争、</a:t>
            </a:r>
            <a:r>
              <a:rPr lang="zh-CN" altLang="zh-CN" sz="2000" dirty="0">
                <a:latin typeface="+mn-ea"/>
                <a:ea typeface="+mn-ea"/>
                <a:cs typeface="宋体" panose="02010600030101010101" pitchFamily="2" charset="-122"/>
              </a:rPr>
              <a:t>伊拉克战争、阿富汗战争</a:t>
            </a:r>
            <a:r>
              <a:rPr lang="en-US" altLang="zh-CN" sz="2000" dirty="0">
                <a:latin typeface="+mn-ea"/>
                <a:ea typeface="+mn-ea"/>
                <a:cs typeface="宋体" panose="02010600030101010101" pitchFamily="2" charset="-122"/>
              </a:rPr>
              <a:t>……</a:t>
            </a:r>
            <a:r>
              <a:rPr lang="zh-CN" altLang="zh-CN" sz="2000" dirty="0">
                <a:latin typeface="+mn-ea"/>
                <a:ea typeface="+mn-ea"/>
                <a:cs typeface="宋体" panose="02010600030101010101" pitchFamily="2" charset="-122"/>
              </a:rPr>
              <a:t>美国在武力上有</a:t>
            </a:r>
            <a:r>
              <a:rPr lang="zh-CN" altLang="en-US" sz="2000" dirty="0">
                <a:latin typeface="+mn-ea"/>
                <a:ea typeface="+mn-ea"/>
                <a:cs typeface="宋体" panose="02010600030101010101" pitchFamily="2" charset="-122"/>
              </a:rPr>
              <a:t>着</a:t>
            </a:r>
            <a:r>
              <a:rPr lang="zh-CN" altLang="zh-CN" sz="2000" dirty="0">
                <a:latin typeface="+mn-ea"/>
                <a:ea typeface="+mn-ea"/>
                <a:cs typeface="宋体" panose="02010600030101010101" pitchFamily="2" charset="-122"/>
              </a:rPr>
              <a:t>明显的优势，但美国</a:t>
            </a:r>
            <a:r>
              <a:rPr lang="zh-CN" altLang="en-US" sz="2000" dirty="0">
                <a:latin typeface="+mn-ea"/>
                <a:ea typeface="+mn-ea"/>
                <a:cs typeface="宋体" panose="02010600030101010101" pitchFamily="2" charset="-122"/>
              </a:rPr>
              <a:t>是胜利者还是深陷</a:t>
            </a:r>
            <a:r>
              <a:rPr lang="zh-CN" altLang="zh-CN" sz="2000" dirty="0">
                <a:latin typeface="+mn-ea"/>
                <a:ea typeface="+mn-ea"/>
                <a:cs typeface="宋体" panose="02010600030101010101" pitchFamily="2" charset="-122"/>
              </a:rPr>
              <a:t>战争泥潭</a:t>
            </a:r>
            <a:r>
              <a:rPr lang="zh-CN" altLang="en-US" sz="2000" dirty="0">
                <a:latin typeface="+mn-ea"/>
                <a:ea typeface="+mn-ea"/>
                <a:cs typeface="宋体" panose="02010600030101010101" pitchFamily="2" charset="-122"/>
              </a:rPr>
              <a:t>？</a:t>
            </a:r>
            <a:endParaRPr lang="zh-CN" altLang="en-US" sz="2000" dirty="0">
              <a:latin typeface="+mn-ea"/>
              <a:ea typeface="+mn-ea"/>
            </a:endParaRPr>
          </a:p>
        </p:txBody>
      </p:sp>
    </p:spTree>
    <p:extLst>
      <p:ext uri="{BB962C8B-B14F-4D97-AF65-F5344CB8AC3E}">
        <p14:creationId xmlns:p14="http://schemas.microsoft.com/office/powerpoint/2010/main" val="3602716567"/>
      </p:ext>
    </p:extLst>
  </p:cSld>
  <p:clrMapOvr>
    <a:masterClrMapping/>
  </p:clrMapOvr>
  <p:transition spd="slow" advTm="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630044" y="2283719"/>
            <a:ext cx="2448272" cy="2375693"/>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1109810" y="1151835"/>
            <a:ext cx="1447442" cy="1447442"/>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2213897" y="2097063"/>
            <a:ext cx="373310" cy="373310"/>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矩形 40"/>
          <p:cNvSpPr/>
          <p:nvPr/>
        </p:nvSpPr>
        <p:spPr>
          <a:xfrm>
            <a:off x="1292556" y="1722249"/>
            <a:ext cx="1107996" cy="369332"/>
          </a:xfrm>
          <a:prstGeom prst="rect">
            <a:avLst/>
          </a:prstGeom>
        </p:spPr>
        <p:txBody>
          <a:bodyPr wrap="none">
            <a:spAutoFit/>
          </a:bodyPr>
          <a:lstStyle/>
          <a:p>
            <a:r>
              <a:rPr lang="zh-CN" altLang="en-US" b="1" dirty="0">
                <a:solidFill>
                  <a:schemeClr val="tx1">
                    <a:lumMod val="95000"/>
                    <a:lumOff val="5000"/>
                  </a:schemeClr>
                </a:solidFill>
                <a:latin typeface="微软雅黑" pitchFamily="34" charset="-122"/>
                <a:ea typeface="微软雅黑" pitchFamily="34" charset="-122"/>
              </a:rPr>
              <a:t>农业时代</a:t>
            </a:r>
            <a:endParaRPr lang="zh-CN" altLang="en-US" dirty="0">
              <a:latin typeface="微软雅黑"/>
              <a:ea typeface="微软雅黑"/>
            </a:endParaRPr>
          </a:p>
        </p:txBody>
      </p:sp>
      <p:sp>
        <p:nvSpPr>
          <p:cNvPr id="42" name="圆角矩形 41"/>
          <p:cNvSpPr/>
          <p:nvPr/>
        </p:nvSpPr>
        <p:spPr>
          <a:xfrm>
            <a:off x="3347864" y="2283718"/>
            <a:ext cx="2448272" cy="2375693"/>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6082003" y="2283717"/>
            <a:ext cx="2448272" cy="2375693"/>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3848279" y="1195746"/>
            <a:ext cx="1447442" cy="1447442"/>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椭圆 4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6582418" y="1151835"/>
            <a:ext cx="1447442" cy="1447442"/>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椭圆 54"/>
          <p:cNvSpPr/>
          <p:nvPr/>
        </p:nvSpPr>
        <p:spPr>
          <a:xfrm>
            <a:off x="5005524" y="2097063"/>
            <a:ext cx="373310" cy="373310"/>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6" name="椭圆 55"/>
          <p:cNvSpPr/>
          <p:nvPr/>
        </p:nvSpPr>
        <p:spPr>
          <a:xfrm>
            <a:off x="7741828" y="2097063"/>
            <a:ext cx="373310" cy="373310"/>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7" name="矩形 56"/>
          <p:cNvSpPr/>
          <p:nvPr/>
        </p:nvSpPr>
        <p:spPr>
          <a:xfrm>
            <a:off x="4018002" y="1722249"/>
            <a:ext cx="1107996" cy="369332"/>
          </a:xfrm>
          <a:prstGeom prst="rect">
            <a:avLst/>
          </a:prstGeom>
        </p:spPr>
        <p:txBody>
          <a:bodyPr wrap="none">
            <a:spAutoFit/>
          </a:bodyPr>
          <a:lstStyle/>
          <a:p>
            <a:r>
              <a:rPr lang="zh-CN" altLang="en-US" b="1" dirty="0">
                <a:solidFill>
                  <a:schemeClr val="tx1">
                    <a:lumMod val="95000"/>
                    <a:lumOff val="5000"/>
                  </a:schemeClr>
                </a:solidFill>
                <a:latin typeface="微软雅黑" pitchFamily="34" charset="-122"/>
                <a:ea typeface="微软雅黑" pitchFamily="34" charset="-122"/>
              </a:rPr>
              <a:t>工业时代</a:t>
            </a:r>
            <a:endParaRPr lang="zh-CN" altLang="en-US" dirty="0">
              <a:latin typeface="微软雅黑"/>
              <a:ea typeface="微软雅黑"/>
            </a:endParaRPr>
          </a:p>
        </p:txBody>
      </p:sp>
      <p:sp>
        <p:nvSpPr>
          <p:cNvPr id="58" name="矩形 57"/>
          <p:cNvSpPr/>
          <p:nvPr/>
        </p:nvSpPr>
        <p:spPr>
          <a:xfrm>
            <a:off x="6660232" y="1722249"/>
            <a:ext cx="1338828" cy="369332"/>
          </a:xfrm>
          <a:prstGeom prst="rect">
            <a:avLst/>
          </a:prstGeom>
        </p:spPr>
        <p:txBody>
          <a:bodyPr wrap="none">
            <a:spAutoFit/>
          </a:bodyPr>
          <a:lstStyle/>
          <a:p>
            <a:r>
              <a:rPr lang="zh-CN" altLang="en-US" b="1" dirty="0">
                <a:solidFill>
                  <a:schemeClr val="tx1">
                    <a:lumMod val="95000"/>
                    <a:lumOff val="5000"/>
                  </a:schemeClr>
                </a:solidFill>
                <a:latin typeface="微软雅黑" pitchFamily="34" charset="-122"/>
                <a:ea typeface="微软雅黑" pitchFamily="34" charset="-122"/>
              </a:rPr>
              <a:t>后工业时代</a:t>
            </a:r>
            <a:endParaRPr lang="zh-CN" altLang="en-US" dirty="0">
              <a:latin typeface="微软雅黑"/>
              <a:ea typeface="微软雅黑"/>
            </a:endParaRPr>
          </a:p>
        </p:txBody>
      </p:sp>
      <p:sp>
        <p:nvSpPr>
          <p:cNvPr id="63" name="TextBox 30"/>
          <p:cNvSpPr txBox="1"/>
          <p:nvPr/>
        </p:nvSpPr>
        <p:spPr>
          <a:xfrm>
            <a:off x="1708601" y="267494"/>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总的来说</a:t>
            </a:r>
          </a:p>
        </p:txBody>
      </p:sp>
      <p:sp>
        <p:nvSpPr>
          <p:cNvPr id="4" name="矩形 3"/>
          <p:cNvSpPr/>
          <p:nvPr/>
        </p:nvSpPr>
        <p:spPr>
          <a:xfrm>
            <a:off x="781224" y="2858472"/>
            <a:ext cx="2215056" cy="1308884"/>
          </a:xfrm>
          <a:prstGeom prst="rect">
            <a:avLst/>
          </a:prstGeom>
        </p:spPr>
        <p:txBody>
          <a:bodyPr wrap="square">
            <a:spAutoFit/>
          </a:bodyPr>
          <a:lstStyle/>
          <a:p>
            <a:pPr algn="ctr">
              <a:lnSpc>
                <a:spcPct val="150000"/>
              </a:lnSpc>
            </a:pPr>
            <a:r>
              <a:rPr lang="zh-CN" altLang="en-US" sz="2800" b="1" dirty="0">
                <a:solidFill>
                  <a:schemeClr val="tx1">
                    <a:lumMod val="95000"/>
                    <a:lumOff val="5000"/>
                  </a:schemeClr>
                </a:solidFill>
                <a:latin typeface="微软雅黑" pitchFamily="34" charset="-122"/>
                <a:ea typeface="微软雅黑" pitchFamily="34" charset="-122"/>
              </a:rPr>
              <a:t>国家对抗是</a:t>
            </a:r>
            <a:endParaRPr lang="en-US" altLang="zh-CN" sz="2800" b="1" dirty="0">
              <a:solidFill>
                <a:schemeClr val="tx1">
                  <a:lumMod val="95000"/>
                  <a:lumOff val="5000"/>
                </a:schemeClr>
              </a:solidFill>
              <a:latin typeface="微软雅黑" pitchFamily="34" charset="-122"/>
              <a:ea typeface="微软雅黑" pitchFamily="34" charset="-122"/>
            </a:endParaRPr>
          </a:p>
          <a:p>
            <a:pPr algn="ctr">
              <a:lnSpc>
                <a:spcPct val="150000"/>
              </a:lnSpc>
            </a:pPr>
            <a:r>
              <a:rPr lang="zh-CN" altLang="en-US" sz="2800" b="1" dirty="0">
                <a:solidFill>
                  <a:schemeClr val="tx1">
                    <a:lumMod val="95000"/>
                    <a:lumOff val="5000"/>
                  </a:schemeClr>
                </a:solidFill>
                <a:latin typeface="微软雅黑" pitchFamily="34" charset="-122"/>
                <a:ea typeface="微软雅黑" pitchFamily="34" charset="-122"/>
              </a:rPr>
              <a:t>必然的</a:t>
            </a:r>
            <a:endParaRPr lang="en-US" altLang="zh-CN" sz="2800" b="1" dirty="0">
              <a:solidFill>
                <a:schemeClr val="tx1">
                  <a:lumMod val="95000"/>
                  <a:lumOff val="5000"/>
                </a:schemeClr>
              </a:solidFill>
              <a:latin typeface="微软雅黑" pitchFamily="34" charset="-122"/>
              <a:ea typeface="微软雅黑" pitchFamily="34" charset="-122"/>
            </a:endParaRPr>
          </a:p>
        </p:txBody>
      </p:sp>
      <p:sp>
        <p:nvSpPr>
          <p:cNvPr id="64" name="矩形 63"/>
          <p:cNvSpPr/>
          <p:nvPr/>
        </p:nvSpPr>
        <p:spPr>
          <a:xfrm>
            <a:off x="3464472" y="2862675"/>
            <a:ext cx="2215056" cy="1308884"/>
          </a:xfrm>
          <a:prstGeom prst="rect">
            <a:avLst/>
          </a:prstGeom>
        </p:spPr>
        <p:txBody>
          <a:bodyPr wrap="square">
            <a:spAutoFit/>
          </a:bodyPr>
          <a:lstStyle/>
          <a:p>
            <a:pPr algn="ctr">
              <a:lnSpc>
                <a:spcPct val="150000"/>
              </a:lnSpc>
            </a:pPr>
            <a:r>
              <a:rPr lang="zh-CN" altLang="en-US" sz="2800" b="1" dirty="0">
                <a:solidFill>
                  <a:schemeClr val="tx1">
                    <a:lumMod val="95000"/>
                    <a:lumOff val="5000"/>
                  </a:schemeClr>
                </a:solidFill>
                <a:latin typeface="微软雅黑" pitchFamily="34" charset="-122"/>
                <a:ea typeface="微软雅黑" pitchFamily="34" charset="-122"/>
              </a:rPr>
              <a:t>国家对抗是</a:t>
            </a:r>
            <a:endParaRPr lang="en-US" altLang="zh-CN" sz="2800" b="1" dirty="0">
              <a:solidFill>
                <a:schemeClr val="tx1">
                  <a:lumMod val="95000"/>
                  <a:lumOff val="5000"/>
                </a:schemeClr>
              </a:solidFill>
              <a:latin typeface="微软雅黑" pitchFamily="34" charset="-122"/>
              <a:ea typeface="微软雅黑" pitchFamily="34" charset="-122"/>
            </a:endParaRPr>
          </a:p>
          <a:p>
            <a:pPr algn="ctr">
              <a:lnSpc>
                <a:spcPct val="150000"/>
              </a:lnSpc>
            </a:pPr>
            <a:r>
              <a:rPr lang="zh-CN" altLang="en-US" sz="2800" b="1" dirty="0">
                <a:solidFill>
                  <a:schemeClr val="tx1">
                    <a:lumMod val="95000"/>
                    <a:lumOff val="5000"/>
                  </a:schemeClr>
                </a:solidFill>
                <a:latin typeface="微软雅黑" pitchFamily="34" charset="-122"/>
                <a:ea typeface="微软雅黑" pitchFamily="34" charset="-122"/>
              </a:rPr>
              <a:t>或然的</a:t>
            </a:r>
            <a:endParaRPr lang="en-US" altLang="zh-CN" sz="2800" b="1" dirty="0">
              <a:solidFill>
                <a:schemeClr val="tx1">
                  <a:lumMod val="95000"/>
                  <a:lumOff val="5000"/>
                </a:schemeClr>
              </a:solidFill>
              <a:latin typeface="微软雅黑" pitchFamily="34" charset="-122"/>
              <a:ea typeface="微软雅黑" pitchFamily="34" charset="-122"/>
            </a:endParaRPr>
          </a:p>
        </p:txBody>
      </p:sp>
      <p:sp>
        <p:nvSpPr>
          <p:cNvPr id="65" name="矩形 64"/>
          <p:cNvSpPr/>
          <p:nvPr/>
        </p:nvSpPr>
        <p:spPr>
          <a:xfrm>
            <a:off x="6198611" y="2864026"/>
            <a:ext cx="2215056" cy="1308884"/>
          </a:xfrm>
          <a:prstGeom prst="rect">
            <a:avLst/>
          </a:prstGeom>
        </p:spPr>
        <p:txBody>
          <a:bodyPr wrap="square">
            <a:spAutoFit/>
          </a:bodyPr>
          <a:lstStyle/>
          <a:p>
            <a:pPr algn="ctr">
              <a:lnSpc>
                <a:spcPct val="150000"/>
              </a:lnSpc>
            </a:pPr>
            <a:r>
              <a:rPr lang="zh-CN" altLang="en-US" sz="2800" b="1" dirty="0">
                <a:solidFill>
                  <a:schemeClr val="tx1">
                    <a:lumMod val="95000"/>
                    <a:lumOff val="5000"/>
                  </a:schemeClr>
                </a:solidFill>
                <a:latin typeface="微软雅黑" pitchFamily="34" charset="-122"/>
                <a:ea typeface="微软雅黑" pitchFamily="34" charset="-122"/>
              </a:rPr>
              <a:t>国家对抗是</a:t>
            </a:r>
            <a:endParaRPr lang="en-US" altLang="zh-CN" sz="2800" b="1" dirty="0">
              <a:solidFill>
                <a:schemeClr val="tx1">
                  <a:lumMod val="95000"/>
                  <a:lumOff val="5000"/>
                </a:schemeClr>
              </a:solidFill>
              <a:latin typeface="微软雅黑" pitchFamily="34" charset="-122"/>
              <a:ea typeface="微软雅黑" pitchFamily="34" charset="-122"/>
            </a:endParaRPr>
          </a:p>
          <a:p>
            <a:pPr algn="ctr">
              <a:lnSpc>
                <a:spcPct val="150000"/>
              </a:lnSpc>
            </a:pPr>
            <a:r>
              <a:rPr lang="zh-CN" altLang="en-US" sz="2800" b="1" dirty="0">
                <a:solidFill>
                  <a:schemeClr val="tx1">
                    <a:lumMod val="95000"/>
                    <a:lumOff val="5000"/>
                  </a:schemeClr>
                </a:solidFill>
                <a:latin typeface="微软雅黑" pitchFamily="34" charset="-122"/>
                <a:ea typeface="微软雅黑" pitchFamily="34" charset="-122"/>
              </a:rPr>
              <a:t>偶然的</a:t>
            </a:r>
            <a:endParaRPr lang="en-US" altLang="zh-CN" sz="2800" b="1" dirty="0">
              <a:solidFill>
                <a:schemeClr val="tx1">
                  <a:lumMod val="95000"/>
                  <a:lumOff val="5000"/>
                </a:schemeClr>
              </a:solidFill>
              <a:latin typeface="微软雅黑" pitchFamily="34" charset="-122"/>
              <a:ea typeface="微软雅黑" pitchFamily="34" charset="-122"/>
            </a:endParaRPr>
          </a:p>
        </p:txBody>
      </p:sp>
      <p:pic>
        <p:nvPicPr>
          <p:cNvPr id="25" name="Image 12" descr="Divider Right.png"/>
          <p:cNvPicPr>
            <a:picLocks noChangeAspect="1"/>
          </p:cNvPicPr>
          <p:nvPr/>
        </p:nvPicPr>
        <p:blipFill>
          <a:blip r:embed="rId3" cstate="print"/>
          <a:stretch>
            <a:fillRect/>
          </a:stretch>
        </p:blipFill>
        <p:spPr>
          <a:xfrm flipH="1">
            <a:off x="2339752" y="452249"/>
            <a:ext cx="1523362" cy="52721"/>
          </a:xfrm>
          <a:prstGeom prst="rect">
            <a:avLst/>
          </a:prstGeom>
        </p:spPr>
      </p:pic>
      <p:pic>
        <p:nvPicPr>
          <p:cNvPr id="26" name="Image 12" descr="Divider Right.png"/>
          <p:cNvPicPr>
            <a:picLocks noChangeAspect="1"/>
          </p:cNvPicPr>
          <p:nvPr/>
        </p:nvPicPr>
        <p:blipFill>
          <a:blip r:embed="rId3" cstate="print"/>
          <a:stretch>
            <a:fillRect/>
          </a:stretch>
        </p:blipFill>
        <p:spPr>
          <a:xfrm rot="10800000" flipH="1">
            <a:off x="5508104" y="452248"/>
            <a:ext cx="1523362" cy="52721"/>
          </a:xfrm>
          <a:prstGeom prst="rect">
            <a:avLst/>
          </a:prstGeom>
        </p:spPr>
      </p:pic>
    </p:spTree>
    <p:extLst>
      <p:ext uri="{BB962C8B-B14F-4D97-AF65-F5344CB8AC3E}">
        <p14:creationId xmlns:p14="http://schemas.microsoft.com/office/powerpoint/2010/main" val="3152741904"/>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0000">
                                          <p:cBhvr additive="base">
                                            <p:cTn id="7"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14:bounceEnd="40000">
                                          <p:cBhvr additive="base">
                                            <p:cTn id="12" dur="500" fill="hold"/>
                                            <p:tgtEl>
                                              <p:spTgt spid="44"/>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14:bounceEnd="40000">
                                          <p:cBhvr additive="base">
                                            <p:cTn id="17" dur="500" fill="hold"/>
                                            <p:tgtEl>
                                              <p:spTgt spid="52"/>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52"/>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55"/>
                                            </p:tgtEl>
                                            <p:attrNameLst>
                                              <p:attrName>style.visibility</p:attrName>
                                            </p:attrNameLst>
                                          </p:cBhvr>
                                          <p:to>
                                            <p:strVal val="visible"/>
                                          </p:to>
                                        </p:set>
                                        <p:anim calcmode="lin" valueType="num">
                                          <p:cBhvr>
                                            <p:cTn id="26" dur="500" fill="hold"/>
                                            <p:tgtEl>
                                              <p:spTgt spid="55"/>
                                            </p:tgtEl>
                                            <p:attrNameLst>
                                              <p:attrName>ppt_w</p:attrName>
                                            </p:attrNameLst>
                                          </p:cBhvr>
                                          <p:tavLst>
                                            <p:tav tm="0">
                                              <p:val>
                                                <p:fltVal val="0"/>
                                              </p:val>
                                            </p:tav>
                                            <p:tav tm="100000">
                                              <p:val>
                                                <p:strVal val="#ppt_w"/>
                                              </p:val>
                                            </p:tav>
                                          </p:tavLst>
                                        </p:anim>
                                        <p:anim calcmode="lin" valueType="num">
                                          <p:cBhvr>
                                            <p:cTn id="27" dur="500" fill="hold"/>
                                            <p:tgtEl>
                                              <p:spTgt spid="55"/>
                                            </p:tgtEl>
                                            <p:attrNameLst>
                                              <p:attrName>ppt_h</p:attrName>
                                            </p:attrNameLst>
                                          </p:cBhvr>
                                          <p:tavLst>
                                            <p:tav tm="0">
                                              <p:val>
                                                <p:fltVal val="0"/>
                                              </p:val>
                                            </p:tav>
                                            <p:tav tm="100000">
                                              <p:val>
                                                <p:strVal val="#ppt_h"/>
                                              </p:val>
                                            </p:tav>
                                          </p:tavLst>
                                        </p:anim>
                                        <p:animEffect transition="in" filter="fade">
                                          <p:cBhvr>
                                            <p:cTn id="28" dur="500"/>
                                            <p:tgtEl>
                                              <p:spTgt spid="55"/>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animEffect transition="in" filter="fade">
                                          <p:cBhvr>
                                            <p:cTn id="33" dur="500"/>
                                            <p:tgtEl>
                                              <p:spTgt spid="56"/>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arn(outVertical)">
                                          <p:cBhvr>
                                            <p:cTn id="37" dur="500"/>
                                            <p:tgtEl>
                                              <p:spTgt spid="57"/>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arn(outVertical)">
                                          <p:cBhvr>
                                            <p:cTn id="40" dur="500"/>
                                            <p:tgtEl>
                                              <p:spTgt spid="41"/>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barn(outVertical)">
                                          <p:cBhvr>
                                            <p:cTn id="43" dur="500"/>
                                            <p:tgtEl>
                                              <p:spTgt spid="58"/>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heel(1)">
                                          <p:cBhvr>
                                            <p:cTn id="47" dur="800"/>
                                            <p:tgtEl>
                                              <p:spTgt spid="36"/>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42"/>
                                            </p:tgtEl>
                                            <p:attrNameLst>
                                              <p:attrName>style.visibility</p:attrName>
                                            </p:attrNameLst>
                                          </p:cBhvr>
                                          <p:to>
                                            <p:strVal val="visible"/>
                                          </p:to>
                                        </p:set>
                                        <p:animEffect transition="in" filter="wheel(1)">
                                          <p:cBhvr>
                                            <p:cTn id="50" dur="800"/>
                                            <p:tgtEl>
                                              <p:spTgt spid="42"/>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8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1" grpId="0"/>
          <p:bldP spid="42" grpId="0" animBg="1"/>
          <p:bldP spid="43" grpId="0" animBg="1"/>
          <p:bldP spid="55" grpId="0" animBg="1"/>
          <p:bldP spid="56" grpId="0" animBg="1"/>
          <p:bldP spid="57" grpId="0"/>
          <p:bldP spid="5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1+#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1+#ppt_w/2"/>
                                              </p:val>
                                            </p:tav>
                                            <p:tav tm="100000">
                                              <p:val>
                                                <p:strVal val="#ppt_x"/>
                                              </p:val>
                                            </p:tav>
                                          </p:tavLst>
                                        </p:anim>
                                        <p:anim calcmode="lin" valueType="num">
                                          <p:cBhvr additive="base">
                                            <p:cTn id="18" dur="500" fill="hold"/>
                                            <p:tgtEl>
                                              <p:spTgt spid="52"/>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55"/>
                                            </p:tgtEl>
                                            <p:attrNameLst>
                                              <p:attrName>style.visibility</p:attrName>
                                            </p:attrNameLst>
                                          </p:cBhvr>
                                          <p:to>
                                            <p:strVal val="visible"/>
                                          </p:to>
                                        </p:set>
                                        <p:anim calcmode="lin" valueType="num">
                                          <p:cBhvr>
                                            <p:cTn id="26" dur="500" fill="hold"/>
                                            <p:tgtEl>
                                              <p:spTgt spid="55"/>
                                            </p:tgtEl>
                                            <p:attrNameLst>
                                              <p:attrName>ppt_w</p:attrName>
                                            </p:attrNameLst>
                                          </p:cBhvr>
                                          <p:tavLst>
                                            <p:tav tm="0">
                                              <p:val>
                                                <p:fltVal val="0"/>
                                              </p:val>
                                            </p:tav>
                                            <p:tav tm="100000">
                                              <p:val>
                                                <p:strVal val="#ppt_w"/>
                                              </p:val>
                                            </p:tav>
                                          </p:tavLst>
                                        </p:anim>
                                        <p:anim calcmode="lin" valueType="num">
                                          <p:cBhvr>
                                            <p:cTn id="27" dur="500" fill="hold"/>
                                            <p:tgtEl>
                                              <p:spTgt spid="55"/>
                                            </p:tgtEl>
                                            <p:attrNameLst>
                                              <p:attrName>ppt_h</p:attrName>
                                            </p:attrNameLst>
                                          </p:cBhvr>
                                          <p:tavLst>
                                            <p:tav tm="0">
                                              <p:val>
                                                <p:fltVal val="0"/>
                                              </p:val>
                                            </p:tav>
                                            <p:tav tm="100000">
                                              <p:val>
                                                <p:strVal val="#ppt_h"/>
                                              </p:val>
                                            </p:tav>
                                          </p:tavLst>
                                        </p:anim>
                                        <p:animEffect transition="in" filter="fade">
                                          <p:cBhvr>
                                            <p:cTn id="28" dur="500"/>
                                            <p:tgtEl>
                                              <p:spTgt spid="55"/>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animEffect transition="in" filter="fade">
                                          <p:cBhvr>
                                            <p:cTn id="33" dur="500"/>
                                            <p:tgtEl>
                                              <p:spTgt spid="56"/>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arn(outVertical)">
                                          <p:cBhvr>
                                            <p:cTn id="37" dur="500"/>
                                            <p:tgtEl>
                                              <p:spTgt spid="57"/>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arn(outVertical)">
                                          <p:cBhvr>
                                            <p:cTn id="40" dur="500"/>
                                            <p:tgtEl>
                                              <p:spTgt spid="41"/>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barn(outVertical)">
                                          <p:cBhvr>
                                            <p:cTn id="43" dur="500"/>
                                            <p:tgtEl>
                                              <p:spTgt spid="58"/>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heel(1)">
                                          <p:cBhvr>
                                            <p:cTn id="47" dur="800"/>
                                            <p:tgtEl>
                                              <p:spTgt spid="36"/>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42"/>
                                            </p:tgtEl>
                                            <p:attrNameLst>
                                              <p:attrName>style.visibility</p:attrName>
                                            </p:attrNameLst>
                                          </p:cBhvr>
                                          <p:to>
                                            <p:strVal val="visible"/>
                                          </p:to>
                                        </p:set>
                                        <p:animEffect transition="in" filter="wheel(1)">
                                          <p:cBhvr>
                                            <p:cTn id="50" dur="800"/>
                                            <p:tgtEl>
                                              <p:spTgt spid="42"/>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8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1" grpId="0"/>
          <p:bldP spid="42" grpId="0" animBg="1"/>
          <p:bldP spid="43" grpId="0" animBg="1"/>
          <p:bldP spid="55" grpId="0" animBg="1"/>
          <p:bldP spid="56" grpId="0" animBg="1"/>
          <p:bldP spid="57" grpId="0"/>
          <p:bldP spid="58"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763688" y="699542"/>
            <a:ext cx="6696744" cy="1846659"/>
          </a:xfrm>
          <a:prstGeom prst="rect">
            <a:avLst/>
          </a:prstGeom>
          <a:noFill/>
        </p:spPr>
        <p:txBody>
          <a:bodyPr wrap="square" lIns="0" tIns="0" rIns="0" bIns="0" rtlCol="0">
            <a:spAutoFit/>
          </a:bodyPr>
          <a:lstStyle/>
          <a:p>
            <a:pPr algn="just">
              <a:lnSpc>
                <a:spcPct val="150000"/>
              </a:lnSpc>
            </a:pPr>
            <a:r>
              <a:rPr lang="zh-CN" altLang="en-US" sz="2000" dirty="0">
                <a:solidFill>
                  <a:schemeClr val="tx1">
                    <a:lumMod val="65000"/>
                    <a:lumOff val="35000"/>
                  </a:schemeClr>
                </a:solidFill>
                <a:latin typeface="微软雅黑" pitchFamily="34" charset="-122"/>
                <a:ea typeface="微软雅黑" pitchFamily="34" charset="-122"/>
              </a:rPr>
              <a:t>第二次世界大战结束以后，人类开始愈发的认识到国家之间对抗的性价比很低，成本太高，收益很少。同时，人类也开始探索建立一套新的国家发展、国家富强的国际关系制度，这些制度使得国家不必通过抢夺就可以获得资源和市场。</a:t>
            </a:r>
          </a:p>
        </p:txBody>
      </p:sp>
      <p:sp>
        <p:nvSpPr>
          <p:cNvPr id="24" name="Oval 6"/>
          <p:cNvSpPr/>
          <p:nvPr/>
        </p:nvSpPr>
        <p:spPr>
          <a:xfrm>
            <a:off x="959221" y="1238075"/>
            <a:ext cx="668330" cy="672165"/>
          </a:xfrm>
          <a:prstGeom prst="ellipse">
            <a:avLst/>
          </a:pr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微软雅黑" panose="020B0503020204020204" pitchFamily="34" charset="-122"/>
              <a:ea typeface="微软雅黑" panose="020B0503020204020204" pitchFamily="34" charset="-122"/>
            </a:endParaRPr>
          </a:p>
        </p:txBody>
      </p:sp>
      <p:sp>
        <p:nvSpPr>
          <p:cNvPr id="25" name="Oval 8"/>
          <p:cNvSpPr/>
          <p:nvPr/>
        </p:nvSpPr>
        <p:spPr>
          <a:xfrm>
            <a:off x="948452" y="3219820"/>
            <a:ext cx="668330" cy="672165"/>
          </a:xfrm>
          <a:prstGeom prst="ellipse">
            <a:avLst/>
          </a:prstGeom>
          <a:solidFill>
            <a:srgbClr val="FAC14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微软雅黑" panose="020B0503020204020204" pitchFamily="34" charset="-122"/>
              <a:ea typeface="微软雅黑" panose="020B0503020204020204" pitchFamily="34" charset="-122"/>
            </a:endParaRPr>
          </a:p>
        </p:txBody>
      </p:sp>
      <p:sp>
        <p:nvSpPr>
          <p:cNvPr id="26" name="KSO_Shape"/>
          <p:cNvSpPr>
            <a:spLocks/>
          </p:cNvSpPr>
          <p:nvPr/>
        </p:nvSpPr>
        <p:spPr bwMode="auto">
          <a:xfrm>
            <a:off x="1095358" y="1400395"/>
            <a:ext cx="374521" cy="341735"/>
          </a:xfrm>
          <a:custGeom>
            <a:avLst/>
            <a:gdLst>
              <a:gd name="T0" fmla="*/ 191431 w 4204"/>
              <a:gd name="T1" fmla="*/ 115682 h 4123"/>
              <a:gd name="T2" fmla="*/ 335754 w 4204"/>
              <a:gd name="T3" fmla="*/ 98972 h 4123"/>
              <a:gd name="T4" fmla="*/ 1317750 w 4204"/>
              <a:gd name="T5" fmla="*/ 1455447 h 4123"/>
              <a:gd name="T6" fmla="*/ 1239379 w 4204"/>
              <a:gd name="T7" fmla="*/ 1766502 h 4123"/>
              <a:gd name="T8" fmla="*/ 912618 w 4204"/>
              <a:gd name="T9" fmla="*/ 1646536 h 4123"/>
              <a:gd name="T10" fmla="*/ 635107 w 4204"/>
              <a:gd name="T11" fmla="*/ 1377469 h 4123"/>
              <a:gd name="T12" fmla="*/ 516908 w 4204"/>
              <a:gd name="T13" fmla="*/ 725795 h 4123"/>
              <a:gd name="T14" fmla="*/ 626542 w 4204"/>
              <a:gd name="T15" fmla="*/ 883037 h 4123"/>
              <a:gd name="T16" fmla="*/ 657376 w 4204"/>
              <a:gd name="T17" fmla="*/ 1056131 h 4123"/>
              <a:gd name="T18" fmla="*/ 781999 w 4204"/>
              <a:gd name="T19" fmla="*/ 1372756 h 4123"/>
              <a:gd name="T20" fmla="*/ 853518 w 4204"/>
              <a:gd name="T21" fmla="*/ 1481582 h 4123"/>
              <a:gd name="T22" fmla="*/ 1078354 w 4204"/>
              <a:gd name="T23" fmla="*/ 1136680 h 4123"/>
              <a:gd name="T24" fmla="*/ 934459 w 4204"/>
              <a:gd name="T25" fmla="*/ 936165 h 4123"/>
              <a:gd name="T26" fmla="*/ 652237 w 4204"/>
              <a:gd name="T27" fmla="*/ 851760 h 4123"/>
              <a:gd name="T28" fmla="*/ 560590 w 4204"/>
              <a:gd name="T29" fmla="*/ 742505 h 4123"/>
              <a:gd name="T30" fmla="*/ 755447 w 4204"/>
              <a:gd name="T31" fmla="*/ 616112 h 4123"/>
              <a:gd name="T32" fmla="*/ 997413 w 4204"/>
              <a:gd name="T33" fmla="*/ 393318 h 4123"/>
              <a:gd name="T34" fmla="*/ 1360148 w 4204"/>
              <a:gd name="T35" fmla="*/ 386462 h 4123"/>
              <a:gd name="T36" fmla="*/ 1256509 w 4204"/>
              <a:gd name="T37" fmla="*/ 505143 h 4123"/>
              <a:gd name="T38" fmla="*/ 1260792 w 4204"/>
              <a:gd name="T39" fmla="*/ 608828 h 4123"/>
              <a:gd name="T40" fmla="*/ 1423530 w 4204"/>
              <a:gd name="T41" fmla="*/ 592119 h 4123"/>
              <a:gd name="T42" fmla="*/ 1566140 w 4204"/>
              <a:gd name="T43" fmla="*/ 558700 h 4123"/>
              <a:gd name="T44" fmla="*/ 1722454 w 4204"/>
              <a:gd name="T45" fmla="*/ 972155 h 4123"/>
              <a:gd name="T46" fmla="*/ 1587553 w 4204"/>
              <a:gd name="T47" fmla="*/ 424595 h 4123"/>
              <a:gd name="T48" fmla="*/ 1074071 w 4204"/>
              <a:gd name="T49" fmla="*/ 211655 h 4123"/>
              <a:gd name="T50" fmla="*/ 802127 w 4204"/>
              <a:gd name="T51" fmla="*/ 292632 h 4123"/>
              <a:gd name="T52" fmla="*/ 515623 w 4204"/>
              <a:gd name="T53" fmla="*/ 614827 h 4123"/>
              <a:gd name="T54" fmla="*/ 560590 w 4204"/>
              <a:gd name="T55" fmla="*/ 1451591 h 4123"/>
              <a:gd name="T56" fmla="*/ 1247088 w 4204"/>
              <a:gd name="T57" fmla="*/ 922883 h 4123"/>
              <a:gd name="T58" fmla="*/ 1487340 w 4204"/>
              <a:gd name="T59" fmla="*/ 1313201 h 4123"/>
              <a:gd name="T60" fmla="*/ 1535734 w 4204"/>
              <a:gd name="T61" fmla="*/ 654244 h 4123"/>
              <a:gd name="T62" fmla="*/ 1318607 w 4204"/>
              <a:gd name="T63" fmla="*/ 609685 h 4123"/>
              <a:gd name="T64" fmla="*/ 1198266 w 4204"/>
              <a:gd name="T65" fmla="*/ 715513 h 4123"/>
              <a:gd name="T66" fmla="*/ 215414 w 4204"/>
              <a:gd name="T67" fmla="*/ 203514 h 4123"/>
              <a:gd name="T68" fmla="*/ 173016 w 4204"/>
              <a:gd name="T69" fmla="*/ 365897 h 4123"/>
              <a:gd name="T70" fmla="*/ 494210 w 4204"/>
              <a:gd name="T71" fmla="*/ 533421 h 4123"/>
              <a:gd name="T72" fmla="*/ 792706 w 4204"/>
              <a:gd name="T73" fmla="*/ 208227 h 4123"/>
              <a:gd name="T74" fmla="*/ 1076641 w 4204"/>
              <a:gd name="T75" fmla="*/ 59983 h 4123"/>
              <a:gd name="T76" fmla="*/ 743456 w 4204"/>
              <a:gd name="T77" fmla="*/ 68981 h 4123"/>
              <a:gd name="T78" fmla="*/ 215414 w 4204"/>
              <a:gd name="T79" fmla="*/ 203514 h 4123"/>
              <a:gd name="T80" fmla="*/ 473225 w 4204"/>
              <a:gd name="T81" fmla="*/ 0 h 4123"/>
              <a:gd name="T82" fmla="*/ 333613 w 4204"/>
              <a:gd name="T83" fmla="*/ 488862 h 4123"/>
              <a:gd name="T84" fmla="*/ 104067 w 4204"/>
              <a:gd name="T85" fmla="*/ 507286 h 4123"/>
              <a:gd name="T86" fmla="*/ 325048 w 4204"/>
              <a:gd name="T87" fmla="*/ 580979 h 4123"/>
              <a:gd name="T88" fmla="*/ 104067 w 4204"/>
              <a:gd name="T89" fmla="*/ 597260 h 4123"/>
              <a:gd name="T90" fmla="*/ 341750 w 4204"/>
              <a:gd name="T91" fmla="*/ 401030 h 4123"/>
              <a:gd name="T92" fmla="*/ 104495 w 4204"/>
              <a:gd name="T93" fmla="*/ 421595 h 4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04" h="4123">
                <a:moveTo>
                  <a:pt x="784" y="231"/>
                </a:moveTo>
                <a:cubicBezTo>
                  <a:pt x="502" y="303"/>
                  <a:pt x="502" y="303"/>
                  <a:pt x="502" y="303"/>
                </a:cubicBezTo>
                <a:cubicBezTo>
                  <a:pt x="478" y="309"/>
                  <a:pt x="453" y="294"/>
                  <a:pt x="447" y="270"/>
                </a:cubicBezTo>
                <a:cubicBezTo>
                  <a:pt x="441" y="246"/>
                  <a:pt x="456" y="221"/>
                  <a:pt x="480" y="215"/>
                </a:cubicBezTo>
                <a:cubicBezTo>
                  <a:pt x="742" y="148"/>
                  <a:pt x="742" y="148"/>
                  <a:pt x="742" y="148"/>
                </a:cubicBezTo>
                <a:cubicBezTo>
                  <a:pt x="784" y="231"/>
                  <a:pt x="784" y="231"/>
                  <a:pt x="784" y="231"/>
                </a:cubicBezTo>
                <a:close/>
                <a:moveTo>
                  <a:pt x="2230" y="3422"/>
                </a:moveTo>
                <a:cubicBezTo>
                  <a:pt x="3135" y="3165"/>
                  <a:pt x="3135" y="3165"/>
                  <a:pt x="3135" y="3165"/>
                </a:cubicBezTo>
                <a:cubicBezTo>
                  <a:pt x="3077" y="3397"/>
                  <a:pt x="3077" y="3397"/>
                  <a:pt x="3077" y="3397"/>
                </a:cubicBezTo>
                <a:cubicBezTo>
                  <a:pt x="3603" y="3412"/>
                  <a:pt x="4062" y="3121"/>
                  <a:pt x="4119" y="2472"/>
                </a:cubicBezTo>
                <a:cubicBezTo>
                  <a:pt x="4102" y="3278"/>
                  <a:pt x="3686" y="3902"/>
                  <a:pt x="2948" y="3907"/>
                </a:cubicBezTo>
                <a:cubicBezTo>
                  <a:pt x="2894" y="4123"/>
                  <a:pt x="2894" y="4123"/>
                  <a:pt x="2894" y="4123"/>
                </a:cubicBezTo>
                <a:cubicBezTo>
                  <a:pt x="2230" y="3422"/>
                  <a:pt x="2230" y="3422"/>
                  <a:pt x="2230" y="3422"/>
                </a:cubicBezTo>
                <a:close/>
                <a:moveTo>
                  <a:pt x="1810" y="3735"/>
                </a:moveTo>
                <a:cubicBezTo>
                  <a:pt x="1924" y="3786"/>
                  <a:pt x="2029" y="3818"/>
                  <a:pt x="2131" y="3843"/>
                </a:cubicBezTo>
                <a:cubicBezTo>
                  <a:pt x="2217" y="3862"/>
                  <a:pt x="2304" y="3875"/>
                  <a:pt x="2394" y="3881"/>
                </a:cubicBezTo>
                <a:cubicBezTo>
                  <a:pt x="2114" y="3586"/>
                  <a:pt x="2114" y="3586"/>
                  <a:pt x="2114" y="3586"/>
                </a:cubicBezTo>
                <a:cubicBezTo>
                  <a:pt x="1872" y="3518"/>
                  <a:pt x="1656" y="3388"/>
                  <a:pt x="1483" y="3215"/>
                </a:cubicBezTo>
                <a:cubicBezTo>
                  <a:pt x="1220" y="2953"/>
                  <a:pt x="1058" y="2590"/>
                  <a:pt x="1058" y="2190"/>
                </a:cubicBezTo>
                <a:cubicBezTo>
                  <a:pt x="1058" y="1944"/>
                  <a:pt x="1118" y="1713"/>
                  <a:pt x="1226" y="1511"/>
                </a:cubicBezTo>
                <a:cubicBezTo>
                  <a:pt x="1198" y="1605"/>
                  <a:pt x="1204" y="1668"/>
                  <a:pt x="1207" y="1694"/>
                </a:cubicBezTo>
                <a:cubicBezTo>
                  <a:pt x="1213" y="1745"/>
                  <a:pt x="1189" y="1814"/>
                  <a:pt x="1256" y="1856"/>
                </a:cubicBezTo>
                <a:cubicBezTo>
                  <a:pt x="1322" y="1898"/>
                  <a:pt x="1391" y="1928"/>
                  <a:pt x="1397" y="1958"/>
                </a:cubicBezTo>
                <a:cubicBezTo>
                  <a:pt x="1403" y="1988"/>
                  <a:pt x="1406" y="2031"/>
                  <a:pt x="1463" y="2061"/>
                </a:cubicBezTo>
                <a:cubicBezTo>
                  <a:pt x="1493" y="2077"/>
                  <a:pt x="1531" y="2099"/>
                  <a:pt x="1559" y="2116"/>
                </a:cubicBezTo>
                <a:cubicBezTo>
                  <a:pt x="1553" y="2124"/>
                  <a:pt x="1546" y="2132"/>
                  <a:pt x="1540" y="2141"/>
                </a:cubicBezTo>
                <a:cubicBezTo>
                  <a:pt x="1475" y="2229"/>
                  <a:pt x="1527" y="2406"/>
                  <a:pt x="1535" y="2465"/>
                </a:cubicBezTo>
                <a:cubicBezTo>
                  <a:pt x="1543" y="2525"/>
                  <a:pt x="1642" y="2642"/>
                  <a:pt x="1699" y="2686"/>
                </a:cubicBezTo>
                <a:cubicBezTo>
                  <a:pt x="1756" y="2731"/>
                  <a:pt x="1769" y="2866"/>
                  <a:pt x="1766" y="2915"/>
                </a:cubicBezTo>
                <a:cubicBezTo>
                  <a:pt x="1764" y="2965"/>
                  <a:pt x="1826" y="3139"/>
                  <a:pt x="1826" y="3204"/>
                </a:cubicBezTo>
                <a:cubicBezTo>
                  <a:pt x="1826" y="3269"/>
                  <a:pt x="1884" y="3440"/>
                  <a:pt x="1884" y="3440"/>
                </a:cubicBezTo>
                <a:cubicBezTo>
                  <a:pt x="1884" y="3440"/>
                  <a:pt x="1930" y="3485"/>
                  <a:pt x="1964" y="3490"/>
                </a:cubicBezTo>
                <a:cubicBezTo>
                  <a:pt x="1980" y="3492"/>
                  <a:pt x="1987" y="3480"/>
                  <a:pt x="1993" y="3458"/>
                </a:cubicBezTo>
                <a:cubicBezTo>
                  <a:pt x="2082" y="3260"/>
                  <a:pt x="2082" y="3260"/>
                  <a:pt x="2082" y="3260"/>
                </a:cubicBezTo>
                <a:cubicBezTo>
                  <a:pt x="2106" y="3231"/>
                  <a:pt x="2141" y="3200"/>
                  <a:pt x="2209" y="3147"/>
                </a:cubicBezTo>
                <a:cubicBezTo>
                  <a:pt x="2336" y="3045"/>
                  <a:pt x="2466" y="2751"/>
                  <a:pt x="2518" y="2653"/>
                </a:cubicBezTo>
                <a:cubicBezTo>
                  <a:pt x="2570" y="2554"/>
                  <a:pt x="2591" y="2530"/>
                  <a:pt x="2620" y="2473"/>
                </a:cubicBezTo>
                <a:cubicBezTo>
                  <a:pt x="2648" y="2416"/>
                  <a:pt x="2507" y="2390"/>
                  <a:pt x="2469" y="2362"/>
                </a:cubicBezTo>
                <a:cubicBezTo>
                  <a:pt x="2429" y="2333"/>
                  <a:pt x="2247" y="2255"/>
                  <a:pt x="2182" y="2185"/>
                </a:cubicBezTo>
                <a:cubicBezTo>
                  <a:pt x="2118" y="2114"/>
                  <a:pt x="1933" y="2044"/>
                  <a:pt x="1821" y="1995"/>
                </a:cubicBezTo>
                <a:cubicBezTo>
                  <a:pt x="1735" y="1957"/>
                  <a:pt x="1653" y="2011"/>
                  <a:pt x="1591" y="2079"/>
                </a:cubicBezTo>
                <a:cubicBezTo>
                  <a:pt x="1557" y="2056"/>
                  <a:pt x="1516" y="2021"/>
                  <a:pt x="1523" y="1988"/>
                </a:cubicBezTo>
                <a:cubicBezTo>
                  <a:pt x="1535" y="1934"/>
                  <a:pt x="1508" y="1850"/>
                  <a:pt x="1505" y="1820"/>
                </a:cubicBezTo>
                <a:cubicBezTo>
                  <a:pt x="1502" y="1790"/>
                  <a:pt x="1553" y="1700"/>
                  <a:pt x="1490" y="1721"/>
                </a:cubicBezTo>
                <a:cubicBezTo>
                  <a:pt x="1427" y="1742"/>
                  <a:pt x="1291" y="1814"/>
                  <a:pt x="1309" y="1733"/>
                </a:cubicBezTo>
                <a:cubicBezTo>
                  <a:pt x="1327" y="1652"/>
                  <a:pt x="1345" y="1450"/>
                  <a:pt x="1481" y="1474"/>
                </a:cubicBezTo>
                <a:cubicBezTo>
                  <a:pt x="1616" y="1498"/>
                  <a:pt x="1574" y="1637"/>
                  <a:pt x="1634" y="1622"/>
                </a:cubicBezTo>
                <a:cubicBezTo>
                  <a:pt x="1694" y="1607"/>
                  <a:pt x="1731" y="1480"/>
                  <a:pt x="1764" y="1438"/>
                </a:cubicBezTo>
                <a:cubicBezTo>
                  <a:pt x="1796" y="1396"/>
                  <a:pt x="1968" y="1186"/>
                  <a:pt x="2034" y="1168"/>
                </a:cubicBezTo>
                <a:cubicBezTo>
                  <a:pt x="2100" y="1150"/>
                  <a:pt x="2130" y="1084"/>
                  <a:pt x="2200" y="1041"/>
                </a:cubicBezTo>
                <a:cubicBezTo>
                  <a:pt x="2269" y="999"/>
                  <a:pt x="2332" y="1062"/>
                  <a:pt x="2329" y="918"/>
                </a:cubicBezTo>
                <a:cubicBezTo>
                  <a:pt x="2327" y="850"/>
                  <a:pt x="2331" y="792"/>
                  <a:pt x="2329" y="750"/>
                </a:cubicBezTo>
                <a:cubicBezTo>
                  <a:pt x="2388" y="743"/>
                  <a:pt x="2448" y="739"/>
                  <a:pt x="2508" y="739"/>
                </a:cubicBezTo>
                <a:cubicBezTo>
                  <a:pt x="2749" y="739"/>
                  <a:pt x="2976" y="798"/>
                  <a:pt x="3176" y="902"/>
                </a:cubicBezTo>
                <a:cubicBezTo>
                  <a:pt x="3124" y="939"/>
                  <a:pt x="3066" y="988"/>
                  <a:pt x="3058" y="1013"/>
                </a:cubicBezTo>
                <a:cubicBezTo>
                  <a:pt x="3046" y="1057"/>
                  <a:pt x="3014" y="1153"/>
                  <a:pt x="2986" y="1158"/>
                </a:cubicBezTo>
                <a:cubicBezTo>
                  <a:pt x="2957" y="1164"/>
                  <a:pt x="2928" y="1145"/>
                  <a:pt x="2934" y="1179"/>
                </a:cubicBezTo>
                <a:cubicBezTo>
                  <a:pt x="2939" y="1213"/>
                  <a:pt x="2902" y="1281"/>
                  <a:pt x="2902" y="1281"/>
                </a:cubicBezTo>
                <a:cubicBezTo>
                  <a:pt x="2858" y="1236"/>
                  <a:pt x="2858" y="1236"/>
                  <a:pt x="2858" y="1236"/>
                </a:cubicBezTo>
                <a:cubicBezTo>
                  <a:pt x="2858" y="1236"/>
                  <a:pt x="2889" y="1421"/>
                  <a:pt x="2944" y="1421"/>
                </a:cubicBezTo>
                <a:cubicBezTo>
                  <a:pt x="2998" y="1421"/>
                  <a:pt x="3040" y="1346"/>
                  <a:pt x="3071" y="1317"/>
                </a:cubicBezTo>
                <a:cubicBezTo>
                  <a:pt x="3103" y="1288"/>
                  <a:pt x="3139" y="1182"/>
                  <a:pt x="3178" y="1226"/>
                </a:cubicBezTo>
                <a:cubicBezTo>
                  <a:pt x="3217" y="1270"/>
                  <a:pt x="3290" y="1374"/>
                  <a:pt x="3324" y="1382"/>
                </a:cubicBezTo>
                <a:cubicBezTo>
                  <a:pt x="3357" y="1390"/>
                  <a:pt x="3467" y="1374"/>
                  <a:pt x="3490" y="1400"/>
                </a:cubicBezTo>
                <a:cubicBezTo>
                  <a:pt x="3513" y="1426"/>
                  <a:pt x="3568" y="1468"/>
                  <a:pt x="3586" y="1421"/>
                </a:cubicBezTo>
                <a:cubicBezTo>
                  <a:pt x="3596" y="1396"/>
                  <a:pt x="3631" y="1347"/>
                  <a:pt x="3657" y="1304"/>
                </a:cubicBezTo>
                <a:cubicBezTo>
                  <a:pt x="3815" y="1508"/>
                  <a:pt x="3919" y="1755"/>
                  <a:pt x="3949" y="2024"/>
                </a:cubicBezTo>
                <a:cubicBezTo>
                  <a:pt x="3964" y="2151"/>
                  <a:pt x="3959" y="2422"/>
                  <a:pt x="3918" y="2608"/>
                </a:cubicBezTo>
                <a:cubicBezTo>
                  <a:pt x="3966" y="2508"/>
                  <a:pt x="4005" y="2399"/>
                  <a:pt x="4022" y="2269"/>
                </a:cubicBezTo>
                <a:cubicBezTo>
                  <a:pt x="4201" y="2279"/>
                  <a:pt x="4201" y="2279"/>
                  <a:pt x="4201" y="2279"/>
                </a:cubicBezTo>
                <a:cubicBezTo>
                  <a:pt x="4203" y="2249"/>
                  <a:pt x="4204" y="2220"/>
                  <a:pt x="4204" y="2190"/>
                </a:cubicBezTo>
                <a:cubicBezTo>
                  <a:pt x="4204" y="1722"/>
                  <a:pt x="4014" y="1298"/>
                  <a:pt x="3707" y="991"/>
                </a:cubicBezTo>
                <a:cubicBezTo>
                  <a:pt x="3543" y="827"/>
                  <a:pt x="3346" y="696"/>
                  <a:pt x="3126" y="610"/>
                </a:cubicBezTo>
                <a:cubicBezTo>
                  <a:pt x="3018" y="569"/>
                  <a:pt x="2910" y="538"/>
                  <a:pt x="2799" y="519"/>
                </a:cubicBezTo>
                <a:cubicBezTo>
                  <a:pt x="2705" y="503"/>
                  <a:pt x="2607" y="494"/>
                  <a:pt x="2508" y="494"/>
                </a:cubicBezTo>
                <a:cubicBezTo>
                  <a:pt x="2487" y="494"/>
                  <a:pt x="2466" y="495"/>
                  <a:pt x="2445" y="496"/>
                </a:cubicBezTo>
                <a:cubicBezTo>
                  <a:pt x="2380" y="534"/>
                  <a:pt x="2299" y="575"/>
                  <a:pt x="2229" y="593"/>
                </a:cubicBezTo>
                <a:cubicBezTo>
                  <a:pt x="1873" y="683"/>
                  <a:pt x="1873" y="683"/>
                  <a:pt x="1873" y="683"/>
                </a:cubicBezTo>
                <a:cubicBezTo>
                  <a:pt x="1709" y="940"/>
                  <a:pt x="1516" y="1162"/>
                  <a:pt x="1293" y="1384"/>
                </a:cubicBezTo>
                <a:cubicBezTo>
                  <a:pt x="1255" y="1422"/>
                  <a:pt x="1255" y="1422"/>
                  <a:pt x="1255" y="1422"/>
                </a:cubicBezTo>
                <a:cubicBezTo>
                  <a:pt x="1204" y="1435"/>
                  <a:pt x="1204" y="1435"/>
                  <a:pt x="1204" y="1435"/>
                </a:cubicBezTo>
                <a:cubicBezTo>
                  <a:pt x="1122" y="1457"/>
                  <a:pt x="1040" y="1480"/>
                  <a:pt x="958" y="1502"/>
                </a:cubicBezTo>
                <a:cubicBezTo>
                  <a:pt x="865" y="1712"/>
                  <a:pt x="813" y="1945"/>
                  <a:pt x="813" y="2190"/>
                </a:cubicBezTo>
                <a:cubicBezTo>
                  <a:pt x="813" y="2658"/>
                  <a:pt x="1003" y="3082"/>
                  <a:pt x="1309" y="3388"/>
                </a:cubicBezTo>
                <a:cubicBezTo>
                  <a:pt x="1453" y="3532"/>
                  <a:pt x="1622" y="3650"/>
                  <a:pt x="1810" y="3735"/>
                </a:cubicBezTo>
                <a:close/>
                <a:moveTo>
                  <a:pt x="2778" y="1925"/>
                </a:moveTo>
                <a:cubicBezTo>
                  <a:pt x="2778" y="1925"/>
                  <a:pt x="2865" y="2097"/>
                  <a:pt x="2912" y="2154"/>
                </a:cubicBezTo>
                <a:cubicBezTo>
                  <a:pt x="2958" y="2212"/>
                  <a:pt x="3276" y="2134"/>
                  <a:pt x="3323" y="2144"/>
                </a:cubicBezTo>
                <a:cubicBezTo>
                  <a:pt x="3369" y="2154"/>
                  <a:pt x="3331" y="2241"/>
                  <a:pt x="3385" y="2352"/>
                </a:cubicBezTo>
                <a:cubicBezTo>
                  <a:pt x="3439" y="2463"/>
                  <a:pt x="3396" y="3039"/>
                  <a:pt x="3473" y="3065"/>
                </a:cubicBezTo>
                <a:cubicBezTo>
                  <a:pt x="3551" y="3091"/>
                  <a:pt x="3744" y="2763"/>
                  <a:pt x="3780" y="2690"/>
                </a:cubicBezTo>
                <a:cubicBezTo>
                  <a:pt x="3817" y="2617"/>
                  <a:pt x="3890" y="2019"/>
                  <a:pt x="3890" y="1915"/>
                </a:cubicBezTo>
                <a:cubicBezTo>
                  <a:pt x="3890" y="1811"/>
                  <a:pt x="3607" y="1543"/>
                  <a:pt x="3586" y="1527"/>
                </a:cubicBezTo>
                <a:cubicBezTo>
                  <a:pt x="3566" y="1511"/>
                  <a:pt x="3394" y="1511"/>
                  <a:pt x="3337" y="1496"/>
                </a:cubicBezTo>
                <a:cubicBezTo>
                  <a:pt x="3279" y="1480"/>
                  <a:pt x="3225" y="1423"/>
                  <a:pt x="3202" y="1418"/>
                </a:cubicBezTo>
                <a:cubicBezTo>
                  <a:pt x="3178" y="1413"/>
                  <a:pt x="3129" y="1428"/>
                  <a:pt x="3079" y="1423"/>
                </a:cubicBezTo>
                <a:cubicBezTo>
                  <a:pt x="3030" y="1418"/>
                  <a:pt x="2973" y="1454"/>
                  <a:pt x="2944" y="1472"/>
                </a:cubicBezTo>
                <a:cubicBezTo>
                  <a:pt x="2915" y="1490"/>
                  <a:pt x="2902" y="1545"/>
                  <a:pt x="2882" y="1576"/>
                </a:cubicBezTo>
                <a:cubicBezTo>
                  <a:pt x="2861" y="1607"/>
                  <a:pt x="2845" y="1626"/>
                  <a:pt x="2798" y="1670"/>
                </a:cubicBezTo>
                <a:cubicBezTo>
                  <a:pt x="2752" y="1714"/>
                  <a:pt x="2783" y="1753"/>
                  <a:pt x="2791" y="1813"/>
                </a:cubicBezTo>
                <a:cubicBezTo>
                  <a:pt x="2798" y="1873"/>
                  <a:pt x="2778" y="1925"/>
                  <a:pt x="2778" y="1925"/>
                </a:cubicBezTo>
                <a:close/>
                <a:moveTo>
                  <a:pt x="503" y="475"/>
                </a:moveTo>
                <a:cubicBezTo>
                  <a:pt x="234" y="235"/>
                  <a:pt x="234" y="235"/>
                  <a:pt x="234" y="235"/>
                </a:cubicBezTo>
                <a:cubicBezTo>
                  <a:pt x="0" y="295"/>
                  <a:pt x="0" y="295"/>
                  <a:pt x="0" y="295"/>
                </a:cubicBezTo>
                <a:cubicBezTo>
                  <a:pt x="40" y="362"/>
                  <a:pt x="208" y="904"/>
                  <a:pt x="404" y="854"/>
                </a:cubicBezTo>
                <a:cubicBezTo>
                  <a:pt x="956" y="713"/>
                  <a:pt x="956" y="713"/>
                  <a:pt x="956" y="713"/>
                </a:cubicBezTo>
                <a:cubicBezTo>
                  <a:pt x="896" y="1314"/>
                  <a:pt x="896" y="1314"/>
                  <a:pt x="896" y="1314"/>
                </a:cubicBezTo>
                <a:cubicBezTo>
                  <a:pt x="1012" y="1284"/>
                  <a:pt x="1038" y="1275"/>
                  <a:pt x="1154" y="1245"/>
                </a:cubicBezTo>
                <a:cubicBezTo>
                  <a:pt x="1429" y="971"/>
                  <a:pt x="1653" y="704"/>
                  <a:pt x="1838" y="353"/>
                </a:cubicBezTo>
                <a:cubicBezTo>
                  <a:pt x="1930" y="335"/>
                  <a:pt x="1930" y="335"/>
                  <a:pt x="1930" y="335"/>
                </a:cubicBezTo>
                <a:cubicBezTo>
                  <a:pt x="1912" y="372"/>
                  <a:pt x="1868" y="455"/>
                  <a:pt x="1851" y="486"/>
                </a:cubicBezTo>
                <a:cubicBezTo>
                  <a:pt x="2181" y="402"/>
                  <a:pt x="2181" y="402"/>
                  <a:pt x="2181" y="402"/>
                </a:cubicBezTo>
                <a:cubicBezTo>
                  <a:pt x="2272" y="379"/>
                  <a:pt x="2538" y="232"/>
                  <a:pt x="2514" y="140"/>
                </a:cubicBezTo>
                <a:cubicBezTo>
                  <a:pt x="2514" y="140"/>
                  <a:pt x="2514" y="140"/>
                  <a:pt x="2514" y="140"/>
                </a:cubicBezTo>
                <a:cubicBezTo>
                  <a:pt x="2491" y="49"/>
                  <a:pt x="2187" y="46"/>
                  <a:pt x="2096" y="70"/>
                </a:cubicBezTo>
                <a:cubicBezTo>
                  <a:pt x="1890" y="122"/>
                  <a:pt x="1890" y="122"/>
                  <a:pt x="1890" y="122"/>
                </a:cubicBezTo>
                <a:cubicBezTo>
                  <a:pt x="1736" y="161"/>
                  <a:pt x="1736" y="161"/>
                  <a:pt x="1736" y="161"/>
                </a:cubicBezTo>
                <a:cubicBezTo>
                  <a:pt x="950" y="361"/>
                  <a:pt x="950" y="361"/>
                  <a:pt x="950" y="361"/>
                </a:cubicBezTo>
                <a:cubicBezTo>
                  <a:pt x="849" y="387"/>
                  <a:pt x="849" y="387"/>
                  <a:pt x="849" y="387"/>
                </a:cubicBezTo>
                <a:cubicBezTo>
                  <a:pt x="503" y="475"/>
                  <a:pt x="503" y="475"/>
                  <a:pt x="503" y="475"/>
                </a:cubicBezTo>
                <a:close/>
                <a:moveTo>
                  <a:pt x="927" y="297"/>
                </a:moveTo>
                <a:cubicBezTo>
                  <a:pt x="813" y="78"/>
                  <a:pt x="813" y="78"/>
                  <a:pt x="813" y="78"/>
                </a:cubicBezTo>
                <a:cubicBezTo>
                  <a:pt x="1105" y="0"/>
                  <a:pt x="1105" y="0"/>
                  <a:pt x="1105" y="0"/>
                </a:cubicBezTo>
                <a:cubicBezTo>
                  <a:pt x="1661" y="110"/>
                  <a:pt x="1661" y="110"/>
                  <a:pt x="1661" y="110"/>
                </a:cubicBezTo>
                <a:cubicBezTo>
                  <a:pt x="927" y="297"/>
                  <a:pt x="927" y="297"/>
                  <a:pt x="927" y="297"/>
                </a:cubicBezTo>
                <a:close/>
                <a:moveTo>
                  <a:pt x="779" y="1141"/>
                </a:moveTo>
                <a:cubicBezTo>
                  <a:pt x="266" y="1272"/>
                  <a:pt x="266" y="1272"/>
                  <a:pt x="266" y="1272"/>
                </a:cubicBezTo>
                <a:cubicBezTo>
                  <a:pt x="242" y="1278"/>
                  <a:pt x="217" y="1263"/>
                  <a:pt x="211" y="1239"/>
                </a:cubicBezTo>
                <a:cubicBezTo>
                  <a:pt x="205" y="1215"/>
                  <a:pt x="219" y="1191"/>
                  <a:pt x="243" y="1184"/>
                </a:cubicBezTo>
                <a:cubicBezTo>
                  <a:pt x="788" y="1046"/>
                  <a:pt x="788" y="1046"/>
                  <a:pt x="788" y="1046"/>
                </a:cubicBezTo>
                <a:cubicBezTo>
                  <a:pt x="779" y="1141"/>
                  <a:pt x="779" y="1141"/>
                  <a:pt x="779" y="1141"/>
                </a:cubicBezTo>
                <a:close/>
                <a:moveTo>
                  <a:pt x="759" y="1356"/>
                </a:moveTo>
                <a:cubicBezTo>
                  <a:pt x="265" y="1482"/>
                  <a:pt x="265" y="1482"/>
                  <a:pt x="265" y="1482"/>
                </a:cubicBezTo>
                <a:cubicBezTo>
                  <a:pt x="241" y="1488"/>
                  <a:pt x="217" y="1473"/>
                  <a:pt x="210" y="1449"/>
                </a:cubicBezTo>
                <a:cubicBezTo>
                  <a:pt x="204" y="1425"/>
                  <a:pt x="219" y="1400"/>
                  <a:pt x="243" y="1394"/>
                </a:cubicBezTo>
                <a:cubicBezTo>
                  <a:pt x="768" y="1261"/>
                  <a:pt x="768" y="1261"/>
                  <a:pt x="768" y="1261"/>
                </a:cubicBezTo>
                <a:cubicBezTo>
                  <a:pt x="759" y="1356"/>
                  <a:pt x="759" y="1356"/>
                  <a:pt x="759" y="1356"/>
                </a:cubicBezTo>
                <a:close/>
                <a:moveTo>
                  <a:pt x="798" y="936"/>
                </a:moveTo>
                <a:cubicBezTo>
                  <a:pt x="266" y="1071"/>
                  <a:pt x="266" y="1071"/>
                  <a:pt x="266" y="1071"/>
                </a:cubicBezTo>
                <a:cubicBezTo>
                  <a:pt x="242" y="1078"/>
                  <a:pt x="217" y="1063"/>
                  <a:pt x="211" y="1039"/>
                </a:cubicBezTo>
                <a:cubicBezTo>
                  <a:pt x="205" y="1015"/>
                  <a:pt x="220" y="990"/>
                  <a:pt x="244" y="984"/>
                </a:cubicBezTo>
                <a:cubicBezTo>
                  <a:pt x="807" y="841"/>
                  <a:pt x="807" y="841"/>
                  <a:pt x="807" y="841"/>
                </a:cubicBezTo>
                <a:lnTo>
                  <a:pt x="798" y="936"/>
                </a:ln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矩形 27"/>
          <p:cNvSpPr/>
          <p:nvPr/>
        </p:nvSpPr>
        <p:spPr>
          <a:xfrm>
            <a:off x="1763688" y="2715766"/>
            <a:ext cx="6696744" cy="1846659"/>
          </a:xfrm>
          <a:prstGeom prst="rect">
            <a:avLst/>
          </a:prstGeom>
          <a:noFill/>
        </p:spPr>
        <p:txBody>
          <a:bodyPr wrap="square" lIns="0" tIns="0" rIns="0" bIns="0" rtlCol="0">
            <a:spAutoFit/>
          </a:bodyPr>
          <a:lstStyle/>
          <a:p>
            <a:pPr algn="just">
              <a:lnSpc>
                <a:spcPct val="150000"/>
              </a:lnSpc>
            </a:pPr>
            <a:r>
              <a:rPr lang="zh-CN" altLang="en-US" sz="2000" dirty="0">
                <a:solidFill>
                  <a:schemeClr val="tx1">
                    <a:lumMod val="65000"/>
                    <a:lumOff val="35000"/>
                  </a:schemeClr>
                </a:solidFill>
                <a:latin typeface="微软雅黑" pitchFamily="34" charset="-122"/>
                <a:ea typeface="微软雅黑" pitchFamily="34" charset="-122"/>
              </a:rPr>
              <a:t>国家间的对抗变得愈发的偶然，人类之间的竞争越来越脱离国家层面，而进入企业层面。族群之间的矛盾和紧张关系在今天尤为凸显，甚至包括一些人类个体，就是人与人之间这样一种关系和张力。</a:t>
            </a:r>
          </a:p>
        </p:txBody>
      </p:sp>
      <p:sp>
        <p:nvSpPr>
          <p:cNvPr id="9" name="KSO_Shape"/>
          <p:cNvSpPr>
            <a:spLocks/>
          </p:cNvSpPr>
          <p:nvPr/>
        </p:nvSpPr>
        <p:spPr bwMode="auto">
          <a:xfrm>
            <a:off x="1095357" y="3385036"/>
            <a:ext cx="374521" cy="341735"/>
          </a:xfrm>
          <a:custGeom>
            <a:avLst/>
            <a:gdLst>
              <a:gd name="T0" fmla="*/ 191431 w 4204"/>
              <a:gd name="T1" fmla="*/ 115682 h 4123"/>
              <a:gd name="T2" fmla="*/ 335754 w 4204"/>
              <a:gd name="T3" fmla="*/ 98972 h 4123"/>
              <a:gd name="T4" fmla="*/ 1317750 w 4204"/>
              <a:gd name="T5" fmla="*/ 1455447 h 4123"/>
              <a:gd name="T6" fmla="*/ 1239379 w 4204"/>
              <a:gd name="T7" fmla="*/ 1766502 h 4123"/>
              <a:gd name="T8" fmla="*/ 912618 w 4204"/>
              <a:gd name="T9" fmla="*/ 1646536 h 4123"/>
              <a:gd name="T10" fmla="*/ 635107 w 4204"/>
              <a:gd name="T11" fmla="*/ 1377469 h 4123"/>
              <a:gd name="T12" fmla="*/ 516908 w 4204"/>
              <a:gd name="T13" fmla="*/ 725795 h 4123"/>
              <a:gd name="T14" fmla="*/ 626542 w 4204"/>
              <a:gd name="T15" fmla="*/ 883037 h 4123"/>
              <a:gd name="T16" fmla="*/ 657376 w 4204"/>
              <a:gd name="T17" fmla="*/ 1056131 h 4123"/>
              <a:gd name="T18" fmla="*/ 781999 w 4204"/>
              <a:gd name="T19" fmla="*/ 1372756 h 4123"/>
              <a:gd name="T20" fmla="*/ 853518 w 4204"/>
              <a:gd name="T21" fmla="*/ 1481582 h 4123"/>
              <a:gd name="T22" fmla="*/ 1078354 w 4204"/>
              <a:gd name="T23" fmla="*/ 1136680 h 4123"/>
              <a:gd name="T24" fmla="*/ 934459 w 4204"/>
              <a:gd name="T25" fmla="*/ 936165 h 4123"/>
              <a:gd name="T26" fmla="*/ 652237 w 4204"/>
              <a:gd name="T27" fmla="*/ 851760 h 4123"/>
              <a:gd name="T28" fmla="*/ 560590 w 4204"/>
              <a:gd name="T29" fmla="*/ 742505 h 4123"/>
              <a:gd name="T30" fmla="*/ 755447 w 4204"/>
              <a:gd name="T31" fmla="*/ 616112 h 4123"/>
              <a:gd name="T32" fmla="*/ 997413 w 4204"/>
              <a:gd name="T33" fmla="*/ 393318 h 4123"/>
              <a:gd name="T34" fmla="*/ 1360148 w 4204"/>
              <a:gd name="T35" fmla="*/ 386462 h 4123"/>
              <a:gd name="T36" fmla="*/ 1256509 w 4204"/>
              <a:gd name="T37" fmla="*/ 505143 h 4123"/>
              <a:gd name="T38" fmla="*/ 1260792 w 4204"/>
              <a:gd name="T39" fmla="*/ 608828 h 4123"/>
              <a:gd name="T40" fmla="*/ 1423530 w 4204"/>
              <a:gd name="T41" fmla="*/ 592119 h 4123"/>
              <a:gd name="T42" fmla="*/ 1566140 w 4204"/>
              <a:gd name="T43" fmla="*/ 558700 h 4123"/>
              <a:gd name="T44" fmla="*/ 1722454 w 4204"/>
              <a:gd name="T45" fmla="*/ 972155 h 4123"/>
              <a:gd name="T46" fmla="*/ 1587553 w 4204"/>
              <a:gd name="T47" fmla="*/ 424595 h 4123"/>
              <a:gd name="T48" fmla="*/ 1074071 w 4204"/>
              <a:gd name="T49" fmla="*/ 211655 h 4123"/>
              <a:gd name="T50" fmla="*/ 802127 w 4204"/>
              <a:gd name="T51" fmla="*/ 292632 h 4123"/>
              <a:gd name="T52" fmla="*/ 515623 w 4204"/>
              <a:gd name="T53" fmla="*/ 614827 h 4123"/>
              <a:gd name="T54" fmla="*/ 560590 w 4204"/>
              <a:gd name="T55" fmla="*/ 1451591 h 4123"/>
              <a:gd name="T56" fmla="*/ 1247088 w 4204"/>
              <a:gd name="T57" fmla="*/ 922883 h 4123"/>
              <a:gd name="T58" fmla="*/ 1487340 w 4204"/>
              <a:gd name="T59" fmla="*/ 1313201 h 4123"/>
              <a:gd name="T60" fmla="*/ 1535734 w 4204"/>
              <a:gd name="T61" fmla="*/ 654244 h 4123"/>
              <a:gd name="T62" fmla="*/ 1318607 w 4204"/>
              <a:gd name="T63" fmla="*/ 609685 h 4123"/>
              <a:gd name="T64" fmla="*/ 1198266 w 4204"/>
              <a:gd name="T65" fmla="*/ 715513 h 4123"/>
              <a:gd name="T66" fmla="*/ 215414 w 4204"/>
              <a:gd name="T67" fmla="*/ 203514 h 4123"/>
              <a:gd name="T68" fmla="*/ 173016 w 4204"/>
              <a:gd name="T69" fmla="*/ 365897 h 4123"/>
              <a:gd name="T70" fmla="*/ 494210 w 4204"/>
              <a:gd name="T71" fmla="*/ 533421 h 4123"/>
              <a:gd name="T72" fmla="*/ 792706 w 4204"/>
              <a:gd name="T73" fmla="*/ 208227 h 4123"/>
              <a:gd name="T74" fmla="*/ 1076641 w 4204"/>
              <a:gd name="T75" fmla="*/ 59983 h 4123"/>
              <a:gd name="T76" fmla="*/ 743456 w 4204"/>
              <a:gd name="T77" fmla="*/ 68981 h 4123"/>
              <a:gd name="T78" fmla="*/ 215414 w 4204"/>
              <a:gd name="T79" fmla="*/ 203514 h 4123"/>
              <a:gd name="T80" fmla="*/ 473225 w 4204"/>
              <a:gd name="T81" fmla="*/ 0 h 4123"/>
              <a:gd name="T82" fmla="*/ 333613 w 4204"/>
              <a:gd name="T83" fmla="*/ 488862 h 4123"/>
              <a:gd name="T84" fmla="*/ 104067 w 4204"/>
              <a:gd name="T85" fmla="*/ 507286 h 4123"/>
              <a:gd name="T86" fmla="*/ 325048 w 4204"/>
              <a:gd name="T87" fmla="*/ 580979 h 4123"/>
              <a:gd name="T88" fmla="*/ 104067 w 4204"/>
              <a:gd name="T89" fmla="*/ 597260 h 4123"/>
              <a:gd name="T90" fmla="*/ 341750 w 4204"/>
              <a:gd name="T91" fmla="*/ 401030 h 4123"/>
              <a:gd name="T92" fmla="*/ 104495 w 4204"/>
              <a:gd name="T93" fmla="*/ 421595 h 4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04" h="4123">
                <a:moveTo>
                  <a:pt x="784" y="231"/>
                </a:moveTo>
                <a:cubicBezTo>
                  <a:pt x="502" y="303"/>
                  <a:pt x="502" y="303"/>
                  <a:pt x="502" y="303"/>
                </a:cubicBezTo>
                <a:cubicBezTo>
                  <a:pt x="478" y="309"/>
                  <a:pt x="453" y="294"/>
                  <a:pt x="447" y="270"/>
                </a:cubicBezTo>
                <a:cubicBezTo>
                  <a:pt x="441" y="246"/>
                  <a:pt x="456" y="221"/>
                  <a:pt x="480" y="215"/>
                </a:cubicBezTo>
                <a:cubicBezTo>
                  <a:pt x="742" y="148"/>
                  <a:pt x="742" y="148"/>
                  <a:pt x="742" y="148"/>
                </a:cubicBezTo>
                <a:cubicBezTo>
                  <a:pt x="784" y="231"/>
                  <a:pt x="784" y="231"/>
                  <a:pt x="784" y="231"/>
                </a:cubicBezTo>
                <a:close/>
                <a:moveTo>
                  <a:pt x="2230" y="3422"/>
                </a:moveTo>
                <a:cubicBezTo>
                  <a:pt x="3135" y="3165"/>
                  <a:pt x="3135" y="3165"/>
                  <a:pt x="3135" y="3165"/>
                </a:cubicBezTo>
                <a:cubicBezTo>
                  <a:pt x="3077" y="3397"/>
                  <a:pt x="3077" y="3397"/>
                  <a:pt x="3077" y="3397"/>
                </a:cubicBezTo>
                <a:cubicBezTo>
                  <a:pt x="3603" y="3412"/>
                  <a:pt x="4062" y="3121"/>
                  <a:pt x="4119" y="2472"/>
                </a:cubicBezTo>
                <a:cubicBezTo>
                  <a:pt x="4102" y="3278"/>
                  <a:pt x="3686" y="3902"/>
                  <a:pt x="2948" y="3907"/>
                </a:cubicBezTo>
                <a:cubicBezTo>
                  <a:pt x="2894" y="4123"/>
                  <a:pt x="2894" y="4123"/>
                  <a:pt x="2894" y="4123"/>
                </a:cubicBezTo>
                <a:cubicBezTo>
                  <a:pt x="2230" y="3422"/>
                  <a:pt x="2230" y="3422"/>
                  <a:pt x="2230" y="3422"/>
                </a:cubicBezTo>
                <a:close/>
                <a:moveTo>
                  <a:pt x="1810" y="3735"/>
                </a:moveTo>
                <a:cubicBezTo>
                  <a:pt x="1924" y="3786"/>
                  <a:pt x="2029" y="3818"/>
                  <a:pt x="2131" y="3843"/>
                </a:cubicBezTo>
                <a:cubicBezTo>
                  <a:pt x="2217" y="3862"/>
                  <a:pt x="2304" y="3875"/>
                  <a:pt x="2394" y="3881"/>
                </a:cubicBezTo>
                <a:cubicBezTo>
                  <a:pt x="2114" y="3586"/>
                  <a:pt x="2114" y="3586"/>
                  <a:pt x="2114" y="3586"/>
                </a:cubicBezTo>
                <a:cubicBezTo>
                  <a:pt x="1872" y="3518"/>
                  <a:pt x="1656" y="3388"/>
                  <a:pt x="1483" y="3215"/>
                </a:cubicBezTo>
                <a:cubicBezTo>
                  <a:pt x="1220" y="2953"/>
                  <a:pt x="1058" y="2590"/>
                  <a:pt x="1058" y="2190"/>
                </a:cubicBezTo>
                <a:cubicBezTo>
                  <a:pt x="1058" y="1944"/>
                  <a:pt x="1118" y="1713"/>
                  <a:pt x="1226" y="1511"/>
                </a:cubicBezTo>
                <a:cubicBezTo>
                  <a:pt x="1198" y="1605"/>
                  <a:pt x="1204" y="1668"/>
                  <a:pt x="1207" y="1694"/>
                </a:cubicBezTo>
                <a:cubicBezTo>
                  <a:pt x="1213" y="1745"/>
                  <a:pt x="1189" y="1814"/>
                  <a:pt x="1256" y="1856"/>
                </a:cubicBezTo>
                <a:cubicBezTo>
                  <a:pt x="1322" y="1898"/>
                  <a:pt x="1391" y="1928"/>
                  <a:pt x="1397" y="1958"/>
                </a:cubicBezTo>
                <a:cubicBezTo>
                  <a:pt x="1403" y="1988"/>
                  <a:pt x="1406" y="2031"/>
                  <a:pt x="1463" y="2061"/>
                </a:cubicBezTo>
                <a:cubicBezTo>
                  <a:pt x="1493" y="2077"/>
                  <a:pt x="1531" y="2099"/>
                  <a:pt x="1559" y="2116"/>
                </a:cubicBezTo>
                <a:cubicBezTo>
                  <a:pt x="1553" y="2124"/>
                  <a:pt x="1546" y="2132"/>
                  <a:pt x="1540" y="2141"/>
                </a:cubicBezTo>
                <a:cubicBezTo>
                  <a:pt x="1475" y="2229"/>
                  <a:pt x="1527" y="2406"/>
                  <a:pt x="1535" y="2465"/>
                </a:cubicBezTo>
                <a:cubicBezTo>
                  <a:pt x="1543" y="2525"/>
                  <a:pt x="1642" y="2642"/>
                  <a:pt x="1699" y="2686"/>
                </a:cubicBezTo>
                <a:cubicBezTo>
                  <a:pt x="1756" y="2731"/>
                  <a:pt x="1769" y="2866"/>
                  <a:pt x="1766" y="2915"/>
                </a:cubicBezTo>
                <a:cubicBezTo>
                  <a:pt x="1764" y="2965"/>
                  <a:pt x="1826" y="3139"/>
                  <a:pt x="1826" y="3204"/>
                </a:cubicBezTo>
                <a:cubicBezTo>
                  <a:pt x="1826" y="3269"/>
                  <a:pt x="1884" y="3440"/>
                  <a:pt x="1884" y="3440"/>
                </a:cubicBezTo>
                <a:cubicBezTo>
                  <a:pt x="1884" y="3440"/>
                  <a:pt x="1930" y="3485"/>
                  <a:pt x="1964" y="3490"/>
                </a:cubicBezTo>
                <a:cubicBezTo>
                  <a:pt x="1980" y="3492"/>
                  <a:pt x="1987" y="3480"/>
                  <a:pt x="1993" y="3458"/>
                </a:cubicBezTo>
                <a:cubicBezTo>
                  <a:pt x="2082" y="3260"/>
                  <a:pt x="2082" y="3260"/>
                  <a:pt x="2082" y="3260"/>
                </a:cubicBezTo>
                <a:cubicBezTo>
                  <a:pt x="2106" y="3231"/>
                  <a:pt x="2141" y="3200"/>
                  <a:pt x="2209" y="3147"/>
                </a:cubicBezTo>
                <a:cubicBezTo>
                  <a:pt x="2336" y="3045"/>
                  <a:pt x="2466" y="2751"/>
                  <a:pt x="2518" y="2653"/>
                </a:cubicBezTo>
                <a:cubicBezTo>
                  <a:pt x="2570" y="2554"/>
                  <a:pt x="2591" y="2530"/>
                  <a:pt x="2620" y="2473"/>
                </a:cubicBezTo>
                <a:cubicBezTo>
                  <a:pt x="2648" y="2416"/>
                  <a:pt x="2507" y="2390"/>
                  <a:pt x="2469" y="2362"/>
                </a:cubicBezTo>
                <a:cubicBezTo>
                  <a:pt x="2429" y="2333"/>
                  <a:pt x="2247" y="2255"/>
                  <a:pt x="2182" y="2185"/>
                </a:cubicBezTo>
                <a:cubicBezTo>
                  <a:pt x="2118" y="2114"/>
                  <a:pt x="1933" y="2044"/>
                  <a:pt x="1821" y="1995"/>
                </a:cubicBezTo>
                <a:cubicBezTo>
                  <a:pt x="1735" y="1957"/>
                  <a:pt x="1653" y="2011"/>
                  <a:pt x="1591" y="2079"/>
                </a:cubicBezTo>
                <a:cubicBezTo>
                  <a:pt x="1557" y="2056"/>
                  <a:pt x="1516" y="2021"/>
                  <a:pt x="1523" y="1988"/>
                </a:cubicBezTo>
                <a:cubicBezTo>
                  <a:pt x="1535" y="1934"/>
                  <a:pt x="1508" y="1850"/>
                  <a:pt x="1505" y="1820"/>
                </a:cubicBezTo>
                <a:cubicBezTo>
                  <a:pt x="1502" y="1790"/>
                  <a:pt x="1553" y="1700"/>
                  <a:pt x="1490" y="1721"/>
                </a:cubicBezTo>
                <a:cubicBezTo>
                  <a:pt x="1427" y="1742"/>
                  <a:pt x="1291" y="1814"/>
                  <a:pt x="1309" y="1733"/>
                </a:cubicBezTo>
                <a:cubicBezTo>
                  <a:pt x="1327" y="1652"/>
                  <a:pt x="1345" y="1450"/>
                  <a:pt x="1481" y="1474"/>
                </a:cubicBezTo>
                <a:cubicBezTo>
                  <a:pt x="1616" y="1498"/>
                  <a:pt x="1574" y="1637"/>
                  <a:pt x="1634" y="1622"/>
                </a:cubicBezTo>
                <a:cubicBezTo>
                  <a:pt x="1694" y="1607"/>
                  <a:pt x="1731" y="1480"/>
                  <a:pt x="1764" y="1438"/>
                </a:cubicBezTo>
                <a:cubicBezTo>
                  <a:pt x="1796" y="1396"/>
                  <a:pt x="1968" y="1186"/>
                  <a:pt x="2034" y="1168"/>
                </a:cubicBezTo>
                <a:cubicBezTo>
                  <a:pt x="2100" y="1150"/>
                  <a:pt x="2130" y="1084"/>
                  <a:pt x="2200" y="1041"/>
                </a:cubicBezTo>
                <a:cubicBezTo>
                  <a:pt x="2269" y="999"/>
                  <a:pt x="2332" y="1062"/>
                  <a:pt x="2329" y="918"/>
                </a:cubicBezTo>
                <a:cubicBezTo>
                  <a:pt x="2327" y="850"/>
                  <a:pt x="2331" y="792"/>
                  <a:pt x="2329" y="750"/>
                </a:cubicBezTo>
                <a:cubicBezTo>
                  <a:pt x="2388" y="743"/>
                  <a:pt x="2448" y="739"/>
                  <a:pt x="2508" y="739"/>
                </a:cubicBezTo>
                <a:cubicBezTo>
                  <a:pt x="2749" y="739"/>
                  <a:pt x="2976" y="798"/>
                  <a:pt x="3176" y="902"/>
                </a:cubicBezTo>
                <a:cubicBezTo>
                  <a:pt x="3124" y="939"/>
                  <a:pt x="3066" y="988"/>
                  <a:pt x="3058" y="1013"/>
                </a:cubicBezTo>
                <a:cubicBezTo>
                  <a:pt x="3046" y="1057"/>
                  <a:pt x="3014" y="1153"/>
                  <a:pt x="2986" y="1158"/>
                </a:cubicBezTo>
                <a:cubicBezTo>
                  <a:pt x="2957" y="1164"/>
                  <a:pt x="2928" y="1145"/>
                  <a:pt x="2934" y="1179"/>
                </a:cubicBezTo>
                <a:cubicBezTo>
                  <a:pt x="2939" y="1213"/>
                  <a:pt x="2902" y="1281"/>
                  <a:pt x="2902" y="1281"/>
                </a:cubicBezTo>
                <a:cubicBezTo>
                  <a:pt x="2858" y="1236"/>
                  <a:pt x="2858" y="1236"/>
                  <a:pt x="2858" y="1236"/>
                </a:cubicBezTo>
                <a:cubicBezTo>
                  <a:pt x="2858" y="1236"/>
                  <a:pt x="2889" y="1421"/>
                  <a:pt x="2944" y="1421"/>
                </a:cubicBezTo>
                <a:cubicBezTo>
                  <a:pt x="2998" y="1421"/>
                  <a:pt x="3040" y="1346"/>
                  <a:pt x="3071" y="1317"/>
                </a:cubicBezTo>
                <a:cubicBezTo>
                  <a:pt x="3103" y="1288"/>
                  <a:pt x="3139" y="1182"/>
                  <a:pt x="3178" y="1226"/>
                </a:cubicBezTo>
                <a:cubicBezTo>
                  <a:pt x="3217" y="1270"/>
                  <a:pt x="3290" y="1374"/>
                  <a:pt x="3324" y="1382"/>
                </a:cubicBezTo>
                <a:cubicBezTo>
                  <a:pt x="3357" y="1390"/>
                  <a:pt x="3467" y="1374"/>
                  <a:pt x="3490" y="1400"/>
                </a:cubicBezTo>
                <a:cubicBezTo>
                  <a:pt x="3513" y="1426"/>
                  <a:pt x="3568" y="1468"/>
                  <a:pt x="3586" y="1421"/>
                </a:cubicBezTo>
                <a:cubicBezTo>
                  <a:pt x="3596" y="1396"/>
                  <a:pt x="3631" y="1347"/>
                  <a:pt x="3657" y="1304"/>
                </a:cubicBezTo>
                <a:cubicBezTo>
                  <a:pt x="3815" y="1508"/>
                  <a:pt x="3919" y="1755"/>
                  <a:pt x="3949" y="2024"/>
                </a:cubicBezTo>
                <a:cubicBezTo>
                  <a:pt x="3964" y="2151"/>
                  <a:pt x="3959" y="2422"/>
                  <a:pt x="3918" y="2608"/>
                </a:cubicBezTo>
                <a:cubicBezTo>
                  <a:pt x="3966" y="2508"/>
                  <a:pt x="4005" y="2399"/>
                  <a:pt x="4022" y="2269"/>
                </a:cubicBezTo>
                <a:cubicBezTo>
                  <a:pt x="4201" y="2279"/>
                  <a:pt x="4201" y="2279"/>
                  <a:pt x="4201" y="2279"/>
                </a:cubicBezTo>
                <a:cubicBezTo>
                  <a:pt x="4203" y="2249"/>
                  <a:pt x="4204" y="2220"/>
                  <a:pt x="4204" y="2190"/>
                </a:cubicBezTo>
                <a:cubicBezTo>
                  <a:pt x="4204" y="1722"/>
                  <a:pt x="4014" y="1298"/>
                  <a:pt x="3707" y="991"/>
                </a:cubicBezTo>
                <a:cubicBezTo>
                  <a:pt x="3543" y="827"/>
                  <a:pt x="3346" y="696"/>
                  <a:pt x="3126" y="610"/>
                </a:cubicBezTo>
                <a:cubicBezTo>
                  <a:pt x="3018" y="569"/>
                  <a:pt x="2910" y="538"/>
                  <a:pt x="2799" y="519"/>
                </a:cubicBezTo>
                <a:cubicBezTo>
                  <a:pt x="2705" y="503"/>
                  <a:pt x="2607" y="494"/>
                  <a:pt x="2508" y="494"/>
                </a:cubicBezTo>
                <a:cubicBezTo>
                  <a:pt x="2487" y="494"/>
                  <a:pt x="2466" y="495"/>
                  <a:pt x="2445" y="496"/>
                </a:cubicBezTo>
                <a:cubicBezTo>
                  <a:pt x="2380" y="534"/>
                  <a:pt x="2299" y="575"/>
                  <a:pt x="2229" y="593"/>
                </a:cubicBezTo>
                <a:cubicBezTo>
                  <a:pt x="1873" y="683"/>
                  <a:pt x="1873" y="683"/>
                  <a:pt x="1873" y="683"/>
                </a:cubicBezTo>
                <a:cubicBezTo>
                  <a:pt x="1709" y="940"/>
                  <a:pt x="1516" y="1162"/>
                  <a:pt x="1293" y="1384"/>
                </a:cubicBezTo>
                <a:cubicBezTo>
                  <a:pt x="1255" y="1422"/>
                  <a:pt x="1255" y="1422"/>
                  <a:pt x="1255" y="1422"/>
                </a:cubicBezTo>
                <a:cubicBezTo>
                  <a:pt x="1204" y="1435"/>
                  <a:pt x="1204" y="1435"/>
                  <a:pt x="1204" y="1435"/>
                </a:cubicBezTo>
                <a:cubicBezTo>
                  <a:pt x="1122" y="1457"/>
                  <a:pt x="1040" y="1480"/>
                  <a:pt x="958" y="1502"/>
                </a:cubicBezTo>
                <a:cubicBezTo>
                  <a:pt x="865" y="1712"/>
                  <a:pt x="813" y="1945"/>
                  <a:pt x="813" y="2190"/>
                </a:cubicBezTo>
                <a:cubicBezTo>
                  <a:pt x="813" y="2658"/>
                  <a:pt x="1003" y="3082"/>
                  <a:pt x="1309" y="3388"/>
                </a:cubicBezTo>
                <a:cubicBezTo>
                  <a:pt x="1453" y="3532"/>
                  <a:pt x="1622" y="3650"/>
                  <a:pt x="1810" y="3735"/>
                </a:cubicBezTo>
                <a:close/>
                <a:moveTo>
                  <a:pt x="2778" y="1925"/>
                </a:moveTo>
                <a:cubicBezTo>
                  <a:pt x="2778" y="1925"/>
                  <a:pt x="2865" y="2097"/>
                  <a:pt x="2912" y="2154"/>
                </a:cubicBezTo>
                <a:cubicBezTo>
                  <a:pt x="2958" y="2212"/>
                  <a:pt x="3276" y="2134"/>
                  <a:pt x="3323" y="2144"/>
                </a:cubicBezTo>
                <a:cubicBezTo>
                  <a:pt x="3369" y="2154"/>
                  <a:pt x="3331" y="2241"/>
                  <a:pt x="3385" y="2352"/>
                </a:cubicBezTo>
                <a:cubicBezTo>
                  <a:pt x="3439" y="2463"/>
                  <a:pt x="3396" y="3039"/>
                  <a:pt x="3473" y="3065"/>
                </a:cubicBezTo>
                <a:cubicBezTo>
                  <a:pt x="3551" y="3091"/>
                  <a:pt x="3744" y="2763"/>
                  <a:pt x="3780" y="2690"/>
                </a:cubicBezTo>
                <a:cubicBezTo>
                  <a:pt x="3817" y="2617"/>
                  <a:pt x="3890" y="2019"/>
                  <a:pt x="3890" y="1915"/>
                </a:cubicBezTo>
                <a:cubicBezTo>
                  <a:pt x="3890" y="1811"/>
                  <a:pt x="3607" y="1543"/>
                  <a:pt x="3586" y="1527"/>
                </a:cubicBezTo>
                <a:cubicBezTo>
                  <a:pt x="3566" y="1511"/>
                  <a:pt x="3394" y="1511"/>
                  <a:pt x="3337" y="1496"/>
                </a:cubicBezTo>
                <a:cubicBezTo>
                  <a:pt x="3279" y="1480"/>
                  <a:pt x="3225" y="1423"/>
                  <a:pt x="3202" y="1418"/>
                </a:cubicBezTo>
                <a:cubicBezTo>
                  <a:pt x="3178" y="1413"/>
                  <a:pt x="3129" y="1428"/>
                  <a:pt x="3079" y="1423"/>
                </a:cubicBezTo>
                <a:cubicBezTo>
                  <a:pt x="3030" y="1418"/>
                  <a:pt x="2973" y="1454"/>
                  <a:pt x="2944" y="1472"/>
                </a:cubicBezTo>
                <a:cubicBezTo>
                  <a:pt x="2915" y="1490"/>
                  <a:pt x="2902" y="1545"/>
                  <a:pt x="2882" y="1576"/>
                </a:cubicBezTo>
                <a:cubicBezTo>
                  <a:pt x="2861" y="1607"/>
                  <a:pt x="2845" y="1626"/>
                  <a:pt x="2798" y="1670"/>
                </a:cubicBezTo>
                <a:cubicBezTo>
                  <a:pt x="2752" y="1714"/>
                  <a:pt x="2783" y="1753"/>
                  <a:pt x="2791" y="1813"/>
                </a:cubicBezTo>
                <a:cubicBezTo>
                  <a:pt x="2798" y="1873"/>
                  <a:pt x="2778" y="1925"/>
                  <a:pt x="2778" y="1925"/>
                </a:cubicBezTo>
                <a:close/>
                <a:moveTo>
                  <a:pt x="503" y="475"/>
                </a:moveTo>
                <a:cubicBezTo>
                  <a:pt x="234" y="235"/>
                  <a:pt x="234" y="235"/>
                  <a:pt x="234" y="235"/>
                </a:cubicBezTo>
                <a:cubicBezTo>
                  <a:pt x="0" y="295"/>
                  <a:pt x="0" y="295"/>
                  <a:pt x="0" y="295"/>
                </a:cubicBezTo>
                <a:cubicBezTo>
                  <a:pt x="40" y="362"/>
                  <a:pt x="208" y="904"/>
                  <a:pt x="404" y="854"/>
                </a:cubicBezTo>
                <a:cubicBezTo>
                  <a:pt x="956" y="713"/>
                  <a:pt x="956" y="713"/>
                  <a:pt x="956" y="713"/>
                </a:cubicBezTo>
                <a:cubicBezTo>
                  <a:pt x="896" y="1314"/>
                  <a:pt x="896" y="1314"/>
                  <a:pt x="896" y="1314"/>
                </a:cubicBezTo>
                <a:cubicBezTo>
                  <a:pt x="1012" y="1284"/>
                  <a:pt x="1038" y="1275"/>
                  <a:pt x="1154" y="1245"/>
                </a:cubicBezTo>
                <a:cubicBezTo>
                  <a:pt x="1429" y="971"/>
                  <a:pt x="1653" y="704"/>
                  <a:pt x="1838" y="353"/>
                </a:cubicBezTo>
                <a:cubicBezTo>
                  <a:pt x="1930" y="335"/>
                  <a:pt x="1930" y="335"/>
                  <a:pt x="1930" y="335"/>
                </a:cubicBezTo>
                <a:cubicBezTo>
                  <a:pt x="1912" y="372"/>
                  <a:pt x="1868" y="455"/>
                  <a:pt x="1851" y="486"/>
                </a:cubicBezTo>
                <a:cubicBezTo>
                  <a:pt x="2181" y="402"/>
                  <a:pt x="2181" y="402"/>
                  <a:pt x="2181" y="402"/>
                </a:cubicBezTo>
                <a:cubicBezTo>
                  <a:pt x="2272" y="379"/>
                  <a:pt x="2538" y="232"/>
                  <a:pt x="2514" y="140"/>
                </a:cubicBezTo>
                <a:cubicBezTo>
                  <a:pt x="2514" y="140"/>
                  <a:pt x="2514" y="140"/>
                  <a:pt x="2514" y="140"/>
                </a:cubicBezTo>
                <a:cubicBezTo>
                  <a:pt x="2491" y="49"/>
                  <a:pt x="2187" y="46"/>
                  <a:pt x="2096" y="70"/>
                </a:cubicBezTo>
                <a:cubicBezTo>
                  <a:pt x="1890" y="122"/>
                  <a:pt x="1890" y="122"/>
                  <a:pt x="1890" y="122"/>
                </a:cubicBezTo>
                <a:cubicBezTo>
                  <a:pt x="1736" y="161"/>
                  <a:pt x="1736" y="161"/>
                  <a:pt x="1736" y="161"/>
                </a:cubicBezTo>
                <a:cubicBezTo>
                  <a:pt x="950" y="361"/>
                  <a:pt x="950" y="361"/>
                  <a:pt x="950" y="361"/>
                </a:cubicBezTo>
                <a:cubicBezTo>
                  <a:pt x="849" y="387"/>
                  <a:pt x="849" y="387"/>
                  <a:pt x="849" y="387"/>
                </a:cubicBezTo>
                <a:cubicBezTo>
                  <a:pt x="503" y="475"/>
                  <a:pt x="503" y="475"/>
                  <a:pt x="503" y="475"/>
                </a:cubicBezTo>
                <a:close/>
                <a:moveTo>
                  <a:pt x="927" y="297"/>
                </a:moveTo>
                <a:cubicBezTo>
                  <a:pt x="813" y="78"/>
                  <a:pt x="813" y="78"/>
                  <a:pt x="813" y="78"/>
                </a:cubicBezTo>
                <a:cubicBezTo>
                  <a:pt x="1105" y="0"/>
                  <a:pt x="1105" y="0"/>
                  <a:pt x="1105" y="0"/>
                </a:cubicBezTo>
                <a:cubicBezTo>
                  <a:pt x="1661" y="110"/>
                  <a:pt x="1661" y="110"/>
                  <a:pt x="1661" y="110"/>
                </a:cubicBezTo>
                <a:cubicBezTo>
                  <a:pt x="927" y="297"/>
                  <a:pt x="927" y="297"/>
                  <a:pt x="927" y="297"/>
                </a:cubicBezTo>
                <a:close/>
                <a:moveTo>
                  <a:pt x="779" y="1141"/>
                </a:moveTo>
                <a:cubicBezTo>
                  <a:pt x="266" y="1272"/>
                  <a:pt x="266" y="1272"/>
                  <a:pt x="266" y="1272"/>
                </a:cubicBezTo>
                <a:cubicBezTo>
                  <a:pt x="242" y="1278"/>
                  <a:pt x="217" y="1263"/>
                  <a:pt x="211" y="1239"/>
                </a:cubicBezTo>
                <a:cubicBezTo>
                  <a:pt x="205" y="1215"/>
                  <a:pt x="219" y="1191"/>
                  <a:pt x="243" y="1184"/>
                </a:cubicBezTo>
                <a:cubicBezTo>
                  <a:pt x="788" y="1046"/>
                  <a:pt x="788" y="1046"/>
                  <a:pt x="788" y="1046"/>
                </a:cubicBezTo>
                <a:cubicBezTo>
                  <a:pt x="779" y="1141"/>
                  <a:pt x="779" y="1141"/>
                  <a:pt x="779" y="1141"/>
                </a:cubicBezTo>
                <a:close/>
                <a:moveTo>
                  <a:pt x="759" y="1356"/>
                </a:moveTo>
                <a:cubicBezTo>
                  <a:pt x="265" y="1482"/>
                  <a:pt x="265" y="1482"/>
                  <a:pt x="265" y="1482"/>
                </a:cubicBezTo>
                <a:cubicBezTo>
                  <a:pt x="241" y="1488"/>
                  <a:pt x="217" y="1473"/>
                  <a:pt x="210" y="1449"/>
                </a:cubicBezTo>
                <a:cubicBezTo>
                  <a:pt x="204" y="1425"/>
                  <a:pt x="219" y="1400"/>
                  <a:pt x="243" y="1394"/>
                </a:cubicBezTo>
                <a:cubicBezTo>
                  <a:pt x="768" y="1261"/>
                  <a:pt x="768" y="1261"/>
                  <a:pt x="768" y="1261"/>
                </a:cubicBezTo>
                <a:cubicBezTo>
                  <a:pt x="759" y="1356"/>
                  <a:pt x="759" y="1356"/>
                  <a:pt x="759" y="1356"/>
                </a:cubicBezTo>
                <a:close/>
                <a:moveTo>
                  <a:pt x="798" y="936"/>
                </a:moveTo>
                <a:cubicBezTo>
                  <a:pt x="266" y="1071"/>
                  <a:pt x="266" y="1071"/>
                  <a:pt x="266" y="1071"/>
                </a:cubicBezTo>
                <a:cubicBezTo>
                  <a:pt x="242" y="1078"/>
                  <a:pt x="217" y="1063"/>
                  <a:pt x="211" y="1039"/>
                </a:cubicBezTo>
                <a:cubicBezTo>
                  <a:pt x="205" y="1015"/>
                  <a:pt x="220" y="990"/>
                  <a:pt x="244" y="984"/>
                </a:cubicBezTo>
                <a:cubicBezTo>
                  <a:pt x="807" y="841"/>
                  <a:pt x="807" y="841"/>
                  <a:pt x="807" y="841"/>
                </a:cubicBezTo>
                <a:lnTo>
                  <a:pt x="798" y="936"/>
                </a:ln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9961925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300"/>
                                        <p:tgtEl>
                                          <p:spTgt spid="24"/>
                                        </p:tgtEl>
                                      </p:cBhvr>
                                    </p:animEffect>
                                    <p:anim calcmode="lin" valueType="num">
                                      <p:cBhvr>
                                        <p:cTn id="8" dur="300" fill="hold"/>
                                        <p:tgtEl>
                                          <p:spTgt spid="24"/>
                                        </p:tgtEl>
                                        <p:attrNameLst>
                                          <p:attrName>ppt_x</p:attrName>
                                        </p:attrNameLst>
                                      </p:cBhvr>
                                      <p:tavLst>
                                        <p:tav tm="0">
                                          <p:val>
                                            <p:strVal val="#ppt_x"/>
                                          </p:val>
                                        </p:tav>
                                        <p:tav tm="100000">
                                          <p:val>
                                            <p:strVal val="#ppt_x"/>
                                          </p:val>
                                        </p:tav>
                                      </p:tavLst>
                                    </p:anim>
                                    <p:anim calcmode="lin" valueType="num">
                                      <p:cBhvr>
                                        <p:cTn id="9" dur="3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300"/>
                                        <p:tgtEl>
                                          <p:spTgt spid="25"/>
                                        </p:tgtEl>
                                      </p:cBhvr>
                                    </p:animEffect>
                                    <p:anim calcmode="lin" valueType="num">
                                      <p:cBhvr>
                                        <p:cTn id="14" dur="300" fill="hold"/>
                                        <p:tgtEl>
                                          <p:spTgt spid="25"/>
                                        </p:tgtEl>
                                        <p:attrNameLst>
                                          <p:attrName>ppt_x</p:attrName>
                                        </p:attrNameLst>
                                      </p:cBhvr>
                                      <p:tavLst>
                                        <p:tav tm="0">
                                          <p:val>
                                            <p:strVal val="#ppt_x"/>
                                          </p:val>
                                        </p:tav>
                                        <p:tav tm="100000">
                                          <p:val>
                                            <p:strVal val="#ppt_x"/>
                                          </p:val>
                                        </p:tav>
                                      </p:tavLst>
                                    </p:anim>
                                    <p:anim calcmode="lin" valueType="num">
                                      <p:cBhvr>
                                        <p:cTn id="15" dur="3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4"/>
          <p:cNvSpPr/>
          <p:nvPr/>
        </p:nvSpPr>
        <p:spPr>
          <a:xfrm>
            <a:off x="3995936" y="1270527"/>
            <a:ext cx="4032448" cy="31734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60" name="TextBox 59"/>
          <p:cNvSpPr txBox="1"/>
          <p:nvPr/>
        </p:nvSpPr>
        <p:spPr>
          <a:xfrm>
            <a:off x="4141224" y="1503025"/>
            <a:ext cx="3741872" cy="2708434"/>
          </a:xfrm>
          <a:prstGeom prst="rect">
            <a:avLst/>
          </a:prstGeom>
          <a:noFill/>
        </p:spPr>
        <p:txBody>
          <a:bodyPr wrap="square" lIns="0" tIns="0" rIns="0" bIns="0" rtlCol="0">
            <a:spAutoFit/>
          </a:bodyPr>
          <a:lstStyle/>
          <a:p>
            <a:pPr algn="just">
              <a:lnSpc>
                <a:spcPct val="110000"/>
              </a:lnSpc>
            </a:pPr>
            <a:r>
              <a:rPr lang="zh-CN" altLang="en-US" sz="2000" dirty="0">
                <a:solidFill>
                  <a:schemeClr val="bg1"/>
                </a:solidFill>
                <a:latin typeface="微软雅黑" pitchFamily="34" charset="-122"/>
                <a:ea typeface="微软雅黑" pitchFamily="34" charset="-122"/>
              </a:rPr>
              <a:t>建设人类命运共同体，实际上就是要从以前的对抗、结盟的国际关系，转到今天的合作、对话解决问题的国际关系。这不止是一种倡议，而是一种事实的必然。现在，结盟对抗已经解决不了问题，武力的压制也解决不了问题，实现不了目的。</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22536"/>
          <a:stretch/>
        </p:blipFill>
        <p:spPr>
          <a:xfrm>
            <a:off x="611560" y="1716697"/>
            <a:ext cx="2983880" cy="22810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3" name="TextBox 30"/>
          <p:cNvSpPr txBox="1"/>
          <p:nvPr/>
        </p:nvSpPr>
        <p:spPr>
          <a:xfrm>
            <a:off x="1708601" y="329885"/>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建设人类命运共同体</a:t>
            </a:r>
          </a:p>
        </p:txBody>
      </p:sp>
    </p:spTree>
    <p:extLst>
      <p:ext uri="{BB962C8B-B14F-4D97-AF65-F5344CB8AC3E}">
        <p14:creationId xmlns:p14="http://schemas.microsoft.com/office/powerpoint/2010/main" val="659588375"/>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250" fill="hold"/>
                                        <p:tgtEl>
                                          <p:spTgt spid="73"/>
                                        </p:tgtEl>
                                        <p:attrNameLst>
                                          <p:attrName>ppt_x</p:attrName>
                                        </p:attrNameLst>
                                      </p:cBhvr>
                                      <p:tavLst>
                                        <p:tav tm="0">
                                          <p:val>
                                            <p:strVal val="#ppt_x"/>
                                          </p:val>
                                        </p:tav>
                                        <p:tav tm="100000">
                                          <p:val>
                                            <p:strVal val="#ppt_x"/>
                                          </p:val>
                                        </p:tav>
                                      </p:tavLst>
                                    </p:anim>
                                    <p:anim calcmode="lin" valueType="num">
                                      <p:cBhvr additive="base">
                                        <p:cTn id="8" dur="250" fill="hold"/>
                                        <p:tgtEl>
                                          <p:spTgt spid="73"/>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60"/>
                                        </p:tgtEl>
                                        <p:attrNameLst>
                                          <p:attrName>style.visibility</p:attrName>
                                        </p:attrNameLst>
                                      </p:cBhvr>
                                      <p:to>
                                        <p:strVal val="visible"/>
                                      </p:to>
                                    </p:set>
                                    <p:animEffect transition="in" filter="wipe(left)">
                                      <p:cBhvr>
                                        <p:cTn id="12" dur="50"/>
                                        <p:tgtEl>
                                          <p:spTgt spid="60"/>
                                        </p:tgtEl>
                                      </p:cBhvr>
                                    </p:animEffect>
                                  </p:childTnLst>
                                </p:cTn>
                              </p:par>
                              <p:par>
                                <p:cTn id="13" presetID="36" presetClass="emph" presetSubtype="0" fill="hold" grpId="1" nodeType="withEffect">
                                  <p:stCondLst>
                                    <p:cond delay="0"/>
                                  </p:stCondLst>
                                  <p:iterate type="lt">
                                    <p:tmPct val="30000"/>
                                  </p:iterate>
                                  <p:childTnLst>
                                    <p:animScale>
                                      <p:cBhvr>
                                        <p:cTn id="14" dur="25" autoRev="1" fill="hold">
                                          <p:stCondLst>
                                            <p:cond delay="0"/>
                                          </p:stCondLst>
                                        </p:cTn>
                                        <p:tgtEl>
                                          <p:spTgt spid="60"/>
                                        </p:tgtEl>
                                      </p:cBhvr>
                                      <p:to x="80000" y="100000"/>
                                    </p:animScale>
                                    <p:anim by="(#ppt_w*0.10)" calcmode="lin" valueType="num">
                                      <p:cBhvr>
                                        <p:cTn id="15" dur="25" autoRev="1" fill="hold">
                                          <p:stCondLst>
                                            <p:cond delay="0"/>
                                          </p:stCondLst>
                                        </p:cTn>
                                        <p:tgtEl>
                                          <p:spTgt spid="60"/>
                                        </p:tgtEl>
                                        <p:attrNameLst>
                                          <p:attrName>ppt_x</p:attrName>
                                        </p:attrNameLst>
                                      </p:cBhvr>
                                    </p:anim>
                                    <p:anim by="(-#ppt_w*0.10)" calcmode="lin" valueType="num">
                                      <p:cBhvr>
                                        <p:cTn id="16" dur="25" autoRev="1" fill="hold">
                                          <p:stCondLst>
                                            <p:cond delay="0"/>
                                          </p:stCondLst>
                                        </p:cTn>
                                        <p:tgtEl>
                                          <p:spTgt spid="60"/>
                                        </p:tgtEl>
                                        <p:attrNameLst>
                                          <p:attrName>ppt_y</p:attrName>
                                        </p:attrNameLst>
                                      </p:cBhvr>
                                    </p:anim>
                                    <p:animRot by="-480000">
                                      <p:cBhvr>
                                        <p:cTn id="17" dur="25" autoRev="1" fill="hold">
                                          <p:stCondLst>
                                            <p:cond delay="0"/>
                                          </p:stCondLst>
                                        </p:cTn>
                                        <p:tgtEl>
                                          <p:spTgt spid="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0" grpId="0"/>
      <p:bldP spid="6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1437" y="1923678"/>
            <a:ext cx="6340198" cy="707886"/>
          </a:xfrm>
          <a:prstGeom prst="rect">
            <a:avLst/>
          </a:prstGeom>
          <a:noFill/>
        </p:spPr>
        <p:txBody>
          <a:bodyPr wrap="none" rtlCol="0">
            <a:spAutoFit/>
          </a:bodyPr>
          <a:lstStyle/>
          <a:p>
            <a:pPr marL="0" lvl="1" algn="ctr"/>
            <a:r>
              <a:rPr lang="zh-CN" altLang="en-US" sz="4000" b="1" dirty="0">
                <a:solidFill>
                  <a:schemeClr val="accent3"/>
                </a:solidFill>
                <a:latin typeface="微软雅黑" pitchFamily="34" charset="-122"/>
                <a:ea typeface="微软雅黑" pitchFamily="34" charset="-122"/>
              </a:rPr>
              <a:t>中国特色大国外交的开拓性</a:t>
            </a:r>
            <a:endParaRPr lang="en-US" altLang="zh-CN" sz="4000" b="1" dirty="0">
              <a:solidFill>
                <a:schemeClr val="accent3"/>
              </a:solidFill>
              <a:latin typeface="微软雅黑" pitchFamily="34" charset="-122"/>
              <a:ea typeface="微软雅黑" pitchFamily="34" charset="-122"/>
            </a:endParaRPr>
          </a:p>
        </p:txBody>
      </p:sp>
      <p:cxnSp>
        <p:nvCxnSpPr>
          <p:cNvPr id="7" name="直接连接符 6"/>
          <p:cNvCxnSpPr/>
          <p:nvPr/>
        </p:nvCxnSpPr>
        <p:spPr>
          <a:xfrm flipV="1">
            <a:off x="2051720"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3720" y="3101798"/>
            <a:ext cx="902846" cy="246221"/>
          </a:xfrm>
          <a:prstGeom prst="rect">
            <a:avLst/>
          </a:prstGeom>
          <a:noFill/>
        </p:spPr>
        <p:txBody>
          <a:bodyPr wrap="square" lIns="0" tIns="0" rIns="0" bIns="0" rtlCol="0">
            <a:spAutoFit/>
          </a:bodyPr>
          <a:lstStyle/>
          <a:p>
            <a:r>
              <a:rPr lang="en-US" altLang="zh-CN" sz="1600" dirty="0">
                <a:latin typeface="微软雅黑" pitchFamily="34" charset="-122"/>
                <a:ea typeface="微软雅黑" pitchFamily="34" charset="-122"/>
              </a:rPr>
              <a:t>PART 02</a:t>
            </a:r>
            <a:endParaRPr lang="zh-CN" altLang="en-US" sz="1600" dirty="0">
              <a:latin typeface="微软雅黑" pitchFamily="34" charset="-122"/>
              <a:ea typeface="微软雅黑" pitchFamily="34" charset="-122"/>
            </a:endParaRPr>
          </a:p>
        </p:txBody>
      </p:sp>
      <p:grpSp>
        <p:nvGrpSpPr>
          <p:cNvPr id="15" name="组合 14"/>
          <p:cNvGrpSpPr/>
          <p:nvPr/>
        </p:nvGrpSpPr>
        <p:grpSpPr>
          <a:xfrm>
            <a:off x="539552" y="1579724"/>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843366" y="1855145"/>
            <a:ext cx="589545" cy="646331"/>
          </a:xfrm>
          <a:prstGeom prst="rect">
            <a:avLst/>
          </a:prstGeom>
        </p:spPr>
        <p:txBody>
          <a:bodyPr wrap="square">
            <a:spAutoFit/>
          </a:bodyPr>
          <a:lstStyle/>
          <a:p>
            <a:r>
              <a:rPr lang="zh-CN" altLang="en-US" sz="3600" b="1" dirty="0">
                <a:solidFill>
                  <a:srgbClr val="7CB554"/>
                </a:solidFill>
                <a:latin typeface="微软雅黑" pitchFamily="34" charset="-122"/>
                <a:ea typeface="微软雅黑" pitchFamily="34" charset="-122"/>
              </a:rPr>
              <a:t>二</a:t>
            </a:r>
          </a:p>
        </p:txBody>
      </p:sp>
    </p:spTree>
    <p:extLst>
      <p:ext uri="{BB962C8B-B14F-4D97-AF65-F5344CB8AC3E}">
        <p14:creationId xmlns:p14="http://schemas.microsoft.com/office/powerpoint/2010/main" val="387908475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871341" y="1422460"/>
            <a:ext cx="2846358" cy="2846358"/>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372759" y="329885"/>
            <a:ext cx="4381294" cy="430887"/>
          </a:xfrm>
          <a:prstGeom prst="rect">
            <a:avLst/>
          </a:prstGeom>
          <a:noFill/>
        </p:spPr>
        <p:txBody>
          <a:bodyPr wrap="square" lIns="0" tIns="0" rIns="0" bIns="0" rtlCol="0">
            <a:spAutoFit/>
          </a:bodyPr>
          <a:lstStyle/>
          <a:p>
            <a:pPr algn="ctr"/>
            <a:r>
              <a:rPr lang="zh-CN" altLang="en-US" sz="2800" b="1" dirty="0">
                <a:solidFill>
                  <a:srgbClr val="C00000"/>
                </a:solidFill>
                <a:latin typeface="微软雅黑" pitchFamily="34" charset="-122"/>
                <a:ea typeface="微软雅黑" pitchFamily="34" charset="-122"/>
              </a:rPr>
              <a:t>中国特色大国外交的开拓性</a:t>
            </a:r>
            <a:endParaRPr lang="zh-CN" altLang="en-US" sz="1100" dirty="0">
              <a:solidFill>
                <a:srgbClr val="C00000"/>
              </a:solidFill>
              <a:latin typeface="微软雅黑" pitchFamily="34" charset="-122"/>
              <a:ea typeface="微软雅黑" pitchFamily="34" charset="-122"/>
            </a:endParaRPr>
          </a:p>
        </p:txBody>
      </p:sp>
      <p:sp>
        <p:nvSpPr>
          <p:cNvPr id="48" name="TextBox 419"/>
          <p:cNvSpPr txBox="1"/>
          <p:nvPr/>
        </p:nvSpPr>
        <p:spPr>
          <a:xfrm>
            <a:off x="3181470" y="2203130"/>
            <a:ext cx="1978693" cy="1200329"/>
          </a:xfrm>
          <a:prstGeom prst="rect">
            <a:avLst/>
          </a:prstGeom>
          <a:noFill/>
        </p:spPr>
        <p:txBody>
          <a:bodyPr wrap="square" lIns="0" tIns="0" rIns="0" bIns="0" rtlCol="0">
            <a:spAutoFit/>
          </a:bodyPr>
          <a:lstStyle/>
          <a:p>
            <a:pPr algn="just">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对于中国特色大国外交的开拓性，王毅外长提出：</a:t>
            </a:r>
            <a:endParaRPr lang="en-US" altLang="zh-CN" sz="2000" dirty="0">
              <a:solidFill>
                <a:schemeClr val="tx1">
                  <a:lumMod val="75000"/>
                  <a:lumOff val="25000"/>
                </a:schemeClr>
              </a:solidFill>
              <a:latin typeface="微软雅黑" pitchFamily="34" charset="-122"/>
              <a:ea typeface="微软雅黑" pitchFamily="34" charset="-122"/>
            </a:endParaRPr>
          </a:p>
        </p:txBody>
      </p:sp>
      <p:grpSp>
        <p:nvGrpSpPr>
          <p:cNvPr id="5" name="组合 4"/>
          <p:cNvGrpSpPr/>
          <p:nvPr/>
        </p:nvGrpSpPr>
        <p:grpSpPr>
          <a:xfrm>
            <a:off x="699995" y="2056782"/>
            <a:ext cx="1601366" cy="1577301"/>
            <a:chOff x="683434" y="1939907"/>
            <a:chExt cx="1601366" cy="1640236"/>
          </a:xfrm>
        </p:grpSpPr>
        <p:sp>
          <p:nvSpPr>
            <p:cNvPr id="27" name="椭圆 26"/>
            <p:cNvSpPr/>
            <p:nvPr/>
          </p:nvSpPr>
          <p:spPr>
            <a:xfrm>
              <a:off x="683434" y="1939907"/>
              <a:ext cx="1601366" cy="1640236"/>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15"/>
            <p:cNvSpPr txBox="1"/>
            <p:nvPr/>
          </p:nvSpPr>
          <p:spPr>
            <a:xfrm>
              <a:off x="1093082" y="2210402"/>
              <a:ext cx="769441" cy="307777"/>
            </a:xfrm>
            <a:prstGeom prst="rect">
              <a:avLst/>
            </a:prstGeom>
            <a:noFill/>
          </p:spPr>
          <p:txBody>
            <a:bodyPr wrap="none" lIns="0" tIns="0" rIns="0" bIns="0" rtlCol="0">
              <a:spAutoFit/>
            </a:bodyPr>
            <a:lstStyle/>
            <a:p>
              <a:pPr algn="ctr"/>
              <a:r>
                <a:rPr lang="zh-CN" altLang="en-US" sz="2000" b="1" dirty="0">
                  <a:solidFill>
                    <a:schemeClr val="bg1"/>
                  </a:solidFill>
                  <a:latin typeface="微软雅黑" pitchFamily="34" charset="-122"/>
                  <a:ea typeface="微软雅黑" pitchFamily="34" charset="-122"/>
                </a:rPr>
                <a:t>开拓性</a:t>
              </a:r>
            </a:p>
          </p:txBody>
        </p:sp>
        <p:sp>
          <p:nvSpPr>
            <p:cNvPr id="4" name="矩形 3"/>
            <p:cNvSpPr/>
            <p:nvPr/>
          </p:nvSpPr>
          <p:spPr>
            <a:xfrm>
              <a:off x="815491" y="2551406"/>
              <a:ext cx="1332982" cy="757130"/>
            </a:xfrm>
            <a:prstGeom prst="rect">
              <a:avLst/>
            </a:prstGeom>
          </p:spPr>
          <p:txBody>
            <a:bodyPr wrap="square">
              <a:spAutoFit/>
            </a:bodyPr>
            <a:lstStyle/>
            <a:p>
              <a:pPr algn="just">
                <a:lnSpc>
                  <a:spcPct val="120000"/>
                </a:lnSpc>
              </a:pPr>
              <a:r>
                <a:rPr lang="zh-CN" altLang="zh-CN" dirty="0">
                  <a:solidFill>
                    <a:schemeClr val="bg1"/>
                  </a:solidFill>
                  <a:latin typeface="微软雅黑" pitchFamily="34" charset="-122"/>
                  <a:ea typeface="微软雅黑" pitchFamily="34" charset="-122"/>
                </a:rPr>
                <a:t>从思想引领到实践创新</a:t>
              </a:r>
              <a:endParaRPr lang="zh-CN" altLang="en-US" dirty="0">
                <a:solidFill>
                  <a:schemeClr val="bg1"/>
                </a:solidFill>
              </a:endParaRPr>
            </a:p>
          </p:txBody>
        </p:sp>
      </p:grpSp>
      <p:grpSp>
        <p:nvGrpSpPr>
          <p:cNvPr id="60" name="组合 59"/>
          <p:cNvGrpSpPr/>
          <p:nvPr/>
        </p:nvGrpSpPr>
        <p:grpSpPr>
          <a:xfrm>
            <a:off x="4798576" y="1451454"/>
            <a:ext cx="623903" cy="623903"/>
            <a:chOff x="304800" y="673100"/>
            <a:chExt cx="4000500" cy="4000500"/>
          </a:xfrm>
          <a:effectLst>
            <a:outerShdw blurRad="317500" dist="1905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62" name="椭圆 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微软雅黑" pitchFamily="34" charset="-122"/>
                  <a:ea typeface="微软雅黑" pitchFamily="34" charset="-122"/>
                </a:rPr>
                <a:t>1</a:t>
              </a:r>
              <a:endParaRPr lang="zh-CN" altLang="en-US" sz="2500" b="1" dirty="0">
                <a:solidFill>
                  <a:srgbClr val="C00000"/>
                </a:solidFill>
                <a:latin typeface="微软雅黑" pitchFamily="34" charset="-122"/>
                <a:ea typeface="微软雅黑" pitchFamily="34" charset="-122"/>
              </a:endParaRPr>
            </a:p>
          </p:txBody>
        </p:sp>
      </p:grpSp>
      <p:grpSp>
        <p:nvGrpSpPr>
          <p:cNvPr id="63" name="组合 62"/>
          <p:cNvGrpSpPr/>
          <p:nvPr/>
        </p:nvGrpSpPr>
        <p:grpSpPr>
          <a:xfrm>
            <a:off x="5343624" y="2491344"/>
            <a:ext cx="623903" cy="623903"/>
            <a:chOff x="304800" y="673100"/>
            <a:chExt cx="4000500" cy="4000500"/>
          </a:xfrm>
          <a:effectLst>
            <a:outerShdw blurRad="317500" dist="1905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65" name="椭圆 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微软雅黑" pitchFamily="34" charset="-122"/>
                  <a:ea typeface="微软雅黑" pitchFamily="34" charset="-122"/>
                </a:rPr>
                <a:t>2</a:t>
              </a:r>
              <a:endParaRPr lang="zh-CN" altLang="en-US" sz="2500" b="1" dirty="0">
                <a:solidFill>
                  <a:srgbClr val="C00000"/>
                </a:solidFill>
                <a:latin typeface="微软雅黑" pitchFamily="34" charset="-122"/>
                <a:ea typeface="微软雅黑" pitchFamily="34" charset="-122"/>
              </a:endParaRPr>
            </a:p>
          </p:txBody>
        </p:sp>
      </p:grpSp>
      <p:grpSp>
        <p:nvGrpSpPr>
          <p:cNvPr id="66" name="组合 65"/>
          <p:cNvGrpSpPr/>
          <p:nvPr/>
        </p:nvGrpSpPr>
        <p:grpSpPr>
          <a:xfrm>
            <a:off x="4798576" y="3582792"/>
            <a:ext cx="623903" cy="623903"/>
            <a:chOff x="304800" y="673100"/>
            <a:chExt cx="4000500" cy="4000500"/>
          </a:xfrm>
          <a:effectLst>
            <a:outerShdw blurRad="317500" dist="190500" dir="8100000" algn="tr" rotWithShape="0">
              <a:prstClr val="black">
                <a:alpha val="50000"/>
              </a:prstClr>
            </a:outerShdw>
          </a:effectLst>
        </p:grpSpPr>
        <p:sp>
          <p:nvSpPr>
            <p:cNvPr id="67" name="同心圆 6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微软雅黑" pitchFamily="34" charset="-122"/>
                  <a:ea typeface="微软雅黑" pitchFamily="34" charset="-122"/>
                </a:rPr>
                <a:t>3</a:t>
              </a:r>
              <a:endParaRPr lang="zh-CN" altLang="en-US" sz="2500" b="1" dirty="0">
                <a:solidFill>
                  <a:srgbClr val="C00000"/>
                </a:solidFill>
                <a:latin typeface="微软雅黑" pitchFamily="34" charset="-122"/>
                <a:ea typeface="微软雅黑" pitchFamily="34" charset="-122"/>
              </a:endParaRPr>
            </a:p>
          </p:txBody>
        </p:sp>
      </p:grpSp>
      <p:sp>
        <p:nvSpPr>
          <p:cNvPr id="74" name="Half Frame 12"/>
          <p:cNvSpPr/>
          <p:nvPr/>
        </p:nvSpPr>
        <p:spPr>
          <a:xfrm rot="8097294">
            <a:off x="2295245" y="2610411"/>
            <a:ext cx="360168" cy="395798"/>
          </a:xfrm>
          <a:prstGeom prst="halfFrame">
            <a:avLst/>
          </a:prstGeom>
          <a:solidFill>
            <a:schemeClr val="tx1">
              <a:lumMod val="65000"/>
              <a:lumOff val="3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矩形 7"/>
          <p:cNvSpPr/>
          <p:nvPr/>
        </p:nvSpPr>
        <p:spPr>
          <a:xfrm>
            <a:off x="5436096" y="1563638"/>
            <a:ext cx="3185487" cy="369332"/>
          </a:xfrm>
          <a:prstGeom prst="rect">
            <a:avLst/>
          </a:prstGeom>
        </p:spPr>
        <p:txBody>
          <a:bodyPr wrap="none">
            <a:spAutoFit/>
          </a:bodyPr>
          <a:lstStyle/>
          <a:p>
            <a:r>
              <a:rPr lang="zh-CN" altLang="zh-CN" b="1" dirty="0">
                <a:solidFill>
                  <a:schemeClr val="tx1">
                    <a:lumMod val="75000"/>
                    <a:lumOff val="25000"/>
                  </a:schemeClr>
                </a:solidFill>
                <a:latin typeface="微软雅黑" pitchFamily="34" charset="-122"/>
                <a:ea typeface="微软雅黑" pitchFamily="34" charset="-122"/>
              </a:rPr>
              <a:t>构建覆盖全球的伙伴关系网络</a:t>
            </a:r>
            <a:endParaRPr lang="zh-CN" altLang="en-US" b="1" dirty="0">
              <a:solidFill>
                <a:schemeClr val="tx1">
                  <a:lumMod val="75000"/>
                  <a:lumOff val="25000"/>
                </a:schemeClr>
              </a:solidFill>
            </a:endParaRPr>
          </a:p>
        </p:txBody>
      </p:sp>
      <p:sp>
        <p:nvSpPr>
          <p:cNvPr id="9" name="矩形 8"/>
          <p:cNvSpPr/>
          <p:nvPr/>
        </p:nvSpPr>
        <p:spPr>
          <a:xfrm>
            <a:off x="5976346" y="2612866"/>
            <a:ext cx="2492990" cy="369332"/>
          </a:xfrm>
          <a:prstGeom prst="rect">
            <a:avLst/>
          </a:prstGeom>
        </p:spPr>
        <p:txBody>
          <a:bodyPr wrap="none">
            <a:spAutoFit/>
          </a:bodyPr>
          <a:lstStyle/>
          <a:p>
            <a:r>
              <a:rPr lang="zh-CN" altLang="zh-CN" b="1" dirty="0">
                <a:solidFill>
                  <a:schemeClr val="tx1">
                    <a:lumMod val="75000"/>
                    <a:lumOff val="25000"/>
                  </a:schemeClr>
                </a:solidFill>
                <a:latin typeface="微软雅黑" pitchFamily="34" charset="-122"/>
                <a:ea typeface="微软雅黑" pitchFamily="34" charset="-122"/>
              </a:rPr>
              <a:t>推进“一带一路”倡议</a:t>
            </a:r>
            <a:endParaRPr lang="zh-CN" altLang="en-US" b="1" dirty="0">
              <a:solidFill>
                <a:schemeClr val="tx1">
                  <a:lumMod val="75000"/>
                  <a:lumOff val="25000"/>
                </a:schemeClr>
              </a:solidFill>
              <a:latin typeface="微软雅黑" pitchFamily="34" charset="-122"/>
              <a:ea typeface="微软雅黑" pitchFamily="34" charset="-122"/>
            </a:endParaRPr>
          </a:p>
        </p:txBody>
      </p:sp>
      <p:sp>
        <p:nvSpPr>
          <p:cNvPr id="10" name="矩形 9"/>
          <p:cNvSpPr/>
          <p:nvPr/>
        </p:nvSpPr>
        <p:spPr>
          <a:xfrm>
            <a:off x="5436096" y="3710077"/>
            <a:ext cx="2031325" cy="369332"/>
          </a:xfrm>
          <a:prstGeom prst="rect">
            <a:avLst/>
          </a:prstGeom>
        </p:spPr>
        <p:txBody>
          <a:bodyPr wrap="none">
            <a:spAutoFit/>
          </a:bodyPr>
          <a:lstStyle/>
          <a:p>
            <a:r>
              <a:rPr lang="zh-CN" altLang="zh-CN" b="1" dirty="0">
                <a:solidFill>
                  <a:schemeClr val="tx1">
                    <a:lumMod val="75000"/>
                    <a:lumOff val="25000"/>
                  </a:schemeClr>
                </a:solidFill>
                <a:latin typeface="微软雅黑" pitchFamily="34" charset="-122"/>
                <a:ea typeface="微软雅黑" pitchFamily="34" charset="-122"/>
              </a:rPr>
              <a:t>打造海外民生工程</a:t>
            </a:r>
            <a:endParaRPr lang="zh-CN" altLang="en-US" b="1" dirty="0">
              <a:solidFill>
                <a:schemeClr val="tx1">
                  <a:lumMod val="75000"/>
                  <a:lumOff val="25000"/>
                </a:schemeClr>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2" cstate="print"/>
          <a:stretch>
            <a:fillRect/>
          </a:stretch>
        </p:blipFill>
        <p:spPr>
          <a:xfrm flipH="1">
            <a:off x="816390" y="502804"/>
            <a:ext cx="1523362" cy="52721"/>
          </a:xfrm>
          <a:prstGeom prst="rect">
            <a:avLst/>
          </a:prstGeom>
        </p:spPr>
      </p:pic>
      <p:pic>
        <p:nvPicPr>
          <p:cNvPr id="25" name="Image 12" descr="Divider Right.png"/>
          <p:cNvPicPr>
            <a:picLocks noChangeAspect="1"/>
          </p:cNvPicPr>
          <p:nvPr/>
        </p:nvPicPr>
        <p:blipFill>
          <a:blip r:embed="rId2" cstate="print"/>
          <a:stretch>
            <a:fillRect/>
          </a:stretch>
        </p:blipFill>
        <p:spPr>
          <a:xfrm rot="10800000" flipH="1">
            <a:off x="6804248" y="502804"/>
            <a:ext cx="1523362" cy="52721"/>
          </a:xfrm>
          <a:prstGeom prst="rect">
            <a:avLst/>
          </a:prstGeom>
        </p:spPr>
      </p:pic>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3057" t="8334" r="16577" b="14584"/>
          <a:stretch/>
        </p:blipFill>
        <p:spPr>
          <a:xfrm>
            <a:off x="2035746" y="3507854"/>
            <a:ext cx="2049231" cy="1542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18609396"/>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 presetClass="entr" presetSubtype="1" fill="hold" nodeType="afterEffect" p14:presetBounceEnd="44000">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14:bounceEnd="44000">
                                          <p:cBhvr additive="base">
                                            <p:cTn id="15" dur="500" fill="hold"/>
                                            <p:tgtEl>
                                              <p:spTgt spid="57"/>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57"/>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52"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Scale>
                                          <p:cBhvr>
                                            <p:cTn id="20" dur="5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60"/>
                                            </p:tgtEl>
                                            <p:attrNameLst>
                                              <p:attrName>ppt_x</p:attrName>
                                              <p:attrName>ppt_y</p:attrName>
                                            </p:attrNameLst>
                                          </p:cBhvr>
                                        </p:animMotion>
                                        <p:animEffect transition="in" filter="fade">
                                          <p:cBhvr>
                                            <p:cTn id="22" dur="500"/>
                                            <p:tgtEl>
                                              <p:spTgt spid="60"/>
                                            </p:tgtEl>
                                          </p:cBhvr>
                                        </p:animEffect>
                                      </p:childTnLst>
                                    </p:cTn>
                                  </p:par>
                                </p:childTnLst>
                              </p:cTn>
                            </p:par>
                            <p:par>
                              <p:cTn id="23" fill="hold">
                                <p:stCondLst>
                                  <p:cond delay="2000"/>
                                </p:stCondLst>
                                <p:childTnLst>
                                  <p:par>
                                    <p:cTn id="24" presetID="52" presetClass="entr" presetSubtype="0"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Scale>
                                          <p:cBhvr>
                                            <p:cTn id="26" dur="5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500" decel="50000" fill="hold">
                                              <p:stCondLst>
                                                <p:cond delay="0"/>
                                              </p:stCondLst>
                                            </p:cTn>
                                            <p:tgtEl>
                                              <p:spTgt spid="63"/>
                                            </p:tgtEl>
                                            <p:attrNameLst>
                                              <p:attrName>ppt_x</p:attrName>
                                              <p:attrName>ppt_y</p:attrName>
                                            </p:attrNameLst>
                                          </p:cBhvr>
                                        </p:animMotion>
                                        <p:animEffect transition="in" filter="fade">
                                          <p:cBhvr>
                                            <p:cTn id="28" dur="500"/>
                                            <p:tgtEl>
                                              <p:spTgt spid="63"/>
                                            </p:tgtEl>
                                          </p:cBhvr>
                                        </p:animEffect>
                                      </p:childTnLst>
                                    </p:cTn>
                                  </p:par>
                                </p:childTnLst>
                              </p:cTn>
                            </p:par>
                            <p:par>
                              <p:cTn id="29" fill="hold">
                                <p:stCondLst>
                                  <p:cond delay="2500"/>
                                </p:stCondLst>
                                <p:childTnLst>
                                  <p:par>
                                    <p:cTn id="30" presetID="52" presetClass="entr" presetSubtype="0" fill="hold" nodeType="afterEffect">
                                      <p:stCondLst>
                                        <p:cond delay="0"/>
                                      </p:stCondLst>
                                      <p:childTnLst>
                                        <p:set>
                                          <p:cBhvr>
                                            <p:cTn id="31" dur="1" fill="hold">
                                              <p:stCondLst>
                                                <p:cond delay="0"/>
                                              </p:stCondLst>
                                            </p:cTn>
                                            <p:tgtEl>
                                              <p:spTgt spid="66"/>
                                            </p:tgtEl>
                                            <p:attrNameLst>
                                              <p:attrName>style.visibility</p:attrName>
                                            </p:attrNameLst>
                                          </p:cBhvr>
                                          <p:to>
                                            <p:strVal val="visible"/>
                                          </p:to>
                                        </p:set>
                                        <p:animScale>
                                          <p:cBhvr>
                                            <p:cTn id="32" dur="5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500" decel="50000" fill="hold">
                                              <p:stCondLst>
                                                <p:cond delay="0"/>
                                              </p:stCondLst>
                                            </p:cTn>
                                            <p:tgtEl>
                                              <p:spTgt spid="66"/>
                                            </p:tgtEl>
                                            <p:attrNameLst>
                                              <p:attrName>ppt_x</p:attrName>
                                              <p:attrName>ppt_y</p:attrName>
                                            </p:attrNameLst>
                                          </p:cBhvr>
                                        </p:animMotion>
                                        <p:animEffect transition="in" filter="fade">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 presetClass="entr" presetSubtype="1"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52"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Scale>
                                          <p:cBhvr>
                                            <p:cTn id="20" dur="5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60"/>
                                            </p:tgtEl>
                                            <p:attrNameLst>
                                              <p:attrName>ppt_x</p:attrName>
                                              <p:attrName>ppt_y</p:attrName>
                                            </p:attrNameLst>
                                          </p:cBhvr>
                                        </p:animMotion>
                                        <p:animEffect transition="in" filter="fade">
                                          <p:cBhvr>
                                            <p:cTn id="22" dur="500"/>
                                            <p:tgtEl>
                                              <p:spTgt spid="60"/>
                                            </p:tgtEl>
                                          </p:cBhvr>
                                        </p:animEffect>
                                      </p:childTnLst>
                                    </p:cTn>
                                  </p:par>
                                </p:childTnLst>
                              </p:cTn>
                            </p:par>
                            <p:par>
                              <p:cTn id="23" fill="hold">
                                <p:stCondLst>
                                  <p:cond delay="2000"/>
                                </p:stCondLst>
                                <p:childTnLst>
                                  <p:par>
                                    <p:cTn id="24" presetID="52" presetClass="entr" presetSubtype="0"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Scale>
                                          <p:cBhvr>
                                            <p:cTn id="26" dur="5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500" decel="50000" fill="hold">
                                              <p:stCondLst>
                                                <p:cond delay="0"/>
                                              </p:stCondLst>
                                            </p:cTn>
                                            <p:tgtEl>
                                              <p:spTgt spid="63"/>
                                            </p:tgtEl>
                                            <p:attrNameLst>
                                              <p:attrName>ppt_x</p:attrName>
                                              <p:attrName>ppt_y</p:attrName>
                                            </p:attrNameLst>
                                          </p:cBhvr>
                                        </p:animMotion>
                                        <p:animEffect transition="in" filter="fade">
                                          <p:cBhvr>
                                            <p:cTn id="28" dur="500"/>
                                            <p:tgtEl>
                                              <p:spTgt spid="63"/>
                                            </p:tgtEl>
                                          </p:cBhvr>
                                        </p:animEffect>
                                      </p:childTnLst>
                                    </p:cTn>
                                  </p:par>
                                </p:childTnLst>
                              </p:cTn>
                            </p:par>
                            <p:par>
                              <p:cTn id="29" fill="hold">
                                <p:stCondLst>
                                  <p:cond delay="2500"/>
                                </p:stCondLst>
                                <p:childTnLst>
                                  <p:par>
                                    <p:cTn id="30" presetID="52" presetClass="entr" presetSubtype="0" fill="hold" nodeType="afterEffect">
                                      <p:stCondLst>
                                        <p:cond delay="0"/>
                                      </p:stCondLst>
                                      <p:childTnLst>
                                        <p:set>
                                          <p:cBhvr>
                                            <p:cTn id="31" dur="1" fill="hold">
                                              <p:stCondLst>
                                                <p:cond delay="0"/>
                                              </p:stCondLst>
                                            </p:cTn>
                                            <p:tgtEl>
                                              <p:spTgt spid="66"/>
                                            </p:tgtEl>
                                            <p:attrNameLst>
                                              <p:attrName>style.visibility</p:attrName>
                                            </p:attrNameLst>
                                          </p:cBhvr>
                                          <p:to>
                                            <p:strVal val="visible"/>
                                          </p:to>
                                        </p:set>
                                        <p:animScale>
                                          <p:cBhvr>
                                            <p:cTn id="32" dur="5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500" decel="50000" fill="hold">
                                              <p:stCondLst>
                                                <p:cond delay="0"/>
                                              </p:stCondLst>
                                            </p:cTn>
                                            <p:tgtEl>
                                              <p:spTgt spid="66"/>
                                            </p:tgtEl>
                                            <p:attrNameLst>
                                              <p:attrName>ppt_x</p:attrName>
                                              <p:attrName>ppt_y</p:attrName>
                                            </p:attrNameLst>
                                          </p:cBhvr>
                                        </p:animMotion>
                                        <p:animEffect transition="in" filter="fade">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238696" y="1378879"/>
            <a:ext cx="751180" cy="75117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183322" y="1246239"/>
            <a:ext cx="3168650" cy="3164211"/>
            <a:chOff x="1259632" y="1491630"/>
            <a:chExt cx="3168650" cy="3164211"/>
          </a:xfrm>
        </p:grpSpPr>
        <p:sp>
          <p:nvSpPr>
            <p:cNvPr id="28" name="圆角矩形 27"/>
            <p:cNvSpPr/>
            <p:nvPr/>
          </p:nvSpPr>
          <p:spPr bwMode="auto">
            <a:xfrm>
              <a:off x="1259632" y="1491630"/>
              <a:ext cx="3168650" cy="3164211"/>
            </a:xfrm>
            <a:prstGeom prst="roundRect">
              <a:avLst/>
            </a:prstGeom>
            <a:noFill/>
            <a:ln>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sp>
          <p:nvSpPr>
            <p:cNvPr id="29" name="矩形 87"/>
            <p:cNvSpPr>
              <a:spLocks noChangeArrowheads="1"/>
            </p:cNvSpPr>
            <p:nvPr/>
          </p:nvSpPr>
          <p:spPr bwMode="auto">
            <a:xfrm>
              <a:off x="1382079" y="1515153"/>
              <a:ext cx="2982268" cy="3000813"/>
            </a:xfrm>
            <a:prstGeom prst="rect">
              <a:avLst/>
            </a:prstGeom>
            <a:noFill/>
            <a:ln w="9525">
              <a:noFill/>
              <a:miter lim="800000"/>
              <a:headEnd/>
              <a:tailEnd/>
            </a:ln>
          </p:spPr>
          <p:txBody>
            <a:bodyPr wrap="square" lIns="91430" tIns="45716" rIns="91430" bIns="45716">
              <a:spAutoFit/>
            </a:bodyPr>
            <a:lstStyle/>
            <a:p>
              <a:pPr algn="just" eaLnBrk="0" fontAlgn="ctr" hangingPunct="0">
                <a:lnSpc>
                  <a:spcPct val="150000"/>
                </a:lnSpc>
                <a:buClr>
                  <a:srgbClr val="FF0000"/>
                </a:buClr>
                <a:buSzPct val="70000"/>
              </a:pPr>
              <a:r>
                <a:rPr lang="zh-CN" altLang="zh-CN" dirty="0">
                  <a:solidFill>
                    <a:schemeClr val="tx1">
                      <a:lumMod val="75000"/>
                      <a:lumOff val="25000"/>
                    </a:schemeClr>
                  </a:solidFill>
                  <a:latin typeface="微软雅黑" pitchFamily="34" charset="-122"/>
                  <a:ea typeface="微软雅黑" pitchFamily="34" charset="-122"/>
                </a:rPr>
                <a:t>在当今国际关系中，结盟对抗和军事压制的成本高、收益小，已用处不大。</a:t>
              </a:r>
              <a:endParaRPr lang="en-US" altLang="zh-CN" dirty="0">
                <a:solidFill>
                  <a:schemeClr val="tx1">
                    <a:lumMod val="75000"/>
                    <a:lumOff val="25000"/>
                  </a:schemeClr>
                </a:solidFill>
                <a:latin typeface="微软雅黑" pitchFamily="34" charset="-122"/>
                <a:ea typeface="微软雅黑" pitchFamily="34" charset="-122"/>
              </a:endParaRPr>
            </a:p>
            <a:p>
              <a:pPr algn="just" eaLnBrk="0" fontAlgn="ctr" hangingPunct="0">
                <a:lnSpc>
                  <a:spcPct val="150000"/>
                </a:lnSpc>
                <a:buClr>
                  <a:srgbClr val="FF0000"/>
                </a:buClr>
                <a:buSzPct val="70000"/>
              </a:pPr>
              <a:r>
                <a:rPr lang="zh-CN" altLang="zh-CN" dirty="0">
                  <a:solidFill>
                    <a:schemeClr val="tx1">
                      <a:lumMod val="75000"/>
                      <a:lumOff val="25000"/>
                    </a:schemeClr>
                  </a:solidFill>
                  <a:latin typeface="微软雅黑" pitchFamily="34" charset="-122"/>
                  <a:ea typeface="微软雅黑" pitchFamily="34" charset="-122"/>
                </a:rPr>
                <a:t>中国作为一个正在兴起的大国，要怎样发展对外关系</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又该靠什么实现“人类命运共同体”的目标？</a:t>
              </a:r>
              <a:endParaRPr lang="zh-CN" altLang="en-US" dirty="0">
                <a:solidFill>
                  <a:schemeClr val="tx1">
                    <a:lumMod val="75000"/>
                    <a:lumOff val="25000"/>
                  </a:schemeClr>
                </a:solidFill>
                <a:latin typeface="微软雅黑" pitchFamily="34" charset="-122"/>
                <a:ea typeface="微软雅黑" pitchFamily="34" charset="-122"/>
              </a:endParaRPr>
            </a:p>
          </p:txBody>
        </p:sp>
      </p:grpSp>
      <p:grpSp>
        <p:nvGrpSpPr>
          <p:cNvPr id="45" name="组合 44"/>
          <p:cNvGrpSpPr/>
          <p:nvPr/>
        </p:nvGrpSpPr>
        <p:grpSpPr>
          <a:xfrm>
            <a:off x="5633897" y="1793350"/>
            <a:ext cx="2036904" cy="2036900"/>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7196497" y="3238528"/>
            <a:ext cx="948608" cy="948606"/>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椭圆 5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49"/>
          <p:cNvSpPr txBox="1"/>
          <p:nvPr/>
        </p:nvSpPr>
        <p:spPr>
          <a:xfrm>
            <a:off x="5896062" y="2623969"/>
            <a:ext cx="1512572" cy="73866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zh-CN" sz="2400" dirty="0">
                <a:solidFill>
                  <a:schemeClr val="accent5"/>
                </a:solidFill>
                <a:cs typeface="宋体" pitchFamily="2" charset="-122"/>
              </a:rPr>
              <a:t>全球伙伴关系网络</a:t>
            </a:r>
          </a:p>
        </p:txBody>
      </p:sp>
      <p:sp>
        <p:nvSpPr>
          <p:cNvPr id="3" name="矩形 2"/>
          <p:cNvSpPr/>
          <p:nvPr/>
        </p:nvSpPr>
        <p:spPr>
          <a:xfrm>
            <a:off x="5918814" y="2146452"/>
            <a:ext cx="1467068" cy="400110"/>
          </a:xfrm>
          <a:prstGeom prst="rect">
            <a:avLst/>
          </a:prstGeom>
        </p:spPr>
        <p:txBody>
          <a:bodyPr wrap="none">
            <a:spAutoFit/>
          </a:bodyPr>
          <a:lstStyle/>
          <a:p>
            <a:r>
              <a:rPr lang="zh-CN" altLang="zh-CN" sz="2000" b="1" dirty="0">
                <a:solidFill>
                  <a:schemeClr val="tx1">
                    <a:lumMod val="75000"/>
                    <a:lumOff val="25000"/>
                  </a:schemeClr>
                </a:solidFill>
                <a:latin typeface="微软雅黑" pitchFamily="34" charset="-122"/>
                <a:ea typeface="微软雅黑" pitchFamily="34" charset="-122"/>
              </a:rPr>
              <a:t>最主要手段</a:t>
            </a:r>
            <a:endParaRPr lang="zh-CN" altLang="en-US" sz="2000" b="1" dirty="0">
              <a:solidFill>
                <a:schemeClr val="tx1">
                  <a:lumMod val="75000"/>
                  <a:lumOff val="25000"/>
                </a:schemeClr>
              </a:solidFill>
            </a:endParaRPr>
          </a:p>
        </p:txBody>
      </p:sp>
      <p:sp>
        <p:nvSpPr>
          <p:cNvPr id="53" name="Freeform 20"/>
          <p:cNvSpPr>
            <a:spLocks noEditPoints="1"/>
          </p:cNvSpPr>
          <p:nvPr/>
        </p:nvSpPr>
        <p:spPr bwMode="auto">
          <a:xfrm rot="5400000">
            <a:off x="4653038" y="2385409"/>
            <a:ext cx="732722" cy="852781"/>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pic>
        <p:nvPicPr>
          <p:cNvPr id="18"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pic>
        <p:nvPicPr>
          <p:cNvPr id="19"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sp>
        <p:nvSpPr>
          <p:cNvPr id="20" name="TextBox 33"/>
          <p:cNvSpPr txBox="1"/>
          <p:nvPr/>
        </p:nvSpPr>
        <p:spPr>
          <a:xfrm>
            <a:off x="3564037" y="299240"/>
            <a:ext cx="2016224" cy="369332"/>
          </a:xfrm>
          <a:prstGeom prst="rect">
            <a:avLst/>
          </a:prstGeom>
          <a:noFill/>
        </p:spPr>
        <p:txBody>
          <a:bodyPr wrap="square" lIns="0" tIns="0" rIns="0" bIns="0" rtlCol="0">
            <a:spAutoFit/>
          </a:bodyPr>
          <a:lstStyle/>
          <a:p>
            <a:pPr algn="ctr"/>
            <a:r>
              <a:rPr lang="zh-CN" altLang="en-US" sz="2400" b="1" dirty="0">
                <a:solidFill>
                  <a:srgbClr val="F95647"/>
                </a:solidFill>
                <a:latin typeface="微软雅黑" panose="020B0503020204020204" pitchFamily="34" charset="-122"/>
                <a:ea typeface="微软雅黑" panose="020B0503020204020204" pitchFamily="34" charset="-122"/>
              </a:rPr>
              <a:t>开拓性</a:t>
            </a:r>
            <a:endParaRPr lang="zh-CN" altLang="en-US" sz="1050" dirty="0">
              <a:solidFill>
                <a:srgbClr val="F95647"/>
              </a:solidFill>
              <a:latin typeface="微软雅黑" pitchFamily="34" charset="-122"/>
              <a:ea typeface="微软雅黑" pitchFamily="34" charset="-122"/>
            </a:endParaRPr>
          </a:p>
        </p:txBody>
      </p:sp>
      <p:sp>
        <p:nvSpPr>
          <p:cNvPr id="21" name="ZoneTexte 17"/>
          <p:cNvSpPr txBox="1"/>
          <p:nvPr/>
        </p:nvSpPr>
        <p:spPr>
          <a:xfrm>
            <a:off x="3417480" y="659073"/>
            <a:ext cx="2236510" cy="400110"/>
          </a:xfrm>
          <a:prstGeom prst="rect">
            <a:avLst/>
          </a:prstGeom>
          <a:noFill/>
        </p:spPr>
        <p:txBody>
          <a:bodyPr wrap="none" rtlCol="0">
            <a:spAutoFit/>
          </a:bodyPr>
          <a:lstStyle/>
          <a:p>
            <a:pPr algn="ctr"/>
            <a:r>
              <a:rPr lang="zh-CN" altLang="en-US" sz="2000" b="1" i="1" dirty="0">
                <a:solidFill>
                  <a:srgbClr val="58595B"/>
                </a:solidFill>
                <a:latin typeface="微软雅黑" panose="020B0503020204020204" pitchFamily="34" charset="-122"/>
                <a:ea typeface="微软雅黑" panose="020B0503020204020204" pitchFamily="34" charset="-122"/>
              </a:rPr>
              <a:t>全球伙伴关系网络</a:t>
            </a:r>
          </a:p>
        </p:txBody>
      </p:sp>
    </p:spTree>
    <p:extLst>
      <p:ext uri="{BB962C8B-B14F-4D97-AF65-F5344CB8AC3E}">
        <p14:creationId xmlns:p14="http://schemas.microsoft.com/office/powerpoint/2010/main" val="421592900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anim calcmode="lin" valueType="num">
                                      <p:cBhvr>
                                        <p:cTn id="10" dur="500" fill="hold"/>
                                        <p:tgtEl>
                                          <p:spTgt spid="45"/>
                                        </p:tgtEl>
                                        <p:attrNameLst>
                                          <p:attrName>ppt_x</p:attrName>
                                        </p:attrNameLst>
                                      </p:cBhvr>
                                      <p:tavLst>
                                        <p:tav tm="0">
                                          <p:val>
                                            <p:fltVal val="0.5"/>
                                          </p:val>
                                        </p:tav>
                                        <p:tav tm="100000">
                                          <p:val>
                                            <p:strVal val="#ppt_x"/>
                                          </p:val>
                                        </p:tav>
                                      </p:tavLst>
                                    </p:anim>
                                    <p:anim calcmode="lin" valueType="num">
                                      <p:cBhvr>
                                        <p:cTn id="11" dur="500" fill="hold"/>
                                        <p:tgtEl>
                                          <p:spTgt spid="45"/>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anim calcmode="lin" valueType="num">
                                      <p:cBhvr>
                                        <p:cTn id="16" dur="500" fill="hold"/>
                                        <p:tgtEl>
                                          <p:spTgt spid="52"/>
                                        </p:tgtEl>
                                        <p:attrNameLst>
                                          <p:attrName>ppt_x</p:attrName>
                                        </p:attrNameLst>
                                      </p:cBhvr>
                                      <p:tavLst>
                                        <p:tav tm="0">
                                          <p:val>
                                            <p:strVal val="#ppt_x"/>
                                          </p:val>
                                        </p:tav>
                                        <p:tav tm="100000">
                                          <p:val>
                                            <p:strVal val="#ppt_x"/>
                                          </p:val>
                                        </p:tav>
                                      </p:tavLst>
                                    </p:anim>
                                    <p:anim calcmode="lin" valueType="num">
                                      <p:cBhvr>
                                        <p:cTn id="17" dur="500" fill="hold"/>
                                        <p:tgtEl>
                                          <p:spTgt spid="52"/>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53" presetClass="entr" presetSubtype="528" fill="hold" nodeType="after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anim calcmode="lin" valueType="num">
                                      <p:cBhvr>
                                        <p:cTn id="24" dur="500" fill="hold"/>
                                        <p:tgtEl>
                                          <p:spTgt spid="49"/>
                                        </p:tgtEl>
                                        <p:attrNameLst>
                                          <p:attrName>ppt_x</p:attrName>
                                        </p:attrNameLst>
                                      </p:cBhvr>
                                      <p:tavLst>
                                        <p:tav tm="0">
                                          <p:val>
                                            <p:fltVal val="0.5"/>
                                          </p:val>
                                        </p:tav>
                                        <p:tav tm="100000">
                                          <p:val>
                                            <p:strVal val="#ppt_x"/>
                                          </p:val>
                                        </p:tav>
                                      </p:tavLst>
                                    </p:anim>
                                    <p:anim calcmode="lin" valueType="num">
                                      <p:cBhvr>
                                        <p:cTn id="25" dur="500" fill="hold"/>
                                        <p:tgtEl>
                                          <p:spTgt spid="49"/>
                                        </p:tgtEl>
                                        <p:attrNameLst>
                                          <p:attrName>ppt_y</p:attrName>
                                        </p:attrNameLst>
                                      </p:cBhvr>
                                      <p:tavLst>
                                        <p:tav tm="0">
                                          <p:val>
                                            <p:fltVal val="0.5"/>
                                          </p:val>
                                        </p:tav>
                                        <p:tav tm="100000">
                                          <p:val>
                                            <p:strVal val="#ppt_y"/>
                                          </p:val>
                                        </p:tav>
                                      </p:tavLst>
                                    </p:anim>
                                  </p:childTnLst>
                                </p:cTn>
                              </p:par>
                            </p:childTnLst>
                          </p:cTn>
                        </p:par>
                        <p:par>
                          <p:cTn id="26" fill="hold">
                            <p:stCondLst>
                              <p:cond delay="1500"/>
                            </p:stCondLst>
                            <p:childTnLst>
                              <p:par>
                                <p:cTn id="27" presetID="53" presetClass="entr" presetSubtype="52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fltVal val="0"/>
                                          </p:val>
                                        </p:tav>
                                        <p:tav tm="100000">
                                          <p:val>
                                            <p:strVal val="#ppt_h"/>
                                          </p:val>
                                        </p:tav>
                                      </p:tavLst>
                                    </p:anim>
                                    <p:animEffect transition="in" filter="fade">
                                      <p:cBhvr>
                                        <p:cTn id="31" dur="500"/>
                                        <p:tgtEl>
                                          <p:spTgt spid="24"/>
                                        </p:tgtEl>
                                      </p:cBhvr>
                                    </p:animEffect>
                                    <p:anim calcmode="lin" valueType="num">
                                      <p:cBhvr>
                                        <p:cTn id="32" dur="500" fill="hold"/>
                                        <p:tgtEl>
                                          <p:spTgt spid="24"/>
                                        </p:tgtEl>
                                        <p:attrNameLst>
                                          <p:attrName>ppt_x</p:attrName>
                                        </p:attrNameLst>
                                      </p:cBhvr>
                                      <p:tavLst>
                                        <p:tav tm="0">
                                          <p:val>
                                            <p:fltVal val="0.5"/>
                                          </p:val>
                                        </p:tav>
                                        <p:tav tm="100000">
                                          <p:val>
                                            <p:strVal val="#ppt_x"/>
                                          </p:val>
                                        </p:tav>
                                      </p:tavLst>
                                    </p:anim>
                                    <p:anim calcmode="lin" valueType="num">
                                      <p:cBhvr>
                                        <p:cTn id="33" dur="500" fill="hold"/>
                                        <p:tgtEl>
                                          <p:spTgt spid="24"/>
                                        </p:tgtEl>
                                        <p:attrNameLst>
                                          <p:attrName>ppt_y</p:attrName>
                                        </p:attrNameLst>
                                      </p:cBhvr>
                                      <p:tavLst>
                                        <p:tav tm="0">
                                          <p:val>
                                            <p:fltVal val="0.5"/>
                                          </p:val>
                                        </p:tav>
                                        <p:tav tm="100000">
                                          <p:val>
                                            <p:strVal val="#ppt_y"/>
                                          </p:val>
                                        </p:tav>
                                      </p:tavLst>
                                    </p:anim>
                                  </p:childTnLst>
                                </p:cTn>
                              </p:par>
                            </p:childTnLst>
                          </p:cTn>
                        </p:par>
                        <p:par>
                          <p:cTn id="34" fill="hold">
                            <p:stCondLst>
                              <p:cond delay="2000"/>
                            </p:stCondLst>
                            <p:childTnLst>
                              <p:par>
                                <p:cTn id="35" presetID="12" presetClass="entr" presetSubtype="8" fill="hold" grpId="0"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right)">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3"/>
          <p:cNvSpPr/>
          <p:nvPr/>
        </p:nvSpPr>
        <p:spPr bwMode="gray">
          <a:xfrm>
            <a:off x="755576" y="1419622"/>
            <a:ext cx="1979309" cy="2029599"/>
          </a:xfrm>
          <a:prstGeom prst="ellipse">
            <a:avLst/>
          </a:prstGeom>
          <a:blipFill>
            <a:blip r:embed="rId2"/>
            <a:srcRect/>
            <a:stretch>
              <a:fillRect l="-15640" r="-11691" b="-24176"/>
            </a:stretch>
          </a:blip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nvGrpSpPr>
          <p:cNvPr id="59" name="组合 58"/>
          <p:cNvGrpSpPr/>
          <p:nvPr/>
        </p:nvGrpSpPr>
        <p:grpSpPr>
          <a:xfrm>
            <a:off x="2140666" y="2734841"/>
            <a:ext cx="897617" cy="927310"/>
            <a:chOff x="2258730" y="2112361"/>
            <a:chExt cx="950138" cy="950136"/>
          </a:xfrm>
        </p:grpSpPr>
        <p:grpSp>
          <p:nvGrpSpPr>
            <p:cNvPr id="60" name="组合 5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63" name="椭圆 62"/>
              <p:cNvSpPr/>
              <p:nvPr/>
            </p:nvSpPr>
            <p:spPr>
              <a:xfrm>
                <a:off x="392106"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61" name="TextBox 44"/>
            <p:cNvSpPr txBox="1"/>
            <p:nvPr/>
          </p:nvSpPr>
          <p:spPr>
            <a:xfrm>
              <a:off x="2369912" y="2273516"/>
              <a:ext cx="721359" cy="756846"/>
            </a:xfrm>
            <a:prstGeom prst="rect">
              <a:avLst/>
            </a:prstGeom>
            <a:noFill/>
          </p:spPr>
          <p:txBody>
            <a:bodyPr wrap="square" lIns="0" tIns="0" rIns="0" bIns="0" rtlCol="0">
              <a:spAutoFit/>
            </a:bodyPr>
            <a:lstStyle/>
            <a:p>
              <a:pPr algn="ctr"/>
              <a:r>
                <a:rPr lang="zh-CN" altLang="en-US" sz="2400" b="1" dirty="0">
                  <a:solidFill>
                    <a:schemeClr val="accent2"/>
                  </a:solidFill>
                  <a:latin typeface="微软雅黑" panose="020B0503020204020204" pitchFamily="34" charset="-122"/>
                  <a:ea typeface="微软雅黑" panose="020B0503020204020204" pitchFamily="34" charset="-122"/>
                </a:rPr>
                <a:t>视角一</a:t>
              </a:r>
            </a:p>
          </p:txBody>
        </p:sp>
      </p:grpSp>
      <p:grpSp>
        <p:nvGrpSpPr>
          <p:cNvPr id="5" name="组合 4"/>
          <p:cNvGrpSpPr/>
          <p:nvPr/>
        </p:nvGrpSpPr>
        <p:grpSpPr>
          <a:xfrm>
            <a:off x="3491880" y="1419622"/>
            <a:ext cx="2282707" cy="2242529"/>
            <a:chOff x="3707904" y="1275606"/>
            <a:chExt cx="2282707" cy="2242529"/>
          </a:xfrm>
        </p:grpSpPr>
        <p:sp>
          <p:nvSpPr>
            <p:cNvPr id="88" name="Oval 3"/>
            <p:cNvSpPr/>
            <p:nvPr/>
          </p:nvSpPr>
          <p:spPr bwMode="gray">
            <a:xfrm>
              <a:off x="3707904" y="1275606"/>
              <a:ext cx="1979309" cy="2029599"/>
            </a:xfrm>
            <a:prstGeom prst="ellipse">
              <a:avLst/>
            </a:prstGeom>
            <a:blipFill>
              <a:blip r:embed="rId3"/>
              <a:srcRect/>
              <a:stretch>
                <a:fillRect l="-29104" r="-27331" b="-9984"/>
              </a:stretch>
            </a:blip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nvGrpSpPr>
            <p:cNvPr id="89" name="组合 88"/>
            <p:cNvGrpSpPr/>
            <p:nvPr/>
          </p:nvGrpSpPr>
          <p:grpSpPr>
            <a:xfrm>
              <a:off x="5092994" y="2590825"/>
              <a:ext cx="897617" cy="927310"/>
              <a:chOff x="2258730" y="2112361"/>
              <a:chExt cx="950138" cy="950136"/>
            </a:xfrm>
          </p:grpSpPr>
          <p:grpSp>
            <p:nvGrpSpPr>
              <p:cNvPr id="90" name="组合 8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93" name="椭圆 92"/>
                <p:cNvSpPr/>
                <p:nvPr/>
              </p:nvSpPr>
              <p:spPr>
                <a:xfrm>
                  <a:off x="392106"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91" name="TextBox 44"/>
              <p:cNvSpPr txBox="1"/>
              <p:nvPr/>
            </p:nvSpPr>
            <p:spPr>
              <a:xfrm>
                <a:off x="2366899" y="2240377"/>
                <a:ext cx="721359" cy="756846"/>
              </a:xfrm>
              <a:prstGeom prst="rect">
                <a:avLst/>
              </a:prstGeom>
              <a:noFill/>
            </p:spPr>
            <p:txBody>
              <a:bodyPr wrap="square" lIns="0" tIns="0" rIns="0" bIns="0" rtlCol="0">
                <a:spAutoFit/>
              </a:bodyPr>
              <a:lstStyle/>
              <a:p>
                <a:pPr algn="ctr"/>
                <a:r>
                  <a:rPr lang="zh-CN" altLang="en-US" sz="2400" b="1" dirty="0">
                    <a:solidFill>
                      <a:schemeClr val="accent3"/>
                    </a:solidFill>
                    <a:latin typeface="微软雅黑" panose="020B0503020204020204" pitchFamily="34" charset="-122"/>
                    <a:ea typeface="微软雅黑" panose="020B0503020204020204" pitchFamily="34" charset="-122"/>
                  </a:rPr>
                  <a:t>视角二</a:t>
                </a:r>
              </a:p>
            </p:txBody>
          </p:sp>
        </p:grpSp>
      </p:grpSp>
      <p:sp>
        <p:nvSpPr>
          <p:cNvPr id="95" name="Oval 3"/>
          <p:cNvSpPr/>
          <p:nvPr/>
        </p:nvSpPr>
        <p:spPr bwMode="gray">
          <a:xfrm>
            <a:off x="6427144" y="1419016"/>
            <a:ext cx="1979309" cy="2029599"/>
          </a:xfrm>
          <a:prstGeom prst="ellipse">
            <a:avLst/>
          </a:prstGeom>
          <a:blipFill>
            <a:blip r:embed="rId4"/>
            <a:srcRect/>
            <a:stretch>
              <a:fillRect/>
            </a:stretch>
          </a:blip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nvGrpSpPr>
          <p:cNvPr id="96" name="组合 95"/>
          <p:cNvGrpSpPr/>
          <p:nvPr/>
        </p:nvGrpSpPr>
        <p:grpSpPr>
          <a:xfrm>
            <a:off x="7660535" y="2740474"/>
            <a:ext cx="897617" cy="927310"/>
            <a:chOff x="2258730" y="2112361"/>
            <a:chExt cx="950138" cy="950136"/>
          </a:xfrm>
        </p:grpSpPr>
        <p:grpSp>
          <p:nvGrpSpPr>
            <p:cNvPr id="97" name="组合 96"/>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9" name="同心圆 9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00" name="椭圆 99"/>
              <p:cNvSpPr/>
              <p:nvPr/>
            </p:nvSpPr>
            <p:spPr>
              <a:xfrm>
                <a:off x="392106"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98" name="TextBox 44"/>
            <p:cNvSpPr txBox="1"/>
            <p:nvPr/>
          </p:nvSpPr>
          <p:spPr>
            <a:xfrm>
              <a:off x="2369912" y="2240377"/>
              <a:ext cx="721359" cy="756846"/>
            </a:xfrm>
            <a:prstGeom prst="rect">
              <a:avLst/>
            </a:prstGeom>
            <a:noFill/>
          </p:spPr>
          <p:txBody>
            <a:bodyPr wrap="square" lIns="0" tIns="0" rIns="0" bIns="0" rtlCol="0">
              <a:spAutoFit/>
            </a:bodyPr>
            <a:lstStyle/>
            <a:p>
              <a:pPr algn="ctr"/>
              <a:r>
                <a:rPr lang="zh-CN" altLang="en-US" sz="2400" b="1" dirty="0">
                  <a:solidFill>
                    <a:schemeClr val="accent5"/>
                  </a:solidFill>
                  <a:latin typeface="微软雅黑" panose="020B0503020204020204" pitchFamily="34" charset="-122"/>
                  <a:ea typeface="微软雅黑" panose="020B0503020204020204" pitchFamily="34" charset="-122"/>
                </a:rPr>
                <a:t>视角三</a:t>
              </a:r>
            </a:p>
          </p:txBody>
        </p:sp>
      </p:grpSp>
      <p:sp>
        <p:nvSpPr>
          <p:cNvPr id="103" name="Rectangle 18"/>
          <p:cNvSpPr/>
          <p:nvPr/>
        </p:nvSpPr>
        <p:spPr>
          <a:xfrm>
            <a:off x="768333" y="3767832"/>
            <a:ext cx="2088232" cy="461665"/>
          </a:xfrm>
          <a:prstGeom prst="rect">
            <a:avLst/>
          </a:prstGeom>
          <a:noFill/>
        </p:spPr>
        <p:txBody>
          <a:bodyPr wrap="square">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超越结盟对抗</a:t>
            </a:r>
            <a:endParaRPr lang="ms-MY" sz="2400" b="1" dirty="0">
              <a:solidFill>
                <a:schemeClr val="accent2"/>
              </a:solidFill>
              <a:latin typeface="微软雅黑" panose="020B0503020204020204" pitchFamily="34" charset="-122"/>
              <a:ea typeface="微软雅黑" panose="020B0503020204020204" pitchFamily="34" charset="-122"/>
            </a:endParaRPr>
          </a:p>
        </p:txBody>
      </p:sp>
      <p:sp>
        <p:nvSpPr>
          <p:cNvPr id="105" name="Rectangle 18"/>
          <p:cNvSpPr/>
          <p:nvPr/>
        </p:nvSpPr>
        <p:spPr>
          <a:xfrm>
            <a:off x="3910396" y="3767832"/>
            <a:ext cx="1142275" cy="461665"/>
          </a:xfrm>
          <a:prstGeom prst="rect">
            <a:avLst/>
          </a:prstGeom>
          <a:noFill/>
        </p:spPr>
        <p:txBody>
          <a:bodyPr wrap="square">
            <a:spAutoFit/>
          </a:bodyPr>
          <a:lstStyle/>
          <a:p>
            <a:r>
              <a:rPr lang="zh-CN" altLang="en-US" sz="2400" b="1" dirty="0">
                <a:solidFill>
                  <a:schemeClr val="accent3"/>
                </a:solidFill>
                <a:latin typeface="微软雅黑" panose="020B0503020204020204" pitchFamily="34" charset="-122"/>
                <a:ea typeface="微软雅黑" panose="020B0503020204020204" pitchFamily="34" charset="-122"/>
              </a:rPr>
              <a:t>全球性</a:t>
            </a:r>
            <a:endParaRPr lang="ms-MY" sz="2400" b="1" dirty="0">
              <a:solidFill>
                <a:schemeClr val="accent3"/>
              </a:solidFill>
              <a:latin typeface="微软雅黑" panose="020B0503020204020204" pitchFamily="34" charset="-122"/>
              <a:ea typeface="微软雅黑" panose="020B0503020204020204" pitchFamily="34" charset="-122"/>
            </a:endParaRPr>
          </a:p>
        </p:txBody>
      </p:sp>
      <p:sp>
        <p:nvSpPr>
          <p:cNvPr id="106" name="Rectangle 18"/>
          <p:cNvSpPr/>
          <p:nvPr/>
        </p:nvSpPr>
        <p:spPr>
          <a:xfrm>
            <a:off x="6062619" y="3767832"/>
            <a:ext cx="2708361" cy="461665"/>
          </a:xfrm>
          <a:prstGeom prst="rect">
            <a:avLst/>
          </a:prstGeom>
          <a:noFill/>
        </p:spPr>
        <p:txBody>
          <a:bodyPr wrap="square">
            <a:spAutoFit/>
          </a:bodyPr>
          <a:lstStyle/>
          <a:p>
            <a:r>
              <a:rPr lang="zh-CN" altLang="zh-CN" sz="2400" b="1" dirty="0">
                <a:solidFill>
                  <a:schemeClr val="accent5"/>
                </a:solidFill>
                <a:latin typeface="微软雅黑" panose="020B0503020204020204" pitchFamily="34" charset="-122"/>
                <a:ea typeface="微软雅黑" panose="020B0503020204020204" pitchFamily="34" charset="-122"/>
              </a:rPr>
              <a:t>战略合作伙伴关系</a:t>
            </a:r>
            <a:endParaRPr lang="ms-MY" sz="2400" b="1" dirty="0">
              <a:solidFill>
                <a:schemeClr val="accent5"/>
              </a:solidFill>
              <a:latin typeface="微软雅黑" panose="020B0503020204020204" pitchFamily="34" charset="-122"/>
              <a:ea typeface="微软雅黑" panose="020B0503020204020204" pitchFamily="34" charset="-122"/>
            </a:endParaRPr>
          </a:p>
        </p:txBody>
      </p:sp>
      <p:pic>
        <p:nvPicPr>
          <p:cNvPr id="26" name="Image 12" descr="Divider Right.png"/>
          <p:cNvPicPr>
            <a:picLocks noChangeAspect="1"/>
          </p:cNvPicPr>
          <p:nvPr/>
        </p:nvPicPr>
        <p:blipFill>
          <a:blip r:embed="rId5" cstate="print"/>
          <a:stretch>
            <a:fillRect/>
          </a:stretch>
        </p:blipFill>
        <p:spPr>
          <a:xfrm flipH="1">
            <a:off x="2267744" y="457546"/>
            <a:ext cx="1523362" cy="52721"/>
          </a:xfrm>
          <a:prstGeom prst="rect">
            <a:avLst/>
          </a:prstGeom>
        </p:spPr>
      </p:pic>
      <p:pic>
        <p:nvPicPr>
          <p:cNvPr id="27" name="Image 12" descr="Divider Right.png"/>
          <p:cNvPicPr>
            <a:picLocks noChangeAspect="1"/>
          </p:cNvPicPr>
          <p:nvPr/>
        </p:nvPicPr>
        <p:blipFill>
          <a:blip r:embed="rId5" cstate="print"/>
          <a:stretch>
            <a:fillRect/>
          </a:stretch>
        </p:blipFill>
        <p:spPr>
          <a:xfrm rot="10800000" flipH="1">
            <a:off x="5292080" y="457546"/>
            <a:ext cx="1523362" cy="52721"/>
          </a:xfrm>
          <a:prstGeom prst="rect">
            <a:avLst/>
          </a:prstGeom>
        </p:spPr>
      </p:pic>
      <p:sp>
        <p:nvSpPr>
          <p:cNvPr id="28" name="TextBox 33"/>
          <p:cNvSpPr txBox="1"/>
          <p:nvPr/>
        </p:nvSpPr>
        <p:spPr>
          <a:xfrm>
            <a:off x="3564037" y="299240"/>
            <a:ext cx="2016224" cy="369332"/>
          </a:xfrm>
          <a:prstGeom prst="rect">
            <a:avLst/>
          </a:prstGeom>
          <a:noFill/>
        </p:spPr>
        <p:txBody>
          <a:bodyPr wrap="square" lIns="0" tIns="0" rIns="0" bIns="0" rtlCol="0">
            <a:spAutoFit/>
          </a:bodyPr>
          <a:lstStyle/>
          <a:p>
            <a:pPr algn="ctr"/>
            <a:r>
              <a:rPr lang="zh-CN" altLang="en-US" sz="2400" b="1" dirty="0">
                <a:solidFill>
                  <a:srgbClr val="F95647"/>
                </a:solidFill>
                <a:latin typeface="微软雅黑" panose="020B0503020204020204" pitchFamily="34" charset="-122"/>
                <a:ea typeface="微软雅黑" panose="020B0503020204020204" pitchFamily="34" charset="-122"/>
              </a:rPr>
              <a:t>开拓性</a:t>
            </a:r>
            <a:endParaRPr lang="zh-CN" altLang="en-US" sz="1050" dirty="0">
              <a:solidFill>
                <a:srgbClr val="F95647"/>
              </a:solidFill>
              <a:latin typeface="微软雅黑" pitchFamily="34" charset="-122"/>
              <a:ea typeface="微软雅黑" pitchFamily="34" charset="-122"/>
            </a:endParaRPr>
          </a:p>
        </p:txBody>
      </p:sp>
      <p:sp>
        <p:nvSpPr>
          <p:cNvPr id="29" name="ZoneTexte 17"/>
          <p:cNvSpPr txBox="1"/>
          <p:nvPr/>
        </p:nvSpPr>
        <p:spPr>
          <a:xfrm>
            <a:off x="2519798" y="659073"/>
            <a:ext cx="4031874" cy="400110"/>
          </a:xfrm>
          <a:prstGeom prst="rect">
            <a:avLst/>
          </a:prstGeom>
          <a:noFill/>
        </p:spPr>
        <p:txBody>
          <a:bodyPr wrap="none" rtlCol="0">
            <a:spAutoFit/>
          </a:bodyPr>
          <a:lstStyle/>
          <a:p>
            <a:pPr algn="ctr"/>
            <a:r>
              <a:rPr lang="zh-CN" altLang="en-US" sz="2000" b="1" i="1" dirty="0">
                <a:solidFill>
                  <a:srgbClr val="58595B"/>
                </a:solidFill>
                <a:latin typeface="微软雅黑" panose="020B0503020204020204" pitchFamily="34" charset="-122"/>
                <a:ea typeface="微软雅黑" panose="020B0503020204020204" pitchFamily="34" charset="-122"/>
              </a:rPr>
              <a:t>理解全球伙伴关系网络的三个视角</a:t>
            </a:r>
          </a:p>
        </p:txBody>
      </p:sp>
    </p:spTree>
    <p:extLst>
      <p:ext uri="{BB962C8B-B14F-4D97-AF65-F5344CB8AC3E}">
        <p14:creationId xmlns:p14="http://schemas.microsoft.com/office/powerpoint/2010/main" val="569803633"/>
      </p:ext>
    </p:extLst>
  </p:cSld>
  <p:clrMapOvr>
    <a:masterClrMapping/>
  </p:clrMapOvr>
  <p:transition spd="slow" advTm="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3628189" y="1129586"/>
            <a:ext cx="4328187" cy="599235"/>
            <a:chOff x="3710491" y="1059582"/>
            <a:chExt cx="4328187" cy="599235"/>
          </a:xfrm>
        </p:grpSpPr>
        <p:grpSp>
          <p:nvGrpSpPr>
            <p:cNvPr id="45" name="组合 44"/>
            <p:cNvGrpSpPr/>
            <p:nvPr/>
          </p:nvGrpSpPr>
          <p:grpSpPr>
            <a:xfrm>
              <a:off x="3710491" y="1059582"/>
              <a:ext cx="4328187" cy="599235"/>
              <a:chOff x="4139952" y="1170041"/>
              <a:chExt cx="3875195" cy="536519"/>
            </a:xfrm>
          </p:grpSpPr>
          <p:sp>
            <p:nvSpPr>
              <p:cNvPr id="47" name="圆角矩形 46"/>
              <p:cNvSpPr/>
              <p:nvPr/>
            </p:nvSpPr>
            <p:spPr>
              <a:xfrm>
                <a:off x="4139952" y="1170041"/>
                <a:ext cx="3875195"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圆角矩形 113"/>
              <p:cNvSpPr/>
              <p:nvPr/>
            </p:nvSpPr>
            <p:spPr>
              <a:xfrm>
                <a:off x="4716016" y="1250029"/>
                <a:ext cx="3170188"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01</a:t>
                </a:r>
                <a:endParaRPr lang="zh-CN" altLang="en-US"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46" name="TextBox 45"/>
            <p:cNvSpPr txBox="1"/>
            <p:nvPr/>
          </p:nvSpPr>
          <p:spPr>
            <a:xfrm>
              <a:off x="4324454" y="1150846"/>
              <a:ext cx="3570208" cy="430887"/>
            </a:xfrm>
            <a:prstGeom prst="rect">
              <a:avLst/>
            </a:prstGeom>
            <a:noFill/>
          </p:spPr>
          <p:txBody>
            <a:bodyPr wrap="none" rtlCol="0">
              <a:spAutoFit/>
            </a:bodyPr>
            <a:lstStyle/>
            <a:p>
              <a:r>
                <a:rPr lang="zh-CN" altLang="en-US" sz="2200" b="1" dirty="0">
                  <a:solidFill>
                    <a:schemeClr val="bg1"/>
                  </a:solidFill>
                  <a:latin typeface="微软雅黑" panose="020B0503020204020204" pitchFamily="34" charset="-122"/>
                  <a:ea typeface="微软雅黑" panose="020B0503020204020204" pitchFamily="34" charset="-122"/>
                </a:rPr>
                <a:t>中国特色大国外交的先进性</a:t>
              </a:r>
            </a:p>
          </p:txBody>
        </p:sp>
      </p:grpSp>
      <p:grpSp>
        <p:nvGrpSpPr>
          <p:cNvPr id="56" name="组合 55"/>
          <p:cNvGrpSpPr/>
          <p:nvPr/>
        </p:nvGrpSpPr>
        <p:grpSpPr>
          <a:xfrm>
            <a:off x="3628189" y="3484685"/>
            <a:ext cx="4328187" cy="599235"/>
            <a:chOff x="3710491" y="3590249"/>
            <a:chExt cx="4328187" cy="599235"/>
          </a:xfrm>
        </p:grpSpPr>
        <p:grpSp>
          <p:nvGrpSpPr>
            <p:cNvPr id="57" name="组合 56"/>
            <p:cNvGrpSpPr/>
            <p:nvPr/>
          </p:nvGrpSpPr>
          <p:grpSpPr>
            <a:xfrm>
              <a:off x="3710491" y="3590249"/>
              <a:ext cx="4328187" cy="599235"/>
              <a:chOff x="4139952" y="1170041"/>
              <a:chExt cx="3875195" cy="536519"/>
            </a:xfrm>
          </p:grpSpPr>
          <p:sp>
            <p:nvSpPr>
              <p:cNvPr id="59" name="圆角矩形 58"/>
              <p:cNvSpPr/>
              <p:nvPr/>
            </p:nvSpPr>
            <p:spPr>
              <a:xfrm>
                <a:off x="4139952" y="1170041"/>
                <a:ext cx="3875195"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圆角矩形 113"/>
              <p:cNvSpPr/>
              <p:nvPr/>
            </p:nvSpPr>
            <p:spPr>
              <a:xfrm>
                <a:off x="4716016" y="1250029"/>
                <a:ext cx="3170188"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5"/>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03</a:t>
                </a:r>
                <a:endParaRPr lang="zh-CN" altLang="en-US"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8" name="TextBox 57"/>
            <p:cNvSpPr txBox="1"/>
            <p:nvPr/>
          </p:nvSpPr>
          <p:spPr>
            <a:xfrm>
              <a:off x="4324454" y="3696808"/>
              <a:ext cx="3570208" cy="430887"/>
            </a:xfrm>
            <a:prstGeom prst="rect">
              <a:avLst/>
            </a:prstGeom>
            <a:noFill/>
          </p:spPr>
          <p:txBody>
            <a:bodyPr wrap="none" rtlCol="0">
              <a:spAutoFit/>
            </a:bodyPr>
            <a:lstStyle/>
            <a:p>
              <a:r>
                <a:rPr lang="zh-CN" altLang="en-US" sz="2200" b="1" dirty="0">
                  <a:solidFill>
                    <a:schemeClr val="bg1"/>
                  </a:solidFill>
                  <a:latin typeface="微软雅黑" panose="020B0503020204020204" pitchFamily="34" charset="-122"/>
                  <a:ea typeface="微软雅黑" panose="020B0503020204020204" pitchFamily="34" charset="-122"/>
                </a:rPr>
                <a:t>中国特色大国外交的稳定性</a:t>
              </a:r>
            </a:p>
          </p:txBody>
        </p:sp>
      </p:grpSp>
      <p:grpSp>
        <p:nvGrpSpPr>
          <p:cNvPr id="62" name="组合 61"/>
          <p:cNvGrpSpPr/>
          <p:nvPr/>
        </p:nvGrpSpPr>
        <p:grpSpPr>
          <a:xfrm>
            <a:off x="3628189" y="2260547"/>
            <a:ext cx="4328187" cy="599235"/>
            <a:chOff x="3710491" y="1059582"/>
            <a:chExt cx="4328187" cy="599235"/>
          </a:xfrm>
        </p:grpSpPr>
        <p:grpSp>
          <p:nvGrpSpPr>
            <p:cNvPr id="63" name="组合 62"/>
            <p:cNvGrpSpPr/>
            <p:nvPr/>
          </p:nvGrpSpPr>
          <p:grpSpPr>
            <a:xfrm>
              <a:off x="3710491" y="1059582"/>
              <a:ext cx="4328187" cy="599235"/>
              <a:chOff x="4139952" y="1170041"/>
              <a:chExt cx="3875195" cy="536519"/>
            </a:xfrm>
          </p:grpSpPr>
          <p:sp>
            <p:nvSpPr>
              <p:cNvPr id="65" name="圆角矩形 64"/>
              <p:cNvSpPr/>
              <p:nvPr/>
            </p:nvSpPr>
            <p:spPr>
              <a:xfrm>
                <a:off x="4139952" y="1170041"/>
                <a:ext cx="3875195"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圆角矩形 113"/>
              <p:cNvSpPr/>
              <p:nvPr/>
            </p:nvSpPr>
            <p:spPr>
              <a:xfrm>
                <a:off x="4716016" y="1250029"/>
                <a:ext cx="3170188"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3"/>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02</a:t>
                </a:r>
                <a:endParaRPr lang="zh-CN" altLang="en-US"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64" name="TextBox 63"/>
            <p:cNvSpPr txBox="1"/>
            <p:nvPr/>
          </p:nvSpPr>
          <p:spPr>
            <a:xfrm>
              <a:off x="4306633" y="1161991"/>
              <a:ext cx="3570208" cy="430887"/>
            </a:xfrm>
            <a:prstGeom prst="rect">
              <a:avLst/>
            </a:prstGeom>
            <a:noFill/>
          </p:spPr>
          <p:txBody>
            <a:bodyPr wrap="none" rtlCol="0">
              <a:spAutoFit/>
            </a:bodyPr>
            <a:lstStyle/>
            <a:p>
              <a:r>
                <a:rPr lang="zh-CN" altLang="en-US" sz="2200" b="1" dirty="0">
                  <a:solidFill>
                    <a:schemeClr val="bg1"/>
                  </a:solidFill>
                  <a:latin typeface="微软雅黑" panose="020B0503020204020204" pitchFamily="34" charset="-122"/>
                  <a:ea typeface="微软雅黑" panose="020B0503020204020204" pitchFamily="34" charset="-122"/>
                </a:rPr>
                <a:t>中国特色大国外交的开拓性</a:t>
              </a:r>
            </a:p>
          </p:txBody>
        </p:sp>
      </p:grpSp>
      <p:grpSp>
        <p:nvGrpSpPr>
          <p:cNvPr id="68" name="组合 67"/>
          <p:cNvGrpSpPr/>
          <p:nvPr/>
        </p:nvGrpSpPr>
        <p:grpSpPr>
          <a:xfrm>
            <a:off x="1302305" y="2020643"/>
            <a:ext cx="1197175" cy="1197175"/>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TextBox 70"/>
          <p:cNvSpPr txBox="1"/>
          <p:nvPr/>
        </p:nvSpPr>
        <p:spPr>
          <a:xfrm>
            <a:off x="1259632" y="2401471"/>
            <a:ext cx="1257356" cy="430887"/>
          </a:xfrm>
          <a:prstGeom prst="rect">
            <a:avLst/>
          </a:prstGeom>
          <a:noFill/>
        </p:spPr>
        <p:txBody>
          <a:bodyPr wrap="square" lIns="0" tIns="0" rIns="0" bIns="0" rtlCol="0">
            <a:spAutoFit/>
          </a:bodyPr>
          <a:lstStyle/>
          <a:p>
            <a:pPr algn="ctr"/>
            <a:r>
              <a:rPr lang="zh-CN" altLang="en-US" sz="2800" b="1" dirty="0">
                <a:solidFill>
                  <a:schemeClr val="accent1"/>
                </a:solidFill>
                <a:latin typeface="微软雅黑" pitchFamily="34" charset="-122"/>
                <a:ea typeface="微软雅黑" pitchFamily="34" charset="-122"/>
              </a:rPr>
              <a:t>目录</a:t>
            </a:r>
          </a:p>
        </p:txBody>
      </p:sp>
      <p:sp>
        <p:nvSpPr>
          <p:cNvPr id="72" name="Freeform 5"/>
          <p:cNvSpPr>
            <a:spLocks/>
          </p:cNvSpPr>
          <p:nvPr/>
        </p:nvSpPr>
        <p:spPr bwMode="auto">
          <a:xfrm>
            <a:off x="2699792" y="1130176"/>
            <a:ext cx="651442" cy="295374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spTree>
    <p:extLst>
      <p:ext uri="{BB962C8B-B14F-4D97-AF65-F5344CB8AC3E}">
        <p14:creationId xmlns:p14="http://schemas.microsoft.com/office/powerpoint/2010/main" val="20721482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Effect transition="in" filter="fade">
                                      <p:cBhvr>
                                        <p:cTn id="9" dur="500"/>
                                        <p:tgtEl>
                                          <p:spTgt spid="68"/>
                                        </p:tgtEl>
                                      </p:cBhvr>
                                    </p:animEffect>
                                    <p:anim calcmode="lin" valueType="num">
                                      <p:cBhvr>
                                        <p:cTn id="10" dur="500" fill="hold"/>
                                        <p:tgtEl>
                                          <p:spTgt spid="68"/>
                                        </p:tgtEl>
                                        <p:attrNameLst>
                                          <p:attrName>ppt_x</p:attrName>
                                        </p:attrNameLst>
                                      </p:cBhvr>
                                      <p:tavLst>
                                        <p:tav tm="0">
                                          <p:val>
                                            <p:fltVal val="0.5"/>
                                          </p:val>
                                        </p:tav>
                                        <p:tav tm="100000">
                                          <p:val>
                                            <p:strVal val="#ppt_x"/>
                                          </p:val>
                                        </p:tav>
                                      </p:tavLst>
                                    </p:anim>
                                    <p:anim calcmode="lin" valueType="num">
                                      <p:cBhvr>
                                        <p:cTn id="11" dur="500" fill="hold"/>
                                        <p:tgtEl>
                                          <p:spTgt spid="6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anim calcmode="lin" valueType="num">
                                      <p:cBhvr>
                                        <p:cTn id="16" dur="500" fill="hold"/>
                                        <p:tgtEl>
                                          <p:spTgt spid="71"/>
                                        </p:tgtEl>
                                        <p:attrNameLst>
                                          <p:attrName>ppt_x</p:attrName>
                                        </p:attrNameLst>
                                      </p:cBhvr>
                                      <p:tavLst>
                                        <p:tav tm="0">
                                          <p:val>
                                            <p:strVal val="#ppt_x"/>
                                          </p:val>
                                        </p:tav>
                                        <p:tav tm="100000">
                                          <p:val>
                                            <p:strVal val="#ppt_x"/>
                                          </p:val>
                                        </p:tav>
                                      </p:tavLst>
                                    </p:anim>
                                    <p:anim calcmode="lin" valueType="num">
                                      <p:cBhvr>
                                        <p:cTn id="17" dur="500" fill="hold"/>
                                        <p:tgtEl>
                                          <p:spTgt spid="71"/>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ppt_x</p:attrName>
                                        </p:attrNameLst>
                                      </p:cBhvr>
                                      <p:tavLst>
                                        <p:tav tm="0">
                                          <p:val>
                                            <p:strVal val="#ppt_x-#ppt_w*1.125000"/>
                                          </p:val>
                                        </p:tav>
                                        <p:tav tm="100000">
                                          <p:val>
                                            <p:strVal val="#ppt_x"/>
                                          </p:val>
                                        </p:tav>
                                      </p:tavLst>
                                    </p:anim>
                                    <p:animEffect transition="in" filter="wipe(right)">
                                      <p:cBhvr>
                                        <p:cTn id="26" dur="500"/>
                                        <p:tgtEl>
                                          <p:spTgt spid="43"/>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500"/>
                                        <p:tgtEl>
                                          <p:spTgt spid="62"/>
                                        </p:tgtEl>
                                        <p:attrNameLst>
                                          <p:attrName>ppt_x</p:attrName>
                                        </p:attrNameLst>
                                      </p:cBhvr>
                                      <p:tavLst>
                                        <p:tav tm="0">
                                          <p:val>
                                            <p:strVal val="#ppt_x-#ppt_w*1.125000"/>
                                          </p:val>
                                        </p:tav>
                                        <p:tav tm="100000">
                                          <p:val>
                                            <p:strVal val="#ppt_x"/>
                                          </p:val>
                                        </p:tav>
                                      </p:tavLst>
                                    </p:anim>
                                    <p:animEffect transition="in" filter="wipe(right)">
                                      <p:cBhvr>
                                        <p:cTn id="31" dur="500"/>
                                        <p:tgtEl>
                                          <p:spTgt spid="62"/>
                                        </p:tgtEl>
                                      </p:cBhvr>
                                    </p:animEffect>
                                  </p:childTnLst>
                                </p:cTn>
                              </p:par>
                              <p:par>
                                <p:cTn id="32" presetID="12" presetClass="entr" presetSubtype="8" fill="hold" nodeType="withEffect">
                                  <p:stCondLst>
                                    <p:cond delay="110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p:tgtEl>
                                          <p:spTgt spid="56"/>
                                        </p:tgtEl>
                                        <p:attrNameLst>
                                          <p:attrName>ppt_x</p:attrName>
                                        </p:attrNameLst>
                                      </p:cBhvr>
                                      <p:tavLst>
                                        <p:tav tm="0">
                                          <p:val>
                                            <p:strVal val="#ppt_x-#ppt_w*1.125000"/>
                                          </p:val>
                                        </p:tav>
                                        <p:tav tm="100000">
                                          <p:val>
                                            <p:strVal val="#ppt_x"/>
                                          </p:val>
                                        </p:tav>
                                      </p:tavLst>
                                    </p:anim>
                                    <p:animEffect transition="in" filter="wipe(right)">
                                      <p:cBhvr>
                                        <p:cTn id="3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08601" y="329885"/>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视角一：超越</a:t>
            </a:r>
            <a:r>
              <a:rPr lang="zh-CN" altLang="zh-CN" sz="2800" b="1" dirty="0">
                <a:solidFill>
                  <a:schemeClr val="tx1">
                    <a:lumMod val="65000"/>
                    <a:lumOff val="35000"/>
                  </a:schemeClr>
                </a:solidFill>
                <a:latin typeface="微软雅黑" pitchFamily="34" charset="-122"/>
                <a:ea typeface="微软雅黑" pitchFamily="34" charset="-122"/>
              </a:rPr>
              <a:t>结盟对抗</a:t>
            </a:r>
            <a:endParaRPr lang="zh-CN" altLang="en-US" sz="2800" b="1" dirty="0">
              <a:solidFill>
                <a:schemeClr val="tx1">
                  <a:lumMod val="65000"/>
                  <a:lumOff val="35000"/>
                </a:schemeClr>
              </a:solidFill>
              <a:latin typeface="微软雅黑" pitchFamily="34" charset="-122"/>
              <a:ea typeface="微软雅黑" pitchFamily="34" charset="-122"/>
            </a:endParaRPr>
          </a:p>
        </p:txBody>
      </p:sp>
      <p:grpSp>
        <p:nvGrpSpPr>
          <p:cNvPr id="10" name="组合 9"/>
          <p:cNvGrpSpPr/>
          <p:nvPr/>
        </p:nvGrpSpPr>
        <p:grpSpPr>
          <a:xfrm>
            <a:off x="683568" y="1635646"/>
            <a:ext cx="4315742" cy="1617423"/>
            <a:chOff x="785171" y="1203598"/>
            <a:chExt cx="4315742" cy="1617423"/>
          </a:xfrm>
        </p:grpSpPr>
        <p:sp>
          <p:nvSpPr>
            <p:cNvPr id="19" name="Rectangle 10"/>
            <p:cNvSpPr/>
            <p:nvPr/>
          </p:nvSpPr>
          <p:spPr>
            <a:xfrm>
              <a:off x="1835696" y="1203598"/>
              <a:ext cx="3005951" cy="400110"/>
            </a:xfrm>
            <a:prstGeom prst="rect">
              <a:avLst/>
            </a:prstGeom>
          </p:spPr>
          <p:txBody>
            <a:bodyPr wrap="none">
              <a:spAutoFit/>
            </a:bodyPr>
            <a:lstStyle/>
            <a:p>
              <a:r>
                <a:rPr lang="zh-CN" altLang="en-US" sz="2000" b="1" dirty="0">
                  <a:solidFill>
                    <a:schemeClr val="accent5"/>
                  </a:solidFill>
                  <a:latin typeface="微软雅黑" panose="020B0503020204020204" pitchFamily="34" charset="-122"/>
                  <a:ea typeface="微软雅黑" panose="020B0503020204020204" pitchFamily="34" charset="-122"/>
                </a:rPr>
                <a:t>中国的</a:t>
              </a:r>
              <a:r>
                <a:rPr lang="zh-CN" altLang="zh-CN" sz="2000" b="1" dirty="0">
                  <a:solidFill>
                    <a:schemeClr val="accent5"/>
                  </a:solidFill>
                  <a:latin typeface="微软雅黑" panose="020B0503020204020204" pitchFamily="34" charset="-122"/>
                  <a:ea typeface="微软雅黑" panose="020B0503020204020204" pitchFamily="34" charset="-122"/>
                </a:rPr>
                <a:t>全球伙伴关系网络</a:t>
              </a:r>
              <a:endParaRPr lang="en-US" sz="2000" b="1" dirty="0">
                <a:solidFill>
                  <a:schemeClr val="accent5"/>
                </a:solidFill>
                <a:latin typeface="微软雅黑" panose="020B0503020204020204" pitchFamily="34" charset="-122"/>
                <a:ea typeface="微软雅黑" panose="020B0503020204020204" pitchFamily="34" charset="-122"/>
              </a:endParaRPr>
            </a:p>
          </p:txBody>
        </p:sp>
        <p:sp>
          <p:nvSpPr>
            <p:cNvPr id="20" name="Rectangle 12"/>
            <p:cNvSpPr/>
            <p:nvPr/>
          </p:nvSpPr>
          <p:spPr>
            <a:xfrm>
              <a:off x="1835696" y="1602977"/>
              <a:ext cx="3197947" cy="89723"/>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785171" y="1260652"/>
              <a:ext cx="1050525" cy="1022229"/>
              <a:chOff x="3851920" y="1538488"/>
              <a:chExt cx="1177280" cy="1177278"/>
            </a:xfrm>
          </p:grpSpPr>
          <p:grpSp>
            <p:nvGrpSpPr>
              <p:cNvPr id="27" name="组合 26"/>
              <p:cNvGrpSpPr/>
              <p:nvPr/>
            </p:nvGrpSpPr>
            <p:grpSpPr>
              <a:xfrm>
                <a:off x="3851920" y="1538488"/>
                <a:ext cx="1177280" cy="1177278"/>
                <a:chOff x="680580" y="1491630"/>
                <a:chExt cx="1479184" cy="1479182"/>
              </a:xfrm>
            </p:grpSpPr>
            <p:grpSp>
              <p:nvGrpSpPr>
                <p:cNvPr id="32" name="组合 3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35"/>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30" name="Freeform 29"/>
              <p:cNvSpPr>
                <a:spLocks noEditPoints="1"/>
              </p:cNvSpPr>
              <p:nvPr/>
            </p:nvSpPr>
            <p:spPr bwMode="auto">
              <a:xfrm>
                <a:off x="4173562" y="1876014"/>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44" name="TextBox 82"/>
            <p:cNvSpPr txBox="1"/>
            <p:nvPr/>
          </p:nvSpPr>
          <p:spPr>
            <a:xfrm>
              <a:off x="1835696" y="1620692"/>
              <a:ext cx="3265217" cy="1200329"/>
            </a:xfrm>
            <a:prstGeom prst="rect">
              <a:avLst/>
            </a:prstGeom>
            <a:noFill/>
          </p:spPr>
          <p:txBody>
            <a:bodyPr wrap="square" rtlCol="0">
              <a:spAutoFit/>
            </a:bodyPr>
            <a:lstStyle/>
            <a:p>
              <a:pPr algn="just">
                <a:lnSpc>
                  <a:spcPct val="150000"/>
                </a:lnSpc>
              </a:pPr>
              <a:r>
                <a:rPr lang="zh-CN" altLang="zh-CN" sz="1600" dirty="0">
                  <a:solidFill>
                    <a:schemeClr val="tx1">
                      <a:lumMod val="75000"/>
                      <a:lumOff val="25000"/>
                    </a:schemeClr>
                  </a:solidFill>
                  <a:latin typeface="微软雅黑" pitchFamily="34" charset="-122"/>
                  <a:ea typeface="微软雅黑" panose="020B0503020204020204" pitchFamily="34" charset="-122"/>
                </a:rPr>
                <a:t>和所有国家</a:t>
              </a:r>
              <a:r>
                <a:rPr lang="zh-CN" altLang="en-US" sz="1600" dirty="0">
                  <a:solidFill>
                    <a:schemeClr val="tx1">
                      <a:lumMod val="75000"/>
                      <a:lumOff val="25000"/>
                    </a:schemeClr>
                  </a:solidFill>
                  <a:latin typeface="微软雅黑" pitchFamily="34" charset="-122"/>
                  <a:ea typeface="微软雅黑" panose="020B0503020204020204" pitchFamily="34" charset="-122"/>
                </a:rPr>
                <a:t>一起共同</a:t>
              </a:r>
              <a:r>
                <a:rPr lang="zh-CN" altLang="zh-CN" sz="1600" dirty="0">
                  <a:solidFill>
                    <a:schemeClr val="tx1">
                      <a:lumMod val="75000"/>
                      <a:lumOff val="25000"/>
                    </a:schemeClr>
                  </a:solidFill>
                  <a:latin typeface="微软雅黑" pitchFamily="34" charset="-122"/>
                  <a:ea typeface="微软雅黑" panose="020B0503020204020204" pitchFamily="34" charset="-122"/>
                </a:rPr>
                <a:t>面对环境恶化、经济发展、恐怖主义等全球治理的种种问题。</a:t>
              </a:r>
              <a:endParaRPr lang="en-US" altLang="zh-CN" sz="1600" dirty="0">
                <a:solidFill>
                  <a:schemeClr val="tx1">
                    <a:lumMod val="75000"/>
                    <a:lumOff val="25000"/>
                  </a:schemeClr>
                </a:solidFill>
                <a:latin typeface="微软雅黑" pitchFamily="34" charset="-122"/>
                <a:ea typeface="微软雅黑" panose="020B0503020204020204" pitchFamily="34" charset="-122"/>
              </a:endParaRPr>
            </a:p>
          </p:txBody>
        </p:sp>
      </p:grpSp>
      <p:grpSp>
        <p:nvGrpSpPr>
          <p:cNvPr id="9" name="组合 8"/>
          <p:cNvGrpSpPr/>
          <p:nvPr/>
        </p:nvGrpSpPr>
        <p:grpSpPr>
          <a:xfrm>
            <a:off x="683568" y="3331282"/>
            <a:ext cx="4315742" cy="1611218"/>
            <a:chOff x="785171" y="3082011"/>
            <a:chExt cx="4315742" cy="1611218"/>
          </a:xfrm>
        </p:grpSpPr>
        <p:sp>
          <p:nvSpPr>
            <p:cNvPr id="21" name="Rectangle 19"/>
            <p:cNvSpPr/>
            <p:nvPr/>
          </p:nvSpPr>
          <p:spPr>
            <a:xfrm>
              <a:off x="1835696" y="3082011"/>
              <a:ext cx="1980029" cy="400110"/>
            </a:xfrm>
            <a:prstGeom prst="rect">
              <a:avLst/>
            </a:prstGeom>
          </p:spPr>
          <p:txBody>
            <a:bodyPr wrap="none">
              <a:spAutoFit/>
            </a:bodyPr>
            <a:lstStyle/>
            <a:p>
              <a:r>
                <a:rPr lang="zh-CN" altLang="en-US" sz="2000" b="1" dirty="0">
                  <a:solidFill>
                    <a:schemeClr val="accent2"/>
                  </a:solidFill>
                  <a:latin typeface="微软雅黑" panose="020B0503020204020204" pitchFamily="34" charset="-122"/>
                  <a:ea typeface="微软雅黑" panose="020B0503020204020204" pitchFamily="34" charset="-122"/>
                </a:rPr>
                <a:t>美国的</a:t>
              </a:r>
              <a:r>
                <a:rPr lang="zh-CN" altLang="zh-CN" sz="2000" b="1" dirty="0">
                  <a:solidFill>
                    <a:schemeClr val="accent2"/>
                  </a:solidFill>
                  <a:latin typeface="微软雅黑" panose="020B0503020204020204" pitchFamily="34" charset="-122"/>
                  <a:ea typeface="微软雅黑" panose="020B0503020204020204" pitchFamily="34" charset="-122"/>
                </a:rPr>
                <a:t>结盟对抗</a:t>
              </a:r>
              <a:endParaRPr lang="en-US" sz="2000" b="1" dirty="0">
                <a:solidFill>
                  <a:schemeClr val="accent2"/>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785171" y="3135475"/>
              <a:ext cx="1050525" cy="1079145"/>
              <a:chOff x="3851920" y="3075806"/>
              <a:chExt cx="1177280" cy="1177278"/>
            </a:xfrm>
          </p:grpSpPr>
          <p:grpSp>
            <p:nvGrpSpPr>
              <p:cNvPr id="38" name="组合 37"/>
              <p:cNvGrpSpPr/>
              <p:nvPr/>
            </p:nvGrpSpPr>
            <p:grpSpPr>
              <a:xfrm>
                <a:off x="3851920" y="3075806"/>
                <a:ext cx="1177280" cy="1177278"/>
                <a:chOff x="680580" y="1491630"/>
                <a:chExt cx="1479184" cy="1479182"/>
              </a:xfrm>
            </p:grpSpPr>
            <p:grpSp>
              <p:nvGrpSpPr>
                <p:cNvPr id="40" name="组合 39"/>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椭圆 42"/>
                  <p:cNvSpPr/>
                  <p:nvPr/>
                </p:nvSpPr>
                <p:spPr>
                  <a:xfrm>
                    <a:off x="407843" y="776139"/>
                    <a:ext cx="3794421" cy="379441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39" name="Freeform 29"/>
              <p:cNvSpPr>
                <a:spLocks noEditPoints="1"/>
              </p:cNvSpPr>
              <p:nvPr/>
            </p:nvSpPr>
            <p:spPr bwMode="auto">
              <a:xfrm flipV="1">
                <a:off x="4173562" y="3484651"/>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48" name="TextBox 83"/>
            <p:cNvSpPr txBox="1"/>
            <p:nvPr/>
          </p:nvSpPr>
          <p:spPr>
            <a:xfrm>
              <a:off x="1835695" y="3492900"/>
              <a:ext cx="3265218" cy="1200329"/>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pitchFamily="34" charset="-122"/>
                  <a:ea typeface="微软雅黑" panose="020B0503020204020204" pitchFamily="34" charset="-122"/>
                </a:defRPr>
              </a:lvl1pPr>
            </a:lstStyle>
            <a:p>
              <a:pPr algn="just"/>
              <a:r>
                <a:rPr lang="zh-CN" altLang="en-US" dirty="0"/>
                <a:t>与其他国家结成伙伴</a:t>
              </a:r>
              <a:r>
                <a:rPr lang="zh-CN" altLang="zh-CN" dirty="0"/>
                <a:t>是要一起对付共同的</a:t>
              </a:r>
              <a:r>
                <a:rPr lang="zh-CN" altLang="en-US" dirty="0"/>
                <a:t>对手，</a:t>
              </a:r>
              <a:r>
                <a:rPr lang="zh-CN" altLang="zh-CN" dirty="0"/>
                <a:t>这是传统的国际关系逻辑。</a:t>
              </a:r>
              <a:endParaRPr lang="en-US" altLang="zh-CN" dirty="0"/>
            </a:p>
          </p:txBody>
        </p:sp>
        <p:sp>
          <p:nvSpPr>
            <p:cNvPr id="54" name="Rectangle 12"/>
            <p:cNvSpPr/>
            <p:nvPr/>
          </p:nvSpPr>
          <p:spPr>
            <a:xfrm>
              <a:off x="1835696" y="3475185"/>
              <a:ext cx="3197947" cy="89723"/>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5393683" y="2188630"/>
            <a:ext cx="3096343" cy="2504599"/>
            <a:chOff x="5652120" y="2139702"/>
            <a:chExt cx="3096343" cy="2504599"/>
          </a:xfrm>
        </p:grpSpPr>
        <p:grpSp>
          <p:nvGrpSpPr>
            <p:cNvPr id="57" name="组合 56"/>
            <p:cNvGrpSpPr/>
            <p:nvPr/>
          </p:nvGrpSpPr>
          <p:grpSpPr>
            <a:xfrm>
              <a:off x="5652120" y="2139702"/>
              <a:ext cx="3096343" cy="2504599"/>
              <a:chOff x="4304043" y="1286668"/>
              <a:chExt cx="3837944" cy="2757793"/>
            </a:xfrm>
            <a:effectLst>
              <a:outerShdw blurRad="381000" dist="254000" dir="8100000" algn="tr" rotWithShape="0">
                <a:prstClr val="black">
                  <a:alpha val="40000"/>
                </a:prstClr>
              </a:outerShdw>
            </a:effectLst>
          </p:grpSpPr>
          <p:sp>
            <p:nvSpPr>
              <p:cNvPr id="59" name="圆角矩形 5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0" name="圆角矩形 59"/>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7" name="矩形 6"/>
            <p:cNvSpPr/>
            <p:nvPr/>
          </p:nvSpPr>
          <p:spPr>
            <a:xfrm>
              <a:off x="5829769" y="2211710"/>
              <a:ext cx="2741042" cy="2308324"/>
            </a:xfrm>
            <a:prstGeom prst="rect">
              <a:avLst/>
            </a:prstGeom>
            <a:noFill/>
          </p:spPr>
          <p:txBody>
            <a:bodyPr wrap="square" rtlCol="0">
              <a:spAutoFit/>
            </a:bodyPr>
            <a:lstStyle/>
            <a:p>
              <a:pPr algn="just">
                <a:lnSpc>
                  <a:spcPct val="150000"/>
                </a:lnSpc>
              </a:pPr>
              <a:r>
                <a:rPr lang="zh-CN" altLang="zh-CN" sz="1600" b="1" dirty="0">
                  <a:solidFill>
                    <a:schemeClr val="tx1">
                      <a:lumMod val="75000"/>
                      <a:lumOff val="25000"/>
                    </a:schemeClr>
                  </a:solidFill>
                  <a:latin typeface="微软雅黑" pitchFamily="34" charset="-122"/>
                  <a:ea typeface="微软雅黑" panose="020B0503020204020204" pitchFamily="34" charset="-122"/>
                </a:rPr>
                <a:t>美国的对外关系也并不全是结盟对抗。</a:t>
              </a:r>
              <a:r>
                <a:rPr lang="zh-CN" altLang="zh-CN" sz="1600" dirty="0">
                  <a:solidFill>
                    <a:schemeClr val="tx1">
                      <a:lumMod val="75000"/>
                      <a:lumOff val="25000"/>
                    </a:schemeClr>
                  </a:solidFill>
                  <a:latin typeface="微软雅黑" pitchFamily="34" charset="-122"/>
                  <a:ea typeface="微软雅黑" panose="020B0503020204020204" pitchFamily="34" charset="-122"/>
                </a:rPr>
                <a:t>美国在国家安全、军事外交上采取结盟对抗，但在与包括中国在内的世界各国的经济关系上，基本上走的是合作发展路线。</a:t>
              </a:r>
            </a:p>
          </p:txBody>
        </p:sp>
      </p:grpSp>
      <p:sp>
        <p:nvSpPr>
          <p:cNvPr id="62" name="TextBox 30"/>
          <p:cNvSpPr txBox="1"/>
          <p:nvPr/>
        </p:nvSpPr>
        <p:spPr>
          <a:xfrm>
            <a:off x="1707035" y="978282"/>
            <a:ext cx="5926469" cy="369332"/>
          </a:xfrm>
          <a:prstGeom prst="rect">
            <a:avLst/>
          </a:prstGeom>
          <a:noFill/>
        </p:spPr>
        <p:txBody>
          <a:bodyPr wrap="square" lIns="0" tIns="0" rIns="0" bIns="0" rtlCol="0">
            <a:spAutoFit/>
          </a:bodyPr>
          <a:lstStyle/>
          <a:p>
            <a:pPr marL="342900" indent="-342900" algn="ctr">
              <a:buFont typeface="Wingdings" panose="05000000000000000000" pitchFamily="2" charset="2"/>
              <a:buChar char="n"/>
            </a:pPr>
            <a:r>
              <a:rPr lang="en-US" altLang="zh-CN" sz="2400" b="1" dirty="0">
                <a:solidFill>
                  <a:schemeClr val="tx1">
                    <a:lumMod val="65000"/>
                    <a:lumOff val="35000"/>
                  </a:schemeClr>
                </a:solidFill>
                <a:latin typeface="微软雅黑" pitchFamily="34" charset="-122"/>
                <a:ea typeface="微软雅黑" pitchFamily="34" charset="-122"/>
              </a:rPr>
              <a:t> </a:t>
            </a:r>
            <a:r>
              <a:rPr lang="zh-CN" altLang="zh-CN" sz="2400" b="1" dirty="0">
                <a:solidFill>
                  <a:schemeClr val="tx1">
                    <a:lumMod val="65000"/>
                    <a:lumOff val="35000"/>
                  </a:schemeClr>
                </a:solidFill>
                <a:latin typeface="微软雅黑" pitchFamily="34" charset="-122"/>
                <a:ea typeface="微软雅黑" pitchFamily="34" charset="-122"/>
              </a:rPr>
              <a:t>全球伙伴关系网络与结盟对抗</a:t>
            </a:r>
            <a:r>
              <a:rPr lang="zh-CN" altLang="en-US" sz="2400" b="1" dirty="0">
                <a:solidFill>
                  <a:schemeClr val="tx1">
                    <a:lumMod val="65000"/>
                    <a:lumOff val="35000"/>
                  </a:schemeClr>
                </a:solidFill>
                <a:latin typeface="微软雅黑" pitchFamily="34" charset="-122"/>
                <a:ea typeface="微软雅黑" pitchFamily="34" charset="-122"/>
              </a:rPr>
              <a:t>的区别</a:t>
            </a:r>
          </a:p>
        </p:txBody>
      </p:sp>
    </p:spTree>
    <p:extLst>
      <p:ext uri="{BB962C8B-B14F-4D97-AF65-F5344CB8AC3E}">
        <p14:creationId xmlns:p14="http://schemas.microsoft.com/office/powerpoint/2010/main" val="2183082921"/>
      </p:ext>
    </p:extLst>
  </p:cSld>
  <p:clrMapOvr>
    <a:masterClrMapping/>
  </p:clrMapOvr>
  <p:transition spd="slow" advTm="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08601" y="329885"/>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视角一：超越</a:t>
            </a:r>
            <a:r>
              <a:rPr lang="zh-CN" altLang="zh-CN" sz="2800" b="1" dirty="0">
                <a:solidFill>
                  <a:schemeClr val="tx1">
                    <a:lumMod val="65000"/>
                    <a:lumOff val="35000"/>
                  </a:schemeClr>
                </a:solidFill>
                <a:latin typeface="微软雅黑" pitchFamily="34" charset="-122"/>
                <a:ea typeface="微软雅黑" pitchFamily="34" charset="-122"/>
              </a:rPr>
              <a:t>结盟对抗</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62" name="TextBox 30"/>
          <p:cNvSpPr txBox="1"/>
          <p:nvPr/>
        </p:nvSpPr>
        <p:spPr>
          <a:xfrm>
            <a:off x="1514413" y="1020908"/>
            <a:ext cx="6319783" cy="369332"/>
          </a:xfrm>
          <a:prstGeom prst="rect">
            <a:avLst/>
          </a:prstGeom>
          <a:noFill/>
        </p:spPr>
        <p:txBody>
          <a:bodyPr wrap="square" lIns="0" tIns="0" rIns="0" bIns="0" rtlCol="0">
            <a:spAutoFit/>
          </a:bodyPr>
          <a:lstStyle/>
          <a:p>
            <a:pPr marL="342900" indent="-342900" algn="ctr">
              <a:buFont typeface="Wingdings" panose="05000000000000000000" pitchFamily="2" charset="2"/>
              <a:buChar char="n"/>
            </a:pPr>
            <a:r>
              <a:rPr lang="en-US" altLang="zh-CN" sz="2400" b="1" dirty="0">
                <a:solidFill>
                  <a:schemeClr val="tx1">
                    <a:lumMod val="65000"/>
                    <a:lumOff val="35000"/>
                  </a:schemeClr>
                </a:solidFill>
                <a:latin typeface="微软雅黑" pitchFamily="34" charset="-122"/>
                <a:ea typeface="微软雅黑" pitchFamily="34" charset="-122"/>
              </a:rPr>
              <a:t> </a:t>
            </a:r>
            <a:r>
              <a:rPr lang="zh-CN" altLang="en-US" sz="2400" b="1" dirty="0">
                <a:solidFill>
                  <a:schemeClr val="tx1">
                    <a:lumMod val="65000"/>
                    <a:lumOff val="35000"/>
                  </a:schemeClr>
                </a:solidFill>
                <a:latin typeface="微软雅黑" pitchFamily="34" charset="-122"/>
                <a:ea typeface="微软雅黑" pitchFamily="34" charset="-122"/>
              </a:rPr>
              <a:t>构建全球伙伴关系网络，中国要解决的问题</a:t>
            </a:r>
          </a:p>
        </p:txBody>
      </p:sp>
      <p:grpSp>
        <p:nvGrpSpPr>
          <p:cNvPr id="22" name="组合 21"/>
          <p:cNvGrpSpPr/>
          <p:nvPr/>
        </p:nvGrpSpPr>
        <p:grpSpPr>
          <a:xfrm>
            <a:off x="1331640" y="1730964"/>
            <a:ext cx="6858132" cy="765858"/>
            <a:chOff x="1366583" y="1849435"/>
            <a:chExt cx="6858132" cy="765858"/>
          </a:xfrm>
        </p:grpSpPr>
        <p:grpSp>
          <p:nvGrpSpPr>
            <p:cNvPr id="110" name="组合 109"/>
            <p:cNvGrpSpPr/>
            <p:nvPr/>
          </p:nvGrpSpPr>
          <p:grpSpPr>
            <a:xfrm>
              <a:off x="1366583" y="1849435"/>
              <a:ext cx="2696507" cy="765858"/>
              <a:chOff x="4304043" y="1286668"/>
              <a:chExt cx="3837944" cy="2757793"/>
            </a:xfrm>
            <a:effectLst>
              <a:outerShdw blurRad="381000" dist="254000" dir="8100000" algn="tr" rotWithShape="0">
                <a:prstClr val="black">
                  <a:alpha val="40000"/>
                </a:prstClr>
              </a:outerShdw>
            </a:effectLst>
          </p:grpSpPr>
          <p:sp>
            <p:nvSpPr>
              <p:cNvPr id="112" name="圆角矩形 11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3" name="圆角矩形 112"/>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91" name="TextBox 28"/>
            <p:cNvSpPr txBox="1"/>
            <p:nvPr/>
          </p:nvSpPr>
          <p:spPr>
            <a:xfrm>
              <a:off x="1526704" y="1923678"/>
              <a:ext cx="2376264" cy="61555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zh-CN" sz="2000" dirty="0">
                  <a:solidFill>
                    <a:schemeClr val="accent2"/>
                  </a:solidFill>
                  <a:cs typeface="宋体" pitchFamily="2" charset="-122"/>
                </a:rPr>
                <a:t>安全上的合作</a:t>
              </a:r>
              <a:endParaRPr lang="en-US" altLang="zh-CN" sz="2000" dirty="0">
                <a:solidFill>
                  <a:schemeClr val="accent2"/>
                </a:solidFill>
                <a:cs typeface="宋体" pitchFamily="2" charset="-122"/>
              </a:endParaRPr>
            </a:p>
            <a:p>
              <a:r>
                <a:rPr lang="zh-CN" altLang="en-US" sz="2000" dirty="0">
                  <a:solidFill>
                    <a:schemeClr val="accent2"/>
                  </a:solidFill>
                  <a:cs typeface="宋体" pitchFamily="2" charset="-122"/>
                </a:rPr>
                <a:t>如何</a:t>
              </a:r>
              <a:r>
                <a:rPr lang="zh-CN" altLang="zh-CN" sz="2000" dirty="0">
                  <a:solidFill>
                    <a:schemeClr val="accent2"/>
                  </a:solidFill>
                  <a:cs typeface="宋体" pitchFamily="2" charset="-122"/>
                </a:rPr>
                <a:t>超越结盟对抗</a:t>
              </a:r>
            </a:p>
          </p:txBody>
        </p:sp>
        <p:cxnSp>
          <p:nvCxnSpPr>
            <p:cNvPr id="16" name="直接连接符 15"/>
            <p:cNvCxnSpPr/>
            <p:nvPr/>
          </p:nvCxnSpPr>
          <p:spPr>
            <a:xfrm>
              <a:off x="4178824" y="2232364"/>
              <a:ext cx="710679"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005237" y="1873424"/>
              <a:ext cx="3219478" cy="717881"/>
              <a:chOff x="5005237" y="1890615"/>
              <a:chExt cx="3219478" cy="717881"/>
            </a:xfrm>
          </p:grpSpPr>
          <p:sp>
            <p:nvSpPr>
              <p:cNvPr id="11" name="矩形 10"/>
              <p:cNvSpPr/>
              <p:nvPr/>
            </p:nvSpPr>
            <p:spPr>
              <a:xfrm>
                <a:off x="5072024" y="1926390"/>
                <a:ext cx="3085904" cy="646331"/>
              </a:xfrm>
              <a:prstGeom prst="rect">
                <a:avLst/>
              </a:prstGeom>
            </p:spPr>
            <p:txBody>
              <a:bodyPr wrap="square">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rPr>
                  <a:t>中国</a:t>
                </a: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rPr>
                  <a:t>构建全球伙伴关系网络</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endParaRPr>
              </a:p>
              <a:p>
                <a:pPr algn="ct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rPr>
                  <a:t>要解决的重大问题</a:t>
                </a:r>
              </a:p>
            </p:txBody>
          </p:sp>
          <p:sp>
            <p:nvSpPr>
              <p:cNvPr id="114" name="圆角矩形 113"/>
              <p:cNvSpPr/>
              <p:nvPr/>
            </p:nvSpPr>
            <p:spPr bwMode="auto">
              <a:xfrm>
                <a:off x="5005237" y="1890615"/>
                <a:ext cx="3219478" cy="717881"/>
              </a:xfrm>
              <a:prstGeom prst="round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grpSp>
      </p:grpSp>
      <p:grpSp>
        <p:nvGrpSpPr>
          <p:cNvPr id="132" name="组合 131"/>
          <p:cNvGrpSpPr/>
          <p:nvPr/>
        </p:nvGrpSpPr>
        <p:grpSpPr>
          <a:xfrm>
            <a:off x="1331640" y="2776540"/>
            <a:ext cx="6858132" cy="765858"/>
            <a:chOff x="1366583" y="1849435"/>
            <a:chExt cx="6858132" cy="765858"/>
          </a:xfrm>
        </p:grpSpPr>
        <p:grpSp>
          <p:nvGrpSpPr>
            <p:cNvPr id="133" name="组合 132"/>
            <p:cNvGrpSpPr/>
            <p:nvPr/>
          </p:nvGrpSpPr>
          <p:grpSpPr>
            <a:xfrm>
              <a:off x="1366583" y="1849435"/>
              <a:ext cx="2696507" cy="765858"/>
              <a:chOff x="4304043" y="1286668"/>
              <a:chExt cx="3837944" cy="2757793"/>
            </a:xfrm>
            <a:effectLst>
              <a:outerShdw blurRad="381000" dist="254000" dir="8100000" algn="tr" rotWithShape="0">
                <a:prstClr val="black">
                  <a:alpha val="40000"/>
                </a:prstClr>
              </a:outerShdw>
            </a:effectLst>
          </p:grpSpPr>
          <p:sp>
            <p:nvSpPr>
              <p:cNvPr id="139" name="圆角矩形 13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0" name="圆角矩形 139"/>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34" name="TextBox 28"/>
            <p:cNvSpPr txBox="1"/>
            <p:nvPr/>
          </p:nvSpPr>
          <p:spPr>
            <a:xfrm>
              <a:off x="1521766" y="1924587"/>
              <a:ext cx="2376264" cy="61555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zh-CN" sz="2000" dirty="0">
                  <a:solidFill>
                    <a:schemeClr val="accent3"/>
                  </a:solidFill>
                  <a:cs typeface="宋体" pitchFamily="2" charset="-122"/>
                </a:rPr>
                <a:t>如何把全球伙伴关系</a:t>
              </a:r>
              <a:endParaRPr lang="en-US" altLang="zh-CN" sz="2000" dirty="0">
                <a:solidFill>
                  <a:schemeClr val="accent3"/>
                </a:solidFill>
                <a:cs typeface="宋体" pitchFamily="2" charset="-122"/>
              </a:endParaRPr>
            </a:p>
            <a:p>
              <a:r>
                <a:rPr lang="zh-CN" altLang="zh-CN" sz="2000" dirty="0">
                  <a:solidFill>
                    <a:schemeClr val="accent3"/>
                  </a:solidFill>
                  <a:cs typeface="宋体" pitchFamily="2" charset="-122"/>
                </a:rPr>
                <a:t>网络发展起来</a:t>
              </a:r>
              <a:endParaRPr lang="zh-CN" altLang="zh-CN" sz="2000" dirty="0">
                <a:solidFill>
                  <a:schemeClr val="accent2"/>
                </a:solidFill>
                <a:cs typeface="宋体" pitchFamily="2" charset="-122"/>
              </a:endParaRPr>
            </a:p>
          </p:txBody>
        </p:sp>
        <p:cxnSp>
          <p:nvCxnSpPr>
            <p:cNvPr id="135" name="直接连接符 134"/>
            <p:cNvCxnSpPr/>
            <p:nvPr/>
          </p:nvCxnSpPr>
          <p:spPr>
            <a:xfrm>
              <a:off x="4178824" y="2232364"/>
              <a:ext cx="710679"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5005237" y="1873424"/>
              <a:ext cx="3219478" cy="717881"/>
              <a:chOff x="5005237" y="1890615"/>
              <a:chExt cx="3219478" cy="717881"/>
            </a:xfrm>
          </p:grpSpPr>
          <p:sp>
            <p:nvSpPr>
              <p:cNvPr id="137" name="矩形 136"/>
              <p:cNvSpPr/>
              <p:nvPr/>
            </p:nvSpPr>
            <p:spPr>
              <a:xfrm>
                <a:off x="5370348" y="2064889"/>
                <a:ext cx="2479383" cy="369332"/>
              </a:xfrm>
              <a:prstGeom prst="rect">
                <a:avLst/>
              </a:prstGeom>
            </p:spPr>
            <p:txBody>
              <a:bodyPr wrap="square">
                <a:spAutoFit/>
              </a:bodyPr>
              <a:lstStyle/>
              <a:p>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rPr>
                  <a:t>中国</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rPr>
                  <a:t>要解决的重大问题</a:t>
                </a:r>
              </a:p>
            </p:txBody>
          </p:sp>
          <p:sp>
            <p:nvSpPr>
              <p:cNvPr id="138" name="圆角矩形 137"/>
              <p:cNvSpPr/>
              <p:nvPr/>
            </p:nvSpPr>
            <p:spPr bwMode="auto">
              <a:xfrm>
                <a:off x="5005237" y="1890615"/>
                <a:ext cx="3219478" cy="717881"/>
              </a:xfrm>
              <a:prstGeom prst="roundRect">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grpSp>
      </p:grpSp>
      <p:grpSp>
        <p:nvGrpSpPr>
          <p:cNvPr id="141" name="组合 140"/>
          <p:cNvGrpSpPr/>
          <p:nvPr/>
        </p:nvGrpSpPr>
        <p:grpSpPr>
          <a:xfrm>
            <a:off x="1331640" y="3822116"/>
            <a:ext cx="6949832" cy="765858"/>
            <a:chOff x="1366583" y="1849435"/>
            <a:chExt cx="6949832" cy="765858"/>
          </a:xfrm>
        </p:grpSpPr>
        <p:grpSp>
          <p:nvGrpSpPr>
            <p:cNvPr id="142" name="组合 141"/>
            <p:cNvGrpSpPr/>
            <p:nvPr/>
          </p:nvGrpSpPr>
          <p:grpSpPr>
            <a:xfrm>
              <a:off x="1366583" y="1849435"/>
              <a:ext cx="2696507" cy="765858"/>
              <a:chOff x="4304043" y="1286668"/>
              <a:chExt cx="3837944" cy="2757793"/>
            </a:xfrm>
            <a:effectLst>
              <a:outerShdw blurRad="381000" dist="254000" dir="8100000" algn="tr" rotWithShape="0">
                <a:prstClr val="black">
                  <a:alpha val="40000"/>
                </a:prstClr>
              </a:outerShdw>
            </a:effectLst>
          </p:grpSpPr>
          <p:sp>
            <p:nvSpPr>
              <p:cNvPr id="148" name="圆角矩形 14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9" name="圆角矩形 148"/>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43" name="TextBox 28"/>
            <p:cNvSpPr txBox="1"/>
            <p:nvPr/>
          </p:nvSpPr>
          <p:spPr>
            <a:xfrm>
              <a:off x="1869924" y="1924585"/>
              <a:ext cx="1689820" cy="61555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2000" dirty="0">
                  <a:solidFill>
                    <a:schemeClr val="accent5"/>
                  </a:solidFill>
                  <a:cs typeface="宋体" pitchFamily="2" charset="-122"/>
                </a:rPr>
                <a:t>周边安全</a:t>
              </a:r>
              <a:endParaRPr lang="en-US" altLang="zh-CN" sz="2000" dirty="0">
                <a:solidFill>
                  <a:schemeClr val="accent5"/>
                </a:solidFill>
                <a:cs typeface="宋体" pitchFamily="2" charset="-122"/>
              </a:endParaRPr>
            </a:p>
            <a:p>
              <a:r>
                <a:rPr lang="zh-CN" altLang="en-US" sz="2000" dirty="0">
                  <a:solidFill>
                    <a:schemeClr val="accent5"/>
                  </a:solidFill>
                  <a:cs typeface="宋体" pitchFamily="2" charset="-122"/>
                </a:rPr>
                <a:t>比如南海争端</a:t>
              </a:r>
            </a:p>
          </p:txBody>
        </p:sp>
        <p:cxnSp>
          <p:nvCxnSpPr>
            <p:cNvPr id="144" name="直接连接符 143"/>
            <p:cNvCxnSpPr/>
            <p:nvPr/>
          </p:nvCxnSpPr>
          <p:spPr>
            <a:xfrm>
              <a:off x="4178824" y="2232364"/>
              <a:ext cx="710679" cy="0"/>
            </a:xfrm>
            <a:prstGeom prst="line">
              <a:avLst/>
            </a:prstGeom>
            <a:ln w="38100">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a:off x="5005236" y="1849436"/>
              <a:ext cx="3311179" cy="741870"/>
              <a:chOff x="5005236" y="1866627"/>
              <a:chExt cx="3311179" cy="741870"/>
            </a:xfrm>
          </p:grpSpPr>
          <p:sp>
            <p:nvSpPr>
              <p:cNvPr id="146" name="矩形 145"/>
              <p:cNvSpPr/>
              <p:nvPr/>
            </p:nvSpPr>
            <p:spPr>
              <a:xfrm>
                <a:off x="5051416" y="1926388"/>
                <a:ext cx="3219478" cy="646331"/>
              </a:xfrm>
              <a:prstGeom prst="rect">
                <a:avLst/>
              </a:prstGeom>
            </p:spPr>
            <p:txBody>
              <a:bodyPr wrap="square">
                <a:spAutoFit/>
              </a:bodyPr>
              <a:lstStyle/>
              <a:p>
                <a:pPr algn="ct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rPr>
                  <a:t>构建全球伙伴关系网络进程中</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endParaRPr>
              </a:p>
              <a:p>
                <a:pPr algn="ct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rPr>
                  <a:t>中国首先要解决的问题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endParaRPr>
              </a:p>
            </p:txBody>
          </p:sp>
          <p:sp>
            <p:nvSpPr>
              <p:cNvPr id="147" name="圆角矩形 146"/>
              <p:cNvSpPr/>
              <p:nvPr/>
            </p:nvSpPr>
            <p:spPr bwMode="auto">
              <a:xfrm>
                <a:off x="5005236" y="1866627"/>
                <a:ext cx="3311179" cy="741870"/>
              </a:xfrm>
              <a:prstGeom prst="roundRect">
                <a:avLst/>
              </a:prstGeom>
              <a:noFill/>
              <a:ln>
                <a:solidFill>
                  <a:schemeClr val="accent5"/>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4088220123"/>
      </p:ext>
    </p:extLst>
  </p:cSld>
  <p:clrMapOvr>
    <a:masterClrMapping/>
  </p:clrMapOvr>
  <p:transition spd="slow" advTm="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08601" y="329885"/>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视角一：超越</a:t>
            </a:r>
            <a:r>
              <a:rPr lang="zh-CN" altLang="zh-CN" sz="2800" b="1" dirty="0">
                <a:solidFill>
                  <a:schemeClr val="tx1">
                    <a:lumMod val="65000"/>
                    <a:lumOff val="35000"/>
                  </a:schemeClr>
                </a:solidFill>
                <a:latin typeface="微软雅黑" pitchFamily="34" charset="-122"/>
                <a:ea typeface="微软雅黑" pitchFamily="34" charset="-122"/>
              </a:rPr>
              <a:t>结盟对抗</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62" name="TextBox 30"/>
          <p:cNvSpPr txBox="1"/>
          <p:nvPr/>
        </p:nvSpPr>
        <p:spPr>
          <a:xfrm>
            <a:off x="1511943" y="1040255"/>
            <a:ext cx="6319783" cy="369332"/>
          </a:xfrm>
          <a:prstGeom prst="rect">
            <a:avLst/>
          </a:prstGeom>
          <a:noFill/>
        </p:spPr>
        <p:txBody>
          <a:bodyPr wrap="square" lIns="0" tIns="0" rIns="0" bIns="0" rtlCol="0">
            <a:spAutoFit/>
          </a:bodyPr>
          <a:lstStyle/>
          <a:p>
            <a:pPr marL="342900" indent="-342900" algn="ctr">
              <a:buFont typeface="Wingdings" panose="05000000000000000000" pitchFamily="2" charset="2"/>
              <a:buChar char="n"/>
            </a:pPr>
            <a:r>
              <a:rPr lang="en-US" altLang="zh-CN" sz="2400" b="1" dirty="0">
                <a:solidFill>
                  <a:schemeClr val="tx1">
                    <a:lumMod val="65000"/>
                    <a:lumOff val="35000"/>
                  </a:schemeClr>
                </a:solidFill>
                <a:latin typeface="微软雅黑" pitchFamily="34" charset="-122"/>
                <a:ea typeface="微软雅黑" pitchFamily="34" charset="-122"/>
              </a:rPr>
              <a:t> </a:t>
            </a:r>
            <a:r>
              <a:rPr lang="zh-CN" altLang="en-US" sz="2400" b="1" dirty="0">
                <a:solidFill>
                  <a:schemeClr val="tx1">
                    <a:lumMod val="65000"/>
                    <a:lumOff val="35000"/>
                  </a:schemeClr>
                </a:solidFill>
                <a:latin typeface="微软雅黑" pitchFamily="34" charset="-122"/>
                <a:ea typeface="微软雅黑" pitchFamily="34" charset="-122"/>
              </a:rPr>
              <a:t>通过全球伙伴关系网络理念，解决南海争端</a:t>
            </a:r>
          </a:p>
        </p:txBody>
      </p:sp>
      <p:grpSp>
        <p:nvGrpSpPr>
          <p:cNvPr id="3" name="组合 2"/>
          <p:cNvGrpSpPr/>
          <p:nvPr/>
        </p:nvGrpSpPr>
        <p:grpSpPr>
          <a:xfrm>
            <a:off x="1522385" y="1906413"/>
            <a:ext cx="4536504" cy="2736304"/>
            <a:chOff x="2555776" y="1995686"/>
            <a:chExt cx="4536504" cy="2736304"/>
          </a:xfrm>
        </p:grpSpPr>
        <p:sp>
          <p:nvSpPr>
            <p:cNvPr id="10" name="MH_Other_2"/>
            <p:cNvSpPr/>
            <p:nvPr>
              <p:custDataLst>
                <p:tags r:id="rId1"/>
              </p:custDataLst>
            </p:nvPr>
          </p:nvSpPr>
          <p:spPr>
            <a:xfrm>
              <a:off x="2555776" y="1995686"/>
              <a:ext cx="4536504" cy="273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2950751" y="2197365"/>
              <a:ext cx="3746554" cy="2332946"/>
            </a:xfrm>
            <a:prstGeom prst="rect">
              <a:avLst/>
            </a:prstGeom>
          </p:spPr>
          <p:txBody>
            <a:bodyPr wrap="square">
              <a:spAutoFit/>
            </a:bodyPr>
            <a:lstStyle/>
            <a:p>
              <a:pPr marL="285750" indent="-285750" algn="just">
                <a:lnSpc>
                  <a:spcPct val="130000"/>
                </a:lnSpc>
                <a:buFont typeface="Wingdings" panose="05000000000000000000" pitchFamily="2" charset="2"/>
                <a:buChar char="u"/>
              </a:pPr>
              <a:r>
                <a:rPr lang="zh-CN" altLang="zh-CN" sz="1600" b="1" dirty="0">
                  <a:solidFill>
                    <a:schemeClr val="bg1"/>
                  </a:solidFill>
                  <a:latin typeface="微软雅黑" panose="020B0503020204020204" pitchFamily="34" charset="-122"/>
                  <a:ea typeface="微软雅黑" panose="020B0503020204020204" pitchFamily="34" charset="-122"/>
                </a:rPr>
                <a:t>目前</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zh-CN" sz="1600" b="1" dirty="0">
                  <a:solidFill>
                    <a:schemeClr val="bg1"/>
                  </a:solidFill>
                  <a:latin typeface="微软雅黑" panose="020B0503020204020204" pitchFamily="34" charset="-122"/>
                  <a:ea typeface="微软雅黑" panose="020B0503020204020204" pitchFamily="34" charset="-122"/>
                </a:rPr>
                <a:t>中国正在通过全球伙伴关系网络理念，积极推动与相关国家共同形成一套关于南海安全的国际规则，增加国家间的信任度和安全感。</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u"/>
              </a:pPr>
              <a:r>
                <a:rPr lang="zh-CN" altLang="zh-CN" sz="1600" b="1" dirty="0">
                  <a:solidFill>
                    <a:schemeClr val="bg1"/>
                  </a:solidFill>
                  <a:latin typeface="微软雅黑" panose="020B0503020204020204" pitchFamily="34" charset="-122"/>
                  <a:ea typeface="微软雅黑" panose="020B0503020204020204" pitchFamily="34" charset="-122"/>
                </a:rPr>
                <a:t>未来，全球伙伴关系网络不仅用于中国周边安全</a:t>
              </a:r>
              <a:r>
                <a:rPr lang="zh-CN" altLang="en-US" sz="1600" b="1" dirty="0">
                  <a:solidFill>
                    <a:schemeClr val="bg1"/>
                  </a:solidFill>
                  <a:latin typeface="微软雅黑" panose="020B0503020204020204" pitchFamily="34" charset="-122"/>
                  <a:ea typeface="微软雅黑" panose="020B0503020204020204" pitchFamily="34" charset="-122"/>
                </a:rPr>
                <a:t>问题</a:t>
              </a:r>
              <a:r>
                <a:rPr lang="zh-CN" altLang="zh-CN" sz="1600" b="1" dirty="0">
                  <a:solidFill>
                    <a:schemeClr val="bg1"/>
                  </a:solidFill>
                  <a:latin typeface="微软雅黑" panose="020B0503020204020204" pitchFamily="34" charset="-122"/>
                  <a:ea typeface="微软雅黑" panose="020B0503020204020204" pitchFamily="34" charset="-122"/>
                </a:rPr>
                <a:t>，还将作为一种新的创新和开拓，成为西方国家的楷模。</a:t>
              </a:r>
            </a:p>
          </p:txBody>
        </p:sp>
      </p:grpSp>
      <p:sp>
        <p:nvSpPr>
          <p:cNvPr id="20" name="同心圆 19"/>
          <p:cNvSpPr/>
          <p:nvPr/>
        </p:nvSpPr>
        <p:spPr>
          <a:xfrm>
            <a:off x="5765027" y="1671805"/>
            <a:ext cx="2407373" cy="2376264"/>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5817569" y="1723668"/>
            <a:ext cx="2302289" cy="2272538"/>
          </a:xfrm>
          <a:prstGeom prst="ellipse">
            <a:avLst/>
          </a:prstGeom>
          <a:blipFill>
            <a:blip r:embed="rId3"/>
            <a:srcRect/>
            <a:stretch>
              <a:fillRect l="-20795" t="-1464" r="-23077" b="-31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3827336"/>
      </p:ext>
    </p:extLst>
  </p:cSld>
  <p:clrMapOvr>
    <a:masterClrMapping/>
  </p:clrMapOvr>
  <p:transition spd="slow" advTm="0">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08601" y="329885"/>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视角二：全球性</a:t>
            </a:r>
          </a:p>
        </p:txBody>
      </p:sp>
      <p:sp>
        <p:nvSpPr>
          <p:cNvPr id="62" name="TextBox 30"/>
          <p:cNvSpPr txBox="1"/>
          <p:nvPr/>
        </p:nvSpPr>
        <p:spPr>
          <a:xfrm>
            <a:off x="1835602" y="1059582"/>
            <a:ext cx="5799468" cy="369332"/>
          </a:xfrm>
          <a:prstGeom prst="rect">
            <a:avLst/>
          </a:prstGeom>
          <a:noFill/>
        </p:spPr>
        <p:txBody>
          <a:bodyPr wrap="square" lIns="0" tIns="0" rIns="0" bIns="0" rtlCol="0">
            <a:spAutoFit/>
          </a:bodyPr>
          <a:lstStyle/>
          <a:p>
            <a:pPr marL="342900" indent="-342900" algn="ctr">
              <a:buFont typeface="Wingdings" panose="05000000000000000000" pitchFamily="2" charset="2"/>
              <a:buChar char="n"/>
            </a:pPr>
            <a:r>
              <a:rPr lang="zh-CN" altLang="zh-CN" sz="2400" b="1" dirty="0">
                <a:solidFill>
                  <a:schemeClr val="tx1">
                    <a:lumMod val="65000"/>
                    <a:lumOff val="35000"/>
                  </a:schemeClr>
                </a:solidFill>
                <a:latin typeface="微软雅黑" pitchFamily="34" charset="-122"/>
                <a:ea typeface="微软雅黑" pitchFamily="34" charset="-122"/>
              </a:rPr>
              <a:t>全球伙伴关系网络代表着一种全球视野</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12" name="矩形 11"/>
          <p:cNvSpPr/>
          <p:nvPr/>
        </p:nvSpPr>
        <p:spPr>
          <a:xfrm>
            <a:off x="2267744" y="1891157"/>
            <a:ext cx="5611965" cy="960263"/>
          </a:xfrm>
          <a:prstGeom prst="rect">
            <a:avLst/>
          </a:prstGeom>
          <a:noFill/>
        </p:spPr>
        <p:txBody>
          <a:bodyPr wrap="square" lIns="0" tIns="0" rIns="0" bIns="0" rtlCol="0">
            <a:spAutoFit/>
          </a:bodyPr>
          <a:lstStyle/>
          <a:p>
            <a:pPr algn="just">
              <a:lnSpc>
                <a:spcPct val="130000"/>
              </a:lnSpc>
            </a:pP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中国的外交主要集中于维护本土安全，其核心是周边问题。而影响周边国土安全最重要的要素就是大国</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。因此，</a:t>
            </a:r>
            <a:r>
              <a:rPr lang="zh-CN" altLang="zh-CN" sz="1600" b="1" dirty="0">
                <a:solidFill>
                  <a:schemeClr val="tx1">
                    <a:lumMod val="75000"/>
                    <a:lumOff val="25000"/>
                  </a:schemeClr>
                </a:solidFill>
                <a:latin typeface="微软雅黑" pitchFamily="34" charset="-122"/>
                <a:ea typeface="微软雅黑" pitchFamily="34" charset="-122"/>
                <a:cs typeface="宋体" pitchFamily="2" charset="-122"/>
              </a:rPr>
              <a:t>周边和大国是近代200多年间中国外交最主要、最牵扯精力的两个方面。</a:t>
            </a:r>
          </a:p>
        </p:txBody>
      </p:sp>
      <p:grpSp>
        <p:nvGrpSpPr>
          <p:cNvPr id="13" name="组合 12"/>
          <p:cNvGrpSpPr/>
          <p:nvPr/>
        </p:nvGrpSpPr>
        <p:grpSpPr>
          <a:xfrm>
            <a:off x="890307" y="1759220"/>
            <a:ext cx="1224136" cy="1224136"/>
            <a:chOff x="2258730" y="2112361"/>
            <a:chExt cx="950138" cy="950136"/>
          </a:xfrm>
        </p:grpSpPr>
        <p:grpSp>
          <p:nvGrpSpPr>
            <p:cNvPr id="14" name="组合 1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椭圆 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5" name="TextBox 94"/>
            <p:cNvSpPr txBox="1"/>
            <p:nvPr/>
          </p:nvSpPr>
          <p:spPr>
            <a:xfrm>
              <a:off x="2398455" y="2300764"/>
              <a:ext cx="670686" cy="573328"/>
            </a:xfrm>
            <a:prstGeom prst="rect">
              <a:avLst/>
            </a:prstGeom>
            <a:noFill/>
          </p:spPr>
          <p:txBody>
            <a:bodyPr wrap="square" lIns="0" tIns="0" rIns="0" bIns="0" rtlCol="0">
              <a:spAutoFit/>
            </a:bodyPr>
            <a:lstStyle/>
            <a:p>
              <a:pPr algn="ctr"/>
              <a:r>
                <a:rPr lang="zh-CN" altLang="zh-CN" sz="2400" b="1" dirty="0">
                  <a:solidFill>
                    <a:schemeClr val="accent2"/>
                  </a:solidFill>
                  <a:latin typeface="微软雅黑" pitchFamily="34" charset="-122"/>
                  <a:ea typeface="微软雅黑" pitchFamily="34" charset="-122"/>
                  <a:cs typeface="宋体" pitchFamily="2" charset="-122"/>
                </a:rPr>
                <a:t>近代</a:t>
              </a:r>
              <a:endParaRPr lang="en-US" altLang="zh-CN" sz="2400" b="1" dirty="0">
                <a:solidFill>
                  <a:schemeClr val="accent2"/>
                </a:solidFill>
                <a:latin typeface="微软雅黑" pitchFamily="34" charset="-122"/>
                <a:ea typeface="微软雅黑" pitchFamily="34" charset="-122"/>
                <a:cs typeface="宋体" pitchFamily="2" charset="-122"/>
              </a:endParaRPr>
            </a:p>
            <a:p>
              <a:pPr algn="ctr"/>
              <a:r>
                <a:rPr lang="zh-CN" altLang="zh-CN" sz="2400" b="1" dirty="0">
                  <a:solidFill>
                    <a:schemeClr val="accent2"/>
                  </a:solidFill>
                  <a:latin typeface="微软雅黑" pitchFamily="34" charset="-122"/>
                  <a:ea typeface="微软雅黑" pitchFamily="34" charset="-122"/>
                  <a:cs typeface="宋体" pitchFamily="2" charset="-122"/>
                </a:rPr>
                <a:t>以来</a:t>
              </a:r>
              <a:endParaRPr lang="zh-CN" altLang="en-US" sz="2400" b="1" dirty="0">
                <a:solidFill>
                  <a:schemeClr val="accent2"/>
                </a:solidFill>
                <a:latin typeface="微软雅黑" pitchFamily="34" charset="-122"/>
                <a:ea typeface="微软雅黑" pitchFamily="34" charset="-122"/>
              </a:endParaRPr>
            </a:p>
          </p:txBody>
        </p:sp>
      </p:grpSp>
      <p:grpSp>
        <p:nvGrpSpPr>
          <p:cNvPr id="22" name="组合 21"/>
          <p:cNvGrpSpPr/>
          <p:nvPr/>
        </p:nvGrpSpPr>
        <p:grpSpPr>
          <a:xfrm>
            <a:off x="1528012" y="3306684"/>
            <a:ext cx="1224136" cy="1224136"/>
            <a:chOff x="2258730" y="2112361"/>
            <a:chExt cx="950138" cy="950136"/>
          </a:xfrm>
        </p:grpSpPr>
        <p:grpSp>
          <p:nvGrpSpPr>
            <p:cNvPr id="23" name="组合 22"/>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24" name="TextBox 94"/>
            <p:cNvSpPr txBox="1"/>
            <p:nvPr/>
          </p:nvSpPr>
          <p:spPr>
            <a:xfrm>
              <a:off x="2327754" y="2317227"/>
              <a:ext cx="789673" cy="573328"/>
            </a:xfrm>
            <a:prstGeom prst="rect">
              <a:avLst/>
            </a:prstGeom>
            <a:noFill/>
          </p:spPr>
          <p:txBody>
            <a:bodyPr wrap="square" lIns="0" tIns="0" rIns="0" bIns="0" rtlCol="0">
              <a:spAutoFit/>
            </a:bodyPr>
            <a:lstStyle/>
            <a:p>
              <a:pPr algn="ctr"/>
              <a:r>
                <a:rPr lang="zh-CN" altLang="en-US" sz="2400" b="1" dirty="0">
                  <a:solidFill>
                    <a:schemeClr val="accent5"/>
                  </a:solidFill>
                  <a:latin typeface="微软雅黑" pitchFamily="34" charset="-122"/>
                  <a:ea typeface="微软雅黑" pitchFamily="34" charset="-122"/>
                </a:rPr>
                <a:t>十八大以来</a:t>
              </a:r>
            </a:p>
          </p:txBody>
        </p:sp>
      </p:grpSp>
      <p:sp>
        <p:nvSpPr>
          <p:cNvPr id="2" name="矩形 1"/>
          <p:cNvSpPr/>
          <p:nvPr/>
        </p:nvSpPr>
        <p:spPr>
          <a:xfrm>
            <a:off x="2872423" y="3299785"/>
            <a:ext cx="5611965" cy="1280351"/>
          </a:xfrm>
          <a:prstGeom prst="rect">
            <a:avLst/>
          </a:prstGeom>
          <a:noFill/>
        </p:spPr>
        <p:txBody>
          <a:bodyPr wrap="square" lIns="0" tIns="0" rIns="0" bIns="0" rtlCol="0">
            <a:spAutoFit/>
          </a:bodyPr>
          <a:lstStyle/>
          <a:p>
            <a:pPr algn="just">
              <a:lnSpc>
                <a:spcPct val="130000"/>
              </a:lnSpc>
            </a:pPr>
            <a:r>
              <a:rPr lang="zh-CN" altLang="zh-CN" sz="1600" b="1" dirty="0">
                <a:solidFill>
                  <a:schemeClr val="tx1">
                    <a:lumMod val="75000"/>
                    <a:lumOff val="25000"/>
                  </a:schemeClr>
                </a:solidFill>
                <a:latin typeface="微软雅黑" pitchFamily="34" charset="-122"/>
                <a:ea typeface="微软雅黑" pitchFamily="34" charset="-122"/>
                <a:cs typeface="宋体" pitchFamily="2" charset="-122"/>
              </a:rPr>
              <a:t>中国外交呈现出</a:t>
            </a:r>
            <a:r>
              <a:rPr lang="zh-CN" altLang="en-US" sz="1600" b="1" dirty="0">
                <a:solidFill>
                  <a:schemeClr val="tx1">
                    <a:lumMod val="75000"/>
                    <a:lumOff val="25000"/>
                  </a:schemeClr>
                </a:solidFill>
                <a:latin typeface="微软雅黑" pitchFamily="34" charset="-122"/>
                <a:ea typeface="微软雅黑" pitchFamily="34" charset="-122"/>
                <a:cs typeface="宋体" pitchFamily="2" charset="-122"/>
              </a:rPr>
              <a:t>一个新特点，就是</a:t>
            </a:r>
            <a:r>
              <a:rPr lang="zh-CN" altLang="zh-CN" sz="1600" b="1" dirty="0">
                <a:solidFill>
                  <a:schemeClr val="tx1">
                    <a:lumMod val="75000"/>
                    <a:lumOff val="25000"/>
                  </a:schemeClr>
                </a:solidFill>
                <a:latin typeface="微软雅黑" pitchFamily="34" charset="-122"/>
                <a:ea typeface="微软雅黑" pitchFamily="34" charset="-122"/>
                <a:cs typeface="宋体" pitchFamily="2" charset="-122"/>
              </a:rPr>
              <a:t>放眼全球，打开外围空间，用外圈撬动内圈。</a:t>
            </a: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尽管大国和周边一直是中国外交上的麻烦，但如今中国越过这些麻烦，到全世界去拓展伙伴关系，反而为中国外交打开了新局面。</a:t>
            </a:r>
          </a:p>
        </p:txBody>
      </p:sp>
    </p:spTree>
    <p:extLst>
      <p:ext uri="{BB962C8B-B14F-4D97-AF65-F5344CB8AC3E}">
        <p14:creationId xmlns:p14="http://schemas.microsoft.com/office/powerpoint/2010/main" val="109133739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08601" y="329885"/>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视角三：</a:t>
            </a:r>
            <a:r>
              <a:rPr lang="zh-CN" altLang="zh-CN" sz="2800" b="1" dirty="0">
                <a:solidFill>
                  <a:schemeClr val="tx1">
                    <a:lumMod val="65000"/>
                    <a:lumOff val="35000"/>
                  </a:schemeClr>
                </a:solidFill>
                <a:latin typeface="微软雅黑" pitchFamily="34" charset="-122"/>
                <a:ea typeface="微软雅黑" pitchFamily="34" charset="-122"/>
              </a:rPr>
              <a:t>战略合作伙伴关系</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55" name="矩形 54"/>
          <p:cNvSpPr/>
          <p:nvPr/>
        </p:nvSpPr>
        <p:spPr>
          <a:xfrm>
            <a:off x="6012160" y="1203598"/>
            <a:ext cx="2309804" cy="1600438"/>
          </a:xfrm>
          <a:prstGeom prst="rect">
            <a:avLst/>
          </a:prstGeom>
          <a:noFill/>
        </p:spPr>
        <p:txBody>
          <a:bodyPr wrap="square" lIns="0" tIns="0" rIns="0" bIns="0" rtlCol="0">
            <a:spAutoFit/>
          </a:bodyPr>
          <a:lstStyle/>
          <a:p>
            <a:pPr>
              <a:lnSpc>
                <a:spcPct val="130000"/>
              </a:lnSpc>
            </a:pPr>
            <a:r>
              <a:rPr lang="zh-CN" altLang="zh-CN" sz="1600" b="1" dirty="0">
                <a:solidFill>
                  <a:schemeClr val="accent2"/>
                </a:solidFill>
                <a:latin typeface="微软雅黑" pitchFamily="34" charset="-122"/>
                <a:ea typeface="微软雅黑" pitchFamily="34" charset="-122"/>
                <a:cs typeface="宋体" pitchFamily="2" charset="-122"/>
              </a:rPr>
              <a:t>不是战略合作伙伴关系，而是战略互惠关系</a:t>
            </a:r>
            <a:r>
              <a:rPr lang="zh-CN" altLang="en-US" sz="1600" b="1" dirty="0">
                <a:solidFill>
                  <a:schemeClr val="accent2"/>
                </a:solidFill>
                <a:latin typeface="微软雅黑" pitchFamily="34" charset="-122"/>
                <a:ea typeface="微软雅黑" pitchFamily="34" charset="-122"/>
                <a:cs typeface="宋体" pitchFamily="2" charset="-122"/>
              </a:rPr>
              <a:t>。</a:t>
            </a:r>
            <a:endParaRPr lang="en-US" altLang="zh-CN" sz="1600" b="1" dirty="0">
              <a:solidFill>
                <a:schemeClr val="accent2"/>
              </a:solidFill>
              <a:latin typeface="微软雅黑" pitchFamily="34" charset="-122"/>
              <a:ea typeface="微软雅黑" pitchFamily="34" charset="-122"/>
              <a:cs typeface="宋体" pitchFamily="2" charset="-122"/>
            </a:endParaRPr>
          </a:p>
          <a:p>
            <a:pPr algn="just">
              <a:lnSpc>
                <a:spcPct val="130000"/>
              </a:lnSpc>
            </a:pP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中国在政治上的态度非常鲜明，但在经济上可以与日本进行互惠合作。</a:t>
            </a:r>
          </a:p>
        </p:txBody>
      </p:sp>
      <p:sp>
        <p:nvSpPr>
          <p:cNvPr id="4" name="矩形 3"/>
          <p:cNvSpPr/>
          <p:nvPr/>
        </p:nvSpPr>
        <p:spPr>
          <a:xfrm>
            <a:off x="6328025" y="3159161"/>
            <a:ext cx="2473827" cy="1280351"/>
          </a:xfrm>
          <a:prstGeom prst="rect">
            <a:avLst/>
          </a:prstGeom>
          <a:noFill/>
        </p:spPr>
        <p:txBody>
          <a:bodyPr wrap="square" lIns="0" tIns="0" rIns="0" bIns="0" rtlCol="0">
            <a:spAutoFit/>
          </a:bodyPr>
          <a:lstStyle/>
          <a:p>
            <a:pPr>
              <a:lnSpc>
                <a:spcPct val="130000"/>
              </a:lnSpc>
            </a:pPr>
            <a:r>
              <a:rPr lang="zh-CN" altLang="zh-CN" sz="1600" b="1" dirty="0">
                <a:solidFill>
                  <a:schemeClr val="accent3"/>
                </a:solidFill>
                <a:latin typeface="微软雅黑" pitchFamily="34" charset="-122"/>
                <a:ea typeface="微软雅黑" pitchFamily="34" charset="-122"/>
                <a:cs typeface="宋体" pitchFamily="2" charset="-122"/>
              </a:rPr>
              <a:t>全天候战略合作伙伴关系</a:t>
            </a:r>
            <a:endParaRPr lang="en-US" altLang="zh-CN" sz="1600" b="1" dirty="0">
              <a:solidFill>
                <a:schemeClr val="accent3"/>
              </a:solidFill>
              <a:latin typeface="微软雅黑" pitchFamily="34" charset="-122"/>
              <a:ea typeface="微软雅黑" pitchFamily="34" charset="-122"/>
              <a:cs typeface="宋体" pitchFamily="2" charset="-122"/>
            </a:endParaRPr>
          </a:p>
          <a:p>
            <a:pPr algn="just">
              <a:lnSpc>
                <a:spcPct val="130000"/>
              </a:lnSpc>
            </a:pP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不管国际风云如何</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变化</a:t>
            </a: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，中巴伙伴关系不变。这体现出中巴伙伴关系的亲密性。</a:t>
            </a:r>
            <a:endParaRPr lang="zh-CN" altLang="en-US" sz="1600" dirty="0">
              <a:solidFill>
                <a:schemeClr val="tx1">
                  <a:lumMod val="75000"/>
                  <a:lumOff val="25000"/>
                </a:schemeClr>
              </a:solidFill>
              <a:latin typeface="微软雅黑" pitchFamily="34" charset="-122"/>
              <a:ea typeface="微软雅黑" pitchFamily="34" charset="-122"/>
              <a:cs typeface="宋体" pitchFamily="2" charset="-122"/>
            </a:endParaRPr>
          </a:p>
        </p:txBody>
      </p:sp>
      <p:sp>
        <p:nvSpPr>
          <p:cNvPr id="5" name="矩形 4"/>
          <p:cNvSpPr/>
          <p:nvPr/>
        </p:nvSpPr>
        <p:spPr>
          <a:xfrm>
            <a:off x="838778" y="3313246"/>
            <a:ext cx="1778511" cy="1280351"/>
          </a:xfrm>
          <a:prstGeom prst="rect">
            <a:avLst/>
          </a:prstGeom>
          <a:noFill/>
        </p:spPr>
        <p:txBody>
          <a:bodyPr wrap="square" lIns="0" tIns="0" rIns="0" bIns="0" rtlCol="0">
            <a:spAutoFit/>
          </a:bodyPr>
          <a:lstStyle/>
          <a:p>
            <a:pPr algn="r">
              <a:lnSpc>
                <a:spcPct val="130000"/>
              </a:lnSpc>
            </a:pPr>
            <a:r>
              <a:rPr lang="zh-CN" altLang="zh-CN" sz="1600" b="1" dirty="0">
                <a:solidFill>
                  <a:srgbClr val="FFC000"/>
                </a:solidFill>
                <a:latin typeface="微软雅黑" pitchFamily="34" charset="-122"/>
                <a:ea typeface="微软雅黑" pitchFamily="34" charset="-122"/>
                <a:cs typeface="宋体" pitchFamily="2" charset="-122"/>
              </a:rPr>
              <a:t>创新战略伙伴关系</a:t>
            </a:r>
            <a:endParaRPr lang="en-US" altLang="zh-CN" sz="1600" b="1" dirty="0">
              <a:solidFill>
                <a:srgbClr val="FFC000"/>
              </a:solidFill>
              <a:latin typeface="微软雅黑" pitchFamily="34" charset="-122"/>
              <a:ea typeface="微软雅黑" pitchFamily="34" charset="-122"/>
              <a:cs typeface="宋体" pitchFamily="2" charset="-122"/>
            </a:endParaRPr>
          </a:p>
          <a:p>
            <a:pPr algn="just">
              <a:lnSpc>
                <a:spcPct val="130000"/>
              </a:lnSpc>
            </a:pP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中国希望在技术创新领域能</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与瑞士开展</a:t>
            </a: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更多合作</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a:t>
            </a:r>
            <a:endParaRPr lang="zh-CN" altLang="zh-CN" sz="1600" dirty="0">
              <a:solidFill>
                <a:schemeClr val="tx1">
                  <a:lumMod val="75000"/>
                  <a:lumOff val="25000"/>
                </a:schemeClr>
              </a:solidFill>
              <a:latin typeface="微软雅黑" pitchFamily="34" charset="-122"/>
              <a:ea typeface="微软雅黑" pitchFamily="34" charset="-122"/>
              <a:cs typeface="宋体" pitchFamily="2" charset="-122"/>
            </a:endParaRPr>
          </a:p>
        </p:txBody>
      </p:sp>
      <p:grpSp>
        <p:nvGrpSpPr>
          <p:cNvPr id="7" name="组合 6"/>
          <p:cNvGrpSpPr/>
          <p:nvPr/>
        </p:nvGrpSpPr>
        <p:grpSpPr>
          <a:xfrm>
            <a:off x="2422362" y="1204027"/>
            <a:ext cx="3793154" cy="3600400"/>
            <a:chOff x="2692480" y="1059582"/>
            <a:chExt cx="3793154" cy="3600400"/>
          </a:xfrm>
        </p:grpSpPr>
        <p:sp>
          <p:nvSpPr>
            <p:cNvPr id="47" name="MH_SubTitle_4"/>
            <p:cNvSpPr/>
            <p:nvPr>
              <p:custDataLst>
                <p:tags r:id="rId1"/>
              </p:custDataLst>
            </p:nvPr>
          </p:nvSpPr>
          <p:spPr>
            <a:xfrm>
              <a:off x="2692480" y="1480459"/>
              <a:ext cx="1823265" cy="1393839"/>
            </a:xfrm>
            <a:custGeom>
              <a:avLst/>
              <a:gdLst>
                <a:gd name="connsiteX0" fmla="*/ 0 w 2033915"/>
                <a:gd name="connsiteY0" fmla="*/ 0 h 2178473"/>
                <a:gd name="connsiteX1" fmla="*/ 2033915 w 2033915"/>
                <a:gd name="connsiteY1" fmla="*/ 0 h 2178473"/>
                <a:gd name="connsiteX2" fmla="*/ 2033915 w 2033915"/>
                <a:gd name="connsiteY2" fmla="*/ 2178473 h 2178473"/>
                <a:gd name="connsiteX3" fmla="*/ 0 w 2033915"/>
                <a:gd name="connsiteY3" fmla="*/ 2178473 h 2178473"/>
                <a:gd name="connsiteX4" fmla="*/ 0 w 2033915"/>
                <a:gd name="connsiteY4" fmla="*/ 0 h 2178473"/>
                <a:gd name="connsiteX0" fmla="*/ 0 w 2033915"/>
                <a:gd name="connsiteY0" fmla="*/ 0 h 2219416"/>
                <a:gd name="connsiteX1" fmla="*/ 2033915 w 2033915"/>
                <a:gd name="connsiteY1" fmla="*/ 0 h 2219416"/>
                <a:gd name="connsiteX2" fmla="*/ 2033915 w 2033915"/>
                <a:gd name="connsiteY2" fmla="*/ 2178473 h 2219416"/>
                <a:gd name="connsiteX3" fmla="*/ 0 w 2033915"/>
                <a:gd name="connsiteY3" fmla="*/ 2219416 h 2219416"/>
                <a:gd name="connsiteX4" fmla="*/ 0 w 2033915"/>
                <a:gd name="connsiteY4" fmla="*/ 0 h 2219416"/>
                <a:gd name="connsiteX0" fmla="*/ 0 w 2033915"/>
                <a:gd name="connsiteY0" fmla="*/ 0 h 2219416"/>
                <a:gd name="connsiteX1" fmla="*/ 2033915 w 2033915"/>
                <a:gd name="connsiteY1" fmla="*/ 0 h 2219416"/>
                <a:gd name="connsiteX2" fmla="*/ 2033915 w 2033915"/>
                <a:gd name="connsiteY2" fmla="*/ 2219416 h 2219416"/>
                <a:gd name="connsiteX3" fmla="*/ 0 w 2033915"/>
                <a:gd name="connsiteY3" fmla="*/ 2219416 h 2219416"/>
                <a:gd name="connsiteX4" fmla="*/ 0 w 2033915"/>
                <a:gd name="connsiteY4" fmla="*/ 0 h 2219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3915" h="2219416">
                  <a:moveTo>
                    <a:pt x="0" y="0"/>
                  </a:moveTo>
                  <a:lnTo>
                    <a:pt x="2033915" y="0"/>
                  </a:lnTo>
                  <a:lnTo>
                    <a:pt x="2033915" y="2219416"/>
                  </a:lnTo>
                  <a:lnTo>
                    <a:pt x="0" y="2219416"/>
                  </a:lnTo>
                  <a:lnTo>
                    <a:pt x="0" y="0"/>
                  </a:lnTo>
                  <a:close/>
                </a:path>
              </a:pathLst>
            </a:custGeom>
            <a:solidFill>
              <a:schemeClr val="accent5"/>
            </a:solidFill>
            <a:ln w="25400" cap="flat" cmpd="sng" algn="ctr">
              <a:noFill/>
              <a:prstDash val="solid"/>
            </a:ln>
            <a:effectLst/>
          </p:spPr>
          <p:txBody>
            <a:bodyPr rot="0" spcFirstLastPara="0" vertOverflow="overflow" horzOverflow="overflow" vert="horz" wrap="square" lIns="54000" tIns="243000" rIns="54000" bIns="135000" numCol="1" spcCol="0" rtlCol="0" fromWordArt="0" anchor="ctr" anchorCtr="0" forceAA="0" compatLnSpc="1">
              <a:prstTxWarp prst="textNoShape">
                <a:avLst/>
              </a:prstTxWarp>
              <a:normAutofit/>
            </a:bodyPr>
            <a:lstStyle/>
            <a:p>
              <a:pPr algn="ctr">
                <a:lnSpc>
                  <a:spcPct val="130000"/>
                </a:lnSpc>
                <a:defRPr/>
              </a:pPr>
              <a:endParaRPr lang="zh-CN" altLang="en-US" sz="1200" kern="0" dirty="0">
                <a:solidFill>
                  <a:srgbClr val="FFFFFF"/>
                </a:solidFill>
              </a:endParaRPr>
            </a:p>
          </p:txBody>
        </p:sp>
        <p:sp>
          <p:nvSpPr>
            <p:cNvPr id="48" name="MH_SubTitle_2"/>
            <p:cNvSpPr/>
            <p:nvPr>
              <p:custDataLst>
                <p:tags r:id="rId2"/>
              </p:custDataLst>
            </p:nvPr>
          </p:nvSpPr>
          <p:spPr>
            <a:xfrm>
              <a:off x="4628254" y="2957973"/>
              <a:ext cx="1857380" cy="1393839"/>
            </a:xfrm>
            <a:custGeom>
              <a:avLst/>
              <a:gdLst>
                <a:gd name="connsiteX0" fmla="*/ 0 w 1797170"/>
                <a:gd name="connsiteY0" fmla="*/ 0 h 1249271"/>
                <a:gd name="connsiteX1" fmla="*/ 1797170 w 1797170"/>
                <a:gd name="connsiteY1" fmla="*/ 0 h 1249271"/>
                <a:gd name="connsiteX2" fmla="*/ 1797170 w 1797170"/>
                <a:gd name="connsiteY2" fmla="*/ 1249271 h 1249271"/>
                <a:gd name="connsiteX3" fmla="*/ 0 w 1797170"/>
                <a:gd name="connsiteY3" fmla="*/ 1249271 h 1249271"/>
              </a:gdLst>
              <a:ahLst/>
              <a:cxnLst>
                <a:cxn ang="0">
                  <a:pos x="connsiteX0" y="connsiteY0"/>
                </a:cxn>
                <a:cxn ang="0">
                  <a:pos x="connsiteX1" y="connsiteY1"/>
                </a:cxn>
                <a:cxn ang="0">
                  <a:pos x="connsiteX2" y="connsiteY2"/>
                </a:cxn>
                <a:cxn ang="0">
                  <a:pos x="connsiteX3" y="connsiteY3"/>
                </a:cxn>
              </a:cxnLst>
              <a:rect l="l" t="t" r="r" b="b"/>
              <a:pathLst>
                <a:path w="1797170" h="1249271">
                  <a:moveTo>
                    <a:pt x="0" y="0"/>
                  </a:moveTo>
                  <a:lnTo>
                    <a:pt x="1797170" y="0"/>
                  </a:lnTo>
                  <a:lnTo>
                    <a:pt x="1797170" y="1249271"/>
                  </a:lnTo>
                  <a:lnTo>
                    <a:pt x="0" y="1249271"/>
                  </a:lnTo>
                  <a:close/>
                </a:path>
              </a:pathLst>
            </a:custGeom>
            <a:solidFill>
              <a:schemeClr val="accent3"/>
            </a:solidFill>
            <a:ln w="25400" cap="flat" cmpd="sng" algn="ctr">
              <a:noFill/>
              <a:prstDash val="solid"/>
            </a:ln>
            <a:effectLst/>
          </p:spPr>
          <p:txBody>
            <a:bodyPr rot="0" spcFirstLastPara="0" vertOverflow="overflow" horzOverflow="overflow" vert="horz" wrap="square" lIns="54000" tIns="297000" rIns="54000" bIns="135000" numCol="1" spcCol="0" rtlCol="0" fromWordArt="0" anchor="t" anchorCtr="0" forceAA="0" compatLnSpc="1">
              <a:prstTxWarp prst="textNoShape">
                <a:avLst/>
              </a:prstTxWarp>
              <a:normAutofit/>
            </a:bodyPr>
            <a:lstStyle/>
            <a:p>
              <a:pPr algn="ctr">
                <a:lnSpc>
                  <a:spcPct val="130000"/>
                </a:lnSpc>
                <a:defRPr/>
              </a:pPr>
              <a:endParaRPr lang="zh-CN" altLang="en-US" sz="1200" kern="0" dirty="0">
                <a:solidFill>
                  <a:srgbClr val="FFFFFF"/>
                </a:solidFill>
              </a:endParaRPr>
            </a:p>
          </p:txBody>
        </p:sp>
        <p:sp>
          <p:nvSpPr>
            <p:cNvPr id="49" name="MH_SubTitle_1"/>
            <p:cNvSpPr/>
            <p:nvPr>
              <p:custDataLst>
                <p:tags r:id="rId3"/>
              </p:custDataLst>
            </p:nvPr>
          </p:nvSpPr>
          <p:spPr>
            <a:xfrm>
              <a:off x="4628256" y="1059582"/>
              <a:ext cx="1515829" cy="1814716"/>
            </a:xfrm>
            <a:custGeom>
              <a:avLst/>
              <a:gdLst>
                <a:gd name="connsiteX0" fmla="*/ 0 w 1249271"/>
                <a:gd name="connsiteY0" fmla="*/ 0 h 1626495"/>
                <a:gd name="connsiteX1" fmla="*/ 1249271 w 1249271"/>
                <a:gd name="connsiteY1" fmla="*/ 0 h 1626495"/>
                <a:gd name="connsiteX2" fmla="*/ 1249271 w 1249271"/>
                <a:gd name="connsiteY2" fmla="*/ 1626495 h 1626495"/>
                <a:gd name="connsiteX3" fmla="*/ 0 w 1249271"/>
                <a:gd name="connsiteY3" fmla="*/ 1626495 h 1626495"/>
              </a:gdLst>
              <a:ahLst/>
              <a:cxnLst>
                <a:cxn ang="0">
                  <a:pos x="connsiteX0" y="connsiteY0"/>
                </a:cxn>
                <a:cxn ang="0">
                  <a:pos x="connsiteX1" y="connsiteY1"/>
                </a:cxn>
                <a:cxn ang="0">
                  <a:pos x="connsiteX2" y="connsiteY2"/>
                </a:cxn>
                <a:cxn ang="0">
                  <a:pos x="connsiteX3" y="connsiteY3"/>
                </a:cxn>
              </a:cxnLst>
              <a:rect l="l" t="t" r="r" b="b"/>
              <a:pathLst>
                <a:path w="1249271" h="1626495">
                  <a:moveTo>
                    <a:pt x="0" y="0"/>
                  </a:moveTo>
                  <a:lnTo>
                    <a:pt x="1249271" y="0"/>
                  </a:lnTo>
                  <a:lnTo>
                    <a:pt x="1249271" y="1626495"/>
                  </a:lnTo>
                  <a:lnTo>
                    <a:pt x="0" y="1626495"/>
                  </a:lnTo>
                  <a:close/>
                </a:path>
              </a:pathLst>
            </a:custGeom>
            <a:solidFill>
              <a:schemeClr val="accent2"/>
            </a:solidFill>
            <a:ln w="25400" cap="flat" cmpd="sng" algn="ctr">
              <a:noFill/>
              <a:prstDash val="solid"/>
            </a:ln>
            <a:effectLst/>
          </p:spPr>
          <p:txBody>
            <a:bodyPr rot="0" spcFirstLastPara="0" vertOverflow="overflow" horzOverflow="overflow" vert="horz" wrap="square" lIns="54000" tIns="243000" rIns="54000" bIns="135000" numCol="1" spcCol="0" rtlCol="0" fromWordArt="0" anchor="ctr" anchorCtr="0" forceAA="0" compatLnSpc="1">
              <a:prstTxWarp prst="textNoShape">
                <a:avLst/>
              </a:prstTxWarp>
              <a:normAutofit/>
            </a:bodyPr>
            <a:lstStyle/>
            <a:p>
              <a:pPr algn="ctr">
                <a:lnSpc>
                  <a:spcPct val="130000"/>
                </a:lnSpc>
                <a:defRPr/>
              </a:pPr>
              <a:endParaRPr lang="zh-CN" altLang="en-US" sz="1200" kern="0" dirty="0">
                <a:solidFill>
                  <a:srgbClr val="FFFFFF"/>
                </a:solidFill>
              </a:endParaRPr>
            </a:p>
          </p:txBody>
        </p:sp>
        <p:sp>
          <p:nvSpPr>
            <p:cNvPr id="50" name="MH_SubTitle_3"/>
            <p:cNvSpPr/>
            <p:nvPr>
              <p:custDataLst>
                <p:tags r:id="rId4"/>
              </p:custDataLst>
            </p:nvPr>
          </p:nvSpPr>
          <p:spPr>
            <a:xfrm>
              <a:off x="2999916" y="2957973"/>
              <a:ext cx="1515829" cy="1702009"/>
            </a:xfrm>
            <a:custGeom>
              <a:avLst/>
              <a:gdLst>
                <a:gd name="connsiteX0" fmla="*/ 0 w 1249271"/>
                <a:gd name="connsiteY0" fmla="*/ 0 h 1626495"/>
                <a:gd name="connsiteX1" fmla="*/ 1249271 w 1249271"/>
                <a:gd name="connsiteY1" fmla="*/ 0 h 1626495"/>
                <a:gd name="connsiteX2" fmla="*/ 1249271 w 1249271"/>
                <a:gd name="connsiteY2" fmla="*/ 1626495 h 1626495"/>
                <a:gd name="connsiteX3" fmla="*/ 0 w 1249271"/>
                <a:gd name="connsiteY3" fmla="*/ 1626495 h 1626495"/>
              </a:gdLst>
              <a:ahLst/>
              <a:cxnLst>
                <a:cxn ang="0">
                  <a:pos x="connsiteX0" y="connsiteY0"/>
                </a:cxn>
                <a:cxn ang="0">
                  <a:pos x="connsiteX1" y="connsiteY1"/>
                </a:cxn>
                <a:cxn ang="0">
                  <a:pos x="connsiteX2" y="connsiteY2"/>
                </a:cxn>
                <a:cxn ang="0">
                  <a:pos x="connsiteX3" y="connsiteY3"/>
                </a:cxn>
              </a:cxnLst>
              <a:rect l="l" t="t" r="r" b="b"/>
              <a:pathLst>
                <a:path w="1249271" h="1626495">
                  <a:moveTo>
                    <a:pt x="0" y="0"/>
                  </a:moveTo>
                  <a:lnTo>
                    <a:pt x="1249271" y="0"/>
                  </a:lnTo>
                  <a:lnTo>
                    <a:pt x="1249271" y="1626495"/>
                  </a:lnTo>
                  <a:lnTo>
                    <a:pt x="0" y="1626495"/>
                  </a:lnTo>
                  <a:close/>
                </a:path>
              </a:pathLst>
            </a:custGeom>
            <a:solidFill>
              <a:schemeClr val="accent4"/>
            </a:solidFill>
            <a:ln w="25400" cap="flat" cmpd="sng" algn="ctr">
              <a:noFill/>
              <a:prstDash val="solid"/>
            </a:ln>
            <a:effectLst/>
          </p:spPr>
          <p:txBody>
            <a:bodyPr rot="0" spcFirstLastPara="0" vertOverflow="overflow" horzOverflow="overflow" vert="horz" wrap="square" lIns="54000" tIns="297000" rIns="54000" bIns="135000" numCol="1" spcCol="0" rtlCol="0" fromWordArt="0" anchor="t" anchorCtr="0" forceAA="0" compatLnSpc="1">
              <a:prstTxWarp prst="textNoShape">
                <a:avLst/>
              </a:prstTxWarp>
              <a:normAutofit/>
            </a:bodyPr>
            <a:lstStyle/>
            <a:p>
              <a:pPr algn="ctr">
                <a:lnSpc>
                  <a:spcPct val="130000"/>
                </a:lnSpc>
              </a:pPr>
              <a:endParaRPr lang="zh-CN" altLang="en-US" sz="1200" kern="0" dirty="0">
                <a:solidFill>
                  <a:srgbClr val="FFFFFF"/>
                </a:solidFill>
              </a:endParaRPr>
            </a:p>
          </p:txBody>
        </p:sp>
        <p:grpSp>
          <p:nvGrpSpPr>
            <p:cNvPr id="6" name="组合 5"/>
            <p:cNvGrpSpPr/>
            <p:nvPr/>
          </p:nvGrpSpPr>
          <p:grpSpPr>
            <a:xfrm>
              <a:off x="3029874" y="2392509"/>
              <a:ext cx="3084252" cy="1280714"/>
              <a:chOff x="2999916" y="2379322"/>
              <a:chExt cx="3144169" cy="1280714"/>
            </a:xfrm>
          </p:grpSpPr>
          <p:sp>
            <p:nvSpPr>
              <p:cNvPr id="45" name="圆角矩形 44"/>
              <p:cNvSpPr/>
              <p:nvPr/>
            </p:nvSpPr>
            <p:spPr>
              <a:xfrm>
                <a:off x="2999916" y="2379322"/>
                <a:ext cx="3144169" cy="1280714"/>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6" name="圆角矩形 45"/>
              <p:cNvSpPr/>
              <p:nvPr/>
            </p:nvSpPr>
            <p:spPr>
              <a:xfrm>
                <a:off x="3039144" y="2419573"/>
                <a:ext cx="3065710" cy="1200215"/>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51" name="TextBox 94"/>
            <p:cNvSpPr txBox="1"/>
            <p:nvPr/>
          </p:nvSpPr>
          <p:spPr>
            <a:xfrm>
              <a:off x="4877471" y="1543393"/>
              <a:ext cx="1017397" cy="369332"/>
            </a:xfrm>
            <a:prstGeom prst="rect">
              <a:avLst/>
            </a:prstGeom>
            <a:noFill/>
          </p:spPr>
          <p:txBody>
            <a:bodyPr wrap="square" lIns="0" tIns="0" rIns="0" bIns="0" rtlCol="0">
              <a:spAutoFit/>
            </a:bodyPr>
            <a:lstStyle/>
            <a:p>
              <a:pPr algn="ctr"/>
              <a:r>
                <a:rPr lang="zh-CN" altLang="en-US" sz="2400" b="1" dirty="0">
                  <a:solidFill>
                    <a:schemeClr val="bg1"/>
                  </a:solidFill>
                  <a:latin typeface="微软雅黑" pitchFamily="34" charset="-122"/>
                  <a:ea typeface="微软雅黑" pitchFamily="34" charset="-122"/>
                </a:rPr>
                <a:t>中日</a:t>
              </a:r>
            </a:p>
          </p:txBody>
        </p:sp>
        <p:sp>
          <p:nvSpPr>
            <p:cNvPr id="52" name="TextBox 94"/>
            <p:cNvSpPr txBox="1"/>
            <p:nvPr/>
          </p:nvSpPr>
          <p:spPr>
            <a:xfrm>
              <a:off x="5096729" y="3798173"/>
              <a:ext cx="1017397" cy="369332"/>
            </a:xfrm>
            <a:prstGeom prst="rect">
              <a:avLst/>
            </a:prstGeom>
            <a:noFill/>
          </p:spPr>
          <p:txBody>
            <a:bodyPr wrap="square" lIns="0" tIns="0" rIns="0" bIns="0" rtlCol="0">
              <a:spAutoFit/>
            </a:bodyPr>
            <a:lstStyle/>
            <a:p>
              <a:pPr algn="ctr"/>
              <a:r>
                <a:rPr lang="zh-CN" altLang="en-US" sz="2400" b="1" dirty="0">
                  <a:solidFill>
                    <a:schemeClr val="bg1"/>
                  </a:solidFill>
                  <a:latin typeface="微软雅黑" pitchFamily="34" charset="-122"/>
                  <a:ea typeface="微软雅黑" pitchFamily="34" charset="-122"/>
                </a:rPr>
                <a:t>中巴</a:t>
              </a:r>
            </a:p>
          </p:txBody>
        </p:sp>
        <p:sp>
          <p:nvSpPr>
            <p:cNvPr id="53" name="TextBox 94"/>
            <p:cNvSpPr txBox="1"/>
            <p:nvPr/>
          </p:nvSpPr>
          <p:spPr>
            <a:xfrm>
              <a:off x="3249131" y="3968341"/>
              <a:ext cx="1017397" cy="369332"/>
            </a:xfrm>
            <a:prstGeom prst="rect">
              <a:avLst/>
            </a:prstGeom>
            <a:noFill/>
          </p:spPr>
          <p:txBody>
            <a:bodyPr wrap="square" lIns="0" tIns="0" rIns="0" bIns="0" rtlCol="0">
              <a:spAutoFit/>
            </a:bodyPr>
            <a:lstStyle/>
            <a:p>
              <a:pPr algn="ctr"/>
              <a:r>
                <a:rPr lang="zh-CN" altLang="en-US" sz="2400" b="1" dirty="0">
                  <a:solidFill>
                    <a:schemeClr val="bg1"/>
                  </a:solidFill>
                  <a:latin typeface="微软雅黑" pitchFamily="34" charset="-122"/>
                  <a:ea typeface="微软雅黑" pitchFamily="34" charset="-122"/>
                </a:rPr>
                <a:t>中瑞</a:t>
              </a:r>
            </a:p>
          </p:txBody>
        </p:sp>
        <p:sp>
          <p:nvSpPr>
            <p:cNvPr id="54" name="TextBox 94"/>
            <p:cNvSpPr txBox="1"/>
            <p:nvPr/>
          </p:nvSpPr>
          <p:spPr>
            <a:xfrm>
              <a:off x="3095413" y="1821006"/>
              <a:ext cx="1017397" cy="369332"/>
            </a:xfrm>
            <a:prstGeom prst="rect">
              <a:avLst/>
            </a:prstGeom>
            <a:noFill/>
          </p:spPr>
          <p:txBody>
            <a:bodyPr wrap="square" lIns="0" tIns="0" rIns="0" bIns="0" rtlCol="0">
              <a:spAutoFit/>
            </a:bodyPr>
            <a:lstStyle/>
            <a:p>
              <a:pPr algn="ctr"/>
              <a:r>
                <a:rPr lang="zh-CN" altLang="en-US" sz="2400" b="1" dirty="0">
                  <a:solidFill>
                    <a:schemeClr val="bg1"/>
                  </a:solidFill>
                  <a:latin typeface="微软雅黑" pitchFamily="34" charset="-122"/>
                  <a:ea typeface="微软雅黑" pitchFamily="34" charset="-122"/>
                </a:rPr>
                <a:t>中英</a:t>
              </a:r>
            </a:p>
          </p:txBody>
        </p:sp>
        <p:sp>
          <p:nvSpPr>
            <p:cNvPr id="56" name="矩形 55"/>
            <p:cNvSpPr/>
            <p:nvPr/>
          </p:nvSpPr>
          <p:spPr>
            <a:xfrm>
              <a:off x="3059832" y="2504456"/>
              <a:ext cx="2992262" cy="1089529"/>
            </a:xfrm>
            <a:prstGeom prst="rect">
              <a:avLst/>
            </a:prstGeom>
          </p:spPr>
          <p:txBody>
            <a:bodyPr wrap="square">
              <a:spAutoFit/>
            </a:bodyPr>
            <a:lstStyle/>
            <a:p>
              <a:pPr algn="just">
                <a:lnSpc>
                  <a:spcPct val="120000"/>
                </a:lnSpc>
              </a:pP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rPr>
                <a:t>十八大后，中国对不同国家的战略合作伙伴关系进行更有针对性的调整和细分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484378" y="1099290"/>
            <a:ext cx="1825473" cy="1920526"/>
          </a:xfrm>
          <a:prstGeom prst="rect">
            <a:avLst/>
          </a:prstGeom>
          <a:noFill/>
        </p:spPr>
        <p:txBody>
          <a:bodyPr wrap="square" lIns="0" tIns="0" rIns="0" bIns="0" rtlCol="0">
            <a:spAutoFit/>
          </a:bodyPr>
          <a:lstStyle/>
          <a:p>
            <a:pPr algn="r">
              <a:lnSpc>
                <a:spcPct val="130000"/>
              </a:lnSpc>
            </a:pPr>
            <a:r>
              <a:rPr lang="zh-CN" altLang="zh-CN" sz="1600" b="1" dirty="0">
                <a:solidFill>
                  <a:schemeClr val="accent5"/>
                </a:solidFill>
                <a:latin typeface="微软雅黑" pitchFamily="34" charset="-122"/>
                <a:ea typeface="微软雅黑" pitchFamily="34" charset="-122"/>
                <a:cs typeface="宋体" pitchFamily="2" charset="-122"/>
              </a:rPr>
              <a:t>面向21世纪全球全面战略伙伴关系</a:t>
            </a:r>
            <a:endParaRPr lang="en-US" altLang="zh-CN" sz="1600" b="1" dirty="0">
              <a:solidFill>
                <a:schemeClr val="accent5"/>
              </a:solidFill>
              <a:latin typeface="微软雅黑" pitchFamily="34" charset="-122"/>
              <a:ea typeface="微软雅黑" pitchFamily="34" charset="-122"/>
              <a:cs typeface="宋体" pitchFamily="2" charset="-122"/>
            </a:endParaRPr>
          </a:p>
          <a:p>
            <a:pPr algn="just">
              <a:lnSpc>
                <a:spcPct val="130000"/>
              </a:lnSpc>
            </a:pP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面向未来</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a:t>
            </a: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在世界范围</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内，在</a:t>
            </a: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政治、军事、经济、科技等各领域</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开展</a:t>
            </a:r>
            <a:r>
              <a:rPr lang="zh-CN" altLang="zh-CN" sz="1600" dirty="0">
                <a:solidFill>
                  <a:schemeClr val="tx1">
                    <a:lumMod val="75000"/>
                    <a:lumOff val="25000"/>
                  </a:schemeClr>
                </a:solidFill>
                <a:latin typeface="微软雅黑" pitchFamily="34" charset="-122"/>
                <a:ea typeface="微软雅黑" pitchFamily="34" charset="-122"/>
                <a:cs typeface="宋体" pitchFamily="2" charset="-122"/>
              </a:rPr>
              <a:t>合作</a:t>
            </a:r>
            <a:r>
              <a:rPr lang="zh-CN" altLang="en-US" sz="1600" dirty="0">
                <a:solidFill>
                  <a:schemeClr val="tx1">
                    <a:lumMod val="75000"/>
                    <a:lumOff val="25000"/>
                  </a:schemeClr>
                </a:solidFill>
                <a:latin typeface="微软雅黑" pitchFamily="34" charset="-122"/>
                <a:ea typeface="微软雅黑" pitchFamily="34" charset="-122"/>
                <a:cs typeface="宋体" pitchFamily="2" charset="-122"/>
              </a:rPr>
              <a:t>。</a:t>
            </a:r>
            <a:endParaRPr lang="zh-CN" altLang="en-US" sz="1600" b="1" dirty="0">
              <a:solidFill>
                <a:schemeClr val="tx1">
                  <a:lumMod val="75000"/>
                  <a:lumOff val="25000"/>
                </a:schemeClr>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632399656"/>
      </p:ext>
    </p:extLst>
  </p:cSld>
  <p:clrMapOvr>
    <a:masterClrMapping/>
  </p:clrMapOvr>
  <p:transition spd="slow" advTm="0">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564037" y="299240"/>
            <a:ext cx="2016224" cy="369332"/>
          </a:xfrm>
          <a:prstGeom prst="rect">
            <a:avLst/>
          </a:prstGeom>
          <a:noFill/>
        </p:spPr>
        <p:txBody>
          <a:bodyPr wrap="square" lIns="0" tIns="0" rIns="0" bIns="0" rtlCol="0">
            <a:spAutoFit/>
          </a:bodyPr>
          <a:lstStyle/>
          <a:p>
            <a:pPr algn="ctr"/>
            <a:r>
              <a:rPr lang="zh-CN" altLang="en-US" sz="2400" b="1" dirty="0">
                <a:solidFill>
                  <a:srgbClr val="F95647"/>
                </a:solidFill>
                <a:latin typeface="微软雅黑" panose="020B0503020204020204" pitchFamily="34" charset="-122"/>
                <a:ea typeface="微软雅黑" panose="020B0503020204020204" pitchFamily="34" charset="-122"/>
              </a:rPr>
              <a:t>开拓性</a:t>
            </a:r>
            <a:endParaRPr lang="zh-CN" altLang="en-US" sz="1050" dirty="0">
              <a:solidFill>
                <a:srgbClr val="F95647"/>
              </a:solidFill>
              <a:latin typeface="微软雅黑" pitchFamily="34" charset="-122"/>
              <a:ea typeface="微软雅黑" pitchFamily="34" charset="-122"/>
            </a:endParaRPr>
          </a:p>
        </p:txBody>
      </p:sp>
      <p:pic>
        <p:nvPicPr>
          <p:cNvPr id="35" name="Image 12" descr="Divider Right.png"/>
          <p:cNvPicPr>
            <a:picLocks noChangeAspect="1"/>
          </p:cNvPicPr>
          <p:nvPr/>
        </p:nvPicPr>
        <p:blipFill>
          <a:blip r:embed="rId3" cstate="print"/>
          <a:stretch>
            <a:fillRect/>
          </a:stretch>
        </p:blipFill>
        <p:spPr>
          <a:xfrm flipH="1">
            <a:off x="2267744" y="457546"/>
            <a:ext cx="1523362" cy="52721"/>
          </a:xfrm>
          <a:prstGeom prst="rect">
            <a:avLst/>
          </a:prstGeom>
        </p:spPr>
      </p:pic>
      <p:sp>
        <p:nvSpPr>
          <p:cNvPr id="36" name="ZoneTexte 17"/>
          <p:cNvSpPr txBox="1"/>
          <p:nvPr/>
        </p:nvSpPr>
        <p:spPr>
          <a:xfrm>
            <a:off x="2135078" y="659073"/>
            <a:ext cx="4801314" cy="400110"/>
          </a:xfrm>
          <a:prstGeom prst="rect">
            <a:avLst/>
          </a:prstGeom>
          <a:noFill/>
        </p:spPr>
        <p:txBody>
          <a:bodyPr wrap="none" rtlCol="0">
            <a:spAutoFit/>
          </a:bodyPr>
          <a:lstStyle/>
          <a:p>
            <a:pPr algn="ctr"/>
            <a:r>
              <a:rPr lang="zh-CN" altLang="en-US" sz="2000" b="1" i="1" dirty="0">
                <a:solidFill>
                  <a:srgbClr val="58595B"/>
                </a:solidFill>
                <a:latin typeface="微软雅黑" panose="020B0503020204020204" pitchFamily="34" charset="-122"/>
                <a:ea typeface="微软雅黑" panose="020B0503020204020204" pitchFamily="34" charset="-122"/>
              </a:rPr>
              <a:t>从开拓性的角度怎么认识“一带一路”？</a:t>
            </a:r>
            <a:endParaRPr lang="fr-FR" sz="2000" b="1" i="1" dirty="0">
              <a:solidFill>
                <a:srgbClr val="58595B"/>
              </a:solidFill>
              <a:latin typeface="微软雅黑" panose="020B0503020204020204" pitchFamily="34" charset="-122"/>
              <a:ea typeface="微软雅黑" panose="020B0503020204020204" pitchFamily="34" charset="-122"/>
            </a:endParaRPr>
          </a:p>
        </p:txBody>
      </p:sp>
      <p:pic>
        <p:nvPicPr>
          <p:cNvPr id="37" name="Image 12" descr="Divider Right.png"/>
          <p:cNvPicPr>
            <a:picLocks noChangeAspect="1"/>
          </p:cNvPicPr>
          <p:nvPr/>
        </p:nvPicPr>
        <p:blipFill>
          <a:blip r:embed="rId3" cstate="print"/>
          <a:stretch>
            <a:fillRect/>
          </a:stretch>
        </p:blipFill>
        <p:spPr>
          <a:xfrm rot="10800000" flipH="1">
            <a:off x="5292080" y="457546"/>
            <a:ext cx="1523362" cy="52721"/>
          </a:xfrm>
          <a:prstGeom prst="rect">
            <a:avLst/>
          </a:prstGeom>
        </p:spPr>
      </p:pic>
      <p:cxnSp>
        <p:nvCxnSpPr>
          <p:cNvPr id="38" name="Straight Connector 2"/>
          <p:cNvCxnSpPr/>
          <p:nvPr/>
        </p:nvCxnSpPr>
        <p:spPr>
          <a:xfrm>
            <a:off x="4852763" y="1794159"/>
            <a:ext cx="0" cy="2042096"/>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076056" y="2031984"/>
            <a:ext cx="3168352" cy="2286780"/>
          </a:xfrm>
          <a:prstGeom prst="rect">
            <a:avLst/>
          </a:prstGeom>
          <a:noFill/>
        </p:spPr>
        <p:txBody>
          <a:bodyPr wrap="square" lIns="0" rIns="0" bIns="0" rtlCol="0">
            <a:spAutoFit/>
          </a:bodyPr>
          <a:lstStyle/>
          <a:p>
            <a:pPr algn="just">
              <a:lnSpc>
                <a:spcPct val="130000"/>
              </a:lnSpc>
            </a:pPr>
            <a:r>
              <a:rPr lang="zh-CN" altLang="en-US" sz="1600" dirty="0">
                <a:solidFill>
                  <a:schemeClr val="tx1">
                    <a:lumMod val="75000"/>
                    <a:lumOff val="25000"/>
                  </a:schemeClr>
                </a:solidFill>
                <a:latin typeface="微软雅黑" pitchFamily="34" charset="-122"/>
                <a:ea typeface="微软雅黑" panose="020B0503020204020204" pitchFamily="34" charset="-122"/>
              </a:rPr>
              <a:t>第三世界国家情况非常复杂，条件比较艰苦，我们要推动和实现“一带一路”建设，恐怕是人类历史上近几百年来，西方想都没有想过，也没有做过的事情。西方的非政府组织、联合国相关机构一直希望推动第三世界国家的发展。</a:t>
            </a:r>
            <a:endParaRPr lang="en-US" altLang="zh-CN" sz="1400" dirty="0">
              <a:solidFill>
                <a:schemeClr val="tx1">
                  <a:lumMod val="75000"/>
                  <a:lumOff val="25000"/>
                </a:schemeClr>
              </a:solidFill>
              <a:latin typeface="微软雅黑" pitchFamily="34" charset="-122"/>
              <a:ea typeface="微软雅黑" panose="020B0503020204020204" pitchFamily="34" charset="-122"/>
            </a:endParaRPr>
          </a:p>
        </p:txBody>
      </p:sp>
      <p:sp>
        <p:nvSpPr>
          <p:cNvPr id="60" name="TextBox 59"/>
          <p:cNvSpPr txBox="1"/>
          <p:nvPr/>
        </p:nvSpPr>
        <p:spPr>
          <a:xfrm>
            <a:off x="2416557" y="2303814"/>
            <a:ext cx="2299459" cy="1154162"/>
          </a:xfrm>
          <a:prstGeom prst="rect">
            <a:avLst/>
          </a:prstGeom>
          <a:noFill/>
        </p:spPr>
        <p:txBody>
          <a:bodyPr wrap="square" lIns="0" rIns="0" bIns="0" rtlCol="0">
            <a:spAutoFit/>
          </a:bodyPr>
          <a:lstStyle/>
          <a:p>
            <a:pPr algn="just"/>
            <a:r>
              <a:rPr lang="zh-CN" altLang="en-US" b="1" dirty="0">
                <a:solidFill>
                  <a:schemeClr val="accent2"/>
                </a:solidFill>
                <a:latin typeface="微软雅黑" panose="020B0503020204020204" pitchFamily="34" charset="-122"/>
                <a:ea typeface="微软雅黑" panose="020B0503020204020204" pitchFamily="34" charset="-122"/>
                <a:cs typeface="Helvetica Neue"/>
              </a:rPr>
              <a:t>第一，“一带一路”是人类有史以来第一次面向广大发展中国家提出的大规模发展倡议。</a:t>
            </a:r>
            <a:endParaRPr lang="en-US" b="1" dirty="0">
              <a:solidFill>
                <a:schemeClr val="accent2"/>
              </a:solidFill>
              <a:latin typeface="微软雅黑" panose="020B0503020204020204" pitchFamily="34" charset="-122"/>
              <a:ea typeface="微软雅黑" panose="020B0503020204020204" pitchFamily="34" charset="-122"/>
              <a:cs typeface="Helvetica Neue"/>
            </a:endParaRPr>
          </a:p>
        </p:txBody>
      </p:sp>
      <p:grpSp>
        <p:nvGrpSpPr>
          <p:cNvPr id="65" name="Group 19"/>
          <p:cNvGrpSpPr/>
          <p:nvPr/>
        </p:nvGrpSpPr>
        <p:grpSpPr>
          <a:xfrm>
            <a:off x="2425701" y="2031984"/>
            <a:ext cx="273690" cy="211944"/>
            <a:chOff x="3541647" y="181442"/>
            <a:chExt cx="1055694" cy="817522"/>
          </a:xfrm>
          <a:solidFill>
            <a:schemeClr val="accent2"/>
          </a:solidFill>
        </p:grpSpPr>
        <p:sp>
          <p:nvSpPr>
            <p:cNvPr id="66" name="Rectangle 20"/>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67" name="Isosceles Triangle 21"/>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cxnSp>
        <p:nvCxnSpPr>
          <p:cNvPr id="81" name="Straight Connector 38"/>
          <p:cNvCxnSpPr/>
          <p:nvPr/>
        </p:nvCxnSpPr>
        <p:spPr>
          <a:xfrm>
            <a:off x="2211278" y="1719930"/>
            <a:ext cx="0" cy="2116309"/>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组合 3"/>
          <p:cNvGrpSpPr/>
          <p:nvPr/>
        </p:nvGrpSpPr>
        <p:grpSpPr>
          <a:xfrm>
            <a:off x="481610" y="2005528"/>
            <a:ext cx="1569933" cy="1341212"/>
            <a:chOff x="346045" y="1993653"/>
            <a:chExt cx="1569933" cy="1341212"/>
          </a:xfrm>
        </p:grpSpPr>
        <p:pic>
          <p:nvPicPr>
            <p:cNvPr id="97" name="图片占位符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045" y="1993653"/>
              <a:ext cx="1569933" cy="1341212"/>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l="11019" r="8657"/>
            <a:stretch/>
          </p:blipFill>
          <p:spPr>
            <a:xfrm>
              <a:off x="379410" y="1993653"/>
              <a:ext cx="1512019" cy="1341212"/>
            </a:xfrm>
            <a:prstGeom prst="ellipse">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78757774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450" decel="100000" fill="hold"/>
                                        <p:tgtEl>
                                          <p:spTgt spid="81"/>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p:cTn id="20" dur="250" fill="hold"/>
                                        <p:tgtEl>
                                          <p:spTgt spid="65"/>
                                        </p:tgtEl>
                                        <p:attrNameLst>
                                          <p:attrName>ppt_w</p:attrName>
                                        </p:attrNameLst>
                                      </p:cBhvr>
                                      <p:tavLst>
                                        <p:tav tm="0">
                                          <p:val>
                                            <p:fltVal val="0"/>
                                          </p:val>
                                        </p:tav>
                                        <p:tav tm="100000">
                                          <p:val>
                                            <p:strVal val="#ppt_w"/>
                                          </p:val>
                                        </p:tav>
                                      </p:tavLst>
                                    </p:anim>
                                    <p:anim calcmode="lin" valueType="num">
                                      <p:cBhvr>
                                        <p:cTn id="21" dur="250" fill="hold"/>
                                        <p:tgtEl>
                                          <p:spTgt spid="65"/>
                                        </p:tgtEl>
                                        <p:attrNameLst>
                                          <p:attrName>ppt_h</p:attrName>
                                        </p:attrNameLst>
                                      </p:cBhvr>
                                      <p:tavLst>
                                        <p:tav tm="0">
                                          <p:val>
                                            <p:fltVal val="0"/>
                                          </p:val>
                                        </p:tav>
                                        <p:tav tm="100000">
                                          <p:val>
                                            <p:strVal val="#ppt_h"/>
                                          </p:val>
                                        </p:tav>
                                      </p:tavLst>
                                    </p:anim>
                                    <p:animEffect transition="in" filter="fade">
                                      <p:cBhvr>
                                        <p:cTn id="22" dur="250"/>
                                        <p:tgtEl>
                                          <p:spTgt spid="65"/>
                                        </p:tgtEl>
                                      </p:cBhvr>
                                    </p:animEffect>
                                  </p:childTnLst>
                                </p:cTn>
                              </p:par>
                            </p:childTnLst>
                          </p:cTn>
                        </p:par>
                        <p:par>
                          <p:cTn id="23" fill="hold">
                            <p:stCondLst>
                              <p:cond delay="1250"/>
                            </p:stCondLst>
                            <p:childTnLst>
                              <p:par>
                                <p:cTn id="24" presetID="37"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anim calcmode="lin" valueType="num">
                                      <p:cBhvr>
                                        <p:cTn id="27" dur="500" fill="hold"/>
                                        <p:tgtEl>
                                          <p:spTgt spid="38"/>
                                        </p:tgtEl>
                                        <p:attrNameLst>
                                          <p:attrName>ppt_x</p:attrName>
                                        </p:attrNameLst>
                                      </p:cBhvr>
                                      <p:tavLst>
                                        <p:tav tm="0">
                                          <p:val>
                                            <p:strVal val="#ppt_x"/>
                                          </p:val>
                                        </p:tav>
                                        <p:tav tm="100000">
                                          <p:val>
                                            <p:strVal val="#ppt_x"/>
                                          </p:val>
                                        </p:tav>
                                      </p:tavLst>
                                    </p:anim>
                                    <p:anim calcmode="lin" valueType="num">
                                      <p:cBhvr>
                                        <p:cTn id="28" dur="450" decel="100000" fill="hold"/>
                                        <p:tgtEl>
                                          <p:spTgt spid="38"/>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30" fill="hold">
                            <p:stCondLst>
                              <p:cond delay="1750"/>
                            </p:stCondLst>
                            <p:childTnLst>
                              <p:par>
                                <p:cTn id="31" presetID="9"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dissolv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08601" y="329885"/>
            <a:ext cx="5926469" cy="430887"/>
          </a:xfrm>
          <a:prstGeom prst="rect">
            <a:avLst/>
          </a:prstGeom>
          <a:noFill/>
        </p:spPr>
        <p:txBody>
          <a:bodyPr wrap="square" lIns="0" tIns="0" rIns="0" bIns="0"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视角三：</a:t>
            </a:r>
            <a:r>
              <a:rPr lang="zh-CN" altLang="zh-CN" sz="2800" b="1" dirty="0">
                <a:solidFill>
                  <a:schemeClr val="tx1">
                    <a:lumMod val="65000"/>
                    <a:lumOff val="35000"/>
                  </a:schemeClr>
                </a:solidFill>
                <a:latin typeface="微软雅黑" pitchFamily="34" charset="-122"/>
                <a:ea typeface="微软雅黑" pitchFamily="34" charset="-122"/>
              </a:rPr>
              <a:t>战略合作伙伴关系</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24" name="矩形 23"/>
          <p:cNvSpPr/>
          <p:nvPr/>
        </p:nvSpPr>
        <p:spPr>
          <a:xfrm>
            <a:off x="1578373" y="1029283"/>
            <a:ext cx="6186919" cy="923330"/>
          </a:xfrm>
          <a:prstGeom prst="rect">
            <a:avLst/>
          </a:prstGeom>
          <a:noFill/>
        </p:spPr>
        <p:txBody>
          <a:bodyPr wrap="square" rtlCol="0">
            <a:spAutoFit/>
          </a:bodyPr>
          <a:lstStyle/>
          <a:p>
            <a:pPr algn="just">
              <a:lnSpc>
                <a:spcPct val="150000"/>
              </a:lnSpc>
            </a:pPr>
            <a:r>
              <a:rPr lang="zh-CN" altLang="zh-CN" b="1" dirty="0">
                <a:solidFill>
                  <a:schemeClr val="tx1">
                    <a:lumMod val="75000"/>
                    <a:lumOff val="25000"/>
                  </a:schemeClr>
                </a:solidFill>
                <a:latin typeface="微软雅黑" pitchFamily="34" charset="-122"/>
                <a:ea typeface="微软雅黑" panose="020B0503020204020204" pitchFamily="34" charset="-122"/>
              </a:rPr>
              <a:t>如果美国接受中国提出的新型大国关系，</a:t>
            </a:r>
            <a:r>
              <a:rPr lang="zh-CN" altLang="en-US" b="1" dirty="0">
                <a:solidFill>
                  <a:schemeClr val="tx1">
                    <a:lumMod val="75000"/>
                    <a:lumOff val="25000"/>
                  </a:schemeClr>
                </a:solidFill>
                <a:latin typeface="微软雅黑" pitchFamily="34" charset="-122"/>
                <a:ea typeface="微软雅黑" panose="020B0503020204020204" pitchFamily="34" charset="-122"/>
              </a:rPr>
              <a:t>那么</a:t>
            </a:r>
            <a:r>
              <a:rPr lang="zh-CN" altLang="zh-CN" b="1" dirty="0">
                <a:solidFill>
                  <a:schemeClr val="tx1">
                    <a:lumMod val="75000"/>
                    <a:lumOff val="25000"/>
                  </a:schemeClr>
                </a:solidFill>
                <a:latin typeface="微软雅黑" pitchFamily="34" charset="-122"/>
                <a:ea typeface="微软雅黑" panose="020B0503020204020204" pitchFamily="34" charset="-122"/>
              </a:rPr>
              <a:t>“面向21世纪全球全面战略伙伴关系”这一伙伴关系界定也可以给美国。</a:t>
            </a:r>
          </a:p>
        </p:txBody>
      </p:sp>
      <p:sp>
        <p:nvSpPr>
          <p:cNvPr id="9" name="矩形 8"/>
          <p:cNvSpPr/>
          <p:nvPr/>
        </p:nvSpPr>
        <p:spPr>
          <a:xfrm>
            <a:off x="1071433" y="3160927"/>
            <a:ext cx="7200800" cy="1569660"/>
          </a:xfrm>
          <a:prstGeom prst="rect">
            <a:avLst/>
          </a:prstGeom>
          <a:noFill/>
        </p:spPr>
        <p:txBody>
          <a:bodyPr wrap="square" rtlCol="0">
            <a:spAutoFit/>
          </a:bodyPr>
          <a:lstStyle/>
          <a:p>
            <a:pPr algn="just">
              <a:lnSpc>
                <a:spcPct val="150000"/>
              </a:lnSpc>
            </a:pPr>
            <a:r>
              <a:rPr lang="zh-CN" altLang="zh-CN" sz="1600" dirty="0">
                <a:solidFill>
                  <a:schemeClr val="tx1">
                    <a:lumMod val="75000"/>
                    <a:lumOff val="25000"/>
                  </a:schemeClr>
                </a:solidFill>
                <a:latin typeface="微软雅黑" pitchFamily="34" charset="-122"/>
                <a:ea typeface="微软雅黑" panose="020B0503020204020204" pitchFamily="34" charset="-122"/>
              </a:rPr>
              <a:t>中国和美国是世界两大经济体，在世界上发挥着巨大影响力，因此，构建面向未来的全球全面战略合作伙伴关系，就应该是中美两国共同努力的方向。但目前来看，美国并不情愿。美国的思维并没有转到面向未来的层面，仍处于结盟对抗之中，因而无法真正理解和接受中国提出的这些具有先进性的战略思想。</a:t>
            </a:r>
          </a:p>
        </p:txBody>
      </p:sp>
      <p:sp>
        <p:nvSpPr>
          <p:cNvPr id="2" name="矩形 1"/>
          <p:cNvSpPr/>
          <p:nvPr/>
        </p:nvSpPr>
        <p:spPr>
          <a:xfrm>
            <a:off x="2843808" y="2221124"/>
            <a:ext cx="1828024" cy="467157"/>
          </a:xfrm>
          <a:prstGeom prst="rect">
            <a:avLst/>
          </a:prstGeom>
          <a:solidFill>
            <a:srgbClr val="F956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中国</a:t>
            </a:r>
          </a:p>
        </p:txBody>
      </p:sp>
      <p:sp>
        <p:nvSpPr>
          <p:cNvPr id="3" name="矩形 2"/>
          <p:cNvSpPr/>
          <p:nvPr/>
        </p:nvSpPr>
        <p:spPr>
          <a:xfrm>
            <a:off x="4671832" y="2221124"/>
            <a:ext cx="1844384" cy="467157"/>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美国</a:t>
            </a:r>
          </a:p>
        </p:txBody>
      </p:sp>
    </p:spTree>
    <p:extLst>
      <p:ext uri="{BB962C8B-B14F-4D97-AF65-F5344CB8AC3E}">
        <p14:creationId xmlns:p14="http://schemas.microsoft.com/office/powerpoint/2010/main" val="294633540"/>
      </p:ext>
    </p:extLst>
  </p:cSld>
  <p:clrMapOvr>
    <a:masterClrMapping/>
  </p:clrMapOvr>
  <p:transition spd="slow" advTm="0">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238696" y="1378879"/>
            <a:ext cx="751180" cy="751178"/>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Image 12" descr="Divider Right.png"/>
          <p:cNvPicPr>
            <a:picLocks noChangeAspect="1"/>
          </p:cNvPicPr>
          <p:nvPr/>
        </p:nvPicPr>
        <p:blipFill>
          <a:blip r:embed="rId2" cstate="print"/>
          <a:stretch>
            <a:fillRect/>
          </a:stretch>
        </p:blipFill>
        <p:spPr>
          <a:xfrm flipH="1">
            <a:off x="2112534" y="457546"/>
            <a:ext cx="1523362" cy="52721"/>
          </a:xfrm>
          <a:prstGeom prst="rect">
            <a:avLst/>
          </a:prstGeom>
        </p:spPr>
      </p:pic>
      <p:pic>
        <p:nvPicPr>
          <p:cNvPr id="34" name="Image 12" descr="Divider Right.png"/>
          <p:cNvPicPr>
            <a:picLocks noChangeAspect="1"/>
          </p:cNvPicPr>
          <p:nvPr/>
        </p:nvPicPr>
        <p:blipFill>
          <a:blip r:embed="rId2" cstate="print"/>
          <a:stretch>
            <a:fillRect/>
          </a:stretch>
        </p:blipFill>
        <p:spPr>
          <a:xfrm rot="10800000" flipH="1">
            <a:off x="5508104" y="457546"/>
            <a:ext cx="1523362" cy="52721"/>
          </a:xfrm>
          <a:prstGeom prst="rect">
            <a:avLst/>
          </a:prstGeom>
        </p:spPr>
      </p:pic>
      <p:sp>
        <p:nvSpPr>
          <p:cNvPr id="6" name="圆角矩形 5"/>
          <p:cNvSpPr/>
          <p:nvPr/>
        </p:nvSpPr>
        <p:spPr bwMode="auto">
          <a:xfrm>
            <a:off x="1115616" y="3287416"/>
            <a:ext cx="3600400" cy="1368425"/>
          </a:xfrm>
          <a:prstGeom prst="roundRect">
            <a:avLst/>
          </a:prstGeom>
          <a:noFill/>
          <a:ln>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sp>
        <p:nvSpPr>
          <p:cNvPr id="7" name="矩形 87"/>
          <p:cNvSpPr>
            <a:spLocks noChangeArrowheads="1"/>
          </p:cNvSpPr>
          <p:nvPr/>
        </p:nvSpPr>
        <p:spPr bwMode="auto">
          <a:xfrm>
            <a:off x="1475657" y="3590663"/>
            <a:ext cx="3096343" cy="1049510"/>
          </a:xfrm>
          <a:prstGeom prst="rect">
            <a:avLst/>
          </a:prstGeom>
          <a:noFill/>
          <a:ln w="9525">
            <a:noFill/>
            <a:miter lim="800000"/>
            <a:headEnd/>
            <a:tailEnd/>
          </a:ln>
        </p:spPr>
        <p:txBody>
          <a:bodyPr wrap="square" lIns="91430" tIns="45716" rIns="91430" bIns="45716">
            <a:spAutoFit/>
          </a:bodyPr>
          <a:lstStyle/>
          <a:p>
            <a:pPr algn="just" eaLnBrk="0" fontAlgn="ctr" hangingPunct="0">
              <a:buClr>
                <a:srgbClr val="FF0000"/>
              </a:buClr>
              <a:buSzPct val="70000"/>
            </a:pPr>
            <a:r>
              <a:rPr lang="zh-CN" altLang="en-US" sz="1600" b="1" dirty="0">
                <a:solidFill>
                  <a:srgbClr val="F95647"/>
                </a:solidFill>
                <a:latin typeface="微软雅黑" pitchFamily="34" charset="-122"/>
                <a:ea typeface="微软雅黑" pitchFamily="34" charset="-122"/>
              </a:rPr>
              <a:t>构建人类命运共同体</a:t>
            </a:r>
            <a:endParaRPr lang="en-US" altLang="zh-CN" sz="1600" b="1" dirty="0">
              <a:solidFill>
                <a:srgbClr val="F95647"/>
              </a:solidFill>
              <a:latin typeface="微软雅黑" pitchFamily="34" charset="-122"/>
              <a:ea typeface="微软雅黑" pitchFamily="34" charset="-122"/>
            </a:endParaRPr>
          </a:p>
          <a:p>
            <a:pPr algn="just" eaLnBrk="0" fontAlgn="ctr" hangingPunct="0">
              <a:lnSpc>
                <a:spcPct val="110000"/>
              </a:lnSpc>
              <a:buClr>
                <a:srgbClr val="FF0000"/>
              </a:buClr>
              <a:buSzPct val="70000"/>
            </a:pPr>
            <a:r>
              <a:rPr lang="zh-CN" altLang="en-US" sz="1400" dirty="0">
                <a:solidFill>
                  <a:schemeClr val="tx1">
                    <a:lumMod val="65000"/>
                    <a:lumOff val="35000"/>
                  </a:schemeClr>
                </a:solidFill>
                <a:latin typeface="微软雅黑" pitchFamily="34" charset="-122"/>
                <a:ea typeface="微软雅黑" pitchFamily="34" charset="-122"/>
              </a:rPr>
              <a:t>推动第三世界国家的发展，也为我们的发展打开更大空间。比如，解决基础施建设领域的资金缺口问题。</a:t>
            </a:r>
          </a:p>
        </p:txBody>
      </p:sp>
      <p:sp>
        <p:nvSpPr>
          <p:cNvPr id="8" name="圆角矩形 7"/>
          <p:cNvSpPr/>
          <p:nvPr/>
        </p:nvSpPr>
        <p:spPr bwMode="auto">
          <a:xfrm>
            <a:off x="1115616" y="1131592"/>
            <a:ext cx="3600400" cy="1366837"/>
          </a:xfrm>
          <a:prstGeom prst="round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tx1"/>
              </a:solidFill>
              <a:latin typeface="微软雅黑" pitchFamily="34" charset="-122"/>
              <a:ea typeface="微软雅黑" pitchFamily="34" charset="-122"/>
            </a:endParaRPr>
          </a:p>
        </p:txBody>
      </p:sp>
      <p:sp>
        <p:nvSpPr>
          <p:cNvPr id="9" name="矩形 87"/>
          <p:cNvSpPr>
            <a:spLocks noChangeArrowheads="1"/>
          </p:cNvSpPr>
          <p:nvPr/>
        </p:nvSpPr>
        <p:spPr bwMode="auto">
          <a:xfrm>
            <a:off x="1259633" y="1201231"/>
            <a:ext cx="3312368" cy="1049510"/>
          </a:xfrm>
          <a:prstGeom prst="rect">
            <a:avLst/>
          </a:prstGeom>
          <a:noFill/>
          <a:ln w="9525">
            <a:noFill/>
            <a:miter lim="800000"/>
            <a:headEnd/>
            <a:tailEnd/>
          </a:ln>
        </p:spPr>
        <p:txBody>
          <a:bodyPr wrap="square" lIns="91430" tIns="45716" rIns="91430" bIns="45716">
            <a:spAutoFit/>
          </a:bodyPr>
          <a:lstStyle/>
          <a:p>
            <a:pPr algn="just" eaLnBrk="0" fontAlgn="ctr" hangingPunct="0">
              <a:buClr>
                <a:srgbClr val="FF0000"/>
              </a:buClr>
              <a:buSzPct val="70000"/>
            </a:pPr>
            <a:r>
              <a:rPr lang="zh-CN" altLang="en-US" sz="1600" b="1" dirty="0">
                <a:solidFill>
                  <a:srgbClr val="1C9494"/>
                </a:solidFill>
                <a:latin typeface="微软雅黑" pitchFamily="34" charset="-122"/>
                <a:ea typeface="微软雅黑" pitchFamily="34" charset="-122"/>
              </a:rPr>
              <a:t>结盟对抗  冷战思维</a:t>
            </a:r>
            <a:endParaRPr lang="en-US" altLang="zh-CN" sz="1600" b="1" dirty="0">
              <a:solidFill>
                <a:srgbClr val="1C9494"/>
              </a:solidFill>
              <a:latin typeface="微软雅黑" pitchFamily="34" charset="-122"/>
              <a:ea typeface="微软雅黑" pitchFamily="34" charset="-122"/>
            </a:endParaRPr>
          </a:p>
          <a:p>
            <a:pPr algn="just" eaLnBrk="0" fontAlgn="ctr" hangingPunct="0">
              <a:lnSpc>
                <a:spcPct val="110000"/>
              </a:lnSpc>
              <a:buClr>
                <a:srgbClr val="FF0000"/>
              </a:buClr>
              <a:buSzPct val="70000"/>
            </a:pPr>
            <a:r>
              <a:rPr lang="zh-CN" altLang="en-US" sz="1400" dirty="0">
                <a:solidFill>
                  <a:schemeClr val="tx1">
                    <a:lumMod val="65000"/>
                    <a:lumOff val="35000"/>
                  </a:schemeClr>
                </a:solidFill>
                <a:latin typeface="微软雅黑" pitchFamily="34" charset="-122"/>
                <a:ea typeface="微软雅黑" pitchFamily="34" charset="-122"/>
              </a:rPr>
              <a:t>共产主义在欧洲的崩溃中崛起，从而苏联在欧洲取得优势，美国不希望欧洲崩溃下去，美国是想跟苏联对抗竞争。</a:t>
            </a:r>
          </a:p>
        </p:txBody>
      </p:sp>
      <p:sp>
        <p:nvSpPr>
          <p:cNvPr id="16" name="Half Frame 12"/>
          <p:cNvSpPr/>
          <p:nvPr/>
        </p:nvSpPr>
        <p:spPr>
          <a:xfrm rot="8097294">
            <a:off x="4573893" y="2527950"/>
            <a:ext cx="500039" cy="549505"/>
          </a:xfrm>
          <a:prstGeom prst="halfFrame">
            <a:avLst/>
          </a:prstGeom>
          <a:solidFill>
            <a:schemeClr val="tx1">
              <a:lumMod val="65000"/>
              <a:lumOff val="3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27" name="组合 26"/>
          <p:cNvGrpSpPr/>
          <p:nvPr/>
        </p:nvGrpSpPr>
        <p:grpSpPr>
          <a:xfrm>
            <a:off x="2031346" y="2193884"/>
            <a:ext cx="1800200" cy="574060"/>
            <a:chOff x="814328" y="3219334"/>
            <a:chExt cx="1356392" cy="432536"/>
          </a:xfrm>
        </p:grpSpPr>
        <p:grpSp>
          <p:nvGrpSpPr>
            <p:cNvPr id="28" name="组合 27"/>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5" name="圆角矩形 34"/>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9" name="TextBox 28"/>
            <p:cNvSpPr txBox="1"/>
            <p:nvPr/>
          </p:nvSpPr>
          <p:spPr>
            <a:xfrm>
              <a:off x="1017167" y="3331348"/>
              <a:ext cx="951882" cy="20871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800" dirty="0">
                  <a:solidFill>
                    <a:schemeClr val="accent2"/>
                  </a:solidFill>
                  <a:cs typeface="宋体" pitchFamily="2" charset="-122"/>
                </a:rPr>
                <a:t>马歇尔计划</a:t>
              </a:r>
              <a:endParaRPr lang="zh-CN" altLang="zh-CN" sz="1800" dirty="0">
                <a:solidFill>
                  <a:schemeClr val="accent2"/>
                </a:solidFill>
                <a:cs typeface="宋体" pitchFamily="2" charset="-122"/>
              </a:endParaRPr>
            </a:p>
          </p:txBody>
        </p:sp>
      </p:grpSp>
      <p:grpSp>
        <p:nvGrpSpPr>
          <p:cNvPr id="36" name="组合 35"/>
          <p:cNvGrpSpPr/>
          <p:nvPr/>
        </p:nvGrpSpPr>
        <p:grpSpPr>
          <a:xfrm>
            <a:off x="2015716" y="3000386"/>
            <a:ext cx="1800200" cy="574060"/>
            <a:chOff x="814328" y="3219334"/>
            <a:chExt cx="1356392" cy="432536"/>
          </a:xfrm>
        </p:grpSpPr>
        <p:grpSp>
          <p:nvGrpSpPr>
            <p:cNvPr id="37" name="组合 36"/>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39" name="圆角矩形 3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0" name="圆角矩形 39"/>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8" name="TextBox 37"/>
            <p:cNvSpPr txBox="1"/>
            <p:nvPr/>
          </p:nvSpPr>
          <p:spPr>
            <a:xfrm>
              <a:off x="1056070" y="3332008"/>
              <a:ext cx="924755" cy="20871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800" dirty="0">
                  <a:solidFill>
                    <a:srgbClr val="F95647"/>
                  </a:solidFill>
                </a:rPr>
                <a:t>“一带一路”</a:t>
              </a:r>
              <a:endParaRPr lang="zh-CN" altLang="zh-CN" sz="1800" dirty="0">
                <a:solidFill>
                  <a:srgbClr val="F95647"/>
                </a:solidFill>
              </a:endParaRPr>
            </a:p>
          </p:txBody>
        </p:sp>
      </p:grpSp>
      <p:grpSp>
        <p:nvGrpSpPr>
          <p:cNvPr id="41" name="组合 40"/>
          <p:cNvGrpSpPr/>
          <p:nvPr/>
        </p:nvGrpSpPr>
        <p:grpSpPr>
          <a:xfrm>
            <a:off x="5633897" y="1793350"/>
            <a:ext cx="2036904" cy="203690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7212127" y="3296115"/>
            <a:ext cx="948608" cy="948606"/>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5709611" y="2257801"/>
            <a:ext cx="1885474" cy="92333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2000" dirty="0">
                <a:solidFill>
                  <a:schemeClr val="accent3">
                    <a:lumMod val="50000"/>
                  </a:schemeClr>
                </a:solidFill>
                <a:cs typeface="宋体" pitchFamily="2" charset="-122"/>
              </a:rPr>
              <a:t>“一带一路”</a:t>
            </a:r>
            <a:endParaRPr lang="en-US" altLang="zh-CN" sz="2000" dirty="0">
              <a:solidFill>
                <a:schemeClr val="accent3">
                  <a:lumMod val="50000"/>
                </a:schemeClr>
              </a:solidFill>
              <a:cs typeface="宋体" pitchFamily="2" charset="-122"/>
            </a:endParaRPr>
          </a:p>
          <a:p>
            <a:pPr lvl="0"/>
            <a:r>
              <a:rPr lang="zh-CN" altLang="en-US" sz="2000" dirty="0">
                <a:solidFill>
                  <a:srgbClr val="C64439"/>
                </a:solidFill>
                <a:cs typeface="宋体" pitchFamily="2" charset="-122"/>
              </a:rPr>
              <a:t>不同于</a:t>
            </a:r>
            <a:endParaRPr lang="en-US" altLang="zh-CN" sz="2000" dirty="0">
              <a:solidFill>
                <a:srgbClr val="C64439"/>
              </a:solidFill>
              <a:cs typeface="宋体" pitchFamily="2" charset="-122"/>
            </a:endParaRPr>
          </a:p>
          <a:p>
            <a:pPr lvl="0"/>
            <a:r>
              <a:rPr lang="zh-CN" altLang="en-US" sz="2000" dirty="0">
                <a:solidFill>
                  <a:schemeClr val="accent3">
                    <a:lumMod val="50000"/>
                  </a:schemeClr>
                </a:solidFill>
                <a:cs typeface="宋体" pitchFamily="2" charset="-122"/>
              </a:rPr>
              <a:t>马歇尔计划</a:t>
            </a:r>
            <a:endParaRPr lang="zh-CN" altLang="zh-CN" sz="2000" dirty="0">
              <a:solidFill>
                <a:schemeClr val="accent3">
                  <a:lumMod val="50000"/>
                </a:schemeClr>
              </a:solidFill>
              <a:cs typeface="宋体" pitchFamily="2" charset="-122"/>
            </a:endParaRPr>
          </a:p>
        </p:txBody>
      </p:sp>
      <p:sp>
        <p:nvSpPr>
          <p:cNvPr id="52" name="ZoneTexte 17"/>
          <p:cNvSpPr txBox="1"/>
          <p:nvPr/>
        </p:nvSpPr>
        <p:spPr>
          <a:xfrm>
            <a:off x="2135078" y="659073"/>
            <a:ext cx="4801314" cy="400110"/>
          </a:xfrm>
          <a:prstGeom prst="rect">
            <a:avLst/>
          </a:prstGeom>
          <a:noFill/>
        </p:spPr>
        <p:txBody>
          <a:bodyPr wrap="none" rtlCol="0">
            <a:spAutoFit/>
          </a:bodyPr>
          <a:lstStyle/>
          <a:p>
            <a:pPr algn="ctr"/>
            <a:r>
              <a:rPr lang="zh-CN" altLang="en-US" sz="2000" b="1" i="1" dirty="0">
                <a:solidFill>
                  <a:srgbClr val="58595B"/>
                </a:solidFill>
                <a:latin typeface="微软雅黑" panose="020B0503020204020204" pitchFamily="34" charset="-122"/>
                <a:ea typeface="微软雅黑" panose="020B0503020204020204" pitchFamily="34" charset="-122"/>
              </a:rPr>
              <a:t>从开拓性的角度怎么认识“一带一路”？</a:t>
            </a:r>
            <a:endParaRPr lang="fr-FR" sz="2000" b="1" i="1" dirty="0">
              <a:solidFill>
                <a:srgbClr val="58595B"/>
              </a:solidFill>
              <a:latin typeface="微软雅黑" panose="020B0503020204020204" pitchFamily="34" charset="-122"/>
              <a:ea typeface="微软雅黑" panose="020B0503020204020204" pitchFamily="34" charset="-122"/>
            </a:endParaRPr>
          </a:p>
        </p:txBody>
      </p:sp>
      <p:sp>
        <p:nvSpPr>
          <p:cNvPr id="53" name="TextBox 33"/>
          <p:cNvSpPr txBox="1"/>
          <p:nvPr/>
        </p:nvSpPr>
        <p:spPr>
          <a:xfrm>
            <a:off x="3564037" y="299240"/>
            <a:ext cx="2016224" cy="369332"/>
          </a:xfrm>
          <a:prstGeom prst="rect">
            <a:avLst/>
          </a:prstGeom>
          <a:noFill/>
        </p:spPr>
        <p:txBody>
          <a:bodyPr wrap="square" lIns="0" tIns="0" rIns="0" bIns="0" rtlCol="0">
            <a:spAutoFit/>
          </a:bodyPr>
          <a:lstStyle/>
          <a:p>
            <a:pPr algn="ctr"/>
            <a:r>
              <a:rPr lang="zh-CN" altLang="en-US" sz="2400" b="1" dirty="0">
                <a:solidFill>
                  <a:srgbClr val="F95647"/>
                </a:solidFill>
                <a:latin typeface="微软雅黑" panose="020B0503020204020204" pitchFamily="34" charset="-122"/>
                <a:ea typeface="微软雅黑" panose="020B0503020204020204" pitchFamily="34" charset="-122"/>
              </a:rPr>
              <a:t>开拓性</a:t>
            </a:r>
            <a:endParaRPr lang="zh-CN" altLang="en-US" sz="1050" dirty="0">
              <a:solidFill>
                <a:srgbClr val="F95647"/>
              </a:solidFill>
              <a:latin typeface="微软雅黑" pitchFamily="34" charset="-122"/>
              <a:ea typeface="微软雅黑" pitchFamily="34" charset="-122"/>
            </a:endParaRPr>
          </a:p>
        </p:txBody>
      </p:sp>
    </p:spTree>
    <p:extLst>
      <p:ext uri="{BB962C8B-B14F-4D97-AF65-F5344CB8AC3E}">
        <p14:creationId xmlns:p14="http://schemas.microsoft.com/office/powerpoint/2010/main" val="266134041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p:tgtEl>
                                          <p:spTgt spid="8"/>
                                        </p:tgtEl>
                                        <p:attrNameLst>
                                          <p:attrName>ppt_y</p:attrName>
                                        </p:attrNameLst>
                                      </p:cBhvr>
                                      <p:tavLst>
                                        <p:tav tm="0">
                                          <p:val>
                                            <p:strVal val="#ppt_y+#ppt_h*1.125000"/>
                                          </p:val>
                                        </p:tav>
                                        <p:tav tm="100000">
                                          <p:val>
                                            <p:strVal val="#ppt_y"/>
                                          </p:val>
                                        </p:tav>
                                      </p:tavLst>
                                    </p:anim>
                                    <p:animEffect transition="in" filter="wipe(up)">
                                      <p:cBhvr>
                                        <p:cTn id="20" dur="750"/>
                                        <p:tgtEl>
                                          <p:spTgt spid="8"/>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p:tgtEl>
                                          <p:spTgt spid="6"/>
                                        </p:tgtEl>
                                        <p:attrNameLst>
                                          <p:attrName>ppt_y</p:attrName>
                                        </p:attrNameLst>
                                      </p:cBhvr>
                                      <p:tavLst>
                                        <p:tav tm="0">
                                          <p:val>
                                            <p:strVal val="#ppt_y-#ppt_h*1.125000"/>
                                          </p:val>
                                        </p:tav>
                                        <p:tav tm="100000">
                                          <p:val>
                                            <p:strVal val="#ppt_y"/>
                                          </p:val>
                                        </p:tav>
                                      </p:tavLst>
                                    </p:anim>
                                    <p:animEffect transition="in" filter="wipe(down)">
                                      <p:cBhvr>
                                        <p:cTn id="24" dur="750"/>
                                        <p:tgtEl>
                                          <p:spTgt spid="6"/>
                                        </p:tgtEl>
                                      </p:cBhvr>
                                    </p:animEffect>
                                  </p:childTnLst>
                                </p:cTn>
                              </p:par>
                            </p:childTnLst>
                          </p:cTn>
                        </p:par>
                        <p:par>
                          <p:cTn id="25" fill="hold">
                            <p:stCondLst>
                              <p:cond delay="1750"/>
                            </p:stCondLst>
                            <p:childTnLst>
                              <p:par>
                                <p:cTn id="26" presetID="12" presetClass="entr" presetSubtype="4" fill="hold" grpId="0" nodeType="afterEffect">
                                  <p:stCondLst>
                                    <p:cond delay="0"/>
                                  </p:stCondLst>
                                  <p:iterate type="lt">
                                    <p:tmPct val="10000"/>
                                  </p:iterate>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up)">
                                      <p:cBhvr>
                                        <p:cTn id="29" dur="500"/>
                                        <p:tgtEl>
                                          <p:spTgt spid="9"/>
                                        </p:tgtEl>
                                      </p:cBhvr>
                                    </p:animEffect>
                                  </p:childTnLst>
                                </p:cTn>
                              </p:par>
                              <p:par>
                                <p:cTn id="30" presetID="12" presetClass="entr" presetSubtype="4" fill="hold" grpId="0" nodeType="withEffect">
                                  <p:stCondLst>
                                    <p:cond delay="0"/>
                                  </p:stCondLst>
                                  <p:iterate type="lt">
                                    <p:tmPct val="10000"/>
                                  </p:iterate>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ppt_y</p:attrName>
                                        </p:attrNameLst>
                                      </p:cBhvr>
                                      <p:tavLst>
                                        <p:tav tm="0">
                                          <p:val>
                                            <p:strVal val="#ppt_y+#ppt_h*1.125000"/>
                                          </p:val>
                                        </p:tav>
                                        <p:tav tm="100000">
                                          <p:val>
                                            <p:strVal val="#ppt_y"/>
                                          </p:val>
                                        </p:tav>
                                      </p:tavLst>
                                    </p:anim>
                                    <p:animEffect transition="in" filter="wipe(up)">
                                      <p:cBhvr>
                                        <p:cTn id="33" dur="500"/>
                                        <p:tgtEl>
                                          <p:spTgt spid="7"/>
                                        </p:tgtEl>
                                      </p:cBhvr>
                                    </p:animEffect>
                                  </p:childTnLst>
                                </p:cTn>
                              </p:par>
                            </p:childTnLst>
                          </p:cTn>
                        </p:par>
                        <p:par>
                          <p:cTn id="34" fill="hold">
                            <p:stCondLst>
                              <p:cond delay="51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5600"/>
                            </p:stCondLst>
                            <p:childTnLst>
                              <p:par>
                                <p:cTn id="39" presetID="53" presetClass="entr" presetSubtype="528"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anim calcmode="lin" valueType="num">
                                      <p:cBhvr>
                                        <p:cTn id="44" dur="500" fill="hold"/>
                                        <p:tgtEl>
                                          <p:spTgt spid="41"/>
                                        </p:tgtEl>
                                        <p:attrNameLst>
                                          <p:attrName>ppt_x</p:attrName>
                                        </p:attrNameLst>
                                      </p:cBhvr>
                                      <p:tavLst>
                                        <p:tav tm="0">
                                          <p:val>
                                            <p:fltVal val="0.5"/>
                                          </p:val>
                                        </p:tav>
                                        <p:tav tm="100000">
                                          <p:val>
                                            <p:strVal val="#ppt_x"/>
                                          </p:val>
                                        </p:tav>
                                      </p:tavLst>
                                    </p:anim>
                                    <p:anim calcmode="lin" valueType="num">
                                      <p:cBhvr>
                                        <p:cTn id="45" dur="500" fill="hold"/>
                                        <p:tgtEl>
                                          <p:spTgt spid="41"/>
                                        </p:tgtEl>
                                        <p:attrNameLst>
                                          <p:attrName>ppt_y</p:attrName>
                                        </p:attrNameLst>
                                      </p:cBhvr>
                                      <p:tavLst>
                                        <p:tav tm="0">
                                          <p:val>
                                            <p:fltVal val="0.5"/>
                                          </p:val>
                                        </p:tav>
                                        <p:tav tm="100000">
                                          <p:val>
                                            <p:strVal val="#ppt_y"/>
                                          </p:val>
                                        </p:tav>
                                      </p:tavLst>
                                    </p:anim>
                                  </p:childTnLst>
                                </p:cTn>
                              </p:par>
                            </p:childTnLst>
                          </p:cTn>
                        </p:par>
                        <p:par>
                          <p:cTn id="46" fill="hold">
                            <p:stCondLst>
                              <p:cond delay="6100"/>
                            </p:stCondLst>
                            <p:childTnLst>
                              <p:par>
                                <p:cTn id="47" presetID="42"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anim calcmode="lin" valueType="num">
                                      <p:cBhvr>
                                        <p:cTn id="50" dur="500" fill="hold"/>
                                        <p:tgtEl>
                                          <p:spTgt spid="50"/>
                                        </p:tgtEl>
                                        <p:attrNameLst>
                                          <p:attrName>ppt_x</p:attrName>
                                        </p:attrNameLst>
                                      </p:cBhvr>
                                      <p:tavLst>
                                        <p:tav tm="0">
                                          <p:val>
                                            <p:strVal val="#ppt_x"/>
                                          </p:val>
                                        </p:tav>
                                        <p:tav tm="100000">
                                          <p:val>
                                            <p:strVal val="#ppt_x"/>
                                          </p:val>
                                        </p:tav>
                                      </p:tavLst>
                                    </p:anim>
                                    <p:anim calcmode="lin" valueType="num">
                                      <p:cBhvr>
                                        <p:cTn id="51" dur="500" fill="hold"/>
                                        <p:tgtEl>
                                          <p:spTgt spid="50"/>
                                        </p:tgtEl>
                                        <p:attrNameLst>
                                          <p:attrName>ppt_y</p:attrName>
                                        </p:attrNameLst>
                                      </p:cBhvr>
                                      <p:tavLst>
                                        <p:tav tm="0">
                                          <p:val>
                                            <p:strVal val="#ppt_y+.1"/>
                                          </p:val>
                                        </p:tav>
                                        <p:tav tm="100000">
                                          <p:val>
                                            <p:strVal val="#ppt_y"/>
                                          </p:val>
                                        </p:tav>
                                      </p:tavLst>
                                    </p:anim>
                                  </p:childTnLst>
                                </p:cTn>
                              </p:par>
                            </p:childTnLst>
                          </p:cTn>
                        </p:par>
                        <p:par>
                          <p:cTn id="52" fill="hold">
                            <p:stCondLst>
                              <p:cond delay="6600"/>
                            </p:stCondLst>
                            <p:childTnLst>
                              <p:par>
                                <p:cTn id="53" presetID="53" presetClass="entr" presetSubtype="528"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fltVal val="0"/>
                                          </p:val>
                                        </p:tav>
                                        <p:tav tm="100000">
                                          <p:val>
                                            <p:strVal val="#ppt_w"/>
                                          </p:val>
                                        </p:tav>
                                      </p:tavLst>
                                    </p:anim>
                                    <p:anim calcmode="lin" valueType="num">
                                      <p:cBhvr>
                                        <p:cTn id="56" dur="500" fill="hold"/>
                                        <p:tgtEl>
                                          <p:spTgt spid="44"/>
                                        </p:tgtEl>
                                        <p:attrNameLst>
                                          <p:attrName>ppt_h</p:attrName>
                                        </p:attrNameLst>
                                      </p:cBhvr>
                                      <p:tavLst>
                                        <p:tav tm="0">
                                          <p:val>
                                            <p:fltVal val="0"/>
                                          </p:val>
                                        </p:tav>
                                        <p:tav tm="100000">
                                          <p:val>
                                            <p:strVal val="#ppt_h"/>
                                          </p:val>
                                        </p:tav>
                                      </p:tavLst>
                                    </p:anim>
                                    <p:animEffect transition="in" filter="fade">
                                      <p:cBhvr>
                                        <p:cTn id="57" dur="500"/>
                                        <p:tgtEl>
                                          <p:spTgt spid="44"/>
                                        </p:tgtEl>
                                      </p:cBhvr>
                                    </p:animEffect>
                                    <p:anim calcmode="lin" valueType="num">
                                      <p:cBhvr>
                                        <p:cTn id="58" dur="500" fill="hold"/>
                                        <p:tgtEl>
                                          <p:spTgt spid="44"/>
                                        </p:tgtEl>
                                        <p:attrNameLst>
                                          <p:attrName>ppt_x</p:attrName>
                                        </p:attrNameLst>
                                      </p:cBhvr>
                                      <p:tavLst>
                                        <p:tav tm="0">
                                          <p:val>
                                            <p:fltVal val="0.5"/>
                                          </p:val>
                                        </p:tav>
                                        <p:tav tm="100000">
                                          <p:val>
                                            <p:strVal val="#ppt_x"/>
                                          </p:val>
                                        </p:tav>
                                      </p:tavLst>
                                    </p:anim>
                                    <p:anim calcmode="lin" valueType="num">
                                      <p:cBhvr>
                                        <p:cTn id="59" dur="500" fill="hold"/>
                                        <p:tgtEl>
                                          <p:spTgt spid="44"/>
                                        </p:tgtEl>
                                        <p:attrNameLst>
                                          <p:attrName>ppt_y</p:attrName>
                                        </p:attrNameLst>
                                      </p:cBhvr>
                                      <p:tavLst>
                                        <p:tav tm="0">
                                          <p:val>
                                            <p:fltVal val="0.5"/>
                                          </p:val>
                                        </p:tav>
                                        <p:tav tm="100000">
                                          <p:val>
                                            <p:strVal val="#ppt_y"/>
                                          </p:val>
                                        </p:tav>
                                      </p:tavLst>
                                    </p:anim>
                                  </p:childTnLst>
                                </p:cTn>
                              </p:par>
                            </p:childTnLst>
                          </p:cTn>
                        </p:par>
                        <p:par>
                          <p:cTn id="60" fill="hold">
                            <p:stCondLst>
                              <p:cond delay="7100"/>
                            </p:stCondLst>
                            <p:childTnLst>
                              <p:par>
                                <p:cTn id="61" presetID="53" presetClass="entr" presetSubtype="528"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anim calcmode="lin" valueType="num">
                                      <p:cBhvr>
                                        <p:cTn id="66" dur="500" fill="hold"/>
                                        <p:tgtEl>
                                          <p:spTgt spid="47"/>
                                        </p:tgtEl>
                                        <p:attrNameLst>
                                          <p:attrName>ppt_x</p:attrName>
                                        </p:attrNameLst>
                                      </p:cBhvr>
                                      <p:tavLst>
                                        <p:tav tm="0">
                                          <p:val>
                                            <p:fltVal val="0.5"/>
                                          </p:val>
                                        </p:tav>
                                        <p:tav tm="100000">
                                          <p:val>
                                            <p:strVal val="#ppt_x"/>
                                          </p:val>
                                        </p:tav>
                                      </p:tavLst>
                                    </p:anim>
                                    <p:anim calcmode="lin" valueType="num">
                                      <p:cBhvr>
                                        <p:cTn id="67" dur="500" fill="hold"/>
                                        <p:tgtEl>
                                          <p:spTgt spid="4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12" descr="Divider Right.png"/>
          <p:cNvPicPr>
            <a:picLocks noChangeAspect="1"/>
          </p:cNvPicPr>
          <p:nvPr/>
        </p:nvPicPr>
        <p:blipFill>
          <a:blip r:embed="rId3" cstate="print"/>
          <a:stretch>
            <a:fillRect/>
          </a:stretch>
        </p:blipFill>
        <p:spPr>
          <a:xfrm flipH="1">
            <a:off x="2267744" y="457546"/>
            <a:ext cx="1523362" cy="52721"/>
          </a:xfrm>
          <a:prstGeom prst="rect">
            <a:avLst/>
          </a:prstGeom>
        </p:spPr>
      </p:pic>
      <p:sp>
        <p:nvSpPr>
          <p:cNvPr id="36" name="ZoneTexte 17"/>
          <p:cNvSpPr txBox="1"/>
          <p:nvPr/>
        </p:nvSpPr>
        <p:spPr>
          <a:xfrm>
            <a:off x="2135078" y="659073"/>
            <a:ext cx="4801314" cy="400110"/>
          </a:xfrm>
          <a:prstGeom prst="rect">
            <a:avLst/>
          </a:prstGeom>
          <a:noFill/>
        </p:spPr>
        <p:txBody>
          <a:bodyPr wrap="none" rtlCol="0">
            <a:spAutoFit/>
          </a:bodyPr>
          <a:lstStyle/>
          <a:p>
            <a:pPr algn="ctr"/>
            <a:r>
              <a:rPr lang="zh-CN" altLang="en-US" sz="2000" b="1" i="1" dirty="0">
                <a:solidFill>
                  <a:srgbClr val="58595B"/>
                </a:solidFill>
                <a:latin typeface="微软雅黑" panose="020B0503020204020204" pitchFamily="34" charset="-122"/>
                <a:ea typeface="微软雅黑" panose="020B0503020204020204" pitchFamily="34" charset="-122"/>
              </a:rPr>
              <a:t>从开拓性的角度怎么认识“一带一路”？</a:t>
            </a:r>
            <a:endParaRPr lang="fr-FR" sz="2000" b="1" i="1" dirty="0">
              <a:solidFill>
                <a:srgbClr val="58595B"/>
              </a:solidFill>
              <a:latin typeface="微软雅黑" panose="020B0503020204020204" pitchFamily="34" charset="-122"/>
              <a:ea typeface="微软雅黑" panose="020B0503020204020204" pitchFamily="34" charset="-122"/>
            </a:endParaRPr>
          </a:p>
        </p:txBody>
      </p:sp>
      <p:pic>
        <p:nvPicPr>
          <p:cNvPr id="37" name="Image 12" descr="Divider Right.png"/>
          <p:cNvPicPr>
            <a:picLocks noChangeAspect="1"/>
          </p:cNvPicPr>
          <p:nvPr/>
        </p:nvPicPr>
        <p:blipFill>
          <a:blip r:embed="rId3" cstate="print"/>
          <a:stretch>
            <a:fillRect/>
          </a:stretch>
        </p:blipFill>
        <p:spPr>
          <a:xfrm rot="10800000" flipH="1">
            <a:off x="5292080" y="457546"/>
            <a:ext cx="1523362" cy="52721"/>
          </a:xfrm>
          <a:prstGeom prst="rect">
            <a:avLst/>
          </a:prstGeom>
        </p:spPr>
      </p:pic>
      <p:cxnSp>
        <p:nvCxnSpPr>
          <p:cNvPr id="38" name="Straight Connector 2"/>
          <p:cNvCxnSpPr/>
          <p:nvPr/>
        </p:nvCxnSpPr>
        <p:spPr>
          <a:xfrm>
            <a:off x="4852763" y="1794159"/>
            <a:ext cx="0" cy="2042096"/>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105459" y="1812054"/>
            <a:ext cx="3600400" cy="2646878"/>
          </a:xfrm>
          <a:prstGeom prst="rect">
            <a:avLst/>
          </a:prstGeom>
          <a:noFill/>
        </p:spPr>
        <p:txBody>
          <a:bodyPr wrap="square" lIns="0" rIns="0" bIns="0" rtlCol="0">
            <a:spAutoFit/>
          </a:bodyPr>
          <a:lstStyle/>
          <a:p>
            <a:pPr algn="just">
              <a:lnSpc>
                <a:spcPct val="130000"/>
              </a:lnSpc>
            </a:pPr>
            <a:r>
              <a:rPr lang="zh-CN" altLang="en-US" b="1" dirty="0">
                <a:solidFill>
                  <a:schemeClr val="accent2"/>
                </a:solidFill>
                <a:latin typeface="微软雅黑" pitchFamily="34" charset="-122"/>
                <a:ea typeface="微软雅黑" panose="020B0503020204020204" pitchFamily="34" charset="-122"/>
              </a:rPr>
              <a:t>“要想富，先修路”</a:t>
            </a:r>
            <a:endParaRPr lang="en-US" altLang="zh-CN" b="1" dirty="0">
              <a:solidFill>
                <a:schemeClr val="accent2"/>
              </a:solidFill>
              <a:latin typeface="微软雅黑" pitchFamily="34" charset="-122"/>
              <a:ea typeface="微软雅黑" panose="020B0503020204020204" pitchFamily="34" charset="-122"/>
            </a:endParaRPr>
          </a:p>
          <a:p>
            <a:pPr algn="just">
              <a:lnSpc>
                <a:spcPct val="130000"/>
              </a:lnSpc>
            </a:pPr>
            <a:r>
              <a:rPr lang="zh-CN" altLang="en-US" sz="1600" dirty="0">
                <a:solidFill>
                  <a:schemeClr val="tx1">
                    <a:lumMod val="75000"/>
                    <a:lumOff val="25000"/>
                  </a:schemeClr>
                </a:solidFill>
                <a:latin typeface="微软雅黑" pitchFamily="34" charset="-122"/>
                <a:ea typeface="微软雅黑" panose="020B0503020204020204" pitchFamily="34" charset="-122"/>
              </a:rPr>
              <a:t>中国道路首先是要修路、架桥、修机场、修港口，发展贸易。有了便利的贸易条件，生产成本、物流成本降低了，制造业才会起来，制造业起来才会产生就业，才能更快地推动城市化进程，老百姓才能够更加富裕，进入现代工业文明的城市化生活。</a:t>
            </a:r>
            <a:endParaRPr lang="en-US" altLang="zh-CN" sz="1600" dirty="0">
              <a:solidFill>
                <a:schemeClr val="tx1">
                  <a:lumMod val="75000"/>
                  <a:lumOff val="25000"/>
                </a:schemeClr>
              </a:solidFill>
              <a:latin typeface="微软雅黑" pitchFamily="34" charset="-122"/>
              <a:ea typeface="微软雅黑" panose="020B0503020204020204" pitchFamily="34" charset="-122"/>
            </a:endParaRPr>
          </a:p>
        </p:txBody>
      </p:sp>
      <p:sp>
        <p:nvSpPr>
          <p:cNvPr id="60" name="TextBox 59"/>
          <p:cNvSpPr txBox="1"/>
          <p:nvPr/>
        </p:nvSpPr>
        <p:spPr>
          <a:xfrm>
            <a:off x="2435770" y="2107464"/>
            <a:ext cx="2315766" cy="1431161"/>
          </a:xfrm>
          <a:prstGeom prst="rect">
            <a:avLst/>
          </a:prstGeom>
          <a:noFill/>
        </p:spPr>
        <p:txBody>
          <a:bodyPr wrap="square" lIns="0" rIns="0" bIns="0" rtlCol="0">
            <a:spAutoFit/>
          </a:bodyPr>
          <a:lstStyle/>
          <a:p>
            <a:pPr algn="just"/>
            <a:r>
              <a:rPr lang="zh-CN" altLang="en-US" b="1" dirty="0">
                <a:solidFill>
                  <a:srgbClr val="1C9494"/>
                </a:solidFill>
                <a:latin typeface="微软雅黑" panose="020B0503020204020204" pitchFamily="34" charset="-122"/>
                <a:ea typeface="微软雅黑" panose="020B0503020204020204" pitchFamily="34" charset="-122"/>
                <a:cs typeface="Helvetica Neue"/>
              </a:rPr>
              <a:t>第二，“一带一路”带有一种非常强烈的中国经验和中国思维方式，其中最主要的体现就是基础设施建设。</a:t>
            </a:r>
            <a:endParaRPr lang="en-US" b="1" dirty="0">
              <a:solidFill>
                <a:srgbClr val="1C9494"/>
              </a:solidFill>
              <a:latin typeface="微软雅黑" panose="020B0503020204020204" pitchFamily="34" charset="-122"/>
              <a:ea typeface="微软雅黑" panose="020B0503020204020204" pitchFamily="34" charset="-122"/>
              <a:cs typeface="Helvetica Neue"/>
            </a:endParaRPr>
          </a:p>
        </p:txBody>
      </p:sp>
      <p:grpSp>
        <p:nvGrpSpPr>
          <p:cNvPr id="69" name="Group 23"/>
          <p:cNvGrpSpPr/>
          <p:nvPr/>
        </p:nvGrpSpPr>
        <p:grpSpPr>
          <a:xfrm>
            <a:off x="2424950" y="1812054"/>
            <a:ext cx="273690" cy="211944"/>
            <a:chOff x="3541647" y="181442"/>
            <a:chExt cx="1055694" cy="817522"/>
          </a:xfrm>
          <a:solidFill>
            <a:srgbClr val="1C9494"/>
          </a:solidFill>
        </p:grpSpPr>
        <p:sp>
          <p:nvSpPr>
            <p:cNvPr id="70" name="Rectangle 24"/>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1C9494"/>
                </a:solidFill>
                <a:latin typeface="微软雅黑" panose="020B0503020204020204" pitchFamily="34" charset="-122"/>
                <a:ea typeface="微软雅黑" panose="020B0503020204020204" pitchFamily="34" charset="-122"/>
                <a:cs typeface="Helvetica Neue"/>
              </a:endParaRPr>
            </a:p>
          </p:txBody>
        </p:sp>
        <p:sp>
          <p:nvSpPr>
            <p:cNvPr id="71" name="Isosceles Triangle 25"/>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1C9494"/>
                </a:solidFill>
                <a:latin typeface="微软雅黑" panose="020B0503020204020204" pitchFamily="34" charset="-122"/>
                <a:ea typeface="微软雅黑" panose="020B0503020204020204" pitchFamily="34" charset="-122"/>
                <a:cs typeface="Helvetica Neue"/>
              </a:endParaRPr>
            </a:p>
          </p:txBody>
        </p:sp>
      </p:grpSp>
      <p:cxnSp>
        <p:nvCxnSpPr>
          <p:cNvPr id="81" name="Straight Connector 38"/>
          <p:cNvCxnSpPr/>
          <p:nvPr/>
        </p:nvCxnSpPr>
        <p:spPr>
          <a:xfrm>
            <a:off x="2211278" y="1719930"/>
            <a:ext cx="0" cy="2116309"/>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33"/>
          <p:cNvSpPr txBox="1"/>
          <p:nvPr/>
        </p:nvSpPr>
        <p:spPr>
          <a:xfrm>
            <a:off x="3564037" y="299240"/>
            <a:ext cx="2016224" cy="369332"/>
          </a:xfrm>
          <a:prstGeom prst="rect">
            <a:avLst/>
          </a:prstGeom>
          <a:noFill/>
        </p:spPr>
        <p:txBody>
          <a:bodyPr wrap="square" lIns="0" tIns="0" rIns="0" bIns="0" rtlCol="0">
            <a:spAutoFit/>
          </a:bodyPr>
          <a:lstStyle/>
          <a:p>
            <a:pPr algn="ctr"/>
            <a:r>
              <a:rPr lang="zh-CN" altLang="en-US" sz="2400" b="1" dirty="0">
                <a:solidFill>
                  <a:srgbClr val="F95647"/>
                </a:solidFill>
                <a:latin typeface="微软雅黑" panose="020B0503020204020204" pitchFamily="34" charset="-122"/>
                <a:ea typeface="微软雅黑" panose="020B0503020204020204" pitchFamily="34" charset="-122"/>
              </a:rPr>
              <a:t>开拓性</a:t>
            </a:r>
            <a:endParaRPr lang="zh-CN" altLang="en-US" sz="1050" dirty="0">
              <a:solidFill>
                <a:srgbClr val="F95647"/>
              </a:solidFill>
              <a:latin typeface="微软雅黑" pitchFamily="34" charset="-122"/>
              <a:ea typeface="微软雅黑" pitchFamily="34" charset="-122"/>
            </a:endParaRPr>
          </a:p>
        </p:txBody>
      </p:sp>
      <p:grpSp>
        <p:nvGrpSpPr>
          <p:cNvPr id="26" name="组合 25"/>
          <p:cNvGrpSpPr/>
          <p:nvPr/>
        </p:nvGrpSpPr>
        <p:grpSpPr>
          <a:xfrm>
            <a:off x="481610" y="2005528"/>
            <a:ext cx="1569933" cy="1341212"/>
            <a:chOff x="346045" y="1993653"/>
            <a:chExt cx="1569933" cy="1341212"/>
          </a:xfrm>
        </p:grpSpPr>
        <p:pic>
          <p:nvPicPr>
            <p:cNvPr id="27" name="图片占位符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045" y="1993653"/>
              <a:ext cx="1569933" cy="1341212"/>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28" name="图片 27"/>
            <p:cNvPicPr>
              <a:picLocks noChangeAspect="1"/>
            </p:cNvPicPr>
            <p:nvPr/>
          </p:nvPicPr>
          <p:blipFill rotWithShape="1">
            <a:blip r:embed="rId5" cstate="print">
              <a:extLst>
                <a:ext uri="{28A0092B-C50C-407E-A947-70E740481C1C}">
                  <a14:useLocalDpi xmlns:a14="http://schemas.microsoft.com/office/drawing/2010/main" val="0"/>
                </a:ext>
              </a:extLst>
            </a:blip>
            <a:srcRect l="11019" r="8657"/>
            <a:stretch/>
          </p:blipFill>
          <p:spPr>
            <a:xfrm>
              <a:off x="379410" y="1993653"/>
              <a:ext cx="1512019" cy="1341212"/>
            </a:xfrm>
            <a:prstGeom prst="ellipse">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394139912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450" decel="100000" fill="hold"/>
                                        <p:tgtEl>
                                          <p:spTgt spid="81"/>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 calcmode="lin" valueType="num">
                                      <p:cBhvr>
                                        <p:cTn id="20" dur="250" fill="hold"/>
                                        <p:tgtEl>
                                          <p:spTgt spid="69"/>
                                        </p:tgtEl>
                                        <p:attrNameLst>
                                          <p:attrName>ppt_w</p:attrName>
                                        </p:attrNameLst>
                                      </p:cBhvr>
                                      <p:tavLst>
                                        <p:tav tm="0">
                                          <p:val>
                                            <p:fltVal val="0"/>
                                          </p:val>
                                        </p:tav>
                                        <p:tav tm="100000">
                                          <p:val>
                                            <p:strVal val="#ppt_w"/>
                                          </p:val>
                                        </p:tav>
                                      </p:tavLst>
                                    </p:anim>
                                    <p:anim calcmode="lin" valueType="num">
                                      <p:cBhvr>
                                        <p:cTn id="21" dur="250" fill="hold"/>
                                        <p:tgtEl>
                                          <p:spTgt spid="69"/>
                                        </p:tgtEl>
                                        <p:attrNameLst>
                                          <p:attrName>ppt_h</p:attrName>
                                        </p:attrNameLst>
                                      </p:cBhvr>
                                      <p:tavLst>
                                        <p:tav tm="0">
                                          <p:val>
                                            <p:fltVal val="0"/>
                                          </p:val>
                                        </p:tav>
                                        <p:tav tm="100000">
                                          <p:val>
                                            <p:strVal val="#ppt_h"/>
                                          </p:val>
                                        </p:tav>
                                      </p:tavLst>
                                    </p:anim>
                                    <p:animEffect transition="in" filter="fade">
                                      <p:cBhvr>
                                        <p:cTn id="22" dur="250"/>
                                        <p:tgtEl>
                                          <p:spTgt spid="69"/>
                                        </p:tgtEl>
                                      </p:cBhvr>
                                    </p:animEffect>
                                  </p:childTnLst>
                                </p:cTn>
                              </p:par>
                            </p:childTnLst>
                          </p:cTn>
                        </p:par>
                        <p:par>
                          <p:cTn id="23" fill="hold">
                            <p:stCondLst>
                              <p:cond delay="1250"/>
                            </p:stCondLst>
                            <p:childTnLst>
                              <p:par>
                                <p:cTn id="24" presetID="37"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anim calcmode="lin" valueType="num">
                                      <p:cBhvr>
                                        <p:cTn id="27" dur="500" fill="hold"/>
                                        <p:tgtEl>
                                          <p:spTgt spid="38"/>
                                        </p:tgtEl>
                                        <p:attrNameLst>
                                          <p:attrName>ppt_x</p:attrName>
                                        </p:attrNameLst>
                                      </p:cBhvr>
                                      <p:tavLst>
                                        <p:tav tm="0">
                                          <p:val>
                                            <p:strVal val="#ppt_x"/>
                                          </p:val>
                                        </p:tav>
                                        <p:tav tm="100000">
                                          <p:val>
                                            <p:strVal val="#ppt_x"/>
                                          </p:val>
                                        </p:tav>
                                      </p:tavLst>
                                    </p:anim>
                                    <p:anim calcmode="lin" valueType="num">
                                      <p:cBhvr>
                                        <p:cTn id="28" dur="450" decel="100000" fill="hold"/>
                                        <p:tgtEl>
                                          <p:spTgt spid="38"/>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30" fill="hold">
                            <p:stCondLst>
                              <p:cond delay="1750"/>
                            </p:stCondLst>
                            <p:childTnLst>
                              <p:par>
                                <p:cTn id="31" presetID="9"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dissolv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12" descr="Divider Right.png"/>
          <p:cNvPicPr>
            <a:picLocks noChangeAspect="1"/>
          </p:cNvPicPr>
          <p:nvPr/>
        </p:nvPicPr>
        <p:blipFill>
          <a:blip r:embed="rId3" cstate="print"/>
          <a:stretch>
            <a:fillRect/>
          </a:stretch>
        </p:blipFill>
        <p:spPr>
          <a:xfrm flipH="1">
            <a:off x="2267744" y="457546"/>
            <a:ext cx="1523362" cy="52721"/>
          </a:xfrm>
          <a:prstGeom prst="rect">
            <a:avLst/>
          </a:prstGeom>
        </p:spPr>
      </p:pic>
      <p:sp>
        <p:nvSpPr>
          <p:cNvPr id="36" name="ZoneTexte 17"/>
          <p:cNvSpPr txBox="1"/>
          <p:nvPr/>
        </p:nvSpPr>
        <p:spPr>
          <a:xfrm>
            <a:off x="2135078" y="659073"/>
            <a:ext cx="4801314" cy="400110"/>
          </a:xfrm>
          <a:prstGeom prst="rect">
            <a:avLst/>
          </a:prstGeom>
          <a:noFill/>
        </p:spPr>
        <p:txBody>
          <a:bodyPr wrap="none" rtlCol="0">
            <a:spAutoFit/>
          </a:bodyPr>
          <a:lstStyle/>
          <a:p>
            <a:pPr algn="ctr"/>
            <a:r>
              <a:rPr lang="zh-CN" altLang="en-US" sz="2000" b="1" i="1" dirty="0">
                <a:solidFill>
                  <a:srgbClr val="58595B"/>
                </a:solidFill>
                <a:latin typeface="微软雅黑" panose="020B0503020204020204" pitchFamily="34" charset="-122"/>
                <a:ea typeface="微软雅黑" panose="020B0503020204020204" pitchFamily="34" charset="-122"/>
              </a:rPr>
              <a:t>从开拓性的角度怎么认识“一带一路”？</a:t>
            </a:r>
            <a:endParaRPr lang="fr-FR" sz="2000" b="1" i="1" dirty="0">
              <a:solidFill>
                <a:srgbClr val="58595B"/>
              </a:solidFill>
              <a:latin typeface="微软雅黑" panose="020B0503020204020204" pitchFamily="34" charset="-122"/>
              <a:ea typeface="微软雅黑" panose="020B0503020204020204" pitchFamily="34" charset="-122"/>
            </a:endParaRPr>
          </a:p>
        </p:txBody>
      </p:sp>
      <p:pic>
        <p:nvPicPr>
          <p:cNvPr id="37" name="Image 12" descr="Divider Right.png"/>
          <p:cNvPicPr>
            <a:picLocks noChangeAspect="1"/>
          </p:cNvPicPr>
          <p:nvPr/>
        </p:nvPicPr>
        <p:blipFill>
          <a:blip r:embed="rId3" cstate="print"/>
          <a:stretch>
            <a:fillRect/>
          </a:stretch>
        </p:blipFill>
        <p:spPr>
          <a:xfrm rot="10800000" flipH="1">
            <a:off x="5292080" y="457546"/>
            <a:ext cx="1523362" cy="52721"/>
          </a:xfrm>
          <a:prstGeom prst="rect">
            <a:avLst/>
          </a:prstGeom>
        </p:spPr>
      </p:pic>
      <p:cxnSp>
        <p:nvCxnSpPr>
          <p:cNvPr id="38" name="Straight Connector 2"/>
          <p:cNvCxnSpPr/>
          <p:nvPr/>
        </p:nvCxnSpPr>
        <p:spPr>
          <a:xfrm>
            <a:off x="4852763" y="1794159"/>
            <a:ext cx="0" cy="2042096"/>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177467" y="1719930"/>
            <a:ext cx="3456384" cy="2326791"/>
          </a:xfrm>
          <a:prstGeom prst="rect">
            <a:avLst/>
          </a:prstGeom>
          <a:noFill/>
        </p:spPr>
        <p:txBody>
          <a:bodyPr wrap="square" lIns="0" rIns="0" bIns="0" rtlCol="0">
            <a:spAutoFit/>
          </a:bodyPr>
          <a:lstStyle/>
          <a:p>
            <a:pPr algn="just">
              <a:lnSpc>
                <a:spcPct val="130000"/>
              </a:lnSpc>
            </a:pPr>
            <a:r>
              <a:rPr lang="zh-CN" altLang="en-US" b="1" dirty="0">
                <a:solidFill>
                  <a:schemeClr val="accent2"/>
                </a:solidFill>
                <a:latin typeface="微软雅黑" pitchFamily="34" charset="-122"/>
                <a:ea typeface="微软雅黑" panose="020B0503020204020204" pitchFamily="34" charset="-122"/>
              </a:rPr>
              <a:t>摆脱旧模式  开拓新模式</a:t>
            </a:r>
            <a:endParaRPr lang="en-US" altLang="zh-CN" b="1" dirty="0">
              <a:solidFill>
                <a:schemeClr val="accent2"/>
              </a:solidFill>
              <a:latin typeface="微软雅黑" pitchFamily="34" charset="-122"/>
              <a:ea typeface="微软雅黑" panose="020B0503020204020204" pitchFamily="34" charset="-122"/>
            </a:endParaRPr>
          </a:p>
          <a:p>
            <a:pPr algn="just">
              <a:lnSpc>
                <a:spcPct val="130000"/>
              </a:lnSpc>
            </a:pPr>
            <a:r>
              <a:rPr lang="zh-CN" altLang="en-US" sz="1600" dirty="0">
                <a:solidFill>
                  <a:schemeClr val="tx1">
                    <a:lumMod val="75000"/>
                    <a:lumOff val="25000"/>
                  </a:schemeClr>
                </a:solidFill>
                <a:latin typeface="微软雅黑" pitchFamily="34" charset="-122"/>
                <a:ea typeface="微软雅黑" panose="020B0503020204020204" pitchFamily="34" charset="-122"/>
              </a:rPr>
              <a:t>“一带一路”建设，不是中国要“另起炉灶”，而是把具有先进发展经验的国家，把有意愿、有能力的国家聚拢在一起。这项工作接下来还要深入。人一多，想法就多，协同和组织也会成为最大的困难。</a:t>
            </a:r>
            <a:endParaRPr lang="en-US" altLang="zh-CN" sz="1600" dirty="0">
              <a:solidFill>
                <a:schemeClr val="tx1">
                  <a:lumMod val="75000"/>
                  <a:lumOff val="25000"/>
                </a:schemeClr>
              </a:solidFill>
              <a:latin typeface="微软雅黑" pitchFamily="34" charset="-122"/>
              <a:ea typeface="微软雅黑" panose="020B0503020204020204" pitchFamily="34" charset="-122"/>
            </a:endParaRPr>
          </a:p>
        </p:txBody>
      </p:sp>
      <p:sp>
        <p:nvSpPr>
          <p:cNvPr id="60" name="TextBox 59"/>
          <p:cNvSpPr txBox="1"/>
          <p:nvPr/>
        </p:nvSpPr>
        <p:spPr>
          <a:xfrm>
            <a:off x="2406005" y="2260875"/>
            <a:ext cx="2315766" cy="877163"/>
          </a:xfrm>
          <a:prstGeom prst="rect">
            <a:avLst/>
          </a:prstGeom>
          <a:noFill/>
        </p:spPr>
        <p:txBody>
          <a:bodyPr wrap="square" lIns="0" rIns="0" bIns="0" rtlCol="0">
            <a:spAutoFit/>
          </a:bodyPr>
          <a:lstStyle/>
          <a:p>
            <a:pPr algn="just"/>
            <a:r>
              <a:rPr lang="zh-CN" altLang="en-US" b="1" dirty="0">
                <a:solidFill>
                  <a:srgbClr val="1C9494"/>
                </a:solidFill>
                <a:latin typeface="微软雅黑" panose="020B0503020204020204" pitchFamily="34" charset="-122"/>
                <a:ea typeface="微软雅黑" panose="020B0503020204020204" pitchFamily="34" charset="-122"/>
                <a:cs typeface="Helvetica Neue"/>
              </a:rPr>
              <a:t>第三，在推动“一带一路”的过程中出现了多国协同的局面。</a:t>
            </a:r>
            <a:endParaRPr lang="en-US" b="1" dirty="0">
              <a:solidFill>
                <a:srgbClr val="1C9494"/>
              </a:solidFill>
              <a:latin typeface="微软雅黑" panose="020B0503020204020204" pitchFamily="34" charset="-122"/>
              <a:ea typeface="微软雅黑" panose="020B0503020204020204" pitchFamily="34" charset="-122"/>
              <a:cs typeface="Helvetica Neue"/>
            </a:endParaRPr>
          </a:p>
        </p:txBody>
      </p:sp>
      <p:grpSp>
        <p:nvGrpSpPr>
          <p:cNvPr id="69" name="Group 23"/>
          <p:cNvGrpSpPr/>
          <p:nvPr/>
        </p:nvGrpSpPr>
        <p:grpSpPr>
          <a:xfrm>
            <a:off x="2395185" y="1965465"/>
            <a:ext cx="273690" cy="211944"/>
            <a:chOff x="3541647" y="181442"/>
            <a:chExt cx="1055694" cy="817522"/>
          </a:xfrm>
          <a:solidFill>
            <a:srgbClr val="1C9494"/>
          </a:solidFill>
        </p:grpSpPr>
        <p:sp>
          <p:nvSpPr>
            <p:cNvPr id="70" name="Rectangle 24"/>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1C9494"/>
                </a:solidFill>
                <a:latin typeface="微软雅黑" panose="020B0503020204020204" pitchFamily="34" charset="-122"/>
                <a:ea typeface="微软雅黑" panose="020B0503020204020204" pitchFamily="34" charset="-122"/>
                <a:cs typeface="Helvetica Neue"/>
              </a:endParaRPr>
            </a:p>
          </p:txBody>
        </p:sp>
        <p:sp>
          <p:nvSpPr>
            <p:cNvPr id="71" name="Isosceles Triangle 25"/>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1C9494"/>
                </a:solidFill>
                <a:latin typeface="微软雅黑" panose="020B0503020204020204" pitchFamily="34" charset="-122"/>
                <a:ea typeface="微软雅黑" panose="020B0503020204020204" pitchFamily="34" charset="-122"/>
                <a:cs typeface="Helvetica Neue"/>
              </a:endParaRPr>
            </a:p>
          </p:txBody>
        </p:sp>
      </p:grpSp>
      <p:cxnSp>
        <p:nvCxnSpPr>
          <p:cNvPr id="81" name="Straight Connector 38"/>
          <p:cNvCxnSpPr/>
          <p:nvPr/>
        </p:nvCxnSpPr>
        <p:spPr>
          <a:xfrm>
            <a:off x="2211278" y="1719930"/>
            <a:ext cx="0" cy="2116309"/>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33"/>
          <p:cNvSpPr txBox="1"/>
          <p:nvPr/>
        </p:nvSpPr>
        <p:spPr>
          <a:xfrm>
            <a:off x="3564037" y="299240"/>
            <a:ext cx="2016224" cy="369332"/>
          </a:xfrm>
          <a:prstGeom prst="rect">
            <a:avLst/>
          </a:prstGeom>
          <a:noFill/>
        </p:spPr>
        <p:txBody>
          <a:bodyPr wrap="square" lIns="0" tIns="0" rIns="0" bIns="0" rtlCol="0">
            <a:spAutoFit/>
          </a:bodyPr>
          <a:lstStyle/>
          <a:p>
            <a:pPr algn="ctr"/>
            <a:r>
              <a:rPr lang="zh-CN" altLang="en-US" sz="2400" b="1" dirty="0">
                <a:solidFill>
                  <a:srgbClr val="F95647"/>
                </a:solidFill>
                <a:latin typeface="微软雅黑" panose="020B0503020204020204" pitchFamily="34" charset="-122"/>
                <a:ea typeface="微软雅黑" panose="020B0503020204020204" pitchFamily="34" charset="-122"/>
              </a:rPr>
              <a:t>开拓性</a:t>
            </a:r>
            <a:endParaRPr lang="zh-CN" altLang="en-US" sz="1050" dirty="0">
              <a:solidFill>
                <a:srgbClr val="F95647"/>
              </a:solidFill>
              <a:latin typeface="微软雅黑" pitchFamily="34" charset="-122"/>
              <a:ea typeface="微软雅黑" pitchFamily="34" charset="-122"/>
            </a:endParaRPr>
          </a:p>
        </p:txBody>
      </p:sp>
      <p:grpSp>
        <p:nvGrpSpPr>
          <p:cNvPr id="15" name="组合 14"/>
          <p:cNvGrpSpPr/>
          <p:nvPr/>
        </p:nvGrpSpPr>
        <p:grpSpPr>
          <a:xfrm>
            <a:off x="481610" y="2005528"/>
            <a:ext cx="1569933" cy="1341212"/>
            <a:chOff x="346045" y="1993653"/>
            <a:chExt cx="1569933" cy="1341212"/>
          </a:xfrm>
        </p:grpSpPr>
        <p:pic>
          <p:nvPicPr>
            <p:cNvPr id="16" name="图片占位符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045" y="1993653"/>
              <a:ext cx="1569933" cy="1341212"/>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l="11019" r="8657"/>
            <a:stretch/>
          </p:blipFill>
          <p:spPr>
            <a:xfrm>
              <a:off x="379410" y="1993653"/>
              <a:ext cx="1512019" cy="1341212"/>
            </a:xfrm>
            <a:prstGeom prst="ellipse">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1861870075"/>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450" decel="100000" fill="hold"/>
                                        <p:tgtEl>
                                          <p:spTgt spid="81"/>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 calcmode="lin" valueType="num">
                                      <p:cBhvr>
                                        <p:cTn id="20" dur="250" fill="hold"/>
                                        <p:tgtEl>
                                          <p:spTgt spid="69"/>
                                        </p:tgtEl>
                                        <p:attrNameLst>
                                          <p:attrName>ppt_w</p:attrName>
                                        </p:attrNameLst>
                                      </p:cBhvr>
                                      <p:tavLst>
                                        <p:tav tm="0">
                                          <p:val>
                                            <p:fltVal val="0"/>
                                          </p:val>
                                        </p:tav>
                                        <p:tav tm="100000">
                                          <p:val>
                                            <p:strVal val="#ppt_w"/>
                                          </p:val>
                                        </p:tav>
                                      </p:tavLst>
                                    </p:anim>
                                    <p:anim calcmode="lin" valueType="num">
                                      <p:cBhvr>
                                        <p:cTn id="21" dur="250" fill="hold"/>
                                        <p:tgtEl>
                                          <p:spTgt spid="69"/>
                                        </p:tgtEl>
                                        <p:attrNameLst>
                                          <p:attrName>ppt_h</p:attrName>
                                        </p:attrNameLst>
                                      </p:cBhvr>
                                      <p:tavLst>
                                        <p:tav tm="0">
                                          <p:val>
                                            <p:fltVal val="0"/>
                                          </p:val>
                                        </p:tav>
                                        <p:tav tm="100000">
                                          <p:val>
                                            <p:strVal val="#ppt_h"/>
                                          </p:val>
                                        </p:tav>
                                      </p:tavLst>
                                    </p:anim>
                                    <p:animEffect transition="in" filter="fade">
                                      <p:cBhvr>
                                        <p:cTn id="22" dur="250"/>
                                        <p:tgtEl>
                                          <p:spTgt spid="69"/>
                                        </p:tgtEl>
                                      </p:cBhvr>
                                    </p:animEffect>
                                  </p:childTnLst>
                                </p:cTn>
                              </p:par>
                            </p:childTnLst>
                          </p:cTn>
                        </p:par>
                        <p:par>
                          <p:cTn id="23" fill="hold">
                            <p:stCondLst>
                              <p:cond delay="1250"/>
                            </p:stCondLst>
                            <p:childTnLst>
                              <p:par>
                                <p:cTn id="24" presetID="37"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anim calcmode="lin" valueType="num">
                                      <p:cBhvr>
                                        <p:cTn id="27" dur="500" fill="hold"/>
                                        <p:tgtEl>
                                          <p:spTgt spid="38"/>
                                        </p:tgtEl>
                                        <p:attrNameLst>
                                          <p:attrName>ppt_x</p:attrName>
                                        </p:attrNameLst>
                                      </p:cBhvr>
                                      <p:tavLst>
                                        <p:tav tm="0">
                                          <p:val>
                                            <p:strVal val="#ppt_x"/>
                                          </p:val>
                                        </p:tav>
                                        <p:tav tm="100000">
                                          <p:val>
                                            <p:strVal val="#ppt_x"/>
                                          </p:val>
                                        </p:tav>
                                      </p:tavLst>
                                    </p:anim>
                                    <p:anim calcmode="lin" valueType="num">
                                      <p:cBhvr>
                                        <p:cTn id="28" dur="450" decel="100000" fill="hold"/>
                                        <p:tgtEl>
                                          <p:spTgt spid="38"/>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30" fill="hold">
                            <p:stCondLst>
                              <p:cond delay="1750"/>
                            </p:stCondLst>
                            <p:childTnLst>
                              <p:par>
                                <p:cTn id="31" presetID="9"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dissolv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427" y="1923678"/>
            <a:ext cx="6340198" cy="707886"/>
          </a:xfrm>
          <a:prstGeom prst="rect">
            <a:avLst/>
          </a:prstGeom>
          <a:noFill/>
        </p:spPr>
        <p:txBody>
          <a:bodyPr wrap="none" rtlCol="0">
            <a:spAutoFit/>
          </a:bodyPr>
          <a:lstStyle/>
          <a:p>
            <a:pPr marL="0" lvl="1" algn="ctr"/>
            <a:r>
              <a:rPr lang="zh-CN" altLang="en-US" sz="4000" b="1" dirty="0">
                <a:solidFill>
                  <a:schemeClr val="accent2"/>
                </a:solidFill>
                <a:latin typeface="微软雅黑" pitchFamily="34" charset="-122"/>
                <a:ea typeface="微软雅黑" pitchFamily="34" charset="-122"/>
              </a:rPr>
              <a:t>中国特色大国外交的先进性</a:t>
            </a:r>
            <a:endParaRPr lang="en-US" altLang="zh-CN" sz="4000" b="1" dirty="0">
              <a:solidFill>
                <a:schemeClr val="accent2"/>
              </a:solidFill>
              <a:latin typeface="微软雅黑" pitchFamily="34" charset="-122"/>
              <a:ea typeface="微软雅黑" pitchFamily="34" charset="-122"/>
            </a:endParaRPr>
          </a:p>
        </p:txBody>
      </p:sp>
      <p:cxnSp>
        <p:nvCxnSpPr>
          <p:cNvPr id="7" name="直接连接符 6"/>
          <p:cNvCxnSpPr/>
          <p:nvPr/>
        </p:nvCxnSpPr>
        <p:spPr>
          <a:xfrm flipV="1">
            <a:off x="2339752"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21752" y="3101798"/>
            <a:ext cx="902846" cy="246221"/>
          </a:xfrm>
          <a:prstGeom prst="rect">
            <a:avLst/>
          </a:prstGeom>
          <a:noFill/>
        </p:spPr>
        <p:txBody>
          <a:bodyPr wrap="square" lIns="0" tIns="0" rIns="0" bIns="0" rtlCol="0">
            <a:spAutoFit/>
          </a:bodyPr>
          <a:lstStyle/>
          <a:p>
            <a:r>
              <a:rPr lang="en-US" altLang="zh-CN" sz="1600" dirty="0">
                <a:latin typeface="微软雅黑" pitchFamily="34" charset="-122"/>
                <a:ea typeface="微软雅黑" pitchFamily="34" charset="-122"/>
              </a:rPr>
              <a:t>PART 01</a:t>
            </a:r>
            <a:endParaRPr lang="zh-CN" altLang="en-US" sz="1600" dirty="0">
              <a:latin typeface="微软雅黑" pitchFamily="34" charset="-122"/>
              <a:ea typeface="微软雅黑" pitchFamily="34" charset="-122"/>
            </a:endParaRPr>
          </a:p>
        </p:txBody>
      </p:sp>
      <p:grpSp>
        <p:nvGrpSpPr>
          <p:cNvPr id="15" name="组合 14"/>
          <p:cNvGrpSpPr/>
          <p:nvPr/>
        </p:nvGrpSpPr>
        <p:grpSpPr>
          <a:xfrm>
            <a:off x="827584" y="1579724"/>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1127377" y="1855145"/>
            <a:ext cx="589545" cy="646331"/>
          </a:xfrm>
          <a:prstGeom prst="rect">
            <a:avLst/>
          </a:prstGeom>
        </p:spPr>
        <p:txBody>
          <a:bodyPr wrap="square">
            <a:spAutoFit/>
          </a:bodyPr>
          <a:lstStyle/>
          <a:p>
            <a:r>
              <a:rPr lang="zh-CN" altLang="en-US" sz="3600" b="1" dirty="0">
                <a:solidFill>
                  <a:srgbClr val="1C9494"/>
                </a:solidFill>
                <a:latin typeface="微软雅黑" pitchFamily="34" charset="-122"/>
                <a:ea typeface="微软雅黑" pitchFamily="34" charset="-122"/>
              </a:rPr>
              <a:t>一</a:t>
            </a:r>
          </a:p>
        </p:txBody>
      </p:sp>
    </p:spTree>
    <p:extLst>
      <p:ext uri="{BB962C8B-B14F-4D97-AF65-F5344CB8AC3E}">
        <p14:creationId xmlns:p14="http://schemas.microsoft.com/office/powerpoint/2010/main" val="290134682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Image 12" descr="Divider Right.png"/>
          <p:cNvPicPr>
            <a:picLocks noChangeAspect="1"/>
          </p:cNvPicPr>
          <p:nvPr/>
        </p:nvPicPr>
        <p:blipFill>
          <a:blip r:embed="rId3" cstate="print"/>
          <a:stretch>
            <a:fillRect/>
          </a:stretch>
        </p:blipFill>
        <p:spPr>
          <a:xfrm flipH="1">
            <a:off x="2267744" y="457546"/>
            <a:ext cx="1523362" cy="52721"/>
          </a:xfrm>
          <a:prstGeom prst="rect">
            <a:avLst/>
          </a:prstGeom>
        </p:spPr>
      </p:pic>
      <p:pic>
        <p:nvPicPr>
          <p:cNvPr id="77" name="Image 12" descr="Divider Right.png"/>
          <p:cNvPicPr>
            <a:picLocks noChangeAspect="1"/>
          </p:cNvPicPr>
          <p:nvPr/>
        </p:nvPicPr>
        <p:blipFill>
          <a:blip r:embed="rId3" cstate="print"/>
          <a:stretch>
            <a:fillRect/>
          </a:stretch>
        </p:blipFill>
        <p:spPr>
          <a:xfrm rot="10800000" flipH="1">
            <a:off x="5292080" y="457546"/>
            <a:ext cx="1523362" cy="52721"/>
          </a:xfrm>
          <a:prstGeom prst="rect">
            <a:avLst/>
          </a:prstGeom>
        </p:spPr>
      </p:pic>
      <p:sp>
        <p:nvSpPr>
          <p:cNvPr id="78" name="燕尾形 77"/>
          <p:cNvSpPr/>
          <p:nvPr/>
        </p:nvSpPr>
        <p:spPr>
          <a:xfrm>
            <a:off x="205749" y="2417685"/>
            <a:ext cx="816998" cy="658121"/>
          </a:xfrm>
          <a:prstGeom prst="chevron">
            <a:avLst>
              <a:gd name="adj" fmla="val 5442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79" name="燕尾形 78"/>
          <p:cNvSpPr/>
          <p:nvPr/>
        </p:nvSpPr>
        <p:spPr>
          <a:xfrm>
            <a:off x="925833" y="2417685"/>
            <a:ext cx="818217" cy="658121"/>
          </a:xfrm>
          <a:prstGeom prst="chevron">
            <a:avLst>
              <a:gd name="adj" fmla="val 5442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80" name="燕尾形 79"/>
          <p:cNvSpPr/>
          <p:nvPr/>
        </p:nvSpPr>
        <p:spPr>
          <a:xfrm>
            <a:off x="2726029" y="2417685"/>
            <a:ext cx="818217" cy="658121"/>
          </a:xfrm>
          <a:prstGeom prst="chevron">
            <a:avLst>
              <a:gd name="adj" fmla="val 5442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81" name="燕尾形 80"/>
          <p:cNvSpPr/>
          <p:nvPr/>
        </p:nvSpPr>
        <p:spPr>
          <a:xfrm>
            <a:off x="3419980" y="2417685"/>
            <a:ext cx="818217" cy="658121"/>
          </a:xfrm>
          <a:prstGeom prst="chevron">
            <a:avLst>
              <a:gd name="adj" fmla="val 5442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cxnSp>
        <p:nvCxnSpPr>
          <p:cNvPr id="82" name="直接连接符 81"/>
          <p:cNvCxnSpPr/>
          <p:nvPr/>
        </p:nvCxnSpPr>
        <p:spPr>
          <a:xfrm>
            <a:off x="2964189" y="1995686"/>
            <a:ext cx="0" cy="27140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524029" y="1359755"/>
            <a:ext cx="0" cy="91051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3684269" y="3149989"/>
            <a:ext cx="29068" cy="946068"/>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72101" y="3149988"/>
            <a:ext cx="0" cy="370006"/>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86" name="五边形 85"/>
          <p:cNvSpPr/>
          <p:nvPr/>
        </p:nvSpPr>
        <p:spPr>
          <a:xfrm>
            <a:off x="-10275" y="2411565"/>
            <a:ext cx="9154275" cy="661834"/>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1" tIns="45716" rIns="91431" bIns="45716" anchor="ctr"/>
          <a:lstStyle/>
          <a:p>
            <a:pPr algn="ctr" defTabSz="914332" fontAlgn="auto">
              <a:spcBef>
                <a:spcPts val="0"/>
              </a:spcBef>
              <a:spcAft>
                <a:spcPts val="0"/>
              </a:spcAft>
              <a:defRPr/>
            </a:pPr>
            <a:endParaRPr lang="zh-CN" altLang="en-US" sz="2489"/>
          </a:p>
        </p:txBody>
      </p:sp>
      <p:grpSp>
        <p:nvGrpSpPr>
          <p:cNvPr id="87" name="组合 86"/>
          <p:cNvGrpSpPr/>
          <p:nvPr/>
        </p:nvGrpSpPr>
        <p:grpSpPr>
          <a:xfrm>
            <a:off x="395536" y="915568"/>
            <a:ext cx="2327891" cy="444187"/>
            <a:chOff x="814328" y="3219334"/>
            <a:chExt cx="2266827" cy="432536"/>
          </a:xfrm>
        </p:grpSpPr>
        <p:grpSp>
          <p:nvGrpSpPr>
            <p:cNvPr id="88" name="组合 87"/>
            <p:cNvGrpSpPr/>
            <p:nvPr/>
          </p:nvGrpSpPr>
          <p:grpSpPr>
            <a:xfrm>
              <a:off x="814328" y="3219334"/>
              <a:ext cx="2266827" cy="432536"/>
              <a:chOff x="2173927" y="3285519"/>
              <a:chExt cx="2876394" cy="548848"/>
            </a:xfrm>
          </p:grpSpPr>
          <p:grpSp>
            <p:nvGrpSpPr>
              <p:cNvPr id="90" name="组合 89"/>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92" name="圆角矩形 91"/>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椭圆 90"/>
              <p:cNvSpPr/>
              <p:nvPr/>
            </p:nvSpPr>
            <p:spPr>
              <a:xfrm>
                <a:off x="2270357" y="3351544"/>
                <a:ext cx="394740" cy="394741"/>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1</a:t>
                </a:r>
                <a:endParaRPr lang="zh-CN" altLang="en-US" dirty="0">
                  <a:solidFill>
                    <a:schemeClr val="bg1"/>
                  </a:solidFill>
                </a:endParaRPr>
              </a:p>
            </p:txBody>
          </p:sp>
        </p:grpSp>
        <p:sp>
          <p:nvSpPr>
            <p:cNvPr id="89" name="TextBox 88"/>
            <p:cNvSpPr txBox="1"/>
            <p:nvPr/>
          </p:nvSpPr>
          <p:spPr>
            <a:xfrm>
              <a:off x="1139540" y="3319209"/>
              <a:ext cx="1926672"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chemeClr val="tx1">
                      <a:lumMod val="75000"/>
                      <a:lumOff val="25000"/>
                    </a:schemeClr>
                  </a:solidFill>
                  <a:latin typeface="+mn-ea"/>
                </a:rPr>
                <a:t>为国家安全服务</a:t>
              </a:r>
            </a:p>
          </p:txBody>
        </p:sp>
      </p:grpSp>
      <p:grpSp>
        <p:nvGrpSpPr>
          <p:cNvPr id="94" name="组合 93"/>
          <p:cNvGrpSpPr/>
          <p:nvPr/>
        </p:nvGrpSpPr>
        <p:grpSpPr>
          <a:xfrm>
            <a:off x="1019973" y="3519995"/>
            <a:ext cx="2497179" cy="531985"/>
            <a:chOff x="814325" y="3219334"/>
            <a:chExt cx="2266826" cy="518031"/>
          </a:xfrm>
        </p:grpSpPr>
        <p:grpSp>
          <p:nvGrpSpPr>
            <p:cNvPr id="95" name="组合 94"/>
            <p:cNvGrpSpPr/>
            <p:nvPr/>
          </p:nvGrpSpPr>
          <p:grpSpPr>
            <a:xfrm>
              <a:off x="814325" y="3219334"/>
              <a:ext cx="2266826" cy="432536"/>
              <a:chOff x="2173923" y="3285519"/>
              <a:chExt cx="2876392" cy="548848"/>
            </a:xfrm>
          </p:grpSpPr>
          <p:grpSp>
            <p:nvGrpSpPr>
              <p:cNvPr id="97" name="组合 96"/>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99" name="圆角矩形 98"/>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4351925" y="1373340"/>
                  <a:ext cx="6323882" cy="2584448"/>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椭圆 97"/>
              <p:cNvSpPr/>
              <p:nvPr/>
            </p:nvSpPr>
            <p:spPr>
              <a:xfrm>
                <a:off x="2288027" y="3372244"/>
                <a:ext cx="392760" cy="392761"/>
              </a:xfrm>
              <a:prstGeom prst="ellipse">
                <a:avLst/>
              </a:prstGeom>
              <a:solidFill>
                <a:schemeClr val="accent3"/>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2</a:t>
                </a:r>
                <a:endParaRPr lang="zh-CN" altLang="en-US" dirty="0">
                  <a:solidFill>
                    <a:schemeClr val="bg1"/>
                  </a:solidFill>
                </a:endParaRPr>
              </a:p>
            </p:txBody>
          </p:sp>
        </p:grpSp>
        <p:sp>
          <p:nvSpPr>
            <p:cNvPr id="96" name="TextBox 95"/>
            <p:cNvSpPr txBox="1"/>
            <p:nvPr/>
          </p:nvSpPr>
          <p:spPr>
            <a:xfrm>
              <a:off x="1202514" y="3347750"/>
              <a:ext cx="1808518" cy="38961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chemeClr val="tx1">
                      <a:lumMod val="75000"/>
                      <a:lumOff val="25000"/>
                    </a:schemeClr>
                  </a:solidFill>
                </a:rPr>
                <a:t>例如，加入世贸组织的谈判</a:t>
              </a:r>
            </a:p>
          </p:txBody>
        </p:sp>
      </p:grpSp>
      <p:grpSp>
        <p:nvGrpSpPr>
          <p:cNvPr id="101" name="组合 100"/>
          <p:cNvGrpSpPr/>
          <p:nvPr/>
        </p:nvGrpSpPr>
        <p:grpSpPr>
          <a:xfrm>
            <a:off x="1979712" y="1551499"/>
            <a:ext cx="2327891" cy="444187"/>
            <a:chOff x="814328" y="3219334"/>
            <a:chExt cx="2266829" cy="432536"/>
          </a:xfrm>
        </p:grpSpPr>
        <p:grpSp>
          <p:nvGrpSpPr>
            <p:cNvPr id="102" name="组合 101"/>
            <p:cNvGrpSpPr/>
            <p:nvPr/>
          </p:nvGrpSpPr>
          <p:grpSpPr>
            <a:xfrm>
              <a:off x="814328" y="3219334"/>
              <a:ext cx="2266829" cy="432536"/>
              <a:chOff x="2173927" y="3285519"/>
              <a:chExt cx="2876396" cy="548848"/>
            </a:xfrm>
          </p:grpSpPr>
          <p:grpSp>
            <p:nvGrpSpPr>
              <p:cNvPr id="104" name="组合 103"/>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106" name="圆角矩形 105"/>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椭圆 104"/>
              <p:cNvSpPr>
                <a:spLocks/>
              </p:cNvSpPr>
              <p:nvPr/>
            </p:nvSpPr>
            <p:spPr>
              <a:xfrm>
                <a:off x="2307129" y="3376773"/>
                <a:ext cx="392761" cy="392761"/>
              </a:xfrm>
              <a:prstGeom prst="ellipse">
                <a:avLst/>
              </a:prstGeom>
              <a:solidFill>
                <a:schemeClr val="accent4"/>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grpSp>
        <p:sp>
          <p:nvSpPr>
            <p:cNvPr id="103" name="TextBox 102"/>
            <p:cNvSpPr txBox="1"/>
            <p:nvPr/>
          </p:nvSpPr>
          <p:spPr>
            <a:xfrm>
              <a:off x="1183671" y="3331792"/>
              <a:ext cx="1847692"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chemeClr val="tx1">
                      <a:lumMod val="75000"/>
                      <a:lumOff val="25000"/>
                    </a:schemeClr>
                  </a:solidFill>
                  <a:latin typeface="+mn-ea"/>
                </a:rPr>
                <a:t>为发展利益服务</a:t>
              </a:r>
            </a:p>
          </p:txBody>
        </p:sp>
      </p:grpSp>
      <p:grpSp>
        <p:nvGrpSpPr>
          <p:cNvPr id="108" name="组合 107"/>
          <p:cNvGrpSpPr/>
          <p:nvPr/>
        </p:nvGrpSpPr>
        <p:grpSpPr>
          <a:xfrm>
            <a:off x="2748165" y="4096061"/>
            <a:ext cx="2327891" cy="577073"/>
            <a:chOff x="814328" y="3219336"/>
            <a:chExt cx="2266828" cy="516247"/>
          </a:xfrm>
        </p:grpSpPr>
        <p:grpSp>
          <p:nvGrpSpPr>
            <p:cNvPr id="109" name="组合 108"/>
            <p:cNvGrpSpPr/>
            <p:nvPr/>
          </p:nvGrpSpPr>
          <p:grpSpPr>
            <a:xfrm>
              <a:off x="814328" y="3219336"/>
              <a:ext cx="2266828" cy="516247"/>
              <a:chOff x="2173927" y="3285519"/>
              <a:chExt cx="2876395" cy="655069"/>
            </a:xfrm>
          </p:grpSpPr>
          <p:grpSp>
            <p:nvGrpSpPr>
              <p:cNvPr id="111" name="组合 110"/>
              <p:cNvGrpSpPr/>
              <p:nvPr/>
            </p:nvGrpSpPr>
            <p:grpSpPr>
              <a:xfrm>
                <a:off x="2173927" y="3285519"/>
                <a:ext cx="2876395" cy="655069"/>
                <a:chOff x="4304043" y="1286668"/>
                <a:chExt cx="6414045" cy="3291523"/>
              </a:xfrm>
              <a:effectLst>
                <a:outerShdw blurRad="381000" dist="254000" dir="8100000" algn="tr" rotWithShape="0">
                  <a:prstClr val="black">
                    <a:alpha val="40000"/>
                  </a:prstClr>
                </a:outerShdw>
              </a:effectLst>
            </p:grpSpPr>
            <p:sp>
              <p:nvSpPr>
                <p:cNvPr id="113" name="圆角矩形 112"/>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a:off x="4351922" y="1373338"/>
                  <a:ext cx="6323889" cy="3204853"/>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椭圆 111"/>
              <p:cNvSpPr/>
              <p:nvPr/>
            </p:nvSpPr>
            <p:spPr>
              <a:xfrm>
                <a:off x="2280388" y="3389371"/>
                <a:ext cx="392761" cy="392761"/>
              </a:xfrm>
              <a:prstGeom prst="ellipse">
                <a:avLst/>
              </a:prstGeom>
              <a:solidFill>
                <a:schemeClr val="accent5"/>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4</a:t>
                </a:r>
                <a:endParaRPr lang="zh-CN" altLang="en-US" dirty="0">
                  <a:solidFill>
                    <a:schemeClr val="bg1"/>
                  </a:solidFill>
                </a:endParaRPr>
              </a:p>
            </p:txBody>
          </p:sp>
        </p:grpSp>
        <p:sp>
          <p:nvSpPr>
            <p:cNvPr id="110" name="TextBox 109"/>
            <p:cNvSpPr txBox="1"/>
            <p:nvPr/>
          </p:nvSpPr>
          <p:spPr>
            <a:xfrm>
              <a:off x="1124928" y="3324819"/>
              <a:ext cx="1926671" cy="38961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chemeClr val="tx1">
                      <a:lumMod val="75000"/>
                      <a:lumOff val="25000"/>
                    </a:schemeClr>
                  </a:solidFill>
                </a:rPr>
                <a:t>中国政府和中国共产党</a:t>
              </a:r>
              <a:endParaRPr lang="en-US" altLang="zh-CN" sz="1300" dirty="0">
                <a:solidFill>
                  <a:schemeClr val="tx1">
                    <a:lumMod val="75000"/>
                    <a:lumOff val="25000"/>
                  </a:schemeClr>
                </a:solidFill>
              </a:endParaRPr>
            </a:p>
            <a:p>
              <a:r>
                <a:rPr lang="zh-CN" altLang="en-US" sz="1300" dirty="0">
                  <a:solidFill>
                    <a:schemeClr val="tx1">
                      <a:lumMod val="75000"/>
                      <a:lumOff val="25000"/>
                    </a:schemeClr>
                  </a:solidFill>
                </a:rPr>
                <a:t>的一项政策领域</a:t>
              </a:r>
              <a:endParaRPr lang="zh-CN" altLang="en-US" sz="1300" dirty="0">
                <a:solidFill>
                  <a:schemeClr val="tx1">
                    <a:lumMod val="75000"/>
                    <a:lumOff val="25000"/>
                  </a:schemeClr>
                </a:solidFill>
                <a:latin typeface="+mn-ea"/>
              </a:endParaRPr>
            </a:p>
          </p:txBody>
        </p:sp>
      </p:grpSp>
      <p:grpSp>
        <p:nvGrpSpPr>
          <p:cNvPr id="115" name="组合 114"/>
          <p:cNvGrpSpPr>
            <a:grpSpLocks noChangeAspect="1"/>
          </p:cNvGrpSpPr>
          <p:nvPr/>
        </p:nvGrpSpPr>
        <p:grpSpPr>
          <a:xfrm rot="19800000">
            <a:off x="4060905" y="2315356"/>
            <a:ext cx="1050920" cy="1002612"/>
            <a:chOff x="3197225" y="3458369"/>
            <a:chExt cx="533400" cy="487363"/>
          </a:xfrm>
          <a:solidFill>
            <a:schemeClr val="tx1">
              <a:lumMod val="65000"/>
              <a:lumOff val="35000"/>
            </a:schemeClr>
          </a:solidFill>
          <a:scene3d>
            <a:camera prst="orthographicFront">
              <a:rot lat="0" lon="0" rev="21299999"/>
            </a:camera>
            <a:lightRig rig="threePt" dir="t"/>
          </a:scene3d>
        </p:grpSpPr>
        <p:sp>
          <p:nvSpPr>
            <p:cNvPr id="116" name="Oval 312"/>
            <p:cNvSpPr>
              <a:spLocks noChangeArrowheads="1"/>
            </p:cNvSpPr>
            <p:nvPr/>
          </p:nvSpPr>
          <p:spPr bwMode="auto">
            <a:xfrm>
              <a:off x="3568700" y="3458369"/>
              <a:ext cx="93663" cy="88900"/>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solidFill>
                  <a:schemeClr val="tx1">
                    <a:lumMod val="75000"/>
                    <a:lumOff val="25000"/>
                  </a:schemeClr>
                </a:solidFill>
              </a:endParaRPr>
            </a:p>
          </p:txBody>
        </p:sp>
        <p:sp>
          <p:nvSpPr>
            <p:cNvPr id="117" name="Freeform 313"/>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solidFill>
                  <a:schemeClr val="tx1">
                    <a:lumMod val="75000"/>
                    <a:lumOff val="25000"/>
                  </a:schemeClr>
                </a:solidFill>
              </a:endParaRPr>
            </a:p>
          </p:txBody>
        </p:sp>
      </p:grpSp>
      <p:sp>
        <p:nvSpPr>
          <p:cNvPr id="118" name="Freeform 18"/>
          <p:cNvSpPr>
            <a:spLocks noEditPoints="1"/>
          </p:cNvSpPr>
          <p:nvPr/>
        </p:nvSpPr>
        <p:spPr bwMode="auto">
          <a:xfrm rot="5400000">
            <a:off x="5048692" y="3612567"/>
            <a:ext cx="493713" cy="340033"/>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9" name="Freeform 19"/>
          <p:cNvSpPr>
            <a:spLocks noEditPoints="1"/>
          </p:cNvSpPr>
          <p:nvPr/>
        </p:nvSpPr>
        <p:spPr bwMode="auto">
          <a:xfrm rot="5400000">
            <a:off x="5048692" y="2532447"/>
            <a:ext cx="493713" cy="340033"/>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20" name="Freeform 20"/>
          <p:cNvSpPr>
            <a:spLocks noEditPoints="1"/>
          </p:cNvSpPr>
          <p:nvPr/>
        </p:nvSpPr>
        <p:spPr bwMode="auto">
          <a:xfrm rot="5400000">
            <a:off x="5048691" y="1483302"/>
            <a:ext cx="493713" cy="340033"/>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121" name="组合 120"/>
          <p:cNvGrpSpPr/>
          <p:nvPr/>
        </p:nvGrpSpPr>
        <p:grpSpPr>
          <a:xfrm>
            <a:off x="5632071" y="2124085"/>
            <a:ext cx="2004258" cy="1156752"/>
            <a:chOff x="4304043" y="1286668"/>
            <a:chExt cx="3837944" cy="2757793"/>
          </a:xfrm>
          <a:effectLst>
            <a:outerShdw blurRad="381000" dist="254000" dir="8100000" algn="tr" rotWithShape="0">
              <a:prstClr val="black">
                <a:alpha val="40000"/>
              </a:prstClr>
            </a:outerShdw>
          </a:effectLst>
        </p:grpSpPr>
        <p:sp>
          <p:nvSpPr>
            <p:cNvPr id="122" name="圆角矩形 12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123" name="圆角矩形 122"/>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外交新任务：</a:t>
              </a:r>
              <a:r>
                <a:rPr lang="zh-CN" altLang="en-US" sz="1400" dirty="0">
                  <a:solidFill>
                    <a:schemeClr val="tx1"/>
                  </a:solidFill>
                  <a:latin typeface="微软雅黑" pitchFamily="34" charset="-122"/>
                  <a:ea typeface="微软雅黑" pitchFamily="34" charset="-122"/>
                </a:rPr>
                <a:t>让“走出去”的中国公民、企业能够更好地适应当地环境</a:t>
              </a:r>
            </a:p>
          </p:txBody>
        </p:sp>
      </p:grpSp>
      <p:grpSp>
        <p:nvGrpSpPr>
          <p:cNvPr id="124" name="组合 123"/>
          <p:cNvGrpSpPr/>
          <p:nvPr/>
        </p:nvGrpSpPr>
        <p:grpSpPr>
          <a:xfrm>
            <a:off x="5654786" y="1347917"/>
            <a:ext cx="2949661" cy="548848"/>
            <a:chOff x="4304043" y="1286668"/>
            <a:chExt cx="3837944" cy="2757793"/>
          </a:xfrm>
          <a:effectLst>
            <a:outerShdw blurRad="381000" dist="254000" dir="8100000" algn="tr" rotWithShape="0">
              <a:prstClr val="black">
                <a:alpha val="40000"/>
              </a:prstClr>
            </a:outerShdw>
          </a:effectLst>
        </p:grpSpPr>
        <p:sp>
          <p:nvSpPr>
            <p:cNvPr id="125" name="圆角矩形 124"/>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126" name="圆角矩形 125"/>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为人民服务是中国共产党的宗旨</a:t>
              </a:r>
            </a:p>
          </p:txBody>
        </p:sp>
      </p:grpSp>
      <p:grpSp>
        <p:nvGrpSpPr>
          <p:cNvPr id="127" name="组合 126"/>
          <p:cNvGrpSpPr/>
          <p:nvPr/>
        </p:nvGrpSpPr>
        <p:grpSpPr>
          <a:xfrm>
            <a:off x="5723069" y="3508157"/>
            <a:ext cx="1721136" cy="548848"/>
            <a:chOff x="4304043" y="1286668"/>
            <a:chExt cx="3837944" cy="2757793"/>
          </a:xfrm>
          <a:effectLst>
            <a:outerShdw blurRad="381000" dist="254000" dir="8100000" algn="tr" rotWithShape="0">
              <a:prstClr val="black">
                <a:alpha val="40000"/>
              </a:prstClr>
            </a:outerShdw>
          </a:effectLst>
        </p:grpSpPr>
        <p:sp>
          <p:nvSpPr>
            <p:cNvPr id="128" name="圆角矩形 12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129" name="圆角矩形 128"/>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95647"/>
                  </a:solidFill>
                  <a:latin typeface="微软雅黑" pitchFamily="34" charset="-122"/>
                  <a:ea typeface="微软雅黑" pitchFamily="34" charset="-122"/>
                </a:rPr>
                <a:t>外交为民</a:t>
              </a:r>
              <a:endParaRPr lang="en-US" altLang="zh-CN" sz="1400" b="1" dirty="0">
                <a:solidFill>
                  <a:srgbClr val="F95647"/>
                </a:solidFill>
                <a:latin typeface="微软雅黑" pitchFamily="34" charset="-122"/>
                <a:ea typeface="微软雅黑" pitchFamily="34" charset="-122"/>
              </a:endParaRPr>
            </a:p>
            <a:p>
              <a:pPr algn="ctr"/>
              <a:r>
                <a:rPr lang="zh-CN" altLang="en-US" sz="1400" b="1" dirty="0">
                  <a:solidFill>
                    <a:srgbClr val="F95647"/>
                  </a:solidFill>
                  <a:latin typeface="微软雅黑" pitchFamily="34" charset="-122"/>
                  <a:ea typeface="微软雅黑" pitchFamily="34" charset="-122"/>
                </a:rPr>
                <a:t>民也要为外交</a:t>
              </a:r>
            </a:p>
          </p:txBody>
        </p:sp>
      </p:grpSp>
      <p:sp>
        <p:nvSpPr>
          <p:cNvPr id="58" name="TextBox 33"/>
          <p:cNvSpPr txBox="1"/>
          <p:nvPr/>
        </p:nvSpPr>
        <p:spPr>
          <a:xfrm>
            <a:off x="3564037" y="299240"/>
            <a:ext cx="2016224" cy="369332"/>
          </a:xfrm>
          <a:prstGeom prst="rect">
            <a:avLst/>
          </a:prstGeom>
          <a:noFill/>
        </p:spPr>
        <p:txBody>
          <a:bodyPr wrap="square" lIns="0" tIns="0" rIns="0" bIns="0" rtlCol="0">
            <a:spAutoFit/>
          </a:bodyPr>
          <a:lstStyle/>
          <a:p>
            <a:pPr algn="ctr"/>
            <a:r>
              <a:rPr lang="zh-CN" altLang="en-US" sz="2400" b="1" dirty="0">
                <a:solidFill>
                  <a:srgbClr val="F95647"/>
                </a:solidFill>
                <a:latin typeface="微软雅黑" panose="020B0503020204020204" pitchFamily="34" charset="-122"/>
                <a:ea typeface="微软雅黑" panose="020B0503020204020204" pitchFamily="34" charset="-122"/>
              </a:rPr>
              <a:t>开拓性</a:t>
            </a:r>
            <a:endParaRPr lang="zh-CN" altLang="en-US" sz="1050" dirty="0">
              <a:solidFill>
                <a:srgbClr val="F95647"/>
              </a:solidFill>
              <a:latin typeface="微软雅黑" pitchFamily="34" charset="-122"/>
              <a:ea typeface="微软雅黑" pitchFamily="34" charset="-122"/>
            </a:endParaRPr>
          </a:p>
        </p:txBody>
      </p:sp>
      <p:sp>
        <p:nvSpPr>
          <p:cNvPr id="59" name="ZoneTexte 17"/>
          <p:cNvSpPr txBox="1"/>
          <p:nvPr/>
        </p:nvSpPr>
        <p:spPr>
          <a:xfrm>
            <a:off x="3417480" y="659073"/>
            <a:ext cx="2236510" cy="400110"/>
          </a:xfrm>
          <a:prstGeom prst="rect">
            <a:avLst/>
          </a:prstGeom>
          <a:noFill/>
        </p:spPr>
        <p:txBody>
          <a:bodyPr wrap="none" rtlCol="0">
            <a:spAutoFit/>
          </a:bodyPr>
          <a:lstStyle/>
          <a:p>
            <a:pPr algn="ctr"/>
            <a:r>
              <a:rPr lang="zh-CN" altLang="en-US" sz="2000" b="1" i="1" dirty="0">
                <a:solidFill>
                  <a:srgbClr val="58595B"/>
                </a:solidFill>
                <a:latin typeface="微软雅黑" panose="020B0503020204020204" pitchFamily="34" charset="-122"/>
                <a:ea typeface="微软雅黑" panose="020B0503020204020204" pitchFamily="34" charset="-122"/>
              </a:rPr>
              <a:t>打造海外民生工程</a:t>
            </a:r>
            <a:endParaRPr lang="fr-FR" sz="2000" b="1" i="1" dirty="0">
              <a:solidFill>
                <a:srgbClr val="58595B"/>
              </a:solidFill>
              <a:latin typeface="微软雅黑" panose="020B0503020204020204" pitchFamily="34" charset="-122"/>
              <a:ea typeface="微软雅黑" panose="020B0503020204020204" pitchFamily="34" charset="-122"/>
            </a:endParaRPr>
          </a:p>
        </p:txBody>
      </p:sp>
      <p:sp>
        <p:nvSpPr>
          <p:cNvPr id="60" name="TextBox 33"/>
          <p:cNvSpPr txBox="1"/>
          <p:nvPr/>
        </p:nvSpPr>
        <p:spPr>
          <a:xfrm>
            <a:off x="1357877" y="2539990"/>
            <a:ext cx="2016224" cy="369332"/>
          </a:xfrm>
          <a:prstGeom prst="rect">
            <a:avLst/>
          </a:prstGeom>
          <a:noFill/>
        </p:spPr>
        <p:txBody>
          <a:bodyPr wrap="square" lIns="0" tIns="0" rIns="0" bIns="0" rtlCol="0">
            <a:spAutoFit/>
          </a:bodyPr>
          <a:lstStyle/>
          <a:p>
            <a:pPr algn="ctr"/>
            <a:r>
              <a:rPr lang="zh-CN" altLang="en-US" sz="2400" b="1" dirty="0">
                <a:latin typeface="微软雅黑" pitchFamily="34" charset="-122"/>
                <a:ea typeface="微软雅黑" pitchFamily="34" charset="-122"/>
              </a:rPr>
              <a:t>从前外交</a:t>
            </a:r>
          </a:p>
        </p:txBody>
      </p:sp>
      <p:sp>
        <p:nvSpPr>
          <p:cNvPr id="62" name="TextBox 33"/>
          <p:cNvSpPr txBox="1"/>
          <p:nvPr/>
        </p:nvSpPr>
        <p:spPr>
          <a:xfrm flipH="1">
            <a:off x="7694576" y="2549748"/>
            <a:ext cx="1231841" cy="369332"/>
          </a:xfrm>
          <a:prstGeom prst="rect">
            <a:avLst/>
          </a:prstGeom>
          <a:noFill/>
        </p:spPr>
        <p:txBody>
          <a:bodyPr wrap="square" lIns="0" tIns="0" rIns="0" bIns="0" rtlCol="0">
            <a:spAutoFit/>
          </a:bodyPr>
          <a:lstStyle/>
          <a:p>
            <a:pPr algn="ctr"/>
            <a:r>
              <a:rPr lang="zh-CN" altLang="en-US" sz="2400" b="1" dirty="0">
                <a:latin typeface="微软雅黑" pitchFamily="34" charset="-122"/>
                <a:ea typeface="微软雅黑" pitchFamily="34" charset="-122"/>
              </a:rPr>
              <a:t>如今外交</a:t>
            </a:r>
          </a:p>
        </p:txBody>
      </p:sp>
      <p:sp>
        <p:nvSpPr>
          <p:cNvPr id="2" name="文本框 1"/>
          <p:cNvSpPr txBox="1"/>
          <p:nvPr/>
        </p:nvSpPr>
        <p:spPr>
          <a:xfrm>
            <a:off x="7611322" y="3647995"/>
            <a:ext cx="1425173" cy="738664"/>
          </a:xfrm>
          <a:prstGeom prst="rect">
            <a:avLst/>
          </a:prstGeom>
          <a:noFill/>
        </p:spPr>
        <p:txBody>
          <a:bodyPr wrap="square" lIns="0" tIns="0" rIns="0" bIns="0" rtlCol="0">
            <a:spAutoFit/>
          </a:bodyPr>
          <a:lstStyle/>
          <a:p>
            <a:pPr algn="just"/>
            <a:r>
              <a:rPr lang="zh-CN" altLang="zh-CN" sz="1200" b="1" dirty="0">
                <a:solidFill>
                  <a:schemeClr val="tx1">
                    <a:lumMod val="65000"/>
                    <a:lumOff val="35000"/>
                  </a:schemeClr>
                </a:solidFill>
                <a:latin typeface="微软雅黑" pitchFamily="34" charset="-122"/>
                <a:ea typeface="微软雅黑" pitchFamily="34" charset="-122"/>
              </a:rPr>
              <a:t>保护自己的安全</a:t>
            </a:r>
            <a:endParaRPr lang="en-US" altLang="zh-CN" sz="1200" b="1" dirty="0">
              <a:solidFill>
                <a:schemeClr val="tx1">
                  <a:lumMod val="65000"/>
                  <a:lumOff val="35000"/>
                </a:schemeClr>
              </a:solidFill>
              <a:latin typeface="微软雅黑" pitchFamily="34" charset="-122"/>
              <a:ea typeface="微软雅黑" pitchFamily="34" charset="-122"/>
            </a:endParaRPr>
          </a:p>
          <a:p>
            <a:pPr algn="just"/>
            <a:r>
              <a:rPr lang="zh-CN" altLang="zh-CN" sz="1200" b="1" dirty="0">
                <a:solidFill>
                  <a:schemeClr val="tx1">
                    <a:lumMod val="65000"/>
                    <a:lumOff val="35000"/>
                  </a:schemeClr>
                </a:solidFill>
                <a:latin typeface="微软雅黑" pitchFamily="34" charset="-122"/>
                <a:ea typeface="微软雅黑" pitchFamily="34" charset="-122"/>
              </a:rPr>
              <a:t>保护企业、组织利益</a:t>
            </a:r>
            <a:endParaRPr lang="en-US" altLang="zh-CN" sz="1200" b="1" dirty="0">
              <a:solidFill>
                <a:schemeClr val="tx1">
                  <a:lumMod val="65000"/>
                  <a:lumOff val="35000"/>
                </a:schemeClr>
              </a:solidFill>
              <a:latin typeface="微软雅黑" pitchFamily="34" charset="-122"/>
              <a:ea typeface="微软雅黑" pitchFamily="34" charset="-122"/>
            </a:endParaRPr>
          </a:p>
          <a:p>
            <a:pPr algn="just"/>
            <a:r>
              <a:rPr lang="zh-CN" altLang="zh-CN" sz="1200" b="1" dirty="0">
                <a:solidFill>
                  <a:schemeClr val="tx1">
                    <a:lumMod val="65000"/>
                    <a:lumOff val="35000"/>
                  </a:schemeClr>
                </a:solidFill>
                <a:latin typeface="微软雅黑" pitchFamily="34" charset="-122"/>
                <a:ea typeface="微软雅黑" pitchFamily="34" charset="-122"/>
              </a:rPr>
              <a:t>保护国家形象</a:t>
            </a:r>
            <a:endParaRPr lang="en-US" altLang="zh-CN" sz="1200" b="1" dirty="0">
              <a:solidFill>
                <a:schemeClr val="tx1">
                  <a:lumMod val="65000"/>
                  <a:lumOff val="35000"/>
                </a:schemeClr>
              </a:solidFill>
              <a:latin typeface="微软雅黑" pitchFamily="34" charset="-122"/>
              <a:ea typeface="微软雅黑" pitchFamily="34" charset="-122"/>
            </a:endParaRPr>
          </a:p>
          <a:p>
            <a:pPr algn="just"/>
            <a:r>
              <a:rPr lang="zh-CN" altLang="zh-CN" sz="1200" b="1" dirty="0">
                <a:solidFill>
                  <a:schemeClr val="tx1">
                    <a:lumMod val="65000"/>
                    <a:lumOff val="35000"/>
                  </a:schemeClr>
                </a:solidFill>
                <a:latin typeface="微软雅黑" pitchFamily="34" charset="-122"/>
                <a:ea typeface="微软雅黑" pitchFamily="34" charset="-122"/>
              </a:rPr>
              <a:t>维护国家利益</a:t>
            </a:r>
            <a:endParaRPr lang="zh-CN" altLang="en-US" sz="1200" b="1" dirty="0">
              <a:solidFill>
                <a:schemeClr val="tx1">
                  <a:lumMod val="65000"/>
                  <a:lumOff val="35000"/>
                </a:schemeClr>
              </a:solidFill>
              <a:latin typeface="微软雅黑" pitchFamily="34" charset="-122"/>
              <a:ea typeface="微软雅黑" pitchFamily="34" charset="-122"/>
            </a:endParaRPr>
          </a:p>
        </p:txBody>
      </p:sp>
      <p:cxnSp>
        <p:nvCxnSpPr>
          <p:cNvPr id="4" name="肘形连接符 3"/>
          <p:cNvCxnSpPr/>
          <p:nvPr/>
        </p:nvCxnSpPr>
        <p:spPr>
          <a:xfrm>
            <a:off x="6444208" y="4083918"/>
            <a:ext cx="1777316" cy="339070"/>
          </a:xfrm>
          <a:prstGeom prst="bentConnector4">
            <a:avLst>
              <a:gd name="adj1" fmla="val -694"/>
              <a:gd name="adj2" fmla="val 255293"/>
            </a:avLst>
          </a:prstGeom>
          <a:ln w="127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30056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400" fill="hold"/>
                                        <p:tgtEl>
                                          <p:spTgt spid="86"/>
                                        </p:tgtEl>
                                        <p:attrNameLst>
                                          <p:attrName>ppt_x</p:attrName>
                                        </p:attrNameLst>
                                      </p:cBhvr>
                                      <p:tavLst>
                                        <p:tav tm="0">
                                          <p:val>
                                            <p:strVal val="0-#ppt_w/2"/>
                                          </p:val>
                                        </p:tav>
                                        <p:tav tm="100000">
                                          <p:val>
                                            <p:strVal val="#ppt_x"/>
                                          </p:val>
                                        </p:tav>
                                      </p:tavLst>
                                    </p:anim>
                                    <p:anim calcmode="lin" valueType="num">
                                      <p:cBhvr additive="base">
                                        <p:cTn id="8" dur="400" fill="hold"/>
                                        <p:tgtEl>
                                          <p:spTgt spid="8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nodeType="afterEffect">
                                  <p:stCondLst>
                                    <p:cond delay="0"/>
                                  </p:stCondLst>
                                  <p:childTnLst>
                                    <p:set>
                                      <p:cBhvr>
                                        <p:cTn id="11" dur="1" fill="hold">
                                          <p:stCondLst>
                                            <p:cond delay="0"/>
                                          </p:stCondLst>
                                        </p:cTn>
                                        <p:tgtEl>
                                          <p:spTgt spid="115"/>
                                        </p:tgtEl>
                                        <p:attrNameLst>
                                          <p:attrName>style.visibility</p:attrName>
                                        </p:attrNameLst>
                                      </p:cBhvr>
                                      <p:to>
                                        <p:strVal val="visible"/>
                                      </p:to>
                                    </p:set>
                                    <p:anim calcmode="lin" valueType="num">
                                      <p:cBhvr additive="base">
                                        <p:cTn id="12" dur="400" fill="hold"/>
                                        <p:tgtEl>
                                          <p:spTgt spid="115"/>
                                        </p:tgtEl>
                                        <p:attrNameLst>
                                          <p:attrName>ppt_x</p:attrName>
                                        </p:attrNameLst>
                                      </p:cBhvr>
                                      <p:tavLst>
                                        <p:tav tm="0">
                                          <p:val>
                                            <p:strVal val="0-#ppt_w/2"/>
                                          </p:val>
                                        </p:tav>
                                        <p:tav tm="100000">
                                          <p:val>
                                            <p:strVal val="#ppt_x"/>
                                          </p:val>
                                        </p:tav>
                                      </p:tavLst>
                                    </p:anim>
                                    <p:anim calcmode="lin" valueType="num">
                                      <p:cBhvr additive="base">
                                        <p:cTn id="13" dur="400" fill="hold"/>
                                        <p:tgtEl>
                                          <p:spTgt spid="115"/>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12" presetClass="entr" presetSubtype="8"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additive="base">
                                        <p:cTn id="17" dur="400"/>
                                        <p:tgtEl>
                                          <p:spTgt spid="78"/>
                                        </p:tgtEl>
                                        <p:attrNameLst>
                                          <p:attrName>ppt_x</p:attrName>
                                        </p:attrNameLst>
                                      </p:cBhvr>
                                      <p:tavLst>
                                        <p:tav tm="0">
                                          <p:val>
                                            <p:strVal val="#ppt_x-#ppt_w*1.125000"/>
                                          </p:val>
                                        </p:tav>
                                        <p:tav tm="100000">
                                          <p:val>
                                            <p:strVal val="#ppt_x"/>
                                          </p:val>
                                        </p:tav>
                                      </p:tavLst>
                                    </p:anim>
                                    <p:animEffect transition="in" filter="wipe(right)">
                                      <p:cBhvr>
                                        <p:cTn id="18" dur="400"/>
                                        <p:tgtEl>
                                          <p:spTgt spid="78"/>
                                        </p:tgtEl>
                                      </p:cBhvr>
                                    </p:animEffect>
                                  </p:childTnLst>
                                </p:cTn>
                              </p:par>
                            </p:childTnLst>
                          </p:cTn>
                        </p:par>
                        <p:par>
                          <p:cTn id="19" fill="hold">
                            <p:stCondLst>
                              <p:cond delay="1200"/>
                            </p:stCondLst>
                            <p:childTnLst>
                              <p:par>
                                <p:cTn id="20" presetID="12" presetClass="entr" presetSubtype="4" fill="hold" nodeType="after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400"/>
                                        <p:tgtEl>
                                          <p:spTgt spid="83"/>
                                        </p:tgtEl>
                                        <p:attrNameLst>
                                          <p:attrName>ppt_y</p:attrName>
                                        </p:attrNameLst>
                                      </p:cBhvr>
                                      <p:tavLst>
                                        <p:tav tm="0">
                                          <p:val>
                                            <p:strVal val="#ppt_y+#ppt_h*1.125000"/>
                                          </p:val>
                                        </p:tav>
                                        <p:tav tm="100000">
                                          <p:val>
                                            <p:strVal val="#ppt_y"/>
                                          </p:val>
                                        </p:tav>
                                      </p:tavLst>
                                    </p:anim>
                                    <p:animEffect transition="in" filter="wipe(up)">
                                      <p:cBhvr>
                                        <p:cTn id="23" dur="400"/>
                                        <p:tgtEl>
                                          <p:spTgt spid="83"/>
                                        </p:tgtEl>
                                      </p:cBhvr>
                                    </p:animEffect>
                                  </p:childTnLst>
                                </p:cTn>
                              </p:par>
                            </p:childTnLst>
                          </p:cTn>
                        </p:par>
                        <p:par>
                          <p:cTn id="24" fill="hold">
                            <p:stCondLst>
                              <p:cond delay="1600"/>
                            </p:stCondLst>
                            <p:childTnLst>
                              <p:par>
                                <p:cTn id="25" presetID="53" presetClass="entr" presetSubtype="16"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500" fill="hold"/>
                                        <p:tgtEl>
                                          <p:spTgt spid="87"/>
                                        </p:tgtEl>
                                        <p:attrNameLst>
                                          <p:attrName>ppt_w</p:attrName>
                                        </p:attrNameLst>
                                      </p:cBhvr>
                                      <p:tavLst>
                                        <p:tav tm="0">
                                          <p:val>
                                            <p:fltVal val="0"/>
                                          </p:val>
                                        </p:tav>
                                        <p:tav tm="100000">
                                          <p:val>
                                            <p:strVal val="#ppt_w"/>
                                          </p:val>
                                        </p:tav>
                                      </p:tavLst>
                                    </p:anim>
                                    <p:anim calcmode="lin" valueType="num">
                                      <p:cBhvr>
                                        <p:cTn id="28" dur="500" fill="hold"/>
                                        <p:tgtEl>
                                          <p:spTgt spid="87"/>
                                        </p:tgtEl>
                                        <p:attrNameLst>
                                          <p:attrName>ppt_h</p:attrName>
                                        </p:attrNameLst>
                                      </p:cBhvr>
                                      <p:tavLst>
                                        <p:tav tm="0">
                                          <p:val>
                                            <p:fltVal val="0"/>
                                          </p:val>
                                        </p:tav>
                                        <p:tav tm="100000">
                                          <p:val>
                                            <p:strVal val="#ppt_h"/>
                                          </p:val>
                                        </p:tav>
                                      </p:tavLst>
                                    </p:anim>
                                    <p:animEffect transition="in" filter="fade">
                                      <p:cBhvr>
                                        <p:cTn id="29" dur="500"/>
                                        <p:tgtEl>
                                          <p:spTgt spid="87"/>
                                        </p:tgtEl>
                                      </p:cBhvr>
                                    </p:animEffect>
                                  </p:childTnLst>
                                </p:cTn>
                              </p:par>
                            </p:childTnLst>
                          </p:cTn>
                        </p:par>
                        <p:par>
                          <p:cTn id="30" fill="hold">
                            <p:stCondLst>
                              <p:cond delay="2100"/>
                            </p:stCondLst>
                            <p:childTnLst>
                              <p:par>
                                <p:cTn id="31" presetID="12" presetClass="entr" presetSubtype="8" fill="hold" grpId="0" nodeType="afterEffect">
                                  <p:stCondLst>
                                    <p:cond delay="0"/>
                                  </p:stCondLst>
                                  <p:childTnLst>
                                    <p:set>
                                      <p:cBhvr>
                                        <p:cTn id="32" dur="1" fill="hold">
                                          <p:stCondLst>
                                            <p:cond delay="0"/>
                                          </p:stCondLst>
                                        </p:cTn>
                                        <p:tgtEl>
                                          <p:spTgt spid="79"/>
                                        </p:tgtEl>
                                        <p:attrNameLst>
                                          <p:attrName>style.visibility</p:attrName>
                                        </p:attrNameLst>
                                      </p:cBhvr>
                                      <p:to>
                                        <p:strVal val="visible"/>
                                      </p:to>
                                    </p:set>
                                    <p:anim calcmode="lin" valueType="num">
                                      <p:cBhvr additive="base">
                                        <p:cTn id="33" dur="400"/>
                                        <p:tgtEl>
                                          <p:spTgt spid="79"/>
                                        </p:tgtEl>
                                        <p:attrNameLst>
                                          <p:attrName>ppt_x</p:attrName>
                                        </p:attrNameLst>
                                      </p:cBhvr>
                                      <p:tavLst>
                                        <p:tav tm="0">
                                          <p:val>
                                            <p:strVal val="#ppt_x-#ppt_w*1.125000"/>
                                          </p:val>
                                        </p:tav>
                                        <p:tav tm="100000">
                                          <p:val>
                                            <p:strVal val="#ppt_x"/>
                                          </p:val>
                                        </p:tav>
                                      </p:tavLst>
                                    </p:anim>
                                    <p:animEffect transition="in" filter="wipe(right)">
                                      <p:cBhvr>
                                        <p:cTn id="34" dur="400"/>
                                        <p:tgtEl>
                                          <p:spTgt spid="79"/>
                                        </p:tgtEl>
                                      </p:cBhvr>
                                    </p:animEffect>
                                  </p:childTnLst>
                                </p:cTn>
                              </p:par>
                            </p:childTnLst>
                          </p:cTn>
                        </p:par>
                        <p:par>
                          <p:cTn id="35" fill="hold">
                            <p:stCondLst>
                              <p:cond delay="2500"/>
                            </p:stCondLst>
                            <p:childTnLst>
                              <p:par>
                                <p:cTn id="36" presetID="12" presetClass="entr" presetSubtype="1" fill="hold" nodeType="afterEffect">
                                  <p:stCondLst>
                                    <p:cond delay="0"/>
                                  </p:stCondLst>
                                  <p:childTnLst>
                                    <p:set>
                                      <p:cBhvr>
                                        <p:cTn id="37" dur="1" fill="hold">
                                          <p:stCondLst>
                                            <p:cond delay="0"/>
                                          </p:stCondLst>
                                        </p:cTn>
                                        <p:tgtEl>
                                          <p:spTgt spid="85"/>
                                        </p:tgtEl>
                                        <p:attrNameLst>
                                          <p:attrName>style.visibility</p:attrName>
                                        </p:attrNameLst>
                                      </p:cBhvr>
                                      <p:to>
                                        <p:strVal val="visible"/>
                                      </p:to>
                                    </p:set>
                                    <p:anim calcmode="lin" valueType="num">
                                      <p:cBhvr additive="base">
                                        <p:cTn id="38" dur="400"/>
                                        <p:tgtEl>
                                          <p:spTgt spid="85"/>
                                        </p:tgtEl>
                                        <p:attrNameLst>
                                          <p:attrName>ppt_y</p:attrName>
                                        </p:attrNameLst>
                                      </p:cBhvr>
                                      <p:tavLst>
                                        <p:tav tm="0">
                                          <p:val>
                                            <p:strVal val="#ppt_y-#ppt_h*1.125000"/>
                                          </p:val>
                                        </p:tav>
                                        <p:tav tm="100000">
                                          <p:val>
                                            <p:strVal val="#ppt_y"/>
                                          </p:val>
                                        </p:tav>
                                      </p:tavLst>
                                    </p:anim>
                                    <p:animEffect transition="in" filter="wipe(down)">
                                      <p:cBhvr>
                                        <p:cTn id="39" dur="400"/>
                                        <p:tgtEl>
                                          <p:spTgt spid="85"/>
                                        </p:tgtEl>
                                      </p:cBhvr>
                                    </p:animEffect>
                                  </p:childTnLst>
                                </p:cTn>
                              </p:par>
                            </p:childTnLst>
                          </p:cTn>
                        </p:par>
                        <p:par>
                          <p:cTn id="40" fill="hold">
                            <p:stCondLst>
                              <p:cond delay="2900"/>
                            </p:stCondLst>
                            <p:childTnLst>
                              <p:par>
                                <p:cTn id="41" presetID="53" presetClass="entr" presetSubtype="16" fill="hold" nodeType="afterEffect">
                                  <p:stCondLst>
                                    <p:cond delay="0"/>
                                  </p:stCondLst>
                                  <p:childTnLst>
                                    <p:set>
                                      <p:cBhvr>
                                        <p:cTn id="42" dur="1" fill="hold">
                                          <p:stCondLst>
                                            <p:cond delay="0"/>
                                          </p:stCondLst>
                                        </p:cTn>
                                        <p:tgtEl>
                                          <p:spTgt spid="94"/>
                                        </p:tgtEl>
                                        <p:attrNameLst>
                                          <p:attrName>style.visibility</p:attrName>
                                        </p:attrNameLst>
                                      </p:cBhvr>
                                      <p:to>
                                        <p:strVal val="visible"/>
                                      </p:to>
                                    </p:set>
                                    <p:anim calcmode="lin" valueType="num">
                                      <p:cBhvr>
                                        <p:cTn id="43" dur="500" fill="hold"/>
                                        <p:tgtEl>
                                          <p:spTgt spid="94"/>
                                        </p:tgtEl>
                                        <p:attrNameLst>
                                          <p:attrName>ppt_w</p:attrName>
                                        </p:attrNameLst>
                                      </p:cBhvr>
                                      <p:tavLst>
                                        <p:tav tm="0">
                                          <p:val>
                                            <p:fltVal val="0"/>
                                          </p:val>
                                        </p:tav>
                                        <p:tav tm="100000">
                                          <p:val>
                                            <p:strVal val="#ppt_w"/>
                                          </p:val>
                                        </p:tav>
                                      </p:tavLst>
                                    </p:anim>
                                    <p:anim calcmode="lin" valueType="num">
                                      <p:cBhvr>
                                        <p:cTn id="44" dur="500" fill="hold"/>
                                        <p:tgtEl>
                                          <p:spTgt spid="94"/>
                                        </p:tgtEl>
                                        <p:attrNameLst>
                                          <p:attrName>ppt_h</p:attrName>
                                        </p:attrNameLst>
                                      </p:cBhvr>
                                      <p:tavLst>
                                        <p:tav tm="0">
                                          <p:val>
                                            <p:fltVal val="0"/>
                                          </p:val>
                                        </p:tav>
                                        <p:tav tm="100000">
                                          <p:val>
                                            <p:strVal val="#ppt_h"/>
                                          </p:val>
                                        </p:tav>
                                      </p:tavLst>
                                    </p:anim>
                                    <p:animEffect transition="in" filter="fade">
                                      <p:cBhvr>
                                        <p:cTn id="45" dur="500"/>
                                        <p:tgtEl>
                                          <p:spTgt spid="94"/>
                                        </p:tgtEl>
                                      </p:cBhvr>
                                    </p:animEffect>
                                  </p:childTnLst>
                                </p:cTn>
                              </p:par>
                            </p:childTnLst>
                          </p:cTn>
                        </p:par>
                        <p:par>
                          <p:cTn id="46" fill="hold">
                            <p:stCondLst>
                              <p:cond delay="3400"/>
                            </p:stCondLst>
                            <p:childTnLst>
                              <p:par>
                                <p:cTn id="47" presetID="12" presetClass="entr" presetSubtype="8" fill="hold" grpId="0" nodeType="afterEffect">
                                  <p:stCondLst>
                                    <p:cond delay="0"/>
                                  </p:stCondLst>
                                  <p:childTnLst>
                                    <p:set>
                                      <p:cBhvr>
                                        <p:cTn id="48" dur="1" fill="hold">
                                          <p:stCondLst>
                                            <p:cond delay="0"/>
                                          </p:stCondLst>
                                        </p:cTn>
                                        <p:tgtEl>
                                          <p:spTgt spid="80"/>
                                        </p:tgtEl>
                                        <p:attrNameLst>
                                          <p:attrName>style.visibility</p:attrName>
                                        </p:attrNameLst>
                                      </p:cBhvr>
                                      <p:to>
                                        <p:strVal val="visible"/>
                                      </p:to>
                                    </p:set>
                                    <p:anim calcmode="lin" valueType="num">
                                      <p:cBhvr additive="base">
                                        <p:cTn id="49" dur="400"/>
                                        <p:tgtEl>
                                          <p:spTgt spid="80"/>
                                        </p:tgtEl>
                                        <p:attrNameLst>
                                          <p:attrName>ppt_x</p:attrName>
                                        </p:attrNameLst>
                                      </p:cBhvr>
                                      <p:tavLst>
                                        <p:tav tm="0">
                                          <p:val>
                                            <p:strVal val="#ppt_x-#ppt_w*1.125000"/>
                                          </p:val>
                                        </p:tav>
                                        <p:tav tm="100000">
                                          <p:val>
                                            <p:strVal val="#ppt_x"/>
                                          </p:val>
                                        </p:tav>
                                      </p:tavLst>
                                    </p:anim>
                                    <p:animEffect transition="in" filter="wipe(right)">
                                      <p:cBhvr>
                                        <p:cTn id="50" dur="400"/>
                                        <p:tgtEl>
                                          <p:spTgt spid="80"/>
                                        </p:tgtEl>
                                      </p:cBhvr>
                                    </p:animEffect>
                                  </p:childTnLst>
                                </p:cTn>
                              </p:par>
                            </p:childTnLst>
                          </p:cTn>
                        </p:par>
                        <p:par>
                          <p:cTn id="51" fill="hold">
                            <p:stCondLst>
                              <p:cond delay="3800"/>
                            </p:stCondLst>
                            <p:childTnLst>
                              <p:par>
                                <p:cTn id="52" presetID="12" presetClass="entr" presetSubtype="4" fill="hold" nodeType="after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400"/>
                                        <p:tgtEl>
                                          <p:spTgt spid="82"/>
                                        </p:tgtEl>
                                        <p:attrNameLst>
                                          <p:attrName>ppt_y</p:attrName>
                                        </p:attrNameLst>
                                      </p:cBhvr>
                                      <p:tavLst>
                                        <p:tav tm="0">
                                          <p:val>
                                            <p:strVal val="#ppt_y+#ppt_h*1.125000"/>
                                          </p:val>
                                        </p:tav>
                                        <p:tav tm="100000">
                                          <p:val>
                                            <p:strVal val="#ppt_y"/>
                                          </p:val>
                                        </p:tav>
                                      </p:tavLst>
                                    </p:anim>
                                    <p:animEffect transition="in" filter="wipe(up)">
                                      <p:cBhvr>
                                        <p:cTn id="55" dur="400"/>
                                        <p:tgtEl>
                                          <p:spTgt spid="82"/>
                                        </p:tgtEl>
                                      </p:cBhvr>
                                    </p:animEffect>
                                  </p:childTnLst>
                                </p:cTn>
                              </p:par>
                            </p:childTnLst>
                          </p:cTn>
                        </p:par>
                        <p:par>
                          <p:cTn id="56" fill="hold">
                            <p:stCondLst>
                              <p:cond delay="4200"/>
                            </p:stCondLst>
                            <p:childTnLst>
                              <p:par>
                                <p:cTn id="57" presetID="53" presetClass="entr" presetSubtype="16" fill="hold" nodeType="afterEffect">
                                  <p:stCondLst>
                                    <p:cond delay="0"/>
                                  </p:stCondLst>
                                  <p:childTnLst>
                                    <p:set>
                                      <p:cBhvr>
                                        <p:cTn id="58" dur="1" fill="hold">
                                          <p:stCondLst>
                                            <p:cond delay="0"/>
                                          </p:stCondLst>
                                        </p:cTn>
                                        <p:tgtEl>
                                          <p:spTgt spid="101"/>
                                        </p:tgtEl>
                                        <p:attrNameLst>
                                          <p:attrName>style.visibility</p:attrName>
                                        </p:attrNameLst>
                                      </p:cBhvr>
                                      <p:to>
                                        <p:strVal val="visible"/>
                                      </p:to>
                                    </p:set>
                                    <p:anim calcmode="lin" valueType="num">
                                      <p:cBhvr>
                                        <p:cTn id="59" dur="500" fill="hold"/>
                                        <p:tgtEl>
                                          <p:spTgt spid="101"/>
                                        </p:tgtEl>
                                        <p:attrNameLst>
                                          <p:attrName>ppt_w</p:attrName>
                                        </p:attrNameLst>
                                      </p:cBhvr>
                                      <p:tavLst>
                                        <p:tav tm="0">
                                          <p:val>
                                            <p:fltVal val="0"/>
                                          </p:val>
                                        </p:tav>
                                        <p:tav tm="100000">
                                          <p:val>
                                            <p:strVal val="#ppt_w"/>
                                          </p:val>
                                        </p:tav>
                                      </p:tavLst>
                                    </p:anim>
                                    <p:anim calcmode="lin" valueType="num">
                                      <p:cBhvr>
                                        <p:cTn id="60" dur="500" fill="hold"/>
                                        <p:tgtEl>
                                          <p:spTgt spid="101"/>
                                        </p:tgtEl>
                                        <p:attrNameLst>
                                          <p:attrName>ppt_h</p:attrName>
                                        </p:attrNameLst>
                                      </p:cBhvr>
                                      <p:tavLst>
                                        <p:tav tm="0">
                                          <p:val>
                                            <p:fltVal val="0"/>
                                          </p:val>
                                        </p:tav>
                                        <p:tav tm="100000">
                                          <p:val>
                                            <p:strVal val="#ppt_h"/>
                                          </p:val>
                                        </p:tav>
                                      </p:tavLst>
                                    </p:anim>
                                    <p:animEffect transition="in" filter="fade">
                                      <p:cBhvr>
                                        <p:cTn id="61" dur="500"/>
                                        <p:tgtEl>
                                          <p:spTgt spid="101"/>
                                        </p:tgtEl>
                                      </p:cBhvr>
                                    </p:animEffect>
                                  </p:childTnLst>
                                </p:cTn>
                              </p:par>
                            </p:childTnLst>
                          </p:cTn>
                        </p:par>
                        <p:par>
                          <p:cTn id="62" fill="hold">
                            <p:stCondLst>
                              <p:cond delay="4700"/>
                            </p:stCondLst>
                            <p:childTnLst>
                              <p:par>
                                <p:cTn id="63" presetID="12" presetClass="entr" presetSubtype="8"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 calcmode="lin" valueType="num">
                                      <p:cBhvr additive="base">
                                        <p:cTn id="65" dur="400"/>
                                        <p:tgtEl>
                                          <p:spTgt spid="81"/>
                                        </p:tgtEl>
                                        <p:attrNameLst>
                                          <p:attrName>ppt_x</p:attrName>
                                        </p:attrNameLst>
                                      </p:cBhvr>
                                      <p:tavLst>
                                        <p:tav tm="0">
                                          <p:val>
                                            <p:strVal val="#ppt_x-#ppt_w*1.125000"/>
                                          </p:val>
                                        </p:tav>
                                        <p:tav tm="100000">
                                          <p:val>
                                            <p:strVal val="#ppt_x"/>
                                          </p:val>
                                        </p:tav>
                                      </p:tavLst>
                                    </p:anim>
                                    <p:animEffect transition="in" filter="wipe(right)">
                                      <p:cBhvr>
                                        <p:cTn id="66" dur="400"/>
                                        <p:tgtEl>
                                          <p:spTgt spid="81"/>
                                        </p:tgtEl>
                                      </p:cBhvr>
                                    </p:animEffect>
                                  </p:childTnLst>
                                </p:cTn>
                              </p:par>
                            </p:childTnLst>
                          </p:cTn>
                        </p:par>
                        <p:par>
                          <p:cTn id="67" fill="hold">
                            <p:stCondLst>
                              <p:cond delay="5100"/>
                            </p:stCondLst>
                            <p:childTnLst>
                              <p:par>
                                <p:cTn id="68" presetID="12" presetClass="entr" presetSubtype="1" fill="hold" nodeType="after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400"/>
                                        <p:tgtEl>
                                          <p:spTgt spid="84"/>
                                        </p:tgtEl>
                                        <p:attrNameLst>
                                          <p:attrName>ppt_y</p:attrName>
                                        </p:attrNameLst>
                                      </p:cBhvr>
                                      <p:tavLst>
                                        <p:tav tm="0">
                                          <p:val>
                                            <p:strVal val="#ppt_y-#ppt_h*1.125000"/>
                                          </p:val>
                                        </p:tav>
                                        <p:tav tm="100000">
                                          <p:val>
                                            <p:strVal val="#ppt_y"/>
                                          </p:val>
                                        </p:tav>
                                      </p:tavLst>
                                    </p:anim>
                                    <p:animEffect transition="in" filter="wipe(down)">
                                      <p:cBhvr>
                                        <p:cTn id="71" dur="400"/>
                                        <p:tgtEl>
                                          <p:spTgt spid="84"/>
                                        </p:tgtEl>
                                      </p:cBhvr>
                                    </p:animEffect>
                                  </p:childTnLst>
                                </p:cTn>
                              </p:par>
                            </p:childTnLst>
                          </p:cTn>
                        </p:par>
                        <p:par>
                          <p:cTn id="72" fill="hold">
                            <p:stCondLst>
                              <p:cond delay="5500"/>
                            </p:stCondLst>
                            <p:childTnLst>
                              <p:par>
                                <p:cTn id="73" presetID="53" presetClass="entr" presetSubtype="16" fill="hold" nodeType="afterEffect">
                                  <p:stCondLst>
                                    <p:cond delay="0"/>
                                  </p:stCondLst>
                                  <p:childTnLst>
                                    <p:set>
                                      <p:cBhvr>
                                        <p:cTn id="74" dur="1" fill="hold">
                                          <p:stCondLst>
                                            <p:cond delay="0"/>
                                          </p:stCondLst>
                                        </p:cTn>
                                        <p:tgtEl>
                                          <p:spTgt spid="108"/>
                                        </p:tgtEl>
                                        <p:attrNameLst>
                                          <p:attrName>style.visibility</p:attrName>
                                        </p:attrNameLst>
                                      </p:cBhvr>
                                      <p:to>
                                        <p:strVal val="visible"/>
                                      </p:to>
                                    </p:set>
                                    <p:anim calcmode="lin" valueType="num">
                                      <p:cBhvr>
                                        <p:cTn id="75" dur="500" fill="hold"/>
                                        <p:tgtEl>
                                          <p:spTgt spid="108"/>
                                        </p:tgtEl>
                                        <p:attrNameLst>
                                          <p:attrName>ppt_w</p:attrName>
                                        </p:attrNameLst>
                                      </p:cBhvr>
                                      <p:tavLst>
                                        <p:tav tm="0">
                                          <p:val>
                                            <p:fltVal val="0"/>
                                          </p:val>
                                        </p:tav>
                                        <p:tav tm="100000">
                                          <p:val>
                                            <p:strVal val="#ppt_w"/>
                                          </p:val>
                                        </p:tav>
                                      </p:tavLst>
                                    </p:anim>
                                    <p:anim calcmode="lin" valueType="num">
                                      <p:cBhvr>
                                        <p:cTn id="76" dur="500" fill="hold"/>
                                        <p:tgtEl>
                                          <p:spTgt spid="108"/>
                                        </p:tgtEl>
                                        <p:attrNameLst>
                                          <p:attrName>ppt_h</p:attrName>
                                        </p:attrNameLst>
                                      </p:cBhvr>
                                      <p:tavLst>
                                        <p:tav tm="0">
                                          <p:val>
                                            <p:fltVal val="0"/>
                                          </p:val>
                                        </p:tav>
                                        <p:tav tm="100000">
                                          <p:val>
                                            <p:strVal val="#ppt_h"/>
                                          </p:val>
                                        </p:tav>
                                      </p:tavLst>
                                    </p:anim>
                                    <p:animEffect transition="in" filter="fade">
                                      <p:cBhvr>
                                        <p:cTn id="77" dur="500"/>
                                        <p:tgtEl>
                                          <p:spTgt spid="108"/>
                                        </p:tgtEl>
                                      </p:cBhvr>
                                    </p:animEffect>
                                  </p:childTnLst>
                                </p:cTn>
                              </p:par>
                            </p:childTnLst>
                          </p:cTn>
                        </p:par>
                        <p:par>
                          <p:cTn id="78" fill="hold">
                            <p:stCondLst>
                              <p:cond delay="6000"/>
                            </p:stCondLst>
                            <p:childTnLst>
                              <p:par>
                                <p:cTn id="79" presetID="12" presetClass="entr" presetSubtype="8" fill="hold" grpId="0" nodeType="afterEffect">
                                  <p:stCondLst>
                                    <p:cond delay="0"/>
                                  </p:stCondLst>
                                  <p:childTnLst>
                                    <p:set>
                                      <p:cBhvr>
                                        <p:cTn id="80" dur="1" fill="hold">
                                          <p:stCondLst>
                                            <p:cond delay="0"/>
                                          </p:stCondLst>
                                        </p:cTn>
                                        <p:tgtEl>
                                          <p:spTgt spid="120"/>
                                        </p:tgtEl>
                                        <p:attrNameLst>
                                          <p:attrName>style.visibility</p:attrName>
                                        </p:attrNameLst>
                                      </p:cBhvr>
                                      <p:to>
                                        <p:strVal val="visible"/>
                                      </p:to>
                                    </p:set>
                                    <p:anim calcmode="lin" valueType="num">
                                      <p:cBhvr additive="base">
                                        <p:cTn id="81" dur="500"/>
                                        <p:tgtEl>
                                          <p:spTgt spid="120"/>
                                        </p:tgtEl>
                                        <p:attrNameLst>
                                          <p:attrName>ppt_x</p:attrName>
                                        </p:attrNameLst>
                                      </p:cBhvr>
                                      <p:tavLst>
                                        <p:tav tm="0">
                                          <p:val>
                                            <p:strVal val="#ppt_x-#ppt_w*1.125000"/>
                                          </p:val>
                                        </p:tav>
                                        <p:tav tm="100000">
                                          <p:val>
                                            <p:strVal val="#ppt_x"/>
                                          </p:val>
                                        </p:tav>
                                      </p:tavLst>
                                    </p:anim>
                                    <p:animEffect transition="in" filter="wipe(right)">
                                      <p:cBhvr>
                                        <p:cTn id="82" dur="500"/>
                                        <p:tgtEl>
                                          <p:spTgt spid="120"/>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anim calcmode="lin" valueType="num">
                                      <p:cBhvr additive="base">
                                        <p:cTn id="85" dur="500"/>
                                        <p:tgtEl>
                                          <p:spTgt spid="119"/>
                                        </p:tgtEl>
                                        <p:attrNameLst>
                                          <p:attrName>ppt_x</p:attrName>
                                        </p:attrNameLst>
                                      </p:cBhvr>
                                      <p:tavLst>
                                        <p:tav tm="0">
                                          <p:val>
                                            <p:strVal val="#ppt_x-#ppt_w*1.125000"/>
                                          </p:val>
                                        </p:tav>
                                        <p:tav tm="100000">
                                          <p:val>
                                            <p:strVal val="#ppt_x"/>
                                          </p:val>
                                        </p:tav>
                                      </p:tavLst>
                                    </p:anim>
                                    <p:animEffect transition="in" filter="wipe(right)">
                                      <p:cBhvr>
                                        <p:cTn id="86" dur="500"/>
                                        <p:tgtEl>
                                          <p:spTgt spid="119"/>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118"/>
                                        </p:tgtEl>
                                        <p:attrNameLst>
                                          <p:attrName>style.visibility</p:attrName>
                                        </p:attrNameLst>
                                      </p:cBhvr>
                                      <p:to>
                                        <p:strVal val="visible"/>
                                      </p:to>
                                    </p:set>
                                    <p:anim calcmode="lin" valueType="num">
                                      <p:cBhvr additive="base">
                                        <p:cTn id="89" dur="500"/>
                                        <p:tgtEl>
                                          <p:spTgt spid="118"/>
                                        </p:tgtEl>
                                        <p:attrNameLst>
                                          <p:attrName>ppt_x</p:attrName>
                                        </p:attrNameLst>
                                      </p:cBhvr>
                                      <p:tavLst>
                                        <p:tav tm="0">
                                          <p:val>
                                            <p:strVal val="#ppt_x-#ppt_w*1.125000"/>
                                          </p:val>
                                        </p:tav>
                                        <p:tav tm="100000">
                                          <p:val>
                                            <p:strVal val="#ppt_x"/>
                                          </p:val>
                                        </p:tav>
                                      </p:tavLst>
                                    </p:anim>
                                    <p:animEffect transition="in" filter="wipe(right)">
                                      <p:cBhvr>
                                        <p:cTn id="90" dur="500"/>
                                        <p:tgtEl>
                                          <p:spTgt spid="118"/>
                                        </p:tgtEl>
                                      </p:cBhvr>
                                    </p:animEffect>
                                  </p:childTnLst>
                                </p:cTn>
                              </p:par>
                            </p:childTnLst>
                          </p:cTn>
                        </p:par>
                        <p:par>
                          <p:cTn id="91" fill="hold">
                            <p:stCondLst>
                              <p:cond delay="6500"/>
                            </p:stCondLst>
                            <p:childTnLst>
                              <p:par>
                                <p:cTn id="92" presetID="42" presetClass="entr" presetSubtype="0" fill="hold" nodeType="afterEffect">
                                  <p:stCondLst>
                                    <p:cond delay="0"/>
                                  </p:stCondLst>
                                  <p:childTnLst>
                                    <p:set>
                                      <p:cBhvr>
                                        <p:cTn id="93" dur="1" fill="hold">
                                          <p:stCondLst>
                                            <p:cond delay="0"/>
                                          </p:stCondLst>
                                        </p:cTn>
                                        <p:tgtEl>
                                          <p:spTgt spid="124"/>
                                        </p:tgtEl>
                                        <p:attrNameLst>
                                          <p:attrName>style.visibility</p:attrName>
                                        </p:attrNameLst>
                                      </p:cBhvr>
                                      <p:to>
                                        <p:strVal val="visible"/>
                                      </p:to>
                                    </p:set>
                                    <p:animEffect transition="in" filter="fade">
                                      <p:cBhvr>
                                        <p:cTn id="94" dur="500"/>
                                        <p:tgtEl>
                                          <p:spTgt spid="124"/>
                                        </p:tgtEl>
                                      </p:cBhvr>
                                    </p:animEffect>
                                    <p:anim calcmode="lin" valueType="num">
                                      <p:cBhvr>
                                        <p:cTn id="95" dur="500" fill="hold"/>
                                        <p:tgtEl>
                                          <p:spTgt spid="124"/>
                                        </p:tgtEl>
                                        <p:attrNameLst>
                                          <p:attrName>ppt_x</p:attrName>
                                        </p:attrNameLst>
                                      </p:cBhvr>
                                      <p:tavLst>
                                        <p:tav tm="0">
                                          <p:val>
                                            <p:strVal val="#ppt_x"/>
                                          </p:val>
                                        </p:tav>
                                        <p:tav tm="100000">
                                          <p:val>
                                            <p:strVal val="#ppt_x"/>
                                          </p:val>
                                        </p:tav>
                                      </p:tavLst>
                                    </p:anim>
                                    <p:anim calcmode="lin" valueType="num">
                                      <p:cBhvr>
                                        <p:cTn id="96" dur="500" fill="hold"/>
                                        <p:tgtEl>
                                          <p:spTgt spid="124"/>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200"/>
                                  </p:stCondLst>
                                  <p:childTnLst>
                                    <p:set>
                                      <p:cBhvr>
                                        <p:cTn id="98" dur="1" fill="hold">
                                          <p:stCondLst>
                                            <p:cond delay="0"/>
                                          </p:stCondLst>
                                        </p:cTn>
                                        <p:tgtEl>
                                          <p:spTgt spid="121"/>
                                        </p:tgtEl>
                                        <p:attrNameLst>
                                          <p:attrName>style.visibility</p:attrName>
                                        </p:attrNameLst>
                                      </p:cBhvr>
                                      <p:to>
                                        <p:strVal val="visible"/>
                                      </p:to>
                                    </p:set>
                                    <p:animEffect transition="in" filter="fade">
                                      <p:cBhvr>
                                        <p:cTn id="99" dur="500"/>
                                        <p:tgtEl>
                                          <p:spTgt spid="121"/>
                                        </p:tgtEl>
                                      </p:cBhvr>
                                    </p:animEffect>
                                    <p:anim calcmode="lin" valueType="num">
                                      <p:cBhvr>
                                        <p:cTn id="100" dur="500" fill="hold"/>
                                        <p:tgtEl>
                                          <p:spTgt spid="121"/>
                                        </p:tgtEl>
                                        <p:attrNameLst>
                                          <p:attrName>ppt_x</p:attrName>
                                        </p:attrNameLst>
                                      </p:cBhvr>
                                      <p:tavLst>
                                        <p:tav tm="0">
                                          <p:val>
                                            <p:strVal val="#ppt_x"/>
                                          </p:val>
                                        </p:tav>
                                        <p:tav tm="100000">
                                          <p:val>
                                            <p:strVal val="#ppt_x"/>
                                          </p:val>
                                        </p:tav>
                                      </p:tavLst>
                                    </p:anim>
                                    <p:anim calcmode="lin" valueType="num">
                                      <p:cBhvr>
                                        <p:cTn id="101" dur="500" fill="hold"/>
                                        <p:tgtEl>
                                          <p:spTgt spid="121"/>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400"/>
                                  </p:stCondLst>
                                  <p:childTnLst>
                                    <p:set>
                                      <p:cBhvr>
                                        <p:cTn id="103" dur="1" fill="hold">
                                          <p:stCondLst>
                                            <p:cond delay="0"/>
                                          </p:stCondLst>
                                        </p:cTn>
                                        <p:tgtEl>
                                          <p:spTgt spid="127"/>
                                        </p:tgtEl>
                                        <p:attrNameLst>
                                          <p:attrName>style.visibility</p:attrName>
                                        </p:attrNameLst>
                                      </p:cBhvr>
                                      <p:to>
                                        <p:strVal val="visible"/>
                                      </p:to>
                                    </p:set>
                                    <p:animEffect transition="in" filter="fade">
                                      <p:cBhvr>
                                        <p:cTn id="104" dur="500"/>
                                        <p:tgtEl>
                                          <p:spTgt spid="127"/>
                                        </p:tgtEl>
                                      </p:cBhvr>
                                    </p:animEffect>
                                    <p:anim calcmode="lin" valueType="num">
                                      <p:cBhvr>
                                        <p:cTn id="105" dur="500" fill="hold"/>
                                        <p:tgtEl>
                                          <p:spTgt spid="127"/>
                                        </p:tgtEl>
                                        <p:attrNameLst>
                                          <p:attrName>ppt_x</p:attrName>
                                        </p:attrNameLst>
                                      </p:cBhvr>
                                      <p:tavLst>
                                        <p:tav tm="0">
                                          <p:val>
                                            <p:strVal val="#ppt_x"/>
                                          </p:val>
                                        </p:tav>
                                        <p:tav tm="100000">
                                          <p:val>
                                            <p:strVal val="#ppt_x"/>
                                          </p:val>
                                        </p:tav>
                                      </p:tavLst>
                                    </p:anim>
                                    <p:anim calcmode="lin" valueType="num">
                                      <p:cBhvr>
                                        <p:cTn id="106" dur="500" fill="hold"/>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6" grpId="0" animBg="1"/>
      <p:bldP spid="118" grpId="0" animBg="1"/>
      <p:bldP spid="119" grpId="0" animBg="1"/>
      <p:bldP spid="1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6994" y="1930723"/>
            <a:ext cx="5724644" cy="646331"/>
          </a:xfrm>
          <a:prstGeom prst="rect">
            <a:avLst/>
          </a:prstGeom>
          <a:noFill/>
        </p:spPr>
        <p:txBody>
          <a:bodyPr wrap="none" rtlCol="0">
            <a:spAutoFit/>
          </a:bodyPr>
          <a:lstStyle/>
          <a:p>
            <a:pPr marL="0" lvl="1" algn="ctr"/>
            <a:r>
              <a:rPr lang="zh-CN" altLang="en-US" sz="3600" b="1" dirty="0">
                <a:solidFill>
                  <a:schemeClr val="accent5"/>
                </a:solidFill>
                <a:latin typeface="微软雅黑" pitchFamily="34" charset="-122"/>
                <a:ea typeface="微软雅黑" pitchFamily="34" charset="-122"/>
              </a:rPr>
              <a:t>中国特色大国外交的稳定性</a:t>
            </a:r>
            <a:endParaRPr lang="en-US" altLang="zh-CN" sz="3600" b="1" dirty="0">
              <a:solidFill>
                <a:schemeClr val="accent5"/>
              </a:solidFill>
              <a:latin typeface="微软雅黑" pitchFamily="34" charset="-122"/>
              <a:ea typeface="微软雅黑" pitchFamily="34" charset="-122"/>
            </a:endParaRPr>
          </a:p>
        </p:txBody>
      </p:sp>
      <p:cxnSp>
        <p:nvCxnSpPr>
          <p:cNvPr id="7" name="直接连接符 6"/>
          <p:cNvCxnSpPr/>
          <p:nvPr/>
        </p:nvCxnSpPr>
        <p:spPr>
          <a:xfrm flipV="1">
            <a:off x="2627784"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331640" y="3000063"/>
            <a:ext cx="1673078" cy="246221"/>
          </a:xfrm>
          <a:prstGeom prst="rect">
            <a:avLst/>
          </a:prstGeom>
          <a:noFill/>
        </p:spPr>
        <p:txBody>
          <a:bodyPr wrap="square" lIns="0" tIns="0" rIns="0" bIns="0" rtlCol="0">
            <a:spAutoFit/>
          </a:bodyPr>
          <a:lstStyle/>
          <a:p>
            <a:r>
              <a:rPr lang="en-US" altLang="zh-CN" sz="1600" dirty="0">
                <a:latin typeface="微软雅黑" pitchFamily="34" charset="-122"/>
                <a:ea typeface="微软雅黑" pitchFamily="34" charset="-122"/>
              </a:rPr>
              <a:t>PART 03</a:t>
            </a:r>
            <a:endParaRPr lang="zh-CN" altLang="en-US" sz="1600" dirty="0">
              <a:latin typeface="微软雅黑" pitchFamily="34" charset="-122"/>
              <a:ea typeface="微软雅黑" pitchFamily="34" charset="-122"/>
            </a:endParaRPr>
          </a:p>
        </p:txBody>
      </p:sp>
      <p:grpSp>
        <p:nvGrpSpPr>
          <p:cNvPr id="15" name="组合 14"/>
          <p:cNvGrpSpPr/>
          <p:nvPr/>
        </p:nvGrpSpPr>
        <p:grpSpPr>
          <a:xfrm>
            <a:off x="1115616" y="1579724"/>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1419431" y="1855146"/>
            <a:ext cx="589545" cy="646331"/>
          </a:xfrm>
          <a:prstGeom prst="rect">
            <a:avLst/>
          </a:prstGeom>
        </p:spPr>
        <p:txBody>
          <a:bodyPr wrap="square">
            <a:spAutoFit/>
          </a:bodyPr>
          <a:lstStyle/>
          <a:p>
            <a:r>
              <a:rPr lang="zh-CN" altLang="en-US" sz="3600" b="1" dirty="0">
                <a:solidFill>
                  <a:schemeClr val="accent5"/>
                </a:solidFill>
                <a:latin typeface="微软雅黑" pitchFamily="34" charset="-122"/>
                <a:ea typeface="微软雅黑" pitchFamily="34" charset="-122"/>
              </a:rPr>
              <a:t>三</a:t>
            </a:r>
            <a:endParaRPr lang="zh-CN" altLang="en-US" sz="3600" dirty="0"/>
          </a:p>
        </p:txBody>
      </p:sp>
    </p:spTree>
    <p:extLst>
      <p:ext uri="{BB962C8B-B14F-4D97-AF65-F5344CB8AC3E}">
        <p14:creationId xmlns:p14="http://schemas.microsoft.com/office/powerpoint/2010/main" val="426613253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372759" y="329885"/>
            <a:ext cx="4381294" cy="430887"/>
          </a:xfrm>
          <a:prstGeom prst="rect">
            <a:avLst/>
          </a:prstGeom>
          <a:noFill/>
        </p:spPr>
        <p:txBody>
          <a:bodyPr wrap="square" lIns="0" tIns="0" rIns="0" bIns="0" rtlCol="0">
            <a:spAutoFit/>
          </a:bodyPr>
          <a:lstStyle/>
          <a:p>
            <a:pPr algn="ctr"/>
            <a:r>
              <a:rPr lang="zh-CN" altLang="en-US" sz="2800" b="1" dirty="0">
                <a:solidFill>
                  <a:srgbClr val="C00000"/>
                </a:solidFill>
                <a:latin typeface="微软雅黑" pitchFamily="34" charset="-122"/>
                <a:ea typeface="微软雅黑" pitchFamily="34" charset="-122"/>
              </a:rPr>
              <a:t>中国特色大国外交的稳定性</a:t>
            </a:r>
            <a:endParaRPr lang="zh-CN" altLang="en-US" sz="1100" dirty="0">
              <a:solidFill>
                <a:srgbClr val="C0000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2" cstate="print"/>
          <a:stretch>
            <a:fillRect/>
          </a:stretch>
        </p:blipFill>
        <p:spPr>
          <a:xfrm flipH="1">
            <a:off x="816390" y="502804"/>
            <a:ext cx="1523362" cy="52721"/>
          </a:xfrm>
          <a:prstGeom prst="rect">
            <a:avLst/>
          </a:prstGeom>
        </p:spPr>
      </p:pic>
      <p:pic>
        <p:nvPicPr>
          <p:cNvPr id="25" name="Image 12" descr="Divider Right.png"/>
          <p:cNvPicPr>
            <a:picLocks noChangeAspect="1"/>
          </p:cNvPicPr>
          <p:nvPr/>
        </p:nvPicPr>
        <p:blipFill>
          <a:blip r:embed="rId2" cstate="print"/>
          <a:stretch>
            <a:fillRect/>
          </a:stretch>
        </p:blipFill>
        <p:spPr>
          <a:xfrm rot="10800000" flipH="1">
            <a:off x="6804248" y="502804"/>
            <a:ext cx="1523362" cy="52721"/>
          </a:xfrm>
          <a:prstGeom prst="rect">
            <a:avLst/>
          </a:prstGeom>
        </p:spPr>
      </p:pic>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3057" t="8334" r="16577" b="14584"/>
          <a:stretch/>
        </p:blipFill>
        <p:spPr>
          <a:xfrm>
            <a:off x="683568" y="1707654"/>
            <a:ext cx="2678081" cy="2016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矩形 1"/>
          <p:cNvSpPr/>
          <p:nvPr/>
        </p:nvSpPr>
        <p:spPr>
          <a:xfrm>
            <a:off x="3635896" y="1203598"/>
            <a:ext cx="4896544" cy="316657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just">
              <a:lnSpc>
                <a:spcPct val="12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王毅外长提出，</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面对动荡不安、冲突频发的地区和国际形势，我们始终坚持走和平发展道路；面对质疑现有国际秩序和国际体系的言行，我们始终主张在维护中加以改革完善。面对逆全球化和保护主义思潮抬头，我们始终高举多边主义和包容开放的旗帜。中国外交的这种稳定性和确定性，是大国应有的担当，不仅对冲了各种不确定性，也充分展示了中国的定力和自信。</a:t>
            </a:r>
          </a:p>
        </p:txBody>
      </p:sp>
    </p:spTree>
    <p:extLst>
      <p:ext uri="{BB962C8B-B14F-4D97-AF65-F5344CB8AC3E}">
        <p14:creationId xmlns:p14="http://schemas.microsoft.com/office/powerpoint/2010/main" val="3110722625"/>
      </p:ext>
    </p:extLst>
  </p:cSld>
  <p:clrMapOvr>
    <a:masterClrMapping/>
  </p:clrMapOvr>
  <p:transition spd="slow" advTm="0">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563638"/>
            <a:ext cx="4175163" cy="2520280"/>
          </a:xfrm>
          <a:prstGeom prst="rect">
            <a:avLst/>
          </a:prstGeom>
          <a:ln>
            <a:noFill/>
          </a:ln>
          <a:effectLst>
            <a:outerShdw blurRad="292100" dist="139700" dir="2700000" algn="tl" rotWithShape="0">
              <a:srgbClr val="333333">
                <a:alpha val="65000"/>
              </a:srgbClr>
            </a:outerShdw>
          </a:effectLst>
        </p:spPr>
      </p:pic>
      <p:sp>
        <p:nvSpPr>
          <p:cNvPr id="4" name="Rectangle 17"/>
          <p:cNvSpPr/>
          <p:nvPr/>
        </p:nvSpPr>
        <p:spPr>
          <a:xfrm>
            <a:off x="5004047" y="1327051"/>
            <a:ext cx="3743910" cy="11987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 name="TextBox 47"/>
          <p:cNvSpPr txBox="1"/>
          <p:nvPr/>
        </p:nvSpPr>
        <p:spPr>
          <a:xfrm>
            <a:off x="5004048" y="1275606"/>
            <a:ext cx="3743909" cy="3170099"/>
          </a:xfrm>
          <a:prstGeom prst="rect">
            <a:avLst/>
          </a:prstGeom>
          <a:noFill/>
        </p:spPr>
        <p:txBody>
          <a:bodyPr wrap="square" rtlCol="0">
            <a:spAutoFit/>
          </a:bodyPr>
          <a:lstStyle/>
          <a:p>
            <a:r>
              <a:rPr lang="zh-CN" altLang="en-US" sz="4000" b="1" dirty="0">
                <a:solidFill>
                  <a:srgbClr val="F7F7F0"/>
                </a:solidFill>
                <a:latin typeface="微软雅黑" panose="020B0503020204020204" pitchFamily="34" charset="-122"/>
                <a:ea typeface="微软雅黑" panose="020B0503020204020204" pitchFamily="34" charset="-122"/>
                <a:cs typeface="Open Sans Condensed" pitchFamily="34" charset="0"/>
              </a:rPr>
              <a:t>第</a:t>
            </a:r>
            <a:r>
              <a:rPr lang="en-US" altLang="zh-CN" sz="4000" b="1" dirty="0">
                <a:solidFill>
                  <a:srgbClr val="F7F7F0"/>
                </a:solidFill>
                <a:latin typeface="微软雅黑" panose="020B0503020204020204" pitchFamily="34" charset="-122"/>
                <a:ea typeface="微软雅黑" panose="020B0503020204020204" pitchFamily="34" charset="-122"/>
                <a:cs typeface="Open Sans Condensed" pitchFamily="34" charset="0"/>
              </a:rPr>
              <a:t>53</a:t>
            </a:r>
            <a:r>
              <a:rPr lang="zh-CN" altLang="en-US" sz="4000" b="1" dirty="0">
                <a:solidFill>
                  <a:srgbClr val="F7F7F0"/>
                </a:solidFill>
                <a:latin typeface="微软雅黑" panose="020B0503020204020204" pitchFamily="34" charset="-122"/>
                <a:ea typeface="微软雅黑" panose="020B0503020204020204" pitchFamily="34" charset="-122"/>
                <a:cs typeface="Open Sans Condensed" pitchFamily="34" charset="0"/>
              </a:rPr>
              <a:t>届</a:t>
            </a:r>
            <a:endParaRPr lang="en-US" altLang="zh-CN" sz="4000" b="1" dirty="0">
              <a:solidFill>
                <a:srgbClr val="F7F7F0"/>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a:solidFill>
                  <a:srgbClr val="F7F7F0"/>
                </a:solidFill>
                <a:latin typeface="微软雅黑" panose="020B0503020204020204" pitchFamily="34" charset="-122"/>
                <a:ea typeface="微软雅黑" panose="020B0503020204020204" pitchFamily="34" charset="-122"/>
                <a:cs typeface="Open Sans Condensed" pitchFamily="34" charset="0"/>
              </a:rPr>
              <a:t>慕尼黑安全会议</a:t>
            </a:r>
            <a:r>
              <a:rPr lang="zh-CN" altLang="en-US" sz="400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主题：</a:t>
            </a:r>
            <a:endParaRPr lang="en-US" altLang="zh-CN" sz="400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a:solidFill>
                  <a:schemeClr val="accent2"/>
                </a:solidFill>
                <a:latin typeface="微软雅黑" panose="020B0503020204020204" pitchFamily="34" charset="-122"/>
                <a:ea typeface="微软雅黑" panose="020B0503020204020204" pitchFamily="34" charset="-122"/>
                <a:cs typeface="Open Sans Condensed" pitchFamily="34" charset="0"/>
              </a:rPr>
              <a:t>后真相、后西方、后秩序</a:t>
            </a:r>
          </a:p>
        </p:txBody>
      </p:sp>
      <p:cxnSp>
        <p:nvCxnSpPr>
          <p:cNvPr id="6" name="Straight Connector 21"/>
          <p:cNvCxnSpPr/>
          <p:nvPr/>
        </p:nvCxnSpPr>
        <p:spPr>
          <a:xfrm>
            <a:off x="5004047" y="3147814"/>
            <a:ext cx="3780000" cy="0"/>
          </a:xfrm>
          <a:prstGeom prst="line">
            <a:avLst/>
          </a:prstGeom>
          <a:ln w="38100">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7" name="TextBox 23"/>
          <p:cNvSpPr txBox="1"/>
          <p:nvPr/>
        </p:nvSpPr>
        <p:spPr>
          <a:xfrm>
            <a:off x="3503074" y="274813"/>
            <a:ext cx="2016224" cy="307777"/>
          </a:xfrm>
          <a:prstGeom prst="rect">
            <a:avLst/>
          </a:prstGeom>
          <a:noFill/>
        </p:spPr>
        <p:txBody>
          <a:bodyPr wrap="square" lIns="0" tIns="0" rIns="0" bIns="0" rtlCol="0">
            <a:spAutoFit/>
          </a:bodyPr>
          <a:lstStyle/>
          <a:p>
            <a:pPr algn="ctr"/>
            <a:r>
              <a:rPr lang="en-US" altLang="zh-CN" sz="2000" b="1" dirty="0">
                <a:solidFill>
                  <a:schemeClr val="tx1">
                    <a:lumMod val="65000"/>
                    <a:lumOff val="35000"/>
                  </a:schemeClr>
                </a:solidFill>
                <a:latin typeface="微软雅黑" pitchFamily="34" charset="-122"/>
                <a:ea typeface="微软雅黑" pitchFamily="34" charset="-122"/>
              </a:rPr>
              <a:t>2017</a:t>
            </a:r>
            <a:r>
              <a:rPr lang="zh-CN" altLang="en-US" sz="2000" b="1" dirty="0">
                <a:solidFill>
                  <a:schemeClr val="tx1">
                    <a:lumMod val="65000"/>
                    <a:lumOff val="35000"/>
                  </a:schemeClr>
                </a:solidFill>
                <a:latin typeface="微软雅黑" pitchFamily="34" charset="-122"/>
                <a:ea typeface="微软雅黑" pitchFamily="34" charset="-122"/>
              </a:rPr>
              <a:t>年</a:t>
            </a:r>
            <a:r>
              <a:rPr lang="en-US" altLang="zh-CN" sz="2000" b="1" dirty="0">
                <a:solidFill>
                  <a:schemeClr val="tx1">
                    <a:lumMod val="65000"/>
                    <a:lumOff val="35000"/>
                  </a:schemeClr>
                </a:solidFill>
                <a:latin typeface="微软雅黑" pitchFamily="34" charset="-122"/>
                <a:ea typeface="微软雅黑" pitchFamily="34" charset="-122"/>
              </a:rPr>
              <a:t>2</a:t>
            </a:r>
            <a:r>
              <a:rPr lang="zh-CN" altLang="en-US" sz="2000" b="1" dirty="0">
                <a:solidFill>
                  <a:schemeClr val="tx1">
                    <a:lumMod val="65000"/>
                    <a:lumOff val="35000"/>
                  </a:schemeClr>
                </a:solidFill>
                <a:latin typeface="微软雅黑" pitchFamily="34" charset="-122"/>
                <a:ea typeface="微软雅黑" pitchFamily="34" charset="-122"/>
              </a:rPr>
              <a:t>月</a:t>
            </a:r>
            <a:r>
              <a:rPr lang="en-US" altLang="zh-CN" sz="2000" b="1" dirty="0">
                <a:solidFill>
                  <a:schemeClr val="tx1">
                    <a:lumMod val="65000"/>
                    <a:lumOff val="35000"/>
                  </a:schemeClr>
                </a:solidFill>
                <a:latin typeface="微软雅黑" pitchFamily="34" charset="-122"/>
                <a:ea typeface="微软雅黑" pitchFamily="34" charset="-122"/>
              </a:rPr>
              <a:t>17</a:t>
            </a:r>
            <a:r>
              <a:rPr lang="zh-CN" altLang="en-US" sz="2000" b="1" dirty="0">
                <a:solidFill>
                  <a:schemeClr val="tx1">
                    <a:lumMod val="65000"/>
                    <a:lumOff val="35000"/>
                  </a:schemeClr>
                </a:solidFill>
                <a:latin typeface="微软雅黑" pitchFamily="34" charset="-122"/>
                <a:ea typeface="微软雅黑" pitchFamily="34" charset="-122"/>
              </a:rPr>
              <a:t>日</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8" name="Image 12" descr="Divider Right.png"/>
          <p:cNvPicPr>
            <a:picLocks noChangeAspect="1"/>
          </p:cNvPicPr>
          <p:nvPr/>
        </p:nvPicPr>
        <p:blipFill>
          <a:blip r:embed="rId3" cstate="print"/>
          <a:stretch>
            <a:fillRect/>
          </a:stretch>
        </p:blipFill>
        <p:spPr>
          <a:xfrm flipH="1">
            <a:off x="2062914" y="399857"/>
            <a:ext cx="1523362" cy="45719"/>
          </a:xfrm>
          <a:prstGeom prst="rect">
            <a:avLst/>
          </a:prstGeom>
        </p:spPr>
      </p:pic>
      <p:pic>
        <p:nvPicPr>
          <p:cNvPr id="9" name="Image 12" descr="Divider Right.png"/>
          <p:cNvPicPr>
            <a:picLocks noChangeAspect="1"/>
          </p:cNvPicPr>
          <p:nvPr/>
        </p:nvPicPr>
        <p:blipFill>
          <a:blip r:embed="rId3" cstate="print"/>
          <a:stretch>
            <a:fillRect/>
          </a:stretch>
        </p:blipFill>
        <p:spPr>
          <a:xfrm rot="10800000" flipH="1">
            <a:off x="5436096" y="399856"/>
            <a:ext cx="1523362" cy="45719"/>
          </a:xfrm>
          <a:prstGeom prst="rect">
            <a:avLst/>
          </a:prstGeom>
        </p:spPr>
      </p:pic>
    </p:spTree>
    <p:extLst>
      <p:ext uri="{BB962C8B-B14F-4D97-AF65-F5344CB8AC3E}">
        <p14:creationId xmlns:p14="http://schemas.microsoft.com/office/powerpoint/2010/main" val="245227736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03164"/>
            <a:ext cx="1980029" cy="523220"/>
          </a:xfrm>
          <a:prstGeom prst="rect">
            <a:avLst/>
          </a:prstGeom>
        </p:spPr>
        <p:txBody>
          <a:bodyPr wrap="none">
            <a:spAutoFit/>
          </a:bodyPr>
          <a:lstStyle/>
          <a:p>
            <a:r>
              <a:rPr lang="zh-CN" altLang="zh-CN" sz="2800" b="1" dirty="0">
                <a:solidFill>
                  <a:schemeClr val="accent2"/>
                </a:solidFill>
                <a:latin typeface="微软雅黑" panose="020B0503020204020204" pitchFamily="34" charset="-122"/>
                <a:ea typeface="微软雅黑" panose="020B0503020204020204" pitchFamily="34" charset="-122"/>
                <a:cs typeface="Open Sans Condensed" pitchFamily="34" charset="0"/>
              </a:rPr>
              <a:t>“后西方”</a:t>
            </a:r>
            <a:endParaRPr lang="zh-CN" altLang="en-US" sz="2800" b="1" dirty="0">
              <a:solidFill>
                <a:schemeClr val="accent2"/>
              </a:solidFill>
              <a:latin typeface="微软雅黑" panose="020B0503020204020204" pitchFamily="34" charset="-122"/>
              <a:ea typeface="微软雅黑" panose="020B0503020204020204" pitchFamily="34" charset="-122"/>
              <a:cs typeface="Open Sans Condensed" pitchFamily="34" charset="0"/>
            </a:endParaRPr>
          </a:p>
        </p:txBody>
      </p:sp>
      <p:sp>
        <p:nvSpPr>
          <p:cNvPr id="4" name="椭圆 3"/>
          <p:cNvSpPr/>
          <p:nvPr/>
        </p:nvSpPr>
        <p:spPr>
          <a:xfrm rot="20375909">
            <a:off x="4189354" y="3085930"/>
            <a:ext cx="2205453" cy="1739611"/>
          </a:xfrm>
          <a:prstGeom prst="ellipse">
            <a:avLst/>
          </a:prstGeom>
          <a:solidFill>
            <a:schemeClr val="tx1">
              <a:alpha val="41000"/>
            </a:schemeClr>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 lastClr="CEEACA"/>
              </a:solidFill>
              <a:effectLst/>
              <a:uLnTx/>
              <a:uFillTx/>
              <a:latin typeface="微软雅黑" panose="020B0503020204020204" pitchFamily="34" charset="-122"/>
              <a:ea typeface="微软雅黑" panose="020B0503020204020204" pitchFamily="34" charset="-122"/>
            </a:endParaRPr>
          </a:p>
        </p:txBody>
      </p:sp>
      <p:sp>
        <p:nvSpPr>
          <p:cNvPr id="5" name="椭圆 4"/>
          <p:cNvSpPr/>
          <p:nvPr/>
        </p:nvSpPr>
        <p:spPr>
          <a:xfrm>
            <a:off x="6429491" y="2783406"/>
            <a:ext cx="2255136" cy="1778800"/>
          </a:xfrm>
          <a:prstGeom prst="ellipse">
            <a:avLst/>
          </a:prstGeom>
          <a:solidFill>
            <a:schemeClr val="tx1">
              <a:alpha val="41000"/>
            </a:schemeClr>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CEEACA"/>
              </a:solidFill>
              <a:effectLst/>
              <a:uLnTx/>
              <a:uFillTx/>
              <a:latin typeface="微软雅黑" panose="020B0503020204020204" pitchFamily="34" charset="-122"/>
              <a:ea typeface="微软雅黑" panose="020B0503020204020204" pitchFamily="34" charset="-122"/>
            </a:endParaRPr>
          </a:p>
        </p:txBody>
      </p:sp>
      <p:grpSp>
        <p:nvGrpSpPr>
          <p:cNvPr id="6" name="组合 5"/>
          <p:cNvGrpSpPr/>
          <p:nvPr/>
        </p:nvGrpSpPr>
        <p:grpSpPr>
          <a:xfrm>
            <a:off x="5547565" y="1485209"/>
            <a:ext cx="2982802" cy="2982802"/>
            <a:chOff x="1403648" y="1115468"/>
            <a:chExt cx="1294414" cy="1294414"/>
          </a:xfrm>
        </p:grpSpPr>
        <p:sp>
          <p:nvSpPr>
            <p:cNvPr id="7" name="椭圆 6"/>
            <p:cNvSpPr/>
            <p:nvPr/>
          </p:nvSpPr>
          <p:spPr>
            <a:xfrm>
              <a:off x="1539485" y="1259632"/>
              <a:ext cx="1022740" cy="10227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8" name="组合 7"/>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10" name="同心圆 9"/>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11" name="同心圆 10"/>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sp>
          <p:nvSpPr>
            <p:cNvPr id="9" name="TextBox 53"/>
            <p:cNvSpPr txBox="1"/>
            <p:nvPr/>
          </p:nvSpPr>
          <p:spPr>
            <a:xfrm>
              <a:off x="1687460" y="1484775"/>
              <a:ext cx="725958" cy="227056"/>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800" dirty="0">
                  <a:solidFill>
                    <a:schemeClr val="bg1"/>
                  </a:solidFill>
                  <a:effectLst/>
                  <a:latin typeface="微软雅黑" panose="020B0503020204020204" pitchFamily="34" charset="-122"/>
                  <a:ea typeface="微软雅黑" panose="020B0503020204020204" pitchFamily="34" charset="-122"/>
                </a:rPr>
                <a:t>中国</a:t>
              </a:r>
            </a:p>
          </p:txBody>
        </p:sp>
      </p:grpSp>
      <p:grpSp>
        <p:nvGrpSpPr>
          <p:cNvPr id="12" name="组合 11"/>
          <p:cNvGrpSpPr/>
          <p:nvPr/>
        </p:nvGrpSpPr>
        <p:grpSpPr>
          <a:xfrm>
            <a:off x="4010876" y="2762006"/>
            <a:ext cx="2009455" cy="2009455"/>
            <a:chOff x="2956024" y="2454101"/>
            <a:chExt cx="2009455" cy="2009455"/>
          </a:xfrm>
        </p:grpSpPr>
        <p:grpSp>
          <p:nvGrpSpPr>
            <p:cNvPr id="13" name="组合 12"/>
            <p:cNvGrpSpPr/>
            <p:nvPr/>
          </p:nvGrpSpPr>
          <p:grpSpPr>
            <a:xfrm>
              <a:off x="2956024" y="2454101"/>
              <a:ext cx="2009455" cy="2009455"/>
              <a:chOff x="56271" y="2371006"/>
              <a:chExt cx="3888432" cy="3888432"/>
            </a:xfrm>
          </p:grpSpPr>
          <p:sp>
            <p:nvSpPr>
              <p:cNvPr id="15" name="椭圆 14"/>
              <p:cNvSpPr/>
              <p:nvPr/>
            </p:nvSpPr>
            <p:spPr>
              <a:xfrm>
                <a:off x="56271" y="2371006"/>
                <a:ext cx="3888432" cy="3888432"/>
              </a:xfrm>
              <a:prstGeom prst="ellipse">
                <a:avLst/>
              </a:prstGeom>
              <a:solidFill>
                <a:sysClr val="window" lastClr="CEEACA">
                  <a:lumMod val="95000"/>
                </a:sysClr>
              </a:solidFill>
              <a:ln w="12700" cap="flat" cmpd="sng" algn="ctr">
                <a:solidFill>
                  <a:sysClr val="window" lastClr="CEEAC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CEEACA"/>
                  </a:solidFill>
                  <a:effectLst/>
                  <a:uLnTx/>
                  <a:uFillTx/>
                  <a:latin typeface="微软雅黑" panose="020B0503020204020204" pitchFamily="34" charset="-122"/>
                  <a:ea typeface="微软雅黑" panose="020B0503020204020204" pitchFamily="34" charset="-122"/>
                </a:endParaRPr>
              </a:p>
            </p:txBody>
          </p:sp>
          <p:sp>
            <p:nvSpPr>
              <p:cNvPr id="16" name="椭圆 15"/>
              <p:cNvSpPr/>
              <p:nvPr/>
            </p:nvSpPr>
            <p:spPr>
              <a:xfrm>
                <a:off x="366749" y="2703927"/>
                <a:ext cx="3237436" cy="3237436"/>
              </a:xfrm>
              <a:prstGeom prst="ellipse">
                <a:avLst/>
              </a:prstGeom>
              <a:solidFill>
                <a:srgbClr val="F95647"/>
              </a:solidFill>
              <a:ln w="25400" cap="flat" cmpd="sng" algn="ctr">
                <a:noFill/>
                <a:prstDash val="solid"/>
              </a:ln>
              <a:effectLst>
                <a:innerShdw blurRad="304800" dist="152400" dir="13500000">
                  <a:prstClr val="black">
                    <a:alpha val="3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CEEACA"/>
                  </a:solidFill>
                  <a:effectLst/>
                  <a:uLnTx/>
                  <a:uFillTx/>
                  <a:latin typeface="微软雅黑" panose="020B0503020204020204" pitchFamily="34" charset="-122"/>
                  <a:ea typeface="微软雅黑" panose="020B0503020204020204" pitchFamily="34" charset="-122"/>
                </a:endParaRPr>
              </a:p>
            </p:txBody>
          </p:sp>
        </p:grpSp>
        <p:sp>
          <p:nvSpPr>
            <p:cNvPr id="14" name="TextBox 21"/>
            <p:cNvSpPr txBox="1"/>
            <p:nvPr/>
          </p:nvSpPr>
          <p:spPr>
            <a:xfrm>
              <a:off x="3619237" y="2903229"/>
              <a:ext cx="697627"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巴西</a:t>
              </a:r>
            </a:p>
          </p:txBody>
        </p:sp>
      </p:grpSp>
      <p:sp>
        <p:nvSpPr>
          <p:cNvPr id="17" name="TextBox 25"/>
          <p:cNvSpPr txBox="1"/>
          <p:nvPr/>
        </p:nvSpPr>
        <p:spPr>
          <a:xfrm>
            <a:off x="743303" y="1497447"/>
            <a:ext cx="3888432" cy="1292662"/>
          </a:xfrm>
          <a:prstGeom prst="rect">
            <a:avLst/>
          </a:prstGeom>
          <a:noFill/>
        </p:spPr>
        <p:txBody>
          <a:bodyPr wrap="square" rtlCol="0">
            <a:spAutoFit/>
          </a:bodyPr>
          <a:lstStyle/>
          <a:p>
            <a:pPr lvl="0" algn="just">
              <a:lnSpc>
                <a:spcPct val="130000"/>
              </a:lnSpc>
            </a:pPr>
            <a:r>
              <a:rPr lang="zh-CN" altLang="en-US" sz="2000" kern="0" dirty="0">
                <a:solidFill>
                  <a:sysClr val="windowText" lastClr="000000">
                    <a:lumMod val="65000"/>
                    <a:lumOff val="35000"/>
                  </a:sysClr>
                </a:solidFill>
                <a:latin typeface="微软雅黑" pitchFamily="34" charset="-122"/>
                <a:ea typeface="微软雅黑" pitchFamily="34" charset="-122"/>
              </a:rPr>
              <a:t>今天的世界不再是由西方主导了，像中国、印度、巴西这样的新兴国家正在拥有越来越大的发言权。</a:t>
            </a:r>
          </a:p>
        </p:txBody>
      </p:sp>
      <p:grpSp>
        <p:nvGrpSpPr>
          <p:cNvPr id="18" name="组合 17"/>
          <p:cNvGrpSpPr/>
          <p:nvPr/>
        </p:nvGrpSpPr>
        <p:grpSpPr>
          <a:xfrm>
            <a:off x="2351400" y="3594959"/>
            <a:ext cx="1284820" cy="1284820"/>
            <a:chOff x="5760133" y="2274196"/>
            <a:chExt cx="1284820" cy="1284820"/>
          </a:xfrm>
        </p:grpSpPr>
        <p:sp>
          <p:nvSpPr>
            <p:cNvPr id="19" name="椭圆 18"/>
            <p:cNvSpPr/>
            <p:nvPr/>
          </p:nvSpPr>
          <p:spPr>
            <a:xfrm rot="1245109">
              <a:off x="5760133" y="2274196"/>
              <a:ext cx="1284820" cy="1284820"/>
            </a:xfrm>
            <a:prstGeom prst="ellipse">
              <a:avLst/>
            </a:prstGeom>
            <a:gradFill flip="none" rotWithShape="1">
              <a:gsLst>
                <a:gs pos="6000">
                  <a:sysClr val="window" lastClr="CEEACA">
                    <a:lumMod val="95000"/>
                    <a:shade val="67500"/>
                    <a:satMod val="115000"/>
                  </a:sysClr>
                </a:gs>
                <a:gs pos="100000">
                  <a:srgbClr val="E4E4E4"/>
                </a:gs>
                <a:gs pos="80000">
                  <a:srgbClr val="F1F1F1"/>
                </a:gs>
                <a:gs pos="43000">
                  <a:sysClr val="window" lastClr="CEEACA"/>
                </a:gs>
              </a:gsLst>
              <a:lin ang="8100000" scaled="1"/>
              <a:tileRect/>
            </a:gradFill>
            <a:ln w="12700" cap="flat" cmpd="sng" algn="ctr">
              <a:solidFill>
                <a:sysClr val="window" lastClr="CEEACA"/>
              </a:solidFill>
              <a:prstDash val="solid"/>
            </a:ln>
            <a:effectLst>
              <a:outerShdw blurRad="393700" dist="38100" dir="5400000" algn="t" rotWithShape="0">
                <a:schemeClr val="tx1">
                  <a:alpha val="37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CEEACA"/>
                </a:solidFill>
                <a:effectLst/>
                <a:uLnTx/>
                <a:uFillTx/>
                <a:latin typeface="微软雅黑" panose="020B0503020204020204" pitchFamily="34" charset="-122"/>
                <a:ea typeface="微软雅黑" panose="020B0503020204020204" pitchFamily="34" charset="-122"/>
              </a:endParaRPr>
            </a:p>
          </p:txBody>
        </p:sp>
        <p:sp>
          <p:nvSpPr>
            <p:cNvPr id="20" name="椭圆 19"/>
            <p:cNvSpPr/>
            <p:nvPr/>
          </p:nvSpPr>
          <p:spPr>
            <a:xfrm>
              <a:off x="5839094" y="2359019"/>
              <a:ext cx="1117070" cy="1117070"/>
            </a:xfrm>
            <a:prstGeom prst="ellipse">
              <a:avLst/>
            </a:prstGeom>
            <a:solidFill>
              <a:schemeClr val="accent2"/>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CEEACA"/>
                </a:solidFill>
                <a:effectLst/>
                <a:uLnTx/>
                <a:uFillTx/>
                <a:latin typeface="微软雅黑" panose="020B0503020204020204" pitchFamily="34" charset="-122"/>
                <a:ea typeface="微软雅黑" panose="020B0503020204020204" pitchFamily="34" charset="-122"/>
              </a:endParaRPr>
            </a:p>
          </p:txBody>
        </p:sp>
        <p:sp>
          <p:nvSpPr>
            <p:cNvPr id="21" name="TextBox 39"/>
            <p:cNvSpPr txBox="1"/>
            <p:nvPr/>
          </p:nvSpPr>
          <p:spPr>
            <a:xfrm flipH="1">
              <a:off x="6096252" y="2518628"/>
              <a:ext cx="631932" cy="338554"/>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normalizeH="0" baseline="0" noProof="0" dirty="0">
                  <a:ln>
                    <a:noFill/>
                  </a:ln>
                  <a:effectLst/>
                  <a:uLnTx/>
                  <a:uFillTx/>
                  <a:latin typeface="微软雅黑" panose="020B0503020204020204" pitchFamily="34" charset="-122"/>
                </a:rPr>
                <a:t>印度</a:t>
              </a:r>
            </a:p>
          </p:txBody>
        </p:sp>
      </p:gr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095" y="3662400"/>
            <a:ext cx="781785" cy="551654"/>
          </a:xfrm>
          <a:prstGeom prst="rect">
            <a:avLst/>
          </a:prstGeom>
        </p:spPr>
      </p:pic>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9718" y="4201772"/>
            <a:ext cx="564052" cy="375168"/>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0557" y="2917539"/>
            <a:ext cx="1007232" cy="673757"/>
          </a:xfrm>
          <a:prstGeom prst="rect">
            <a:avLst/>
          </a:prstGeom>
        </p:spPr>
      </p:pic>
    </p:spTree>
    <p:extLst>
      <p:ext uri="{BB962C8B-B14F-4D97-AF65-F5344CB8AC3E}">
        <p14:creationId xmlns:p14="http://schemas.microsoft.com/office/powerpoint/2010/main" val="80678084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44745" y="1194439"/>
            <a:ext cx="1005403" cy="584775"/>
          </a:xfrm>
          <a:prstGeom prst="rect">
            <a:avLst/>
          </a:prstGeom>
        </p:spPr>
        <p:txBody>
          <a:bodyPr wrap="none">
            <a:spAutoFit/>
          </a:bodyPr>
          <a:lstStyle/>
          <a:p>
            <a:r>
              <a:rPr lang="zh-CN" altLang="zh-CN"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汉仪文黑-75W" panose="00020600040101010101" pitchFamily="18" charset="-122"/>
                <a:ea typeface="汉仪文黑-75W" panose="00020600040101010101" pitchFamily="18" charset="-122"/>
                <a:cs typeface="宋体" panose="02010600030101010101" pitchFamily="2" charset="-122"/>
              </a:rPr>
              <a:t>秩序</a:t>
            </a:r>
            <a:endPar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汉仪文黑-75W" panose="00020600040101010101" pitchFamily="18" charset="-122"/>
              <a:ea typeface="汉仪文黑-75W" panose="00020600040101010101" pitchFamily="18" charset="-122"/>
            </a:endParaRPr>
          </a:p>
        </p:txBody>
      </p:sp>
      <p:sp>
        <p:nvSpPr>
          <p:cNvPr id="7" name="矩形 6"/>
          <p:cNvSpPr/>
          <p:nvPr/>
        </p:nvSpPr>
        <p:spPr>
          <a:xfrm>
            <a:off x="467544" y="444444"/>
            <a:ext cx="1980029" cy="523220"/>
          </a:xfrm>
          <a:prstGeom prst="rect">
            <a:avLst/>
          </a:prstGeom>
        </p:spPr>
        <p:txBody>
          <a:bodyPr wrap="none">
            <a:spAutoFit/>
          </a:bodyPr>
          <a:lstStyle/>
          <a:p>
            <a:r>
              <a:rPr lang="zh-CN" altLang="zh-CN" sz="2800" b="1" dirty="0">
                <a:solidFill>
                  <a:schemeClr val="accent2"/>
                </a:solidFill>
                <a:latin typeface="微软雅黑" panose="020B0503020204020204" pitchFamily="34" charset="-122"/>
                <a:ea typeface="微软雅黑" panose="020B0503020204020204" pitchFamily="34" charset="-122"/>
                <a:cs typeface="Open Sans Condensed" pitchFamily="34" charset="0"/>
              </a:rPr>
              <a:t>“后</a:t>
            </a:r>
            <a:r>
              <a:rPr lang="zh-CN" altLang="en-US" sz="2800" b="1" dirty="0">
                <a:solidFill>
                  <a:schemeClr val="accent2"/>
                </a:solidFill>
                <a:latin typeface="微软雅黑" panose="020B0503020204020204" pitchFamily="34" charset="-122"/>
                <a:ea typeface="微软雅黑" panose="020B0503020204020204" pitchFamily="34" charset="-122"/>
                <a:cs typeface="Open Sans Condensed" pitchFamily="34" charset="0"/>
              </a:rPr>
              <a:t>秩序</a:t>
            </a:r>
            <a:r>
              <a:rPr lang="zh-CN" altLang="zh-CN" sz="2800" b="1" dirty="0">
                <a:solidFill>
                  <a:schemeClr val="accent2"/>
                </a:solidFill>
                <a:latin typeface="微软雅黑" panose="020B0503020204020204" pitchFamily="34" charset="-122"/>
                <a:ea typeface="微软雅黑" panose="020B0503020204020204" pitchFamily="34" charset="-122"/>
                <a:cs typeface="Open Sans Condensed" pitchFamily="34" charset="0"/>
              </a:rPr>
              <a:t>”</a:t>
            </a:r>
            <a:endParaRPr lang="zh-CN" altLang="en-US" sz="2800" b="1" dirty="0">
              <a:solidFill>
                <a:schemeClr val="accent2"/>
              </a:solidFill>
              <a:latin typeface="微软雅黑" panose="020B0503020204020204" pitchFamily="34" charset="-122"/>
              <a:ea typeface="微软雅黑" panose="020B0503020204020204" pitchFamily="34" charset="-122"/>
              <a:cs typeface="Open Sans Condensed" pitchFamily="34" charset="0"/>
            </a:endParaRPr>
          </a:p>
        </p:txBody>
      </p:sp>
      <p:sp>
        <p:nvSpPr>
          <p:cNvPr id="8" name="圆角矩形 7"/>
          <p:cNvSpPr/>
          <p:nvPr/>
        </p:nvSpPr>
        <p:spPr>
          <a:xfrm>
            <a:off x="611560" y="2198084"/>
            <a:ext cx="3123714" cy="2603589"/>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58530" y="2011428"/>
            <a:ext cx="373310" cy="373310"/>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圆角矩形 9"/>
          <p:cNvSpPr/>
          <p:nvPr/>
        </p:nvSpPr>
        <p:spPr>
          <a:xfrm>
            <a:off x="4144745" y="2198082"/>
            <a:ext cx="2244216" cy="2603589"/>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8433" y="2198082"/>
            <a:ext cx="1713357" cy="2603589"/>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98349" y="2011427"/>
            <a:ext cx="373310" cy="373310"/>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3" name="椭圆 12"/>
          <p:cNvSpPr/>
          <p:nvPr/>
        </p:nvSpPr>
        <p:spPr>
          <a:xfrm>
            <a:off x="7723344" y="2011428"/>
            <a:ext cx="373310" cy="373310"/>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4" name="TextBox 20"/>
          <p:cNvSpPr txBox="1"/>
          <p:nvPr/>
        </p:nvSpPr>
        <p:spPr>
          <a:xfrm>
            <a:off x="702558" y="2563355"/>
            <a:ext cx="2941717" cy="2154436"/>
          </a:xfrm>
          <a:prstGeom prst="rect">
            <a:avLst/>
          </a:prstGeom>
          <a:noFill/>
        </p:spPr>
        <p:txBody>
          <a:bodyPr wrap="square" lIns="0" tIns="0" rIns="0" bIns="0" rtlCol="0">
            <a:spAutoFit/>
          </a:bodyPr>
          <a:lstStyle/>
          <a:p>
            <a:pPr algn="just">
              <a:lnSpc>
                <a:spcPts val="2800"/>
              </a:lnSpc>
            </a:pPr>
            <a:r>
              <a:rPr lang="zh-CN" altLang="en-US" dirty="0">
                <a:solidFill>
                  <a:schemeClr val="tx1">
                    <a:lumMod val="75000"/>
                    <a:lumOff val="25000"/>
                  </a:schemeClr>
                </a:solidFill>
                <a:latin typeface="微软雅黑" pitchFamily="34" charset="-122"/>
                <a:ea typeface="微软雅黑" pitchFamily="34" charset="-122"/>
              </a:rPr>
              <a:t>“二战”以后，在西方国家的推动和反思之下，全球建立了新的国际贸易规则，建立了集体安全机制。国家不再是必须通过占领和征服就可以获得市场和资源。</a:t>
            </a:r>
          </a:p>
        </p:txBody>
      </p:sp>
      <p:sp>
        <p:nvSpPr>
          <p:cNvPr id="15" name="TextBox 21"/>
          <p:cNvSpPr txBox="1"/>
          <p:nvPr/>
        </p:nvSpPr>
        <p:spPr>
          <a:xfrm>
            <a:off x="4224890" y="2742891"/>
            <a:ext cx="2100364" cy="1795363"/>
          </a:xfrm>
          <a:prstGeom prst="rect">
            <a:avLst/>
          </a:prstGeom>
          <a:noFill/>
        </p:spPr>
        <p:txBody>
          <a:bodyPr wrap="square" lIns="0" tIns="0" rIns="0" bIns="0" rtlCol="0">
            <a:spAutoFit/>
          </a:bodyPr>
          <a:lstStyle>
            <a:defPPr>
              <a:defRPr lang="zh-CN"/>
            </a:defPPr>
            <a:lvl1pPr algn="just">
              <a:lnSpc>
                <a:spcPts val="2800"/>
              </a:lnSpc>
              <a:defRPr>
                <a:solidFill>
                  <a:schemeClr val="tx1">
                    <a:lumMod val="75000"/>
                    <a:lumOff val="25000"/>
                  </a:schemeClr>
                </a:solidFill>
                <a:latin typeface="微软雅黑" pitchFamily="34" charset="-122"/>
                <a:ea typeface="微软雅黑" pitchFamily="34" charset="-122"/>
              </a:defRPr>
            </a:lvl1pPr>
          </a:lstStyle>
          <a:p>
            <a:r>
              <a:rPr lang="zh-CN" altLang="en-US" dirty="0"/>
              <a:t>推动自由贸易、集体安全和全球化是我们建立新型国际关系和人类命运共同体的外在条件。</a:t>
            </a:r>
          </a:p>
        </p:txBody>
      </p:sp>
      <p:sp>
        <p:nvSpPr>
          <p:cNvPr id="16" name="TextBox 22"/>
          <p:cNvSpPr txBox="1"/>
          <p:nvPr/>
        </p:nvSpPr>
        <p:spPr>
          <a:xfrm>
            <a:off x="6904623" y="2922426"/>
            <a:ext cx="1500976" cy="1436291"/>
          </a:xfrm>
          <a:prstGeom prst="rect">
            <a:avLst/>
          </a:prstGeom>
          <a:noFill/>
        </p:spPr>
        <p:txBody>
          <a:bodyPr wrap="square" lIns="0" tIns="0" rIns="0" bIns="0" rtlCol="0">
            <a:spAutoFit/>
          </a:bodyPr>
          <a:lstStyle>
            <a:defPPr>
              <a:defRPr lang="zh-CN"/>
            </a:defPPr>
            <a:lvl1pPr algn="just">
              <a:lnSpc>
                <a:spcPts val="2800"/>
              </a:lnSpc>
              <a:defRPr>
                <a:solidFill>
                  <a:schemeClr val="tx1">
                    <a:lumMod val="75000"/>
                    <a:lumOff val="25000"/>
                  </a:schemeClr>
                </a:solidFill>
                <a:latin typeface="微软雅黑" pitchFamily="34" charset="-122"/>
                <a:ea typeface="微软雅黑" pitchFamily="34" charset="-122"/>
              </a:defRPr>
            </a:lvl1pPr>
          </a:lstStyle>
          <a:p>
            <a:r>
              <a:rPr lang="zh-CN" altLang="zh-CN" dirty="0"/>
              <a:t>包括中国在内的新兴国家，都是这一秩序的得利者。</a:t>
            </a:r>
            <a:endParaRPr lang="zh-CN" altLang="en-US" dirty="0"/>
          </a:p>
        </p:txBody>
      </p:sp>
    </p:spTree>
    <p:extLst>
      <p:ext uri="{BB962C8B-B14F-4D97-AF65-F5344CB8AC3E}">
        <p14:creationId xmlns:p14="http://schemas.microsoft.com/office/powerpoint/2010/main" val="4124044665"/>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700"/>
                            </p:stCondLst>
                            <p:childTnLst>
                              <p:par>
                                <p:cTn id="21" presetID="21"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800"/>
                                        <p:tgtEl>
                                          <p:spTgt spid="8"/>
                                        </p:tgtEl>
                                      </p:cBhvr>
                                    </p:animEffect>
                                  </p:childTnLst>
                                </p:cTn>
                              </p:par>
                              <p:par>
                                <p:cTn id="24" presetID="21" presetClass="entr" presetSubtype="1" fill="hold" grpId="0" nodeType="withEffect">
                                  <p:stCondLst>
                                    <p:cond delay="20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800"/>
                                        <p:tgtEl>
                                          <p:spTgt spid="10"/>
                                        </p:tgtEl>
                                      </p:cBhvr>
                                    </p:animEffect>
                                  </p:childTnLst>
                                </p:cTn>
                              </p:par>
                              <p:par>
                                <p:cTn id="27" presetID="21" presetClass="entr" presetSubtype="1" fill="hold" grpId="0" nodeType="withEffect">
                                  <p:stCondLst>
                                    <p:cond delay="40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800"/>
                                        <p:tgtEl>
                                          <p:spTgt spid="11"/>
                                        </p:tgtEl>
                                      </p:cBhvr>
                                    </p:animEffect>
                                  </p:childTnLst>
                                </p:cTn>
                              </p:par>
                            </p:childTnLst>
                          </p:cTn>
                        </p:par>
                        <p:par>
                          <p:cTn id="30" fill="hold">
                            <p:stCondLst>
                              <p:cond delay="19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4"/>
                                        </p:tgtEl>
                                        <p:attrNameLst>
                                          <p:attrName>style.visibility</p:attrName>
                                        </p:attrNameLst>
                                      </p:cBhvr>
                                      <p:to>
                                        <p:strVal val="visible"/>
                                      </p:to>
                                    </p:set>
                                    <p:animEffect transition="in" filter="wipe(left)">
                                      <p:cBhvr>
                                        <p:cTn id="33" dur="50"/>
                                        <p:tgtEl>
                                          <p:spTgt spid="14"/>
                                        </p:tgtEl>
                                      </p:cBhvr>
                                    </p:animEffect>
                                  </p:childTnLst>
                                </p:cTn>
                              </p:par>
                              <p:par>
                                <p:cTn id="34" presetID="36" presetClass="emph" presetSubtype="0" fill="hold" grpId="1" nodeType="withEffect">
                                  <p:stCondLst>
                                    <p:cond delay="0"/>
                                  </p:stCondLst>
                                  <p:iterate type="lt">
                                    <p:tmPct val="30000"/>
                                  </p:iterate>
                                  <p:childTnLst>
                                    <p:animScale>
                                      <p:cBhvr>
                                        <p:cTn id="35" dur="25" autoRev="1" fill="hold">
                                          <p:stCondLst>
                                            <p:cond delay="0"/>
                                          </p:stCondLst>
                                        </p:cTn>
                                        <p:tgtEl>
                                          <p:spTgt spid="14"/>
                                        </p:tgtEl>
                                      </p:cBhvr>
                                      <p:to x="80000" y="100000"/>
                                    </p:animScale>
                                    <p:anim by="(#ppt_w*0.10)" calcmode="lin" valueType="num">
                                      <p:cBhvr>
                                        <p:cTn id="36" dur="25" autoRev="1" fill="hold">
                                          <p:stCondLst>
                                            <p:cond delay="0"/>
                                          </p:stCondLst>
                                        </p:cTn>
                                        <p:tgtEl>
                                          <p:spTgt spid="14"/>
                                        </p:tgtEl>
                                        <p:attrNameLst>
                                          <p:attrName>ppt_x</p:attrName>
                                        </p:attrNameLst>
                                      </p:cBhvr>
                                    </p:anim>
                                    <p:anim by="(-#ppt_w*0.10)" calcmode="lin" valueType="num">
                                      <p:cBhvr>
                                        <p:cTn id="37" dur="25" autoRev="1" fill="hold">
                                          <p:stCondLst>
                                            <p:cond delay="0"/>
                                          </p:stCondLst>
                                        </p:cTn>
                                        <p:tgtEl>
                                          <p:spTgt spid="14"/>
                                        </p:tgtEl>
                                        <p:attrNameLst>
                                          <p:attrName>ppt_y</p:attrName>
                                        </p:attrNameLst>
                                      </p:cBhvr>
                                    </p:anim>
                                    <p:animRot by="-480000">
                                      <p:cBhvr>
                                        <p:cTn id="38" dur="25" autoRev="1" fill="hold">
                                          <p:stCondLst>
                                            <p:cond delay="0"/>
                                          </p:stCondLst>
                                        </p:cTn>
                                        <p:tgtEl>
                                          <p:spTgt spid="14"/>
                                        </p:tgtEl>
                                        <p:attrNameLst>
                                          <p:attrName>r</p:attrName>
                                        </p:attrNameLst>
                                      </p:cBhvr>
                                    </p:animRot>
                                  </p:childTnLst>
                                </p:cTn>
                              </p:par>
                              <p:par>
                                <p:cTn id="39" presetID="22" presetClass="entr" presetSubtype="8" fill="hold" grpId="0" nodeType="withEffect">
                                  <p:stCondLst>
                                    <p:cond delay="500"/>
                                  </p:stCondLst>
                                  <p:iterate type="lt">
                                    <p:tmPct val="30000"/>
                                  </p:iterate>
                                  <p:childTnLst>
                                    <p:set>
                                      <p:cBhvr>
                                        <p:cTn id="40" dur="1" fill="hold">
                                          <p:stCondLst>
                                            <p:cond delay="0"/>
                                          </p:stCondLst>
                                        </p:cTn>
                                        <p:tgtEl>
                                          <p:spTgt spid="15"/>
                                        </p:tgtEl>
                                        <p:attrNameLst>
                                          <p:attrName>style.visibility</p:attrName>
                                        </p:attrNameLst>
                                      </p:cBhvr>
                                      <p:to>
                                        <p:strVal val="visible"/>
                                      </p:to>
                                    </p:set>
                                    <p:animEffect transition="in" filter="wipe(left)">
                                      <p:cBhvr>
                                        <p:cTn id="41" dur="50"/>
                                        <p:tgtEl>
                                          <p:spTgt spid="15"/>
                                        </p:tgtEl>
                                      </p:cBhvr>
                                    </p:animEffect>
                                  </p:childTnLst>
                                </p:cTn>
                              </p:par>
                              <p:par>
                                <p:cTn id="42" presetID="36" presetClass="emph" presetSubtype="0" fill="hold" grpId="1" nodeType="withEffect">
                                  <p:stCondLst>
                                    <p:cond delay="500"/>
                                  </p:stCondLst>
                                  <p:iterate type="lt">
                                    <p:tmPct val="30000"/>
                                  </p:iterate>
                                  <p:childTnLst>
                                    <p:animScale>
                                      <p:cBhvr>
                                        <p:cTn id="43" dur="25" autoRev="1" fill="hold">
                                          <p:stCondLst>
                                            <p:cond delay="0"/>
                                          </p:stCondLst>
                                        </p:cTn>
                                        <p:tgtEl>
                                          <p:spTgt spid="15"/>
                                        </p:tgtEl>
                                      </p:cBhvr>
                                      <p:to x="80000" y="100000"/>
                                    </p:animScale>
                                    <p:anim by="(#ppt_w*0.10)" calcmode="lin" valueType="num">
                                      <p:cBhvr>
                                        <p:cTn id="44" dur="25" autoRev="1" fill="hold">
                                          <p:stCondLst>
                                            <p:cond delay="0"/>
                                          </p:stCondLst>
                                        </p:cTn>
                                        <p:tgtEl>
                                          <p:spTgt spid="15"/>
                                        </p:tgtEl>
                                        <p:attrNameLst>
                                          <p:attrName>ppt_x</p:attrName>
                                        </p:attrNameLst>
                                      </p:cBhvr>
                                    </p:anim>
                                    <p:anim by="(-#ppt_w*0.10)" calcmode="lin" valueType="num">
                                      <p:cBhvr>
                                        <p:cTn id="45" dur="25" autoRev="1" fill="hold">
                                          <p:stCondLst>
                                            <p:cond delay="0"/>
                                          </p:stCondLst>
                                        </p:cTn>
                                        <p:tgtEl>
                                          <p:spTgt spid="15"/>
                                        </p:tgtEl>
                                        <p:attrNameLst>
                                          <p:attrName>ppt_y</p:attrName>
                                        </p:attrNameLst>
                                      </p:cBhvr>
                                    </p:anim>
                                    <p:animRot by="-480000">
                                      <p:cBhvr>
                                        <p:cTn id="46" dur="25" autoRev="1" fill="hold">
                                          <p:stCondLst>
                                            <p:cond delay="0"/>
                                          </p:stCondLst>
                                        </p:cTn>
                                        <p:tgtEl>
                                          <p:spTgt spid="15"/>
                                        </p:tgtEl>
                                        <p:attrNameLst>
                                          <p:attrName>r</p:attrName>
                                        </p:attrNameLst>
                                      </p:cBhvr>
                                    </p:animRot>
                                  </p:childTnLst>
                                </p:cTn>
                              </p:par>
                              <p:par>
                                <p:cTn id="47" presetID="22" presetClass="entr" presetSubtype="8" fill="hold" grpId="0" nodeType="withEffect">
                                  <p:stCondLst>
                                    <p:cond delay="1000"/>
                                  </p:stCondLst>
                                  <p:iterate type="lt">
                                    <p:tmPct val="30000"/>
                                  </p:iterate>
                                  <p:childTnLst>
                                    <p:set>
                                      <p:cBhvr>
                                        <p:cTn id="48" dur="1" fill="hold">
                                          <p:stCondLst>
                                            <p:cond delay="0"/>
                                          </p:stCondLst>
                                        </p:cTn>
                                        <p:tgtEl>
                                          <p:spTgt spid="16"/>
                                        </p:tgtEl>
                                        <p:attrNameLst>
                                          <p:attrName>style.visibility</p:attrName>
                                        </p:attrNameLst>
                                      </p:cBhvr>
                                      <p:to>
                                        <p:strVal val="visible"/>
                                      </p:to>
                                    </p:set>
                                    <p:animEffect transition="in" filter="wipe(left)">
                                      <p:cBhvr>
                                        <p:cTn id="49" dur="50"/>
                                        <p:tgtEl>
                                          <p:spTgt spid="16"/>
                                        </p:tgtEl>
                                      </p:cBhvr>
                                    </p:animEffect>
                                  </p:childTnLst>
                                </p:cTn>
                              </p:par>
                              <p:par>
                                <p:cTn id="50" presetID="36" presetClass="emph" presetSubtype="0" fill="hold" grpId="1" nodeType="withEffect">
                                  <p:stCondLst>
                                    <p:cond delay="1000"/>
                                  </p:stCondLst>
                                  <p:iterate type="lt">
                                    <p:tmPct val="30000"/>
                                  </p:iterate>
                                  <p:childTnLst>
                                    <p:animScale>
                                      <p:cBhvr>
                                        <p:cTn id="51" dur="25" autoRev="1" fill="hold">
                                          <p:stCondLst>
                                            <p:cond delay="0"/>
                                          </p:stCondLst>
                                        </p:cTn>
                                        <p:tgtEl>
                                          <p:spTgt spid="16"/>
                                        </p:tgtEl>
                                      </p:cBhvr>
                                      <p:to x="80000" y="100000"/>
                                    </p:animScale>
                                    <p:anim by="(#ppt_w*0.10)" calcmode="lin" valueType="num">
                                      <p:cBhvr>
                                        <p:cTn id="52" dur="25" autoRev="1" fill="hold">
                                          <p:stCondLst>
                                            <p:cond delay="0"/>
                                          </p:stCondLst>
                                        </p:cTn>
                                        <p:tgtEl>
                                          <p:spTgt spid="16"/>
                                        </p:tgtEl>
                                        <p:attrNameLst>
                                          <p:attrName>ppt_x</p:attrName>
                                        </p:attrNameLst>
                                      </p:cBhvr>
                                    </p:anim>
                                    <p:anim by="(-#ppt_w*0.10)" calcmode="lin" valueType="num">
                                      <p:cBhvr>
                                        <p:cTn id="53" dur="25" autoRev="1" fill="hold">
                                          <p:stCondLst>
                                            <p:cond delay="0"/>
                                          </p:stCondLst>
                                        </p:cTn>
                                        <p:tgtEl>
                                          <p:spTgt spid="16"/>
                                        </p:tgtEl>
                                        <p:attrNameLst>
                                          <p:attrName>ppt_y</p:attrName>
                                        </p:attrNameLst>
                                      </p:cBhvr>
                                    </p:anim>
                                    <p:animRot by="-480000">
                                      <p:cBhvr>
                                        <p:cTn id="54" dur="25"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4" grpId="1"/>
      <p:bldP spid="15" grpId="0"/>
      <p:bldP spid="15" grpId="1"/>
      <p:bldP spid="16" grpId="0"/>
      <p:bldP spid="1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0516" y="420599"/>
            <a:ext cx="1980029" cy="523220"/>
          </a:xfrm>
          <a:prstGeom prst="rect">
            <a:avLst/>
          </a:prstGeom>
        </p:spPr>
        <p:txBody>
          <a:bodyPr wrap="none">
            <a:spAutoFit/>
          </a:bodyPr>
          <a:lstStyle/>
          <a:p>
            <a:r>
              <a:rPr lang="zh-CN" altLang="zh-CN" sz="2800" b="1" dirty="0">
                <a:solidFill>
                  <a:schemeClr val="accent2"/>
                </a:solidFill>
                <a:latin typeface="微软雅黑" panose="020B0503020204020204" pitchFamily="34" charset="-122"/>
                <a:ea typeface="微软雅黑" panose="020B0503020204020204" pitchFamily="34" charset="-122"/>
                <a:cs typeface="Open Sans Condensed" pitchFamily="34" charset="0"/>
              </a:rPr>
              <a:t>“后</a:t>
            </a:r>
            <a:r>
              <a:rPr lang="zh-CN" altLang="en-US" sz="2800" b="1" dirty="0">
                <a:solidFill>
                  <a:schemeClr val="accent2"/>
                </a:solidFill>
                <a:latin typeface="微软雅黑" panose="020B0503020204020204" pitchFamily="34" charset="-122"/>
                <a:ea typeface="微软雅黑" panose="020B0503020204020204" pitchFamily="34" charset="-122"/>
                <a:cs typeface="Open Sans Condensed" pitchFamily="34" charset="0"/>
              </a:rPr>
              <a:t>秩序</a:t>
            </a:r>
            <a:r>
              <a:rPr lang="zh-CN" altLang="zh-CN" sz="2800" b="1" dirty="0">
                <a:solidFill>
                  <a:schemeClr val="accent2"/>
                </a:solidFill>
                <a:latin typeface="微软雅黑" panose="020B0503020204020204" pitchFamily="34" charset="-122"/>
                <a:ea typeface="微软雅黑" panose="020B0503020204020204" pitchFamily="34" charset="-122"/>
                <a:cs typeface="Open Sans Condensed" pitchFamily="34" charset="0"/>
              </a:rPr>
              <a:t>”</a:t>
            </a:r>
            <a:endParaRPr lang="zh-CN" altLang="en-US" sz="2800" b="1" dirty="0">
              <a:solidFill>
                <a:schemeClr val="accent2"/>
              </a:solidFill>
              <a:latin typeface="微软雅黑" panose="020B0503020204020204" pitchFamily="34" charset="-122"/>
              <a:ea typeface="微软雅黑" panose="020B0503020204020204" pitchFamily="34" charset="-122"/>
              <a:cs typeface="Open Sans Condensed" pitchFamily="34" charset="0"/>
            </a:endParaRPr>
          </a:p>
        </p:txBody>
      </p:sp>
      <p:grpSp>
        <p:nvGrpSpPr>
          <p:cNvPr id="7" name="组合 6"/>
          <p:cNvGrpSpPr/>
          <p:nvPr/>
        </p:nvGrpSpPr>
        <p:grpSpPr>
          <a:xfrm>
            <a:off x="1648407" y="1324874"/>
            <a:ext cx="751180" cy="75117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圆角矩形 9"/>
          <p:cNvSpPr/>
          <p:nvPr/>
        </p:nvSpPr>
        <p:spPr bwMode="auto">
          <a:xfrm>
            <a:off x="4464470" y="2947221"/>
            <a:ext cx="3672408" cy="1658048"/>
          </a:xfrm>
          <a:prstGeom prst="roundRect">
            <a:avLst/>
          </a:prstGeom>
          <a:noFill/>
          <a:ln>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sp>
        <p:nvSpPr>
          <p:cNvPr id="11" name="矩形 87"/>
          <p:cNvSpPr>
            <a:spLocks noChangeArrowheads="1"/>
          </p:cNvSpPr>
          <p:nvPr/>
        </p:nvSpPr>
        <p:spPr bwMode="auto">
          <a:xfrm>
            <a:off x="4661928" y="3058099"/>
            <a:ext cx="3277492" cy="1436291"/>
          </a:xfrm>
          <a:prstGeom prst="rect">
            <a:avLst/>
          </a:prstGeom>
          <a:noFill/>
        </p:spPr>
        <p:txBody>
          <a:bodyPr wrap="square" lIns="0" tIns="0" rIns="0" bIns="0" rtlCol="0">
            <a:spAutoFit/>
          </a:bodyPr>
          <a:lstStyle/>
          <a:p>
            <a:pPr algn="just">
              <a:lnSpc>
                <a:spcPts val="2800"/>
              </a:lnSpc>
            </a:pPr>
            <a:r>
              <a:rPr lang="zh-CN" altLang="en-US" dirty="0">
                <a:solidFill>
                  <a:schemeClr val="tx1">
                    <a:lumMod val="75000"/>
                    <a:lumOff val="25000"/>
                  </a:schemeClr>
                </a:solidFill>
                <a:latin typeface="微软雅黑" pitchFamily="34" charset="-122"/>
                <a:ea typeface="微软雅黑" pitchFamily="34" charset="-122"/>
              </a:rPr>
              <a:t>美国总统特朗普的思想是希望阻止人口流动、阻止自由贸易，是贸易保护主义。欧洲的很多国家也出现了类似的思潮。</a:t>
            </a:r>
          </a:p>
        </p:txBody>
      </p:sp>
      <p:sp>
        <p:nvSpPr>
          <p:cNvPr id="12" name="圆角矩形 11"/>
          <p:cNvSpPr/>
          <p:nvPr/>
        </p:nvSpPr>
        <p:spPr bwMode="auto">
          <a:xfrm>
            <a:off x="4464470" y="999787"/>
            <a:ext cx="3672408" cy="1656124"/>
          </a:xfrm>
          <a:prstGeom prst="round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tx1"/>
              </a:solidFill>
              <a:latin typeface="微软雅黑" pitchFamily="34" charset="-122"/>
              <a:ea typeface="微软雅黑" pitchFamily="34" charset="-122"/>
            </a:endParaRPr>
          </a:p>
        </p:txBody>
      </p:sp>
      <p:sp>
        <p:nvSpPr>
          <p:cNvPr id="13" name="矩形 87"/>
          <p:cNvSpPr>
            <a:spLocks noChangeArrowheads="1"/>
          </p:cNvSpPr>
          <p:nvPr/>
        </p:nvSpPr>
        <p:spPr bwMode="auto">
          <a:xfrm>
            <a:off x="4661928" y="1289240"/>
            <a:ext cx="3277492" cy="1077218"/>
          </a:xfrm>
          <a:prstGeom prst="rect">
            <a:avLst/>
          </a:prstGeom>
          <a:noFill/>
        </p:spPr>
        <p:txBody>
          <a:bodyPr wrap="square" lIns="0" tIns="0" rIns="0" bIns="0" rtlCol="0">
            <a:spAutoFit/>
          </a:bodyPr>
          <a:lstStyle/>
          <a:p>
            <a:pPr algn="just">
              <a:lnSpc>
                <a:spcPts val="2800"/>
              </a:lnSpc>
            </a:pPr>
            <a:r>
              <a:rPr lang="zh-CN" altLang="en-US" dirty="0">
                <a:solidFill>
                  <a:schemeClr val="tx1">
                    <a:lumMod val="75000"/>
                    <a:lumOff val="25000"/>
                  </a:schemeClr>
                </a:solidFill>
                <a:latin typeface="微软雅黑" pitchFamily="34" charset="-122"/>
                <a:ea typeface="微软雅黑" pitchFamily="34" charset="-122"/>
              </a:rPr>
              <a:t>这一秩序正在出现问题，它的主要建立者和推动者</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西方国家</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开始怀疑了、迷盲了。</a:t>
            </a:r>
          </a:p>
        </p:txBody>
      </p:sp>
      <p:sp>
        <p:nvSpPr>
          <p:cNvPr id="14" name="Half Frame 12"/>
          <p:cNvSpPr/>
          <p:nvPr/>
        </p:nvSpPr>
        <p:spPr>
          <a:xfrm rot="8097294">
            <a:off x="3518849" y="2495366"/>
            <a:ext cx="500039" cy="549505"/>
          </a:xfrm>
          <a:prstGeom prst="halfFrame">
            <a:avLst/>
          </a:prstGeom>
          <a:solidFill>
            <a:schemeClr val="tx1">
              <a:lumMod val="65000"/>
              <a:lumOff val="3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5" name="组合 14"/>
          <p:cNvGrpSpPr/>
          <p:nvPr/>
        </p:nvGrpSpPr>
        <p:grpSpPr>
          <a:xfrm>
            <a:off x="1043608" y="1739345"/>
            <a:ext cx="2036904" cy="2036900"/>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06208" y="3184523"/>
            <a:ext cx="948608" cy="948606"/>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49"/>
          <p:cNvSpPr txBox="1"/>
          <p:nvPr/>
        </p:nvSpPr>
        <p:spPr>
          <a:xfrm>
            <a:off x="1404873" y="2474128"/>
            <a:ext cx="1314371" cy="55399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lgn="l"/>
            <a:r>
              <a:rPr lang="zh-CN" altLang="en-US" sz="3600" dirty="0">
                <a:solidFill>
                  <a:schemeClr val="accent5"/>
                </a:solidFill>
                <a:cs typeface="宋体" pitchFamily="2" charset="-122"/>
              </a:rPr>
              <a:t>但是！</a:t>
            </a:r>
            <a:endParaRPr lang="zh-CN" altLang="zh-CN" sz="3600" dirty="0">
              <a:solidFill>
                <a:schemeClr val="accent5"/>
              </a:solidFill>
              <a:cs typeface="宋体" pitchFamily="2" charset="-122"/>
            </a:endParaRPr>
          </a:p>
        </p:txBody>
      </p:sp>
    </p:spTree>
    <p:extLst>
      <p:ext uri="{BB962C8B-B14F-4D97-AF65-F5344CB8AC3E}">
        <p14:creationId xmlns:p14="http://schemas.microsoft.com/office/powerpoint/2010/main" val="200130806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p:tgtEl>
                                          <p:spTgt spid="10"/>
                                        </p:tgtEl>
                                        <p:attrNameLst>
                                          <p:attrName>ppt_y</p:attrName>
                                        </p:attrNameLst>
                                      </p:cBhvr>
                                      <p:tavLst>
                                        <p:tav tm="0">
                                          <p:val>
                                            <p:strVal val="#ppt_y-#ppt_h*1.125000"/>
                                          </p:val>
                                        </p:tav>
                                        <p:tav tm="100000">
                                          <p:val>
                                            <p:strVal val="#ppt_y"/>
                                          </p:val>
                                        </p:tav>
                                      </p:tavLst>
                                    </p:anim>
                                    <p:animEffect transition="in" filter="wipe(down)">
                                      <p:cBhvr>
                                        <p:cTn id="12" dur="750"/>
                                        <p:tgtEl>
                                          <p:spTgt spid="10"/>
                                        </p:tgtEl>
                                      </p:cBhvr>
                                    </p:animEffect>
                                  </p:childTnLst>
                                </p:cTn>
                              </p:par>
                            </p:childTnLst>
                          </p:cTn>
                        </p:par>
                        <p:par>
                          <p:cTn id="13" fill="hold">
                            <p:stCondLst>
                              <p:cond delay="750"/>
                            </p:stCondLst>
                            <p:childTnLst>
                              <p:par>
                                <p:cTn id="14" presetID="12" presetClass="entr" presetSubtype="4" fill="hold" grpId="0" nodeType="after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up)">
                                      <p:cBhvr>
                                        <p:cTn id="17" dur="500"/>
                                        <p:tgtEl>
                                          <p:spTgt spid="13"/>
                                        </p:tgtEl>
                                      </p:cBhvr>
                                    </p:animEffect>
                                  </p:childTnLst>
                                </p:cTn>
                              </p:par>
                              <p:par>
                                <p:cTn id="18" presetID="12" presetClass="entr" presetSubtype="4" fill="hold" grpId="0" nodeType="with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up)">
                                      <p:cBhvr>
                                        <p:cTn id="21" dur="500"/>
                                        <p:tgtEl>
                                          <p:spTgt spid="11"/>
                                        </p:tgtEl>
                                      </p:cBhvr>
                                    </p:animEffect>
                                  </p:childTnLst>
                                </p:cTn>
                              </p:par>
                            </p:childTnLst>
                          </p:cTn>
                        </p:par>
                        <p:par>
                          <p:cTn id="22" fill="hold">
                            <p:stCondLst>
                              <p:cond delay="38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4300"/>
                            </p:stCondLst>
                            <p:childTnLst>
                              <p:par>
                                <p:cTn id="27" presetID="53" presetClass="entr" presetSubtype="52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anim calcmode="lin" valueType="num">
                                      <p:cBhvr>
                                        <p:cTn id="32" dur="500" fill="hold"/>
                                        <p:tgtEl>
                                          <p:spTgt spid="15"/>
                                        </p:tgtEl>
                                        <p:attrNameLst>
                                          <p:attrName>ppt_x</p:attrName>
                                        </p:attrNameLst>
                                      </p:cBhvr>
                                      <p:tavLst>
                                        <p:tav tm="0">
                                          <p:val>
                                            <p:fltVal val="0.5"/>
                                          </p:val>
                                        </p:tav>
                                        <p:tav tm="100000">
                                          <p:val>
                                            <p:strVal val="#ppt_x"/>
                                          </p:val>
                                        </p:tav>
                                      </p:tavLst>
                                    </p:anim>
                                    <p:anim calcmode="lin" valueType="num">
                                      <p:cBhvr>
                                        <p:cTn id="33" dur="500" fill="hold"/>
                                        <p:tgtEl>
                                          <p:spTgt spid="15"/>
                                        </p:tgtEl>
                                        <p:attrNameLst>
                                          <p:attrName>ppt_y</p:attrName>
                                        </p:attrNameLst>
                                      </p:cBhvr>
                                      <p:tavLst>
                                        <p:tav tm="0">
                                          <p:val>
                                            <p:fltVal val="0.5"/>
                                          </p:val>
                                        </p:tav>
                                        <p:tav tm="100000">
                                          <p:val>
                                            <p:strVal val="#ppt_y"/>
                                          </p:val>
                                        </p:tav>
                                      </p:tavLst>
                                    </p:anim>
                                  </p:childTnLst>
                                </p:cTn>
                              </p:par>
                            </p:childTnLst>
                          </p:cTn>
                        </p:par>
                        <p:par>
                          <p:cTn id="34" fill="hold">
                            <p:stCondLst>
                              <p:cond delay="4800"/>
                            </p:stCondLst>
                            <p:childTnLst>
                              <p:par>
                                <p:cTn id="35" presetID="42"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anim calcmode="lin" valueType="num">
                                      <p:cBhvr>
                                        <p:cTn id="38" dur="500" fill="hold"/>
                                        <p:tgtEl>
                                          <p:spTgt spid="21"/>
                                        </p:tgtEl>
                                        <p:attrNameLst>
                                          <p:attrName>ppt_x</p:attrName>
                                        </p:attrNameLst>
                                      </p:cBhvr>
                                      <p:tavLst>
                                        <p:tav tm="0">
                                          <p:val>
                                            <p:strVal val="#ppt_x"/>
                                          </p:val>
                                        </p:tav>
                                        <p:tav tm="100000">
                                          <p:val>
                                            <p:strVal val="#ppt_x"/>
                                          </p:val>
                                        </p:tav>
                                      </p:tavLst>
                                    </p:anim>
                                    <p:anim calcmode="lin" valueType="num">
                                      <p:cBhvr>
                                        <p:cTn id="39" dur="5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5300"/>
                            </p:stCondLst>
                            <p:childTnLst>
                              <p:par>
                                <p:cTn id="41" presetID="53" presetClass="entr" presetSubtype="528"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anim calcmode="lin" valueType="num">
                                      <p:cBhvr>
                                        <p:cTn id="46" dur="500" fill="hold"/>
                                        <p:tgtEl>
                                          <p:spTgt spid="18"/>
                                        </p:tgtEl>
                                        <p:attrNameLst>
                                          <p:attrName>ppt_x</p:attrName>
                                        </p:attrNameLst>
                                      </p:cBhvr>
                                      <p:tavLst>
                                        <p:tav tm="0">
                                          <p:val>
                                            <p:fltVal val="0.5"/>
                                          </p:val>
                                        </p:tav>
                                        <p:tav tm="100000">
                                          <p:val>
                                            <p:strVal val="#ppt_x"/>
                                          </p:val>
                                        </p:tav>
                                      </p:tavLst>
                                    </p:anim>
                                    <p:anim calcmode="lin" valueType="num">
                                      <p:cBhvr>
                                        <p:cTn id="47" dur="500" fill="hold"/>
                                        <p:tgtEl>
                                          <p:spTgt spid="18"/>
                                        </p:tgtEl>
                                        <p:attrNameLst>
                                          <p:attrName>ppt_y</p:attrName>
                                        </p:attrNameLst>
                                      </p:cBhvr>
                                      <p:tavLst>
                                        <p:tav tm="0">
                                          <p:val>
                                            <p:fltVal val="0.5"/>
                                          </p:val>
                                        </p:tav>
                                        <p:tav tm="100000">
                                          <p:val>
                                            <p:strVal val="#ppt_y"/>
                                          </p:val>
                                        </p:tav>
                                      </p:tavLst>
                                    </p:anim>
                                  </p:childTnLst>
                                </p:cTn>
                              </p:par>
                            </p:childTnLst>
                          </p:cTn>
                        </p:par>
                        <p:par>
                          <p:cTn id="48" fill="hold">
                            <p:stCondLst>
                              <p:cond delay="5800"/>
                            </p:stCondLst>
                            <p:childTnLst>
                              <p:par>
                                <p:cTn id="49" presetID="53" presetClass="entr" presetSubtype="528"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anim calcmode="lin" valueType="num">
                                      <p:cBhvr>
                                        <p:cTn id="54" dur="500" fill="hold"/>
                                        <p:tgtEl>
                                          <p:spTgt spid="7"/>
                                        </p:tgtEl>
                                        <p:attrNameLst>
                                          <p:attrName>ppt_x</p:attrName>
                                        </p:attrNameLst>
                                      </p:cBhvr>
                                      <p:tavLst>
                                        <p:tav tm="0">
                                          <p:val>
                                            <p:fltVal val="0.5"/>
                                          </p:val>
                                        </p:tav>
                                        <p:tav tm="100000">
                                          <p:val>
                                            <p:strVal val="#ppt_x"/>
                                          </p:val>
                                        </p:tav>
                                      </p:tavLst>
                                    </p:anim>
                                    <p:anim calcmode="lin" valueType="num">
                                      <p:cBhvr>
                                        <p:cTn id="55"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p:nvPr/>
        </p:nvSpPr>
        <p:spPr>
          <a:xfrm>
            <a:off x="-17140" y="1241346"/>
            <a:ext cx="9161140" cy="730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3" name="矩形 2"/>
          <p:cNvSpPr/>
          <p:nvPr/>
        </p:nvSpPr>
        <p:spPr>
          <a:xfrm>
            <a:off x="2173429" y="1344856"/>
            <a:ext cx="4852610" cy="523220"/>
          </a:xfrm>
          <a:prstGeom prst="rect">
            <a:avLst/>
          </a:prstGeom>
        </p:spPr>
        <p:txBody>
          <a:bodyPr wrap="none">
            <a:spAutoFit/>
          </a:bodyPr>
          <a:lstStyle/>
          <a:p>
            <a:r>
              <a:rPr lang="zh-CN" altLang="zh-CN" sz="2800" dirty="0">
                <a:solidFill>
                  <a:schemeClr val="bg1"/>
                </a:solidFill>
                <a:latin typeface="汉真广标" panose="02010609000101010101" pitchFamily="49" charset="-122"/>
                <a:ea typeface="汉真广标" panose="02010609000101010101" pitchFamily="49" charset="-122"/>
                <a:cs typeface="宋体" panose="02010600030101010101" pitchFamily="2" charset="-122"/>
              </a:rPr>
              <a:t>这些秩序的背后埋藏着真理。</a:t>
            </a:r>
            <a:endParaRPr lang="zh-CN" altLang="en-US" sz="2800" dirty="0">
              <a:solidFill>
                <a:schemeClr val="bg1"/>
              </a:solidFill>
              <a:latin typeface="汉真广标" panose="02010609000101010101" pitchFamily="49" charset="-122"/>
              <a:ea typeface="汉真广标" panose="02010609000101010101" pitchFamily="49" charset="-122"/>
            </a:endParaRPr>
          </a:p>
        </p:txBody>
      </p:sp>
      <p:sp>
        <p:nvSpPr>
          <p:cNvPr id="6" name="矩形 5"/>
          <p:cNvSpPr/>
          <p:nvPr/>
        </p:nvSpPr>
        <p:spPr>
          <a:xfrm>
            <a:off x="5663404" y="2321394"/>
            <a:ext cx="2940468" cy="2554545"/>
          </a:xfrm>
          <a:prstGeom prst="rect">
            <a:avLst/>
          </a:prstGeom>
        </p:spPr>
        <p:txBody>
          <a:bodyPr wrap="square">
            <a:spAutoFit/>
          </a:bodyPr>
          <a:lstStyle/>
          <a:p>
            <a:pPr algn="just">
              <a:lnSpc>
                <a:spcPts val="3200"/>
              </a:lnSpc>
            </a:pPr>
            <a:r>
              <a:rPr lang="zh-CN" altLang="zh-CN" sz="2400" dirty="0">
                <a:latin typeface="微软雅黑" panose="020B0503020204020204" pitchFamily="34" charset="-122"/>
                <a:ea typeface="微软雅黑" panose="020B0503020204020204" pitchFamily="34" charset="-122"/>
                <a:cs typeface="宋体" panose="02010600030101010101" pitchFamily="2" charset="-122"/>
              </a:rPr>
              <a:t>民主，如果选举导致的是国家的政治分裂，是无休止的内耗和争夺，那么民主还有用吗？民主还是绝对的真理吗？</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323528" y="411510"/>
            <a:ext cx="2749471" cy="707886"/>
          </a:xfrm>
          <a:prstGeom prst="rect">
            <a:avLst/>
          </a:prstGeom>
        </p:spPr>
        <p:txBody>
          <a:bodyPr wrap="none">
            <a:spAutoFit/>
          </a:bodyPr>
          <a:lstStyle/>
          <a:p>
            <a:r>
              <a:rPr lang="zh-CN" altLang="zh-CN" sz="4000" b="1" dirty="0">
                <a:solidFill>
                  <a:schemeClr val="accent2"/>
                </a:solidFill>
                <a:latin typeface="微软雅黑" panose="020B0503020204020204" pitchFamily="34" charset="-122"/>
                <a:ea typeface="微软雅黑" panose="020B0503020204020204" pitchFamily="34" charset="-122"/>
                <a:cs typeface="Open Sans Condensed" pitchFamily="34" charset="0"/>
              </a:rPr>
              <a:t>“后</a:t>
            </a:r>
            <a:r>
              <a:rPr lang="zh-CN" altLang="en-US" sz="4000" b="1" dirty="0">
                <a:solidFill>
                  <a:schemeClr val="accent2"/>
                </a:solidFill>
                <a:latin typeface="微软雅黑" panose="020B0503020204020204" pitchFamily="34" charset="-122"/>
                <a:ea typeface="微软雅黑" panose="020B0503020204020204" pitchFamily="34" charset="-122"/>
                <a:cs typeface="Open Sans Condensed" pitchFamily="34" charset="0"/>
              </a:rPr>
              <a:t>真相</a:t>
            </a:r>
            <a:r>
              <a:rPr lang="zh-CN" altLang="zh-CN" sz="4000" b="1" dirty="0">
                <a:solidFill>
                  <a:schemeClr val="accent2"/>
                </a:solidFill>
                <a:latin typeface="微软雅黑" panose="020B0503020204020204" pitchFamily="34" charset="-122"/>
                <a:ea typeface="微软雅黑" panose="020B0503020204020204" pitchFamily="34" charset="-122"/>
                <a:cs typeface="Open Sans Condensed" pitchFamily="34" charset="0"/>
              </a:rPr>
              <a:t>”</a:t>
            </a:r>
            <a:endParaRPr lang="zh-CN" altLang="en-US" sz="4000" b="1" dirty="0">
              <a:solidFill>
                <a:schemeClr val="accent2"/>
              </a:solidFill>
              <a:latin typeface="微软雅黑" panose="020B0503020204020204" pitchFamily="34" charset="-122"/>
              <a:ea typeface="微软雅黑" panose="020B0503020204020204" pitchFamily="34" charset="-122"/>
              <a:cs typeface="Open Sans Condensed" pitchFamily="34" charset="0"/>
            </a:endParaRPr>
          </a:p>
        </p:txBody>
      </p:sp>
      <p:sp>
        <p:nvSpPr>
          <p:cNvPr id="9" name="Rectangle 12"/>
          <p:cNvSpPr/>
          <p:nvPr/>
        </p:nvSpPr>
        <p:spPr>
          <a:xfrm>
            <a:off x="753864" y="3931563"/>
            <a:ext cx="1872000" cy="72615"/>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0" name="TextBox 20"/>
          <p:cNvSpPr txBox="1"/>
          <p:nvPr/>
        </p:nvSpPr>
        <p:spPr>
          <a:xfrm>
            <a:off x="683568" y="3994291"/>
            <a:ext cx="1981458" cy="953723"/>
          </a:xfrm>
          <a:prstGeom prst="rect">
            <a:avLst/>
          </a:prstGeom>
          <a:noFill/>
        </p:spPr>
        <p:txBody>
          <a:bodyPr wrap="square" rtlCol="0">
            <a:spAutoFit/>
          </a:bodyPr>
          <a:lstStyle/>
          <a:p>
            <a:pPr algn="just">
              <a:lnSpc>
                <a:spcPct val="120000"/>
              </a:lnSpc>
            </a:pPr>
            <a:r>
              <a:rPr lang="zh-CN" altLang="en-US" sz="1600" dirty="0">
                <a:solidFill>
                  <a:schemeClr val="tx1">
                    <a:lumMod val="75000"/>
                    <a:lumOff val="25000"/>
                  </a:schemeClr>
                </a:solidFill>
                <a:latin typeface="微软雅黑" pitchFamily="34" charset="-122"/>
                <a:ea typeface="微软雅黑" panose="020B0503020204020204" pitchFamily="34" charset="-122"/>
              </a:rPr>
              <a:t>西方人总是认为自由就是真理，民主就是真理。</a:t>
            </a:r>
            <a:endParaRPr lang="en-US" altLang="zh-CN" sz="1600" dirty="0">
              <a:solidFill>
                <a:schemeClr val="tx1">
                  <a:lumMod val="75000"/>
                  <a:lumOff val="25000"/>
                </a:schemeClr>
              </a:solidFill>
              <a:latin typeface="微软雅黑" pitchFamily="34" charset="-122"/>
              <a:ea typeface="微软雅黑" panose="020B0503020204020204" pitchFamily="34" charset="-122"/>
            </a:endParaRPr>
          </a:p>
        </p:txBody>
      </p:sp>
      <p:grpSp>
        <p:nvGrpSpPr>
          <p:cNvPr id="11" name="组合 10"/>
          <p:cNvGrpSpPr/>
          <p:nvPr/>
        </p:nvGrpSpPr>
        <p:grpSpPr>
          <a:xfrm rot="5400000">
            <a:off x="1060338" y="2793717"/>
            <a:ext cx="1227918" cy="966210"/>
            <a:chOff x="5027106" y="2345385"/>
            <a:chExt cx="1172844" cy="902720"/>
          </a:xfrm>
        </p:grpSpPr>
        <p:grpSp>
          <p:nvGrpSpPr>
            <p:cNvPr id="12" name="组合 11"/>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33"/>
            <p:cNvSpPr>
              <a:spLocks noChangeArrowheads="1"/>
            </p:cNvSpPr>
            <p:nvPr/>
          </p:nvSpPr>
          <p:spPr bwMode="auto">
            <a:xfrm rot="16200000">
              <a:off x="5147800" y="2670372"/>
              <a:ext cx="659415" cy="2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a:solidFill>
                    <a:schemeClr val="accent5"/>
                  </a:solidFill>
                  <a:latin typeface="微软雅黑" pitchFamily="34" charset="-122"/>
                  <a:ea typeface="微软雅黑" pitchFamily="34" charset="-122"/>
                </a:rPr>
                <a:t>过去</a:t>
              </a:r>
            </a:p>
          </p:txBody>
        </p:sp>
      </p:grpSp>
      <p:grpSp>
        <p:nvGrpSpPr>
          <p:cNvPr id="16" name="组合 15"/>
          <p:cNvGrpSpPr/>
          <p:nvPr/>
        </p:nvGrpSpPr>
        <p:grpSpPr>
          <a:xfrm rot="5400000">
            <a:off x="3143577" y="2342652"/>
            <a:ext cx="1490274" cy="1147041"/>
            <a:chOff x="5027106" y="2345385"/>
            <a:chExt cx="1172844" cy="902720"/>
          </a:xfrm>
        </p:grpSpPr>
        <p:grpSp>
          <p:nvGrpSpPr>
            <p:cNvPr id="17" name="组合 16"/>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20"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8" name="TextBox 33"/>
            <p:cNvSpPr>
              <a:spLocks noChangeArrowheads="1"/>
            </p:cNvSpPr>
            <p:nvPr/>
          </p:nvSpPr>
          <p:spPr bwMode="auto">
            <a:xfrm rot="16200000">
              <a:off x="5140896" y="2663524"/>
              <a:ext cx="678823" cy="26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a:solidFill>
                    <a:schemeClr val="accent3"/>
                  </a:solidFill>
                  <a:latin typeface="微软雅黑" pitchFamily="34" charset="-122"/>
                  <a:ea typeface="微软雅黑" pitchFamily="34" charset="-122"/>
                </a:rPr>
                <a:t>今天</a:t>
              </a:r>
            </a:p>
          </p:txBody>
        </p:sp>
      </p:grpSp>
      <p:sp>
        <p:nvSpPr>
          <p:cNvPr id="21" name="Rectangle 12"/>
          <p:cNvSpPr/>
          <p:nvPr/>
        </p:nvSpPr>
        <p:spPr>
          <a:xfrm>
            <a:off x="2952714" y="3768915"/>
            <a:ext cx="1872000" cy="72615"/>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22" name="矩形 21"/>
          <p:cNvSpPr/>
          <p:nvPr/>
        </p:nvSpPr>
        <p:spPr>
          <a:xfrm>
            <a:off x="2996667" y="3886684"/>
            <a:ext cx="1784094" cy="658257"/>
          </a:xfrm>
          <a:prstGeom prst="rect">
            <a:avLst/>
          </a:prstGeom>
          <a:noFill/>
        </p:spPr>
        <p:txBody>
          <a:bodyPr wrap="square" rtlCol="0">
            <a:spAutoFit/>
          </a:bodyPr>
          <a:lstStyle/>
          <a:p>
            <a:pPr algn="just">
              <a:lnSpc>
                <a:spcPct val="120000"/>
              </a:lnSpc>
            </a:pPr>
            <a:r>
              <a:rPr lang="zh-CN" altLang="zh-CN" sz="1600" dirty="0">
                <a:solidFill>
                  <a:schemeClr val="tx1">
                    <a:lumMod val="75000"/>
                    <a:lumOff val="25000"/>
                  </a:schemeClr>
                </a:solidFill>
                <a:latin typeface="微软雅黑" pitchFamily="34" charset="-122"/>
                <a:ea typeface="微软雅黑" panose="020B0503020204020204" pitchFamily="34" charset="-122"/>
              </a:rPr>
              <a:t>很多西方人都产生了怀疑。</a:t>
            </a:r>
            <a:endParaRPr lang="zh-CN" altLang="en-US" sz="1600" dirty="0">
              <a:solidFill>
                <a:schemeClr val="tx1">
                  <a:lumMod val="75000"/>
                  <a:lumOff val="25000"/>
                </a:schemeClr>
              </a:solidFill>
              <a:latin typeface="微软雅黑" pitchFamily="34" charset="-122"/>
              <a:ea typeface="微软雅黑" panose="020B0503020204020204" pitchFamily="34" charset="-122"/>
            </a:endParaRPr>
          </a:p>
        </p:txBody>
      </p:sp>
      <p:cxnSp>
        <p:nvCxnSpPr>
          <p:cNvPr id="23" name="Straight Connector 2"/>
          <p:cNvCxnSpPr/>
          <p:nvPr/>
        </p:nvCxnSpPr>
        <p:spPr>
          <a:xfrm>
            <a:off x="5292080" y="2577619"/>
            <a:ext cx="0" cy="2042096"/>
          </a:xfrm>
          <a:prstGeom prst="line">
            <a:avLst/>
          </a:prstGeom>
          <a:ln w="190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40157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par>
                                <p:cTn id="9" presetID="26" presetClass="entr" presetSubtype="0"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par>
                                <p:cTn id="25" presetID="26" presetClass="entr" presetSubtype="0" fill="hold" nodeType="withEffect">
                                  <p:stCondLst>
                                    <p:cond delay="50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362">
                                          <p:stCondLst>
                                            <p:cond delay="0"/>
                                          </p:stCondLst>
                                        </p:cTn>
                                        <p:tgtEl>
                                          <p:spTgt spid="16"/>
                                        </p:tgtEl>
                                      </p:cBhvr>
                                    </p:animEffect>
                                    <p:anim calcmode="lin" valueType="num">
                                      <p:cBhvr>
                                        <p:cTn id="28" dur="1139"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9" dur="415"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0" dur="415" tmFilter="0, 0; 0.125,0.2665; 0.25,0.4; 0.375,0.465; 0.5,0.5;  0.625,0.535; 0.75,0.6; 0.875,0.7335; 1,1">
                                          <p:stCondLst>
                                            <p:cond delay="415"/>
                                          </p:stCondLst>
                                        </p:cTn>
                                        <p:tgtEl>
                                          <p:spTgt spid="16"/>
                                        </p:tgtEl>
                                        <p:attrNameLst>
                                          <p:attrName>ppt_y</p:attrName>
                                        </p:attrNameLst>
                                      </p:cBhvr>
                                      <p:tavLst>
                                        <p:tav tm="0" fmla="#ppt_y-sin(pi*$)/9">
                                          <p:val>
                                            <p:fltVal val="0"/>
                                          </p:val>
                                        </p:tav>
                                        <p:tav tm="100000">
                                          <p:val>
                                            <p:fltVal val="1"/>
                                          </p:val>
                                        </p:tav>
                                      </p:tavLst>
                                    </p:anim>
                                    <p:anim calcmode="lin" valueType="num">
                                      <p:cBhvr>
                                        <p:cTn id="31" dur="207" tmFilter="0, 0; 0.125,0.2665; 0.25,0.4; 0.375,0.465; 0.5,0.5;  0.625,0.535; 0.75,0.6; 0.875,0.7335; 1,1">
                                          <p:stCondLst>
                                            <p:cond delay="828"/>
                                          </p:stCondLst>
                                        </p:cTn>
                                        <p:tgtEl>
                                          <p:spTgt spid="16"/>
                                        </p:tgtEl>
                                        <p:attrNameLst>
                                          <p:attrName>ppt_y</p:attrName>
                                        </p:attrNameLst>
                                      </p:cBhvr>
                                      <p:tavLst>
                                        <p:tav tm="0" fmla="#ppt_y-sin(pi*$)/27">
                                          <p:val>
                                            <p:fltVal val="0"/>
                                          </p:val>
                                        </p:tav>
                                        <p:tav tm="100000">
                                          <p:val>
                                            <p:fltVal val="1"/>
                                          </p:val>
                                        </p:tav>
                                      </p:tavLst>
                                    </p:anim>
                                    <p:anim calcmode="lin" valueType="num">
                                      <p:cBhvr>
                                        <p:cTn id="32" dur="103" tmFilter="0, 0; 0.125,0.2665; 0.25,0.4; 0.375,0.465; 0.5,0.5;  0.625,0.535; 0.75,0.6; 0.875,0.7335; 1,1">
                                          <p:stCondLst>
                                            <p:cond delay="1035"/>
                                          </p:stCondLst>
                                        </p:cTn>
                                        <p:tgtEl>
                                          <p:spTgt spid="16"/>
                                        </p:tgtEl>
                                        <p:attrNameLst>
                                          <p:attrName>ppt_y</p:attrName>
                                        </p:attrNameLst>
                                      </p:cBhvr>
                                      <p:tavLst>
                                        <p:tav tm="0" fmla="#ppt_y-sin(pi*$)/81">
                                          <p:val>
                                            <p:fltVal val="0"/>
                                          </p:val>
                                        </p:tav>
                                        <p:tav tm="100000">
                                          <p:val>
                                            <p:fltVal val="1"/>
                                          </p:val>
                                        </p:tav>
                                      </p:tavLst>
                                    </p:anim>
                                    <p:animScale>
                                      <p:cBhvr>
                                        <p:cTn id="33" dur="16">
                                          <p:stCondLst>
                                            <p:cond delay="406"/>
                                          </p:stCondLst>
                                        </p:cTn>
                                        <p:tgtEl>
                                          <p:spTgt spid="16"/>
                                        </p:tgtEl>
                                      </p:cBhvr>
                                      <p:to x="100000" y="60000"/>
                                    </p:animScale>
                                    <p:animScale>
                                      <p:cBhvr>
                                        <p:cTn id="34" dur="104" decel="50000">
                                          <p:stCondLst>
                                            <p:cond delay="423"/>
                                          </p:stCondLst>
                                        </p:cTn>
                                        <p:tgtEl>
                                          <p:spTgt spid="16"/>
                                        </p:tgtEl>
                                      </p:cBhvr>
                                      <p:to x="100000" y="100000"/>
                                    </p:animScale>
                                    <p:animScale>
                                      <p:cBhvr>
                                        <p:cTn id="35" dur="16">
                                          <p:stCondLst>
                                            <p:cond delay="820"/>
                                          </p:stCondLst>
                                        </p:cTn>
                                        <p:tgtEl>
                                          <p:spTgt spid="16"/>
                                        </p:tgtEl>
                                      </p:cBhvr>
                                      <p:to x="100000" y="80000"/>
                                    </p:animScale>
                                    <p:animScale>
                                      <p:cBhvr>
                                        <p:cTn id="36" dur="104" decel="50000">
                                          <p:stCondLst>
                                            <p:cond delay="836"/>
                                          </p:stCondLst>
                                        </p:cTn>
                                        <p:tgtEl>
                                          <p:spTgt spid="16"/>
                                        </p:tgtEl>
                                      </p:cBhvr>
                                      <p:to x="100000" y="100000"/>
                                    </p:animScale>
                                    <p:animScale>
                                      <p:cBhvr>
                                        <p:cTn id="37" dur="16">
                                          <p:stCondLst>
                                            <p:cond delay="1026"/>
                                          </p:stCondLst>
                                        </p:cTn>
                                        <p:tgtEl>
                                          <p:spTgt spid="16"/>
                                        </p:tgtEl>
                                      </p:cBhvr>
                                      <p:to x="100000" y="90000"/>
                                    </p:animScale>
                                    <p:animScale>
                                      <p:cBhvr>
                                        <p:cTn id="38" dur="104" decel="50000">
                                          <p:stCondLst>
                                            <p:cond delay="1042"/>
                                          </p:stCondLst>
                                        </p:cTn>
                                        <p:tgtEl>
                                          <p:spTgt spid="16"/>
                                        </p:tgtEl>
                                      </p:cBhvr>
                                      <p:to x="100000" y="100000"/>
                                    </p:animScale>
                                    <p:animScale>
                                      <p:cBhvr>
                                        <p:cTn id="39" dur="16">
                                          <p:stCondLst>
                                            <p:cond delay="1130"/>
                                          </p:stCondLst>
                                        </p:cTn>
                                        <p:tgtEl>
                                          <p:spTgt spid="16"/>
                                        </p:tgtEl>
                                      </p:cBhvr>
                                      <p:to x="100000" y="95000"/>
                                    </p:animScale>
                                    <p:animScale>
                                      <p:cBhvr>
                                        <p:cTn id="40" dur="104" decel="50000">
                                          <p:stCondLst>
                                            <p:cond delay="1146"/>
                                          </p:stCondLst>
                                        </p:cTn>
                                        <p:tgtEl>
                                          <p:spTgt spid="16"/>
                                        </p:tgtEl>
                                      </p:cBhvr>
                                      <p:to x="100000" y="100000"/>
                                    </p:animScale>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par>
                          <p:cTn id="45" fill="hold">
                            <p:stCondLst>
                              <p:cond delay="225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3250"/>
                            </p:stCondLst>
                            <p:childTnLst>
                              <p:par>
                                <p:cTn id="54" presetID="37" presetClass="entr" presetSubtype="0"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anim calcmode="lin" valueType="num">
                                      <p:cBhvr>
                                        <p:cTn id="57" dur="500" fill="hold"/>
                                        <p:tgtEl>
                                          <p:spTgt spid="23"/>
                                        </p:tgtEl>
                                        <p:attrNameLst>
                                          <p:attrName>ppt_x</p:attrName>
                                        </p:attrNameLst>
                                      </p:cBhvr>
                                      <p:tavLst>
                                        <p:tav tm="0">
                                          <p:val>
                                            <p:strVal val="#ppt_x"/>
                                          </p:val>
                                        </p:tav>
                                        <p:tav tm="100000">
                                          <p:val>
                                            <p:strVal val="#ppt_x"/>
                                          </p:val>
                                        </p:tav>
                                      </p:tavLst>
                                    </p:anim>
                                    <p:anim calcmode="lin" valueType="num">
                                      <p:cBhvr>
                                        <p:cTn id="58" dur="450" decel="100000" fill="hold"/>
                                        <p:tgtEl>
                                          <p:spTgt spid="23"/>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9453" y="483518"/>
            <a:ext cx="1210588" cy="707886"/>
          </a:xfrm>
          <a:prstGeom prst="rect">
            <a:avLst/>
          </a:prstGeom>
        </p:spPr>
        <p:txBody>
          <a:bodyPr wrap="none">
            <a:spAutoFit/>
          </a:bodyPr>
          <a:lstStyle/>
          <a:p>
            <a:r>
              <a:rPr lang="zh-CN" altLang="zh-CN" sz="4000" b="1" dirty="0">
                <a:solidFill>
                  <a:srgbClr val="F95647"/>
                </a:solidFill>
                <a:latin typeface="微软雅黑" panose="020B0503020204020204" pitchFamily="34" charset="-122"/>
                <a:ea typeface="微软雅黑" panose="020B0503020204020204" pitchFamily="34" charset="-122"/>
                <a:cs typeface="Open Sans Condensed" pitchFamily="34" charset="0"/>
              </a:rPr>
              <a:t>中国</a:t>
            </a:r>
            <a:endParaRPr lang="zh-CN" altLang="en-US" sz="4000" b="1" dirty="0">
              <a:solidFill>
                <a:srgbClr val="F95647"/>
              </a:solidFill>
              <a:latin typeface="微软雅黑" panose="020B0503020204020204" pitchFamily="34" charset="-122"/>
              <a:ea typeface="微软雅黑" panose="020B0503020204020204" pitchFamily="34" charset="-122"/>
              <a:cs typeface="Open Sans Condensed" pitchFamily="34" charset="0"/>
            </a:endParaRPr>
          </a:p>
        </p:txBody>
      </p:sp>
      <p:sp>
        <p:nvSpPr>
          <p:cNvPr id="3" name="矩形 2"/>
          <p:cNvSpPr/>
          <p:nvPr/>
        </p:nvSpPr>
        <p:spPr>
          <a:xfrm>
            <a:off x="2483768" y="1546795"/>
            <a:ext cx="5400600" cy="1384995"/>
          </a:xfrm>
          <a:prstGeom prst="rect">
            <a:avLst/>
          </a:prstGeom>
          <a:noFill/>
        </p:spPr>
        <p:txBody>
          <a:bodyPr wrap="square" lIns="0" tIns="0" rIns="0" bIns="0" rtlCol="0">
            <a:spAutoFit/>
          </a:bodyPr>
          <a:lstStyle/>
          <a:p>
            <a:pPr algn="just">
              <a:lnSpc>
                <a:spcPct val="150000"/>
              </a:lnSpc>
            </a:pPr>
            <a:r>
              <a:rPr lang="zh-CN" altLang="zh-CN" sz="2000" dirty="0">
                <a:solidFill>
                  <a:schemeClr val="tx1">
                    <a:lumMod val="65000"/>
                    <a:lumOff val="35000"/>
                  </a:schemeClr>
                </a:solidFill>
                <a:latin typeface="微软雅黑" pitchFamily="34" charset="-122"/>
                <a:ea typeface="微软雅黑" pitchFamily="34" charset="-122"/>
              </a:rPr>
              <a:t>中国所要建立的具有先进性、开拓性的国际关系，是以全球化的国际经济体制为核心的。所以，全球化的国际经济体制这一秩序不应被颠覆。</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4" name="矩形 3"/>
          <p:cNvSpPr/>
          <p:nvPr/>
        </p:nvSpPr>
        <p:spPr>
          <a:xfrm>
            <a:off x="2483768" y="3401369"/>
            <a:ext cx="5400600" cy="1330621"/>
          </a:xfrm>
          <a:prstGeom prst="rect">
            <a:avLst/>
          </a:prstGeom>
          <a:noFill/>
        </p:spPr>
        <p:txBody>
          <a:bodyPr wrap="square" lIns="0" tIns="0" rIns="0" bIns="0" rtlCol="0">
            <a:spAutoFit/>
          </a:bodyPr>
          <a:lstStyle/>
          <a:p>
            <a:pPr algn="just">
              <a:lnSpc>
                <a:spcPct val="150000"/>
              </a:lnSpc>
            </a:pPr>
            <a:r>
              <a:rPr lang="zh-CN" altLang="zh-CN" sz="2000" dirty="0">
                <a:solidFill>
                  <a:schemeClr val="tx1">
                    <a:lumMod val="65000"/>
                    <a:lumOff val="35000"/>
                  </a:schemeClr>
                </a:solidFill>
                <a:latin typeface="微软雅黑" pitchFamily="34" charset="-122"/>
                <a:ea typeface="微软雅黑" pitchFamily="34" charset="-122"/>
              </a:rPr>
              <a:t>与很多西方人看法不一样，大多数中国人认为全球化是不可逆转的趋势。如果人类社会的发展有什么确定无疑的趋势的话，全球化就是其中之一。</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5" name="Oval 6"/>
          <p:cNvSpPr/>
          <p:nvPr/>
        </p:nvSpPr>
        <p:spPr>
          <a:xfrm>
            <a:off x="1340329" y="1923678"/>
            <a:ext cx="668330" cy="672165"/>
          </a:xfrm>
          <a:prstGeom prst="ellipse">
            <a:avLst/>
          </a:pr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微软雅黑" panose="020B0503020204020204" pitchFamily="34" charset="-122"/>
              <a:ea typeface="微软雅黑" panose="020B0503020204020204" pitchFamily="34" charset="-122"/>
            </a:endParaRPr>
          </a:p>
        </p:txBody>
      </p:sp>
      <p:sp>
        <p:nvSpPr>
          <p:cNvPr id="6" name="Oval 8"/>
          <p:cNvSpPr/>
          <p:nvPr/>
        </p:nvSpPr>
        <p:spPr>
          <a:xfrm>
            <a:off x="1340329" y="3723878"/>
            <a:ext cx="668330" cy="672165"/>
          </a:xfrm>
          <a:prstGeom prst="ellipse">
            <a:avLst/>
          </a:prstGeom>
          <a:solidFill>
            <a:srgbClr val="FAC14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微软雅黑" panose="020B0503020204020204" pitchFamily="34" charset="-122"/>
              <a:ea typeface="微软雅黑" panose="020B0503020204020204" pitchFamily="34" charset="-122"/>
            </a:endParaRPr>
          </a:p>
        </p:txBody>
      </p:sp>
      <p:sp>
        <p:nvSpPr>
          <p:cNvPr id="15" name="KSO_Shape"/>
          <p:cNvSpPr>
            <a:spLocks/>
          </p:cNvSpPr>
          <p:nvPr/>
        </p:nvSpPr>
        <p:spPr bwMode="auto">
          <a:xfrm>
            <a:off x="1476466" y="2085998"/>
            <a:ext cx="374521" cy="341735"/>
          </a:xfrm>
          <a:custGeom>
            <a:avLst/>
            <a:gdLst>
              <a:gd name="T0" fmla="*/ 191431 w 4204"/>
              <a:gd name="T1" fmla="*/ 115682 h 4123"/>
              <a:gd name="T2" fmla="*/ 335754 w 4204"/>
              <a:gd name="T3" fmla="*/ 98972 h 4123"/>
              <a:gd name="T4" fmla="*/ 1317750 w 4204"/>
              <a:gd name="T5" fmla="*/ 1455447 h 4123"/>
              <a:gd name="T6" fmla="*/ 1239379 w 4204"/>
              <a:gd name="T7" fmla="*/ 1766502 h 4123"/>
              <a:gd name="T8" fmla="*/ 912618 w 4204"/>
              <a:gd name="T9" fmla="*/ 1646536 h 4123"/>
              <a:gd name="T10" fmla="*/ 635107 w 4204"/>
              <a:gd name="T11" fmla="*/ 1377469 h 4123"/>
              <a:gd name="T12" fmla="*/ 516908 w 4204"/>
              <a:gd name="T13" fmla="*/ 725795 h 4123"/>
              <a:gd name="T14" fmla="*/ 626542 w 4204"/>
              <a:gd name="T15" fmla="*/ 883037 h 4123"/>
              <a:gd name="T16" fmla="*/ 657376 w 4204"/>
              <a:gd name="T17" fmla="*/ 1056131 h 4123"/>
              <a:gd name="T18" fmla="*/ 781999 w 4204"/>
              <a:gd name="T19" fmla="*/ 1372756 h 4123"/>
              <a:gd name="T20" fmla="*/ 853518 w 4204"/>
              <a:gd name="T21" fmla="*/ 1481582 h 4123"/>
              <a:gd name="T22" fmla="*/ 1078354 w 4204"/>
              <a:gd name="T23" fmla="*/ 1136680 h 4123"/>
              <a:gd name="T24" fmla="*/ 934459 w 4204"/>
              <a:gd name="T25" fmla="*/ 936165 h 4123"/>
              <a:gd name="T26" fmla="*/ 652237 w 4204"/>
              <a:gd name="T27" fmla="*/ 851760 h 4123"/>
              <a:gd name="T28" fmla="*/ 560590 w 4204"/>
              <a:gd name="T29" fmla="*/ 742505 h 4123"/>
              <a:gd name="T30" fmla="*/ 755447 w 4204"/>
              <a:gd name="T31" fmla="*/ 616112 h 4123"/>
              <a:gd name="T32" fmla="*/ 997413 w 4204"/>
              <a:gd name="T33" fmla="*/ 393318 h 4123"/>
              <a:gd name="T34" fmla="*/ 1360148 w 4204"/>
              <a:gd name="T35" fmla="*/ 386462 h 4123"/>
              <a:gd name="T36" fmla="*/ 1256509 w 4204"/>
              <a:gd name="T37" fmla="*/ 505143 h 4123"/>
              <a:gd name="T38" fmla="*/ 1260792 w 4204"/>
              <a:gd name="T39" fmla="*/ 608828 h 4123"/>
              <a:gd name="T40" fmla="*/ 1423530 w 4204"/>
              <a:gd name="T41" fmla="*/ 592119 h 4123"/>
              <a:gd name="T42" fmla="*/ 1566140 w 4204"/>
              <a:gd name="T43" fmla="*/ 558700 h 4123"/>
              <a:gd name="T44" fmla="*/ 1722454 w 4204"/>
              <a:gd name="T45" fmla="*/ 972155 h 4123"/>
              <a:gd name="T46" fmla="*/ 1587553 w 4204"/>
              <a:gd name="T47" fmla="*/ 424595 h 4123"/>
              <a:gd name="T48" fmla="*/ 1074071 w 4204"/>
              <a:gd name="T49" fmla="*/ 211655 h 4123"/>
              <a:gd name="T50" fmla="*/ 802127 w 4204"/>
              <a:gd name="T51" fmla="*/ 292632 h 4123"/>
              <a:gd name="T52" fmla="*/ 515623 w 4204"/>
              <a:gd name="T53" fmla="*/ 614827 h 4123"/>
              <a:gd name="T54" fmla="*/ 560590 w 4204"/>
              <a:gd name="T55" fmla="*/ 1451591 h 4123"/>
              <a:gd name="T56" fmla="*/ 1247088 w 4204"/>
              <a:gd name="T57" fmla="*/ 922883 h 4123"/>
              <a:gd name="T58" fmla="*/ 1487340 w 4204"/>
              <a:gd name="T59" fmla="*/ 1313201 h 4123"/>
              <a:gd name="T60" fmla="*/ 1535734 w 4204"/>
              <a:gd name="T61" fmla="*/ 654244 h 4123"/>
              <a:gd name="T62" fmla="*/ 1318607 w 4204"/>
              <a:gd name="T63" fmla="*/ 609685 h 4123"/>
              <a:gd name="T64" fmla="*/ 1198266 w 4204"/>
              <a:gd name="T65" fmla="*/ 715513 h 4123"/>
              <a:gd name="T66" fmla="*/ 215414 w 4204"/>
              <a:gd name="T67" fmla="*/ 203514 h 4123"/>
              <a:gd name="T68" fmla="*/ 173016 w 4204"/>
              <a:gd name="T69" fmla="*/ 365897 h 4123"/>
              <a:gd name="T70" fmla="*/ 494210 w 4204"/>
              <a:gd name="T71" fmla="*/ 533421 h 4123"/>
              <a:gd name="T72" fmla="*/ 792706 w 4204"/>
              <a:gd name="T73" fmla="*/ 208227 h 4123"/>
              <a:gd name="T74" fmla="*/ 1076641 w 4204"/>
              <a:gd name="T75" fmla="*/ 59983 h 4123"/>
              <a:gd name="T76" fmla="*/ 743456 w 4204"/>
              <a:gd name="T77" fmla="*/ 68981 h 4123"/>
              <a:gd name="T78" fmla="*/ 215414 w 4204"/>
              <a:gd name="T79" fmla="*/ 203514 h 4123"/>
              <a:gd name="T80" fmla="*/ 473225 w 4204"/>
              <a:gd name="T81" fmla="*/ 0 h 4123"/>
              <a:gd name="T82" fmla="*/ 333613 w 4204"/>
              <a:gd name="T83" fmla="*/ 488862 h 4123"/>
              <a:gd name="T84" fmla="*/ 104067 w 4204"/>
              <a:gd name="T85" fmla="*/ 507286 h 4123"/>
              <a:gd name="T86" fmla="*/ 325048 w 4204"/>
              <a:gd name="T87" fmla="*/ 580979 h 4123"/>
              <a:gd name="T88" fmla="*/ 104067 w 4204"/>
              <a:gd name="T89" fmla="*/ 597260 h 4123"/>
              <a:gd name="T90" fmla="*/ 341750 w 4204"/>
              <a:gd name="T91" fmla="*/ 401030 h 4123"/>
              <a:gd name="T92" fmla="*/ 104495 w 4204"/>
              <a:gd name="T93" fmla="*/ 421595 h 4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04" h="4123">
                <a:moveTo>
                  <a:pt x="784" y="231"/>
                </a:moveTo>
                <a:cubicBezTo>
                  <a:pt x="502" y="303"/>
                  <a:pt x="502" y="303"/>
                  <a:pt x="502" y="303"/>
                </a:cubicBezTo>
                <a:cubicBezTo>
                  <a:pt x="478" y="309"/>
                  <a:pt x="453" y="294"/>
                  <a:pt x="447" y="270"/>
                </a:cubicBezTo>
                <a:cubicBezTo>
                  <a:pt x="441" y="246"/>
                  <a:pt x="456" y="221"/>
                  <a:pt x="480" y="215"/>
                </a:cubicBezTo>
                <a:cubicBezTo>
                  <a:pt x="742" y="148"/>
                  <a:pt x="742" y="148"/>
                  <a:pt x="742" y="148"/>
                </a:cubicBezTo>
                <a:cubicBezTo>
                  <a:pt x="784" y="231"/>
                  <a:pt x="784" y="231"/>
                  <a:pt x="784" y="231"/>
                </a:cubicBezTo>
                <a:close/>
                <a:moveTo>
                  <a:pt x="2230" y="3422"/>
                </a:moveTo>
                <a:cubicBezTo>
                  <a:pt x="3135" y="3165"/>
                  <a:pt x="3135" y="3165"/>
                  <a:pt x="3135" y="3165"/>
                </a:cubicBezTo>
                <a:cubicBezTo>
                  <a:pt x="3077" y="3397"/>
                  <a:pt x="3077" y="3397"/>
                  <a:pt x="3077" y="3397"/>
                </a:cubicBezTo>
                <a:cubicBezTo>
                  <a:pt x="3603" y="3412"/>
                  <a:pt x="4062" y="3121"/>
                  <a:pt x="4119" y="2472"/>
                </a:cubicBezTo>
                <a:cubicBezTo>
                  <a:pt x="4102" y="3278"/>
                  <a:pt x="3686" y="3902"/>
                  <a:pt x="2948" y="3907"/>
                </a:cubicBezTo>
                <a:cubicBezTo>
                  <a:pt x="2894" y="4123"/>
                  <a:pt x="2894" y="4123"/>
                  <a:pt x="2894" y="4123"/>
                </a:cubicBezTo>
                <a:cubicBezTo>
                  <a:pt x="2230" y="3422"/>
                  <a:pt x="2230" y="3422"/>
                  <a:pt x="2230" y="3422"/>
                </a:cubicBezTo>
                <a:close/>
                <a:moveTo>
                  <a:pt x="1810" y="3735"/>
                </a:moveTo>
                <a:cubicBezTo>
                  <a:pt x="1924" y="3786"/>
                  <a:pt x="2029" y="3818"/>
                  <a:pt x="2131" y="3843"/>
                </a:cubicBezTo>
                <a:cubicBezTo>
                  <a:pt x="2217" y="3862"/>
                  <a:pt x="2304" y="3875"/>
                  <a:pt x="2394" y="3881"/>
                </a:cubicBezTo>
                <a:cubicBezTo>
                  <a:pt x="2114" y="3586"/>
                  <a:pt x="2114" y="3586"/>
                  <a:pt x="2114" y="3586"/>
                </a:cubicBezTo>
                <a:cubicBezTo>
                  <a:pt x="1872" y="3518"/>
                  <a:pt x="1656" y="3388"/>
                  <a:pt x="1483" y="3215"/>
                </a:cubicBezTo>
                <a:cubicBezTo>
                  <a:pt x="1220" y="2953"/>
                  <a:pt x="1058" y="2590"/>
                  <a:pt x="1058" y="2190"/>
                </a:cubicBezTo>
                <a:cubicBezTo>
                  <a:pt x="1058" y="1944"/>
                  <a:pt x="1118" y="1713"/>
                  <a:pt x="1226" y="1511"/>
                </a:cubicBezTo>
                <a:cubicBezTo>
                  <a:pt x="1198" y="1605"/>
                  <a:pt x="1204" y="1668"/>
                  <a:pt x="1207" y="1694"/>
                </a:cubicBezTo>
                <a:cubicBezTo>
                  <a:pt x="1213" y="1745"/>
                  <a:pt x="1189" y="1814"/>
                  <a:pt x="1256" y="1856"/>
                </a:cubicBezTo>
                <a:cubicBezTo>
                  <a:pt x="1322" y="1898"/>
                  <a:pt x="1391" y="1928"/>
                  <a:pt x="1397" y="1958"/>
                </a:cubicBezTo>
                <a:cubicBezTo>
                  <a:pt x="1403" y="1988"/>
                  <a:pt x="1406" y="2031"/>
                  <a:pt x="1463" y="2061"/>
                </a:cubicBezTo>
                <a:cubicBezTo>
                  <a:pt x="1493" y="2077"/>
                  <a:pt x="1531" y="2099"/>
                  <a:pt x="1559" y="2116"/>
                </a:cubicBezTo>
                <a:cubicBezTo>
                  <a:pt x="1553" y="2124"/>
                  <a:pt x="1546" y="2132"/>
                  <a:pt x="1540" y="2141"/>
                </a:cubicBezTo>
                <a:cubicBezTo>
                  <a:pt x="1475" y="2229"/>
                  <a:pt x="1527" y="2406"/>
                  <a:pt x="1535" y="2465"/>
                </a:cubicBezTo>
                <a:cubicBezTo>
                  <a:pt x="1543" y="2525"/>
                  <a:pt x="1642" y="2642"/>
                  <a:pt x="1699" y="2686"/>
                </a:cubicBezTo>
                <a:cubicBezTo>
                  <a:pt x="1756" y="2731"/>
                  <a:pt x="1769" y="2866"/>
                  <a:pt x="1766" y="2915"/>
                </a:cubicBezTo>
                <a:cubicBezTo>
                  <a:pt x="1764" y="2965"/>
                  <a:pt x="1826" y="3139"/>
                  <a:pt x="1826" y="3204"/>
                </a:cubicBezTo>
                <a:cubicBezTo>
                  <a:pt x="1826" y="3269"/>
                  <a:pt x="1884" y="3440"/>
                  <a:pt x="1884" y="3440"/>
                </a:cubicBezTo>
                <a:cubicBezTo>
                  <a:pt x="1884" y="3440"/>
                  <a:pt x="1930" y="3485"/>
                  <a:pt x="1964" y="3490"/>
                </a:cubicBezTo>
                <a:cubicBezTo>
                  <a:pt x="1980" y="3492"/>
                  <a:pt x="1987" y="3480"/>
                  <a:pt x="1993" y="3458"/>
                </a:cubicBezTo>
                <a:cubicBezTo>
                  <a:pt x="2082" y="3260"/>
                  <a:pt x="2082" y="3260"/>
                  <a:pt x="2082" y="3260"/>
                </a:cubicBezTo>
                <a:cubicBezTo>
                  <a:pt x="2106" y="3231"/>
                  <a:pt x="2141" y="3200"/>
                  <a:pt x="2209" y="3147"/>
                </a:cubicBezTo>
                <a:cubicBezTo>
                  <a:pt x="2336" y="3045"/>
                  <a:pt x="2466" y="2751"/>
                  <a:pt x="2518" y="2653"/>
                </a:cubicBezTo>
                <a:cubicBezTo>
                  <a:pt x="2570" y="2554"/>
                  <a:pt x="2591" y="2530"/>
                  <a:pt x="2620" y="2473"/>
                </a:cubicBezTo>
                <a:cubicBezTo>
                  <a:pt x="2648" y="2416"/>
                  <a:pt x="2507" y="2390"/>
                  <a:pt x="2469" y="2362"/>
                </a:cubicBezTo>
                <a:cubicBezTo>
                  <a:pt x="2429" y="2333"/>
                  <a:pt x="2247" y="2255"/>
                  <a:pt x="2182" y="2185"/>
                </a:cubicBezTo>
                <a:cubicBezTo>
                  <a:pt x="2118" y="2114"/>
                  <a:pt x="1933" y="2044"/>
                  <a:pt x="1821" y="1995"/>
                </a:cubicBezTo>
                <a:cubicBezTo>
                  <a:pt x="1735" y="1957"/>
                  <a:pt x="1653" y="2011"/>
                  <a:pt x="1591" y="2079"/>
                </a:cubicBezTo>
                <a:cubicBezTo>
                  <a:pt x="1557" y="2056"/>
                  <a:pt x="1516" y="2021"/>
                  <a:pt x="1523" y="1988"/>
                </a:cubicBezTo>
                <a:cubicBezTo>
                  <a:pt x="1535" y="1934"/>
                  <a:pt x="1508" y="1850"/>
                  <a:pt x="1505" y="1820"/>
                </a:cubicBezTo>
                <a:cubicBezTo>
                  <a:pt x="1502" y="1790"/>
                  <a:pt x="1553" y="1700"/>
                  <a:pt x="1490" y="1721"/>
                </a:cubicBezTo>
                <a:cubicBezTo>
                  <a:pt x="1427" y="1742"/>
                  <a:pt x="1291" y="1814"/>
                  <a:pt x="1309" y="1733"/>
                </a:cubicBezTo>
                <a:cubicBezTo>
                  <a:pt x="1327" y="1652"/>
                  <a:pt x="1345" y="1450"/>
                  <a:pt x="1481" y="1474"/>
                </a:cubicBezTo>
                <a:cubicBezTo>
                  <a:pt x="1616" y="1498"/>
                  <a:pt x="1574" y="1637"/>
                  <a:pt x="1634" y="1622"/>
                </a:cubicBezTo>
                <a:cubicBezTo>
                  <a:pt x="1694" y="1607"/>
                  <a:pt x="1731" y="1480"/>
                  <a:pt x="1764" y="1438"/>
                </a:cubicBezTo>
                <a:cubicBezTo>
                  <a:pt x="1796" y="1396"/>
                  <a:pt x="1968" y="1186"/>
                  <a:pt x="2034" y="1168"/>
                </a:cubicBezTo>
                <a:cubicBezTo>
                  <a:pt x="2100" y="1150"/>
                  <a:pt x="2130" y="1084"/>
                  <a:pt x="2200" y="1041"/>
                </a:cubicBezTo>
                <a:cubicBezTo>
                  <a:pt x="2269" y="999"/>
                  <a:pt x="2332" y="1062"/>
                  <a:pt x="2329" y="918"/>
                </a:cubicBezTo>
                <a:cubicBezTo>
                  <a:pt x="2327" y="850"/>
                  <a:pt x="2331" y="792"/>
                  <a:pt x="2329" y="750"/>
                </a:cubicBezTo>
                <a:cubicBezTo>
                  <a:pt x="2388" y="743"/>
                  <a:pt x="2448" y="739"/>
                  <a:pt x="2508" y="739"/>
                </a:cubicBezTo>
                <a:cubicBezTo>
                  <a:pt x="2749" y="739"/>
                  <a:pt x="2976" y="798"/>
                  <a:pt x="3176" y="902"/>
                </a:cubicBezTo>
                <a:cubicBezTo>
                  <a:pt x="3124" y="939"/>
                  <a:pt x="3066" y="988"/>
                  <a:pt x="3058" y="1013"/>
                </a:cubicBezTo>
                <a:cubicBezTo>
                  <a:pt x="3046" y="1057"/>
                  <a:pt x="3014" y="1153"/>
                  <a:pt x="2986" y="1158"/>
                </a:cubicBezTo>
                <a:cubicBezTo>
                  <a:pt x="2957" y="1164"/>
                  <a:pt x="2928" y="1145"/>
                  <a:pt x="2934" y="1179"/>
                </a:cubicBezTo>
                <a:cubicBezTo>
                  <a:pt x="2939" y="1213"/>
                  <a:pt x="2902" y="1281"/>
                  <a:pt x="2902" y="1281"/>
                </a:cubicBezTo>
                <a:cubicBezTo>
                  <a:pt x="2858" y="1236"/>
                  <a:pt x="2858" y="1236"/>
                  <a:pt x="2858" y="1236"/>
                </a:cubicBezTo>
                <a:cubicBezTo>
                  <a:pt x="2858" y="1236"/>
                  <a:pt x="2889" y="1421"/>
                  <a:pt x="2944" y="1421"/>
                </a:cubicBezTo>
                <a:cubicBezTo>
                  <a:pt x="2998" y="1421"/>
                  <a:pt x="3040" y="1346"/>
                  <a:pt x="3071" y="1317"/>
                </a:cubicBezTo>
                <a:cubicBezTo>
                  <a:pt x="3103" y="1288"/>
                  <a:pt x="3139" y="1182"/>
                  <a:pt x="3178" y="1226"/>
                </a:cubicBezTo>
                <a:cubicBezTo>
                  <a:pt x="3217" y="1270"/>
                  <a:pt x="3290" y="1374"/>
                  <a:pt x="3324" y="1382"/>
                </a:cubicBezTo>
                <a:cubicBezTo>
                  <a:pt x="3357" y="1390"/>
                  <a:pt x="3467" y="1374"/>
                  <a:pt x="3490" y="1400"/>
                </a:cubicBezTo>
                <a:cubicBezTo>
                  <a:pt x="3513" y="1426"/>
                  <a:pt x="3568" y="1468"/>
                  <a:pt x="3586" y="1421"/>
                </a:cubicBezTo>
                <a:cubicBezTo>
                  <a:pt x="3596" y="1396"/>
                  <a:pt x="3631" y="1347"/>
                  <a:pt x="3657" y="1304"/>
                </a:cubicBezTo>
                <a:cubicBezTo>
                  <a:pt x="3815" y="1508"/>
                  <a:pt x="3919" y="1755"/>
                  <a:pt x="3949" y="2024"/>
                </a:cubicBezTo>
                <a:cubicBezTo>
                  <a:pt x="3964" y="2151"/>
                  <a:pt x="3959" y="2422"/>
                  <a:pt x="3918" y="2608"/>
                </a:cubicBezTo>
                <a:cubicBezTo>
                  <a:pt x="3966" y="2508"/>
                  <a:pt x="4005" y="2399"/>
                  <a:pt x="4022" y="2269"/>
                </a:cubicBezTo>
                <a:cubicBezTo>
                  <a:pt x="4201" y="2279"/>
                  <a:pt x="4201" y="2279"/>
                  <a:pt x="4201" y="2279"/>
                </a:cubicBezTo>
                <a:cubicBezTo>
                  <a:pt x="4203" y="2249"/>
                  <a:pt x="4204" y="2220"/>
                  <a:pt x="4204" y="2190"/>
                </a:cubicBezTo>
                <a:cubicBezTo>
                  <a:pt x="4204" y="1722"/>
                  <a:pt x="4014" y="1298"/>
                  <a:pt x="3707" y="991"/>
                </a:cubicBezTo>
                <a:cubicBezTo>
                  <a:pt x="3543" y="827"/>
                  <a:pt x="3346" y="696"/>
                  <a:pt x="3126" y="610"/>
                </a:cubicBezTo>
                <a:cubicBezTo>
                  <a:pt x="3018" y="569"/>
                  <a:pt x="2910" y="538"/>
                  <a:pt x="2799" y="519"/>
                </a:cubicBezTo>
                <a:cubicBezTo>
                  <a:pt x="2705" y="503"/>
                  <a:pt x="2607" y="494"/>
                  <a:pt x="2508" y="494"/>
                </a:cubicBezTo>
                <a:cubicBezTo>
                  <a:pt x="2487" y="494"/>
                  <a:pt x="2466" y="495"/>
                  <a:pt x="2445" y="496"/>
                </a:cubicBezTo>
                <a:cubicBezTo>
                  <a:pt x="2380" y="534"/>
                  <a:pt x="2299" y="575"/>
                  <a:pt x="2229" y="593"/>
                </a:cubicBezTo>
                <a:cubicBezTo>
                  <a:pt x="1873" y="683"/>
                  <a:pt x="1873" y="683"/>
                  <a:pt x="1873" y="683"/>
                </a:cubicBezTo>
                <a:cubicBezTo>
                  <a:pt x="1709" y="940"/>
                  <a:pt x="1516" y="1162"/>
                  <a:pt x="1293" y="1384"/>
                </a:cubicBezTo>
                <a:cubicBezTo>
                  <a:pt x="1255" y="1422"/>
                  <a:pt x="1255" y="1422"/>
                  <a:pt x="1255" y="1422"/>
                </a:cubicBezTo>
                <a:cubicBezTo>
                  <a:pt x="1204" y="1435"/>
                  <a:pt x="1204" y="1435"/>
                  <a:pt x="1204" y="1435"/>
                </a:cubicBezTo>
                <a:cubicBezTo>
                  <a:pt x="1122" y="1457"/>
                  <a:pt x="1040" y="1480"/>
                  <a:pt x="958" y="1502"/>
                </a:cubicBezTo>
                <a:cubicBezTo>
                  <a:pt x="865" y="1712"/>
                  <a:pt x="813" y="1945"/>
                  <a:pt x="813" y="2190"/>
                </a:cubicBezTo>
                <a:cubicBezTo>
                  <a:pt x="813" y="2658"/>
                  <a:pt x="1003" y="3082"/>
                  <a:pt x="1309" y="3388"/>
                </a:cubicBezTo>
                <a:cubicBezTo>
                  <a:pt x="1453" y="3532"/>
                  <a:pt x="1622" y="3650"/>
                  <a:pt x="1810" y="3735"/>
                </a:cubicBezTo>
                <a:close/>
                <a:moveTo>
                  <a:pt x="2778" y="1925"/>
                </a:moveTo>
                <a:cubicBezTo>
                  <a:pt x="2778" y="1925"/>
                  <a:pt x="2865" y="2097"/>
                  <a:pt x="2912" y="2154"/>
                </a:cubicBezTo>
                <a:cubicBezTo>
                  <a:pt x="2958" y="2212"/>
                  <a:pt x="3276" y="2134"/>
                  <a:pt x="3323" y="2144"/>
                </a:cubicBezTo>
                <a:cubicBezTo>
                  <a:pt x="3369" y="2154"/>
                  <a:pt x="3331" y="2241"/>
                  <a:pt x="3385" y="2352"/>
                </a:cubicBezTo>
                <a:cubicBezTo>
                  <a:pt x="3439" y="2463"/>
                  <a:pt x="3396" y="3039"/>
                  <a:pt x="3473" y="3065"/>
                </a:cubicBezTo>
                <a:cubicBezTo>
                  <a:pt x="3551" y="3091"/>
                  <a:pt x="3744" y="2763"/>
                  <a:pt x="3780" y="2690"/>
                </a:cubicBezTo>
                <a:cubicBezTo>
                  <a:pt x="3817" y="2617"/>
                  <a:pt x="3890" y="2019"/>
                  <a:pt x="3890" y="1915"/>
                </a:cubicBezTo>
                <a:cubicBezTo>
                  <a:pt x="3890" y="1811"/>
                  <a:pt x="3607" y="1543"/>
                  <a:pt x="3586" y="1527"/>
                </a:cubicBezTo>
                <a:cubicBezTo>
                  <a:pt x="3566" y="1511"/>
                  <a:pt x="3394" y="1511"/>
                  <a:pt x="3337" y="1496"/>
                </a:cubicBezTo>
                <a:cubicBezTo>
                  <a:pt x="3279" y="1480"/>
                  <a:pt x="3225" y="1423"/>
                  <a:pt x="3202" y="1418"/>
                </a:cubicBezTo>
                <a:cubicBezTo>
                  <a:pt x="3178" y="1413"/>
                  <a:pt x="3129" y="1428"/>
                  <a:pt x="3079" y="1423"/>
                </a:cubicBezTo>
                <a:cubicBezTo>
                  <a:pt x="3030" y="1418"/>
                  <a:pt x="2973" y="1454"/>
                  <a:pt x="2944" y="1472"/>
                </a:cubicBezTo>
                <a:cubicBezTo>
                  <a:pt x="2915" y="1490"/>
                  <a:pt x="2902" y="1545"/>
                  <a:pt x="2882" y="1576"/>
                </a:cubicBezTo>
                <a:cubicBezTo>
                  <a:pt x="2861" y="1607"/>
                  <a:pt x="2845" y="1626"/>
                  <a:pt x="2798" y="1670"/>
                </a:cubicBezTo>
                <a:cubicBezTo>
                  <a:pt x="2752" y="1714"/>
                  <a:pt x="2783" y="1753"/>
                  <a:pt x="2791" y="1813"/>
                </a:cubicBezTo>
                <a:cubicBezTo>
                  <a:pt x="2798" y="1873"/>
                  <a:pt x="2778" y="1925"/>
                  <a:pt x="2778" y="1925"/>
                </a:cubicBezTo>
                <a:close/>
                <a:moveTo>
                  <a:pt x="503" y="475"/>
                </a:moveTo>
                <a:cubicBezTo>
                  <a:pt x="234" y="235"/>
                  <a:pt x="234" y="235"/>
                  <a:pt x="234" y="235"/>
                </a:cubicBezTo>
                <a:cubicBezTo>
                  <a:pt x="0" y="295"/>
                  <a:pt x="0" y="295"/>
                  <a:pt x="0" y="295"/>
                </a:cubicBezTo>
                <a:cubicBezTo>
                  <a:pt x="40" y="362"/>
                  <a:pt x="208" y="904"/>
                  <a:pt x="404" y="854"/>
                </a:cubicBezTo>
                <a:cubicBezTo>
                  <a:pt x="956" y="713"/>
                  <a:pt x="956" y="713"/>
                  <a:pt x="956" y="713"/>
                </a:cubicBezTo>
                <a:cubicBezTo>
                  <a:pt x="896" y="1314"/>
                  <a:pt x="896" y="1314"/>
                  <a:pt x="896" y="1314"/>
                </a:cubicBezTo>
                <a:cubicBezTo>
                  <a:pt x="1012" y="1284"/>
                  <a:pt x="1038" y="1275"/>
                  <a:pt x="1154" y="1245"/>
                </a:cubicBezTo>
                <a:cubicBezTo>
                  <a:pt x="1429" y="971"/>
                  <a:pt x="1653" y="704"/>
                  <a:pt x="1838" y="353"/>
                </a:cubicBezTo>
                <a:cubicBezTo>
                  <a:pt x="1930" y="335"/>
                  <a:pt x="1930" y="335"/>
                  <a:pt x="1930" y="335"/>
                </a:cubicBezTo>
                <a:cubicBezTo>
                  <a:pt x="1912" y="372"/>
                  <a:pt x="1868" y="455"/>
                  <a:pt x="1851" y="486"/>
                </a:cubicBezTo>
                <a:cubicBezTo>
                  <a:pt x="2181" y="402"/>
                  <a:pt x="2181" y="402"/>
                  <a:pt x="2181" y="402"/>
                </a:cubicBezTo>
                <a:cubicBezTo>
                  <a:pt x="2272" y="379"/>
                  <a:pt x="2538" y="232"/>
                  <a:pt x="2514" y="140"/>
                </a:cubicBezTo>
                <a:cubicBezTo>
                  <a:pt x="2514" y="140"/>
                  <a:pt x="2514" y="140"/>
                  <a:pt x="2514" y="140"/>
                </a:cubicBezTo>
                <a:cubicBezTo>
                  <a:pt x="2491" y="49"/>
                  <a:pt x="2187" y="46"/>
                  <a:pt x="2096" y="70"/>
                </a:cubicBezTo>
                <a:cubicBezTo>
                  <a:pt x="1890" y="122"/>
                  <a:pt x="1890" y="122"/>
                  <a:pt x="1890" y="122"/>
                </a:cubicBezTo>
                <a:cubicBezTo>
                  <a:pt x="1736" y="161"/>
                  <a:pt x="1736" y="161"/>
                  <a:pt x="1736" y="161"/>
                </a:cubicBezTo>
                <a:cubicBezTo>
                  <a:pt x="950" y="361"/>
                  <a:pt x="950" y="361"/>
                  <a:pt x="950" y="361"/>
                </a:cubicBezTo>
                <a:cubicBezTo>
                  <a:pt x="849" y="387"/>
                  <a:pt x="849" y="387"/>
                  <a:pt x="849" y="387"/>
                </a:cubicBezTo>
                <a:cubicBezTo>
                  <a:pt x="503" y="475"/>
                  <a:pt x="503" y="475"/>
                  <a:pt x="503" y="475"/>
                </a:cubicBezTo>
                <a:close/>
                <a:moveTo>
                  <a:pt x="927" y="297"/>
                </a:moveTo>
                <a:cubicBezTo>
                  <a:pt x="813" y="78"/>
                  <a:pt x="813" y="78"/>
                  <a:pt x="813" y="78"/>
                </a:cubicBezTo>
                <a:cubicBezTo>
                  <a:pt x="1105" y="0"/>
                  <a:pt x="1105" y="0"/>
                  <a:pt x="1105" y="0"/>
                </a:cubicBezTo>
                <a:cubicBezTo>
                  <a:pt x="1661" y="110"/>
                  <a:pt x="1661" y="110"/>
                  <a:pt x="1661" y="110"/>
                </a:cubicBezTo>
                <a:cubicBezTo>
                  <a:pt x="927" y="297"/>
                  <a:pt x="927" y="297"/>
                  <a:pt x="927" y="297"/>
                </a:cubicBezTo>
                <a:close/>
                <a:moveTo>
                  <a:pt x="779" y="1141"/>
                </a:moveTo>
                <a:cubicBezTo>
                  <a:pt x="266" y="1272"/>
                  <a:pt x="266" y="1272"/>
                  <a:pt x="266" y="1272"/>
                </a:cubicBezTo>
                <a:cubicBezTo>
                  <a:pt x="242" y="1278"/>
                  <a:pt x="217" y="1263"/>
                  <a:pt x="211" y="1239"/>
                </a:cubicBezTo>
                <a:cubicBezTo>
                  <a:pt x="205" y="1215"/>
                  <a:pt x="219" y="1191"/>
                  <a:pt x="243" y="1184"/>
                </a:cubicBezTo>
                <a:cubicBezTo>
                  <a:pt x="788" y="1046"/>
                  <a:pt x="788" y="1046"/>
                  <a:pt x="788" y="1046"/>
                </a:cubicBezTo>
                <a:cubicBezTo>
                  <a:pt x="779" y="1141"/>
                  <a:pt x="779" y="1141"/>
                  <a:pt x="779" y="1141"/>
                </a:cubicBezTo>
                <a:close/>
                <a:moveTo>
                  <a:pt x="759" y="1356"/>
                </a:moveTo>
                <a:cubicBezTo>
                  <a:pt x="265" y="1482"/>
                  <a:pt x="265" y="1482"/>
                  <a:pt x="265" y="1482"/>
                </a:cubicBezTo>
                <a:cubicBezTo>
                  <a:pt x="241" y="1488"/>
                  <a:pt x="217" y="1473"/>
                  <a:pt x="210" y="1449"/>
                </a:cubicBezTo>
                <a:cubicBezTo>
                  <a:pt x="204" y="1425"/>
                  <a:pt x="219" y="1400"/>
                  <a:pt x="243" y="1394"/>
                </a:cubicBezTo>
                <a:cubicBezTo>
                  <a:pt x="768" y="1261"/>
                  <a:pt x="768" y="1261"/>
                  <a:pt x="768" y="1261"/>
                </a:cubicBezTo>
                <a:cubicBezTo>
                  <a:pt x="759" y="1356"/>
                  <a:pt x="759" y="1356"/>
                  <a:pt x="759" y="1356"/>
                </a:cubicBezTo>
                <a:close/>
                <a:moveTo>
                  <a:pt x="798" y="936"/>
                </a:moveTo>
                <a:cubicBezTo>
                  <a:pt x="266" y="1071"/>
                  <a:pt x="266" y="1071"/>
                  <a:pt x="266" y="1071"/>
                </a:cubicBezTo>
                <a:cubicBezTo>
                  <a:pt x="242" y="1078"/>
                  <a:pt x="217" y="1063"/>
                  <a:pt x="211" y="1039"/>
                </a:cubicBezTo>
                <a:cubicBezTo>
                  <a:pt x="205" y="1015"/>
                  <a:pt x="220" y="990"/>
                  <a:pt x="244" y="984"/>
                </a:cubicBezTo>
                <a:cubicBezTo>
                  <a:pt x="807" y="841"/>
                  <a:pt x="807" y="841"/>
                  <a:pt x="807" y="841"/>
                </a:cubicBezTo>
                <a:lnTo>
                  <a:pt x="798" y="936"/>
                </a:ln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6" name="Freeform 29"/>
          <p:cNvSpPr>
            <a:spLocks noEditPoints="1"/>
          </p:cNvSpPr>
          <p:nvPr/>
        </p:nvSpPr>
        <p:spPr bwMode="auto">
          <a:xfrm>
            <a:off x="1450905" y="3881775"/>
            <a:ext cx="425641" cy="356370"/>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47774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anim calcmode="lin" valueType="num">
                                      <p:cBhvr>
                                        <p:cTn id="8" dur="300" fill="hold"/>
                                        <p:tgtEl>
                                          <p:spTgt spid="5"/>
                                        </p:tgtEl>
                                        <p:attrNameLst>
                                          <p:attrName>ppt_x</p:attrName>
                                        </p:attrNameLst>
                                      </p:cBhvr>
                                      <p:tavLst>
                                        <p:tav tm="0">
                                          <p:val>
                                            <p:strVal val="#ppt_x"/>
                                          </p:val>
                                        </p:tav>
                                        <p:tav tm="100000">
                                          <p:val>
                                            <p:strVal val="#ppt_x"/>
                                          </p:val>
                                        </p:tav>
                                      </p:tavLst>
                                    </p:anim>
                                    <p:anim calcmode="lin" valueType="num">
                                      <p:cBhvr>
                                        <p:cTn id="9" dur="3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300"/>
                                        <p:tgtEl>
                                          <p:spTgt spid="6"/>
                                        </p:tgtEl>
                                      </p:cBhvr>
                                    </p:animEffect>
                                    <p:anim calcmode="lin" valueType="num">
                                      <p:cBhvr>
                                        <p:cTn id="14" dur="300" fill="hold"/>
                                        <p:tgtEl>
                                          <p:spTgt spid="6"/>
                                        </p:tgtEl>
                                        <p:attrNameLst>
                                          <p:attrName>ppt_x</p:attrName>
                                        </p:attrNameLst>
                                      </p:cBhvr>
                                      <p:tavLst>
                                        <p:tav tm="0">
                                          <p:val>
                                            <p:strVal val="#ppt_x"/>
                                          </p:val>
                                        </p:tav>
                                        <p:tav tm="100000">
                                          <p:val>
                                            <p:strVal val="#ppt_x"/>
                                          </p:val>
                                        </p:tav>
                                      </p:tavLst>
                                    </p:anim>
                                    <p:anim calcmode="lin" valueType="num">
                                      <p:cBhvr>
                                        <p:cTn id="15" dur="3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32934"/>
            <a:ext cx="2839239" cy="461665"/>
          </a:xfrm>
          <a:prstGeom prst="rect">
            <a:avLst/>
          </a:prstGeom>
        </p:spPr>
        <p:txBody>
          <a:bodyPr wrap="none">
            <a:spAutoFit/>
          </a:bodyPr>
          <a:lstStyle/>
          <a:p>
            <a:r>
              <a:rPr lang="zh-CN" altLang="zh-CN" sz="2400" dirty="0">
                <a:solidFill>
                  <a:srgbClr val="7CB554"/>
                </a:solidFill>
                <a:latin typeface="微软雅黑" panose="020B0503020204020204" pitchFamily="34" charset="-122"/>
                <a:ea typeface="微软雅黑" panose="020B0503020204020204" pitchFamily="34" charset="-122"/>
                <a:cs typeface="宋体" panose="02010600030101010101" pitchFamily="2" charset="-122"/>
              </a:rPr>
              <a:t>在过去几千年中</a:t>
            </a:r>
            <a:r>
              <a:rPr lang="en-US" altLang="zh-CN" sz="2400" dirty="0">
                <a:solidFill>
                  <a:srgbClr val="7CB554"/>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2400" dirty="0">
              <a:solidFill>
                <a:srgbClr val="7CB554"/>
              </a:solidFill>
              <a:latin typeface="微软雅黑" panose="020B0503020204020204" pitchFamily="34" charset="-122"/>
              <a:ea typeface="微软雅黑" panose="020B0503020204020204" pitchFamily="34" charset="-122"/>
            </a:endParaRPr>
          </a:p>
        </p:txBody>
      </p:sp>
      <p:sp>
        <p:nvSpPr>
          <p:cNvPr id="3" name="矩形 2"/>
          <p:cNvSpPr/>
          <p:nvPr/>
        </p:nvSpPr>
        <p:spPr>
          <a:xfrm>
            <a:off x="1835696" y="1507887"/>
            <a:ext cx="6264696" cy="2323713"/>
          </a:xfrm>
          <a:prstGeom prst="rect">
            <a:avLst/>
          </a:prstGeom>
        </p:spPr>
        <p:txBody>
          <a:bodyPr wrap="square">
            <a:spAutoFit/>
          </a:bodyPr>
          <a:lstStyle/>
          <a:p>
            <a:pPr algn="just">
              <a:lnSpc>
                <a:spcPts val="3000"/>
              </a:lnSpc>
              <a:spcBef>
                <a:spcPts val="1200"/>
              </a:spcBef>
            </a:pPr>
            <a:r>
              <a:rPr lang="zh-CN" altLang="zh-CN" sz="2400" dirty="0">
                <a:latin typeface="华文楷体" panose="02010600040101010101" pitchFamily="2" charset="-122"/>
                <a:ea typeface="华文楷体" panose="02010600040101010101" pitchFamily="2" charset="-122"/>
                <a:cs typeface="宋体" panose="02010600030101010101" pitchFamily="2" charset="-122"/>
              </a:rPr>
              <a:t>人类的活动范围由小的空间走向了大的空间；</a:t>
            </a:r>
            <a:endParaRPr lang="en-US" altLang="zh-CN" sz="2400" dirty="0">
              <a:latin typeface="华文楷体" panose="02010600040101010101" pitchFamily="2" charset="-122"/>
              <a:ea typeface="华文楷体" panose="02010600040101010101" pitchFamily="2" charset="-122"/>
              <a:cs typeface="宋体" panose="02010600030101010101" pitchFamily="2" charset="-122"/>
            </a:endParaRPr>
          </a:p>
          <a:p>
            <a:pPr algn="just">
              <a:lnSpc>
                <a:spcPts val="3000"/>
              </a:lnSpc>
              <a:spcBef>
                <a:spcPts val="1200"/>
              </a:spcBef>
            </a:pPr>
            <a:r>
              <a:rPr lang="zh-CN" altLang="zh-CN" sz="2400" dirty="0">
                <a:latin typeface="华文楷体" panose="02010600040101010101" pitchFamily="2" charset="-122"/>
                <a:ea typeface="华文楷体" panose="02010600040101010101" pitchFamily="2" charset="-122"/>
                <a:cs typeface="宋体" panose="02010600030101010101" pitchFamily="2" charset="-122"/>
              </a:rPr>
              <a:t>人类的政治实体由小的村落、部族走向了大的城邦、国家；</a:t>
            </a:r>
            <a:endParaRPr lang="en-US" altLang="zh-CN" sz="2400" dirty="0">
              <a:latin typeface="华文楷体" panose="02010600040101010101" pitchFamily="2" charset="-122"/>
              <a:ea typeface="华文楷体" panose="02010600040101010101" pitchFamily="2" charset="-122"/>
              <a:cs typeface="宋体" panose="02010600030101010101" pitchFamily="2" charset="-122"/>
            </a:endParaRPr>
          </a:p>
          <a:p>
            <a:pPr algn="just">
              <a:lnSpc>
                <a:spcPts val="3000"/>
              </a:lnSpc>
              <a:spcBef>
                <a:spcPts val="1200"/>
              </a:spcBef>
            </a:pPr>
            <a:r>
              <a:rPr lang="zh-CN" altLang="zh-CN" sz="2400" dirty="0">
                <a:latin typeface="华文楷体" panose="02010600040101010101" pitchFamily="2" charset="-122"/>
                <a:ea typeface="华文楷体" panose="02010600040101010101" pitchFamily="2" charset="-122"/>
              </a:rPr>
              <a:t>人类的生产由局限在当地的农牧业生产变为工业时代的大规模商品流动。</a:t>
            </a:r>
            <a:endParaRPr lang="zh-CN" altLang="en-US" sz="2400" dirty="0">
              <a:latin typeface="华文楷体" panose="02010600040101010101" pitchFamily="2" charset="-122"/>
              <a:ea typeface="华文楷体" panose="02010600040101010101" pitchFamily="2" charset="-122"/>
            </a:endParaRPr>
          </a:p>
        </p:txBody>
      </p:sp>
      <p:sp>
        <p:nvSpPr>
          <p:cNvPr id="4" name="矩形 3"/>
          <p:cNvSpPr/>
          <p:nvPr/>
        </p:nvSpPr>
        <p:spPr>
          <a:xfrm>
            <a:off x="1835696" y="4144888"/>
            <a:ext cx="4134465" cy="523220"/>
          </a:xfrm>
          <a:prstGeom prst="rect">
            <a:avLst/>
          </a:prstGeom>
        </p:spPr>
        <p:txBody>
          <a:bodyPr wrap="none">
            <a:spAutoFit/>
          </a:bodyPr>
          <a:lstStyle/>
          <a:p>
            <a:r>
              <a:rPr lang="zh-CN" altLang="zh-CN" sz="2800" dirty="0">
                <a:solidFill>
                  <a:srgbClr val="F95647"/>
                </a:solidFill>
                <a:latin typeface="华康俪金黑W8(P)" panose="020B0800000000000000" pitchFamily="34" charset="-122"/>
                <a:ea typeface="华康俪金黑W8(P)" panose="020B0800000000000000" pitchFamily="34" charset="-122"/>
                <a:cs typeface="宋体" panose="02010600030101010101" pitchFamily="2" charset="-122"/>
              </a:rPr>
              <a:t>这样的趋势能够倒退吗？</a:t>
            </a:r>
            <a:endParaRPr lang="zh-CN" altLang="en-US" sz="2800" dirty="0">
              <a:solidFill>
                <a:srgbClr val="F95647"/>
              </a:solidFill>
              <a:latin typeface="华康俪金黑W8(P)" panose="020B0800000000000000" pitchFamily="34" charset="-122"/>
              <a:ea typeface="华康俪金黑W8(P)" panose="020B0800000000000000"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3524843"/>
            <a:ext cx="1226250" cy="1763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666040"/>
      </p:ext>
    </p:extLst>
  </p:cSld>
  <p:clrMapOvr>
    <a:masterClrMapping/>
  </p:clrMapOvr>
  <p:transition spd="slow" advTm="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638890" y="1422460"/>
            <a:ext cx="2846358" cy="2846358"/>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372759" y="329885"/>
            <a:ext cx="4381294" cy="430887"/>
          </a:xfrm>
          <a:prstGeom prst="rect">
            <a:avLst/>
          </a:prstGeom>
          <a:noFill/>
        </p:spPr>
        <p:txBody>
          <a:bodyPr wrap="square" lIns="0" tIns="0" rIns="0" bIns="0" rtlCol="0">
            <a:spAutoFit/>
          </a:bodyPr>
          <a:lstStyle/>
          <a:p>
            <a:pPr algn="ctr"/>
            <a:r>
              <a:rPr lang="zh-CN" altLang="en-US" sz="2800" b="1" dirty="0">
                <a:solidFill>
                  <a:srgbClr val="C00000"/>
                </a:solidFill>
                <a:latin typeface="微软雅黑" pitchFamily="34" charset="-122"/>
                <a:ea typeface="微软雅黑" pitchFamily="34" charset="-122"/>
              </a:rPr>
              <a:t>中国特色大国外交的先进性</a:t>
            </a:r>
            <a:endParaRPr lang="zh-CN" altLang="en-US" sz="1100" dirty="0">
              <a:solidFill>
                <a:srgbClr val="C00000"/>
              </a:solidFill>
              <a:latin typeface="微软雅黑" pitchFamily="34" charset="-122"/>
              <a:ea typeface="微软雅黑" pitchFamily="34" charset="-122"/>
            </a:endParaRPr>
          </a:p>
        </p:txBody>
      </p:sp>
      <p:sp>
        <p:nvSpPr>
          <p:cNvPr id="48" name="TextBox 419"/>
          <p:cNvSpPr txBox="1"/>
          <p:nvPr/>
        </p:nvSpPr>
        <p:spPr>
          <a:xfrm>
            <a:off x="2949019" y="2203130"/>
            <a:ext cx="1978693" cy="1200329"/>
          </a:xfrm>
          <a:prstGeom prst="rect">
            <a:avLst/>
          </a:prstGeom>
          <a:noFill/>
        </p:spPr>
        <p:txBody>
          <a:bodyPr wrap="square" lIns="0" tIns="0" rIns="0" bIns="0" rtlCol="0">
            <a:spAutoFit/>
          </a:bodyPr>
          <a:lstStyle/>
          <a:p>
            <a:pPr algn="just">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对于中国特色大国外交的先进性，王毅外长提出：</a:t>
            </a:r>
            <a:endParaRPr lang="en-US" altLang="zh-CN" sz="2000" dirty="0">
              <a:solidFill>
                <a:schemeClr val="tx1">
                  <a:lumMod val="75000"/>
                  <a:lumOff val="25000"/>
                </a:schemeClr>
              </a:solidFill>
              <a:latin typeface="微软雅黑" pitchFamily="34" charset="-122"/>
              <a:ea typeface="微软雅黑" pitchFamily="34" charset="-122"/>
            </a:endParaRPr>
          </a:p>
        </p:txBody>
      </p:sp>
      <p:grpSp>
        <p:nvGrpSpPr>
          <p:cNvPr id="5" name="组合 4"/>
          <p:cNvGrpSpPr/>
          <p:nvPr/>
        </p:nvGrpSpPr>
        <p:grpSpPr>
          <a:xfrm>
            <a:off x="467544" y="2056781"/>
            <a:ext cx="1601366" cy="1577301"/>
            <a:chOff x="683434" y="1939907"/>
            <a:chExt cx="1601366" cy="1640236"/>
          </a:xfrm>
        </p:grpSpPr>
        <p:sp>
          <p:nvSpPr>
            <p:cNvPr id="27" name="椭圆 26"/>
            <p:cNvSpPr/>
            <p:nvPr/>
          </p:nvSpPr>
          <p:spPr>
            <a:xfrm>
              <a:off x="683434" y="1939907"/>
              <a:ext cx="1601366" cy="1640236"/>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15"/>
            <p:cNvSpPr txBox="1"/>
            <p:nvPr/>
          </p:nvSpPr>
          <p:spPr>
            <a:xfrm>
              <a:off x="1093081" y="2101018"/>
              <a:ext cx="769441" cy="320057"/>
            </a:xfrm>
            <a:prstGeom prst="rect">
              <a:avLst/>
            </a:prstGeom>
            <a:noFill/>
          </p:spPr>
          <p:txBody>
            <a:bodyPr wrap="none" lIns="0" tIns="0" rIns="0" bIns="0" rtlCol="0">
              <a:spAutoFit/>
            </a:bodyPr>
            <a:lstStyle/>
            <a:p>
              <a:pPr algn="ctr"/>
              <a:r>
                <a:rPr lang="zh-CN" altLang="en-US" sz="2000" b="1" dirty="0">
                  <a:solidFill>
                    <a:schemeClr val="bg1"/>
                  </a:solidFill>
                  <a:latin typeface="微软雅黑" pitchFamily="34" charset="-122"/>
                  <a:ea typeface="微软雅黑" pitchFamily="34" charset="-122"/>
                </a:rPr>
                <a:t>先进性</a:t>
              </a:r>
            </a:p>
          </p:txBody>
        </p:sp>
        <p:sp>
          <p:nvSpPr>
            <p:cNvPr id="4" name="矩形 3"/>
            <p:cNvSpPr/>
            <p:nvPr/>
          </p:nvSpPr>
          <p:spPr>
            <a:xfrm>
              <a:off x="846193" y="2340281"/>
              <a:ext cx="1332982" cy="1108597"/>
            </a:xfrm>
            <a:prstGeom prst="rect">
              <a:avLst/>
            </a:prstGeom>
          </p:spPr>
          <p:txBody>
            <a:bodyPr wrap="square">
              <a:spAutoFit/>
            </a:bodyPr>
            <a:lstStyle/>
            <a:p>
              <a:pPr algn="just">
                <a:lnSpc>
                  <a:spcPct val="120000"/>
                </a:lnSpc>
              </a:pPr>
              <a:r>
                <a:rPr lang="zh-CN" altLang="en-US" dirty="0">
                  <a:solidFill>
                    <a:schemeClr val="bg1"/>
                  </a:solidFill>
                  <a:latin typeface="微软雅黑" pitchFamily="34" charset="-122"/>
                  <a:ea typeface="微软雅黑" pitchFamily="34" charset="-122"/>
                </a:rPr>
                <a:t>超越历史的、现有的阶段，面向未来。</a:t>
              </a:r>
              <a:endParaRPr lang="zh-CN" altLang="en-US" dirty="0">
                <a:solidFill>
                  <a:schemeClr val="bg1"/>
                </a:solidFill>
              </a:endParaRPr>
            </a:p>
          </p:txBody>
        </p:sp>
      </p:grpSp>
      <p:grpSp>
        <p:nvGrpSpPr>
          <p:cNvPr id="60" name="组合 59"/>
          <p:cNvGrpSpPr/>
          <p:nvPr/>
        </p:nvGrpSpPr>
        <p:grpSpPr>
          <a:xfrm>
            <a:off x="4566125" y="1451454"/>
            <a:ext cx="623903" cy="623903"/>
            <a:chOff x="304800" y="673100"/>
            <a:chExt cx="4000500" cy="4000500"/>
          </a:xfrm>
          <a:effectLst>
            <a:outerShdw blurRad="317500" dist="1905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62" name="椭圆 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微软雅黑" pitchFamily="34" charset="-122"/>
                  <a:ea typeface="微软雅黑" pitchFamily="34" charset="-122"/>
                </a:rPr>
                <a:t>1</a:t>
              </a:r>
              <a:endParaRPr lang="zh-CN" altLang="en-US" sz="2500" b="1" dirty="0">
                <a:solidFill>
                  <a:srgbClr val="C00000"/>
                </a:solidFill>
                <a:latin typeface="微软雅黑" pitchFamily="34" charset="-122"/>
                <a:ea typeface="微软雅黑" pitchFamily="34" charset="-122"/>
              </a:endParaRPr>
            </a:p>
          </p:txBody>
        </p:sp>
      </p:grpSp>
      <p:grpSp>
        <p:nvGrpSpPr>
          <p:cNvPr id="63" name="组合 62"/>
          <p:cNvGrpSpPr/>
          <p:nvPr/>
        </p:nvGrpSpPr>
        <p:grpSpPr>
          <a:xfrm>
            <a:off x="5111173" y="2491344"/>
            <a:ext cx="623903" cy="623903"/>
            <a:chOff x="304800" y="673100"/>
            <a:chExt cx="4000500" cy="4000500"/>
          </a:xfrm>
          <a:effectLst>
            <a:outerShdw blurRad="317500" dist="1905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65" name="椭圆 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微软雅黑" pitchFamily="34" charset="-122"/>
                  <a:ea typeface="微软雅黑" pitchFamily="34" charset="-122"/>
                </a:rPr>
                <a:t>2</a:t>
              </a:r>
              <a:endParaRPr lang="zh-CN" altLang="en-US" sz="2500" b="1" dirty="0">
                <a:solidFill>
                  <a:srgbClr val="C00000"/>
                </a:solidFill>
                <a:latin typeface="微软雅黑" pitchFamily="34" charset="-122"/>
                <a:ea typeface="微软雅黑" pitchFamily="34" charset="-122"/>
              </a:endParaRPr>
            </a:p>
          </p:txBody>
        </p:sp>
      </p:grpSp>
      <p:grpSp>
        <p:nvGrpSpPr>
          <p:cNvPr id="66" name="组合 65"/>
          <p:cNvGrpSpPr/>
          <p:nvPr/>
        </p:nvGrpSpPr>
        <p:grpSpPr>
          <a:xfrm>
            <a:off x="4566125" y="3582792"/>
            <a:ext cx="623903" cy="623903"/>
            <a:chOff x="304800" y="673100"/>
            <a:chExt cx="4000500" cy="4000500"/>
          </a:xfrm>
          <a:effectLst>
            <a:outerShdw blurRad="317500" dist="190500" dir="8100000" algn="tr" rotWithShape="0">
              <a:prstClr val="black">
                <a:alpha val="50000"/>
              </a:prstClr>
            </a:outerShdw>
          </a:effectLst>
        </p:grpSpPr>
        <p:sp>
          <p:nvSpPr>
            <p:cNvPr id="67" name="同心圆 6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微软雅黑" pitchFamily="34" charset="-122"/>
                  <a:ea typeface="微软雅黑" pitchFamily="34" charset="-122"/>
                </a:rPr>
                <a:t>3</a:t>
              </a:r>
              <a:endParaRPr lang="zh-CN" altLang="en-US" sz="2500" b="1" dirty="0">
                <a:solidFill>
                  <a:srgbClr val="C00000"/>
                </a:solidFill>
                <a:latin typeface="微软雅黑" pitchFamily="34" charset="-122"/>
                <a:ea typeface="微软雅黑" pitchFamily="34" charset="-122"/>
              </a:endParaRPr>
            </a:p>
          </p:txBody>
        </p:sp>
      </p:grpSp>
      <p:sp>
        <p:nvSpPr>
          <p:cNvPr id="74" name="Half Frame 12"/>
          <p:cNvSpPr/>
          <p:nvPr/>
        </p:nvSpPr>
        <p:spPr>
          <a:xfrm rot="8097294">
            <a:off x="2062794" y="2610411"/>
            <a:ext cx="360168" cy="395798"/>
          </a:xfrm>
          <a:prstGeom prst="halfFrame">
            <a:avLst/>
          </a:prstGeom>
          <a:solidFill>
            <a:schemeClr val="tx1">
              <a:lumMod val="65000"/>
              <a:lumOff val="3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矩形 7"/>
          <p:cNvSpPr/>
          <p:nvPr/>
        </p:nvSpPr>
        <p:spPr>
          <a:xfrm>
            <a:off x="5203645" y="1465071"/>
            <a:ext cx="2891514" cy="685188"/>
          </a:xfrm>
          <a:prstGeom prst="rect">
            <a:avLst/>
          </a:prstGeom>
        </p:spPr>
        <p:txBody>
          <a:bodyPr wrap="square">
            <a:spAutoFit/>
          </a:bodyPr>
          <a:lstStyle/>
          <a:p>
            <a:pPr algn="just">
              <a:lnSpc>
                <a:spcPct val="110000"/>
              </a:lnSpc>
            </a:pPr>
            <a:r>
              <a:rPr lang="zh-CN" altLang="en-US" b="1" dirty="0">
                <a:solidFill>
                  <a:schemeClr val="tx1">
                    <a:lumMod val="75000"/>
                    <a:lumOff val="25000"/>
                  </a:schemeClr>
                </a:solidFill>
                <a:latin typeface="微软雅黑" pitchFamily="34" charset="-122"/>
                <a:ea typeface="微软雅黑" pitchFamily="34" charset="-122"/>
              </a:rPr>
              <a:t>打造对话而不对抗、结伴而不结盟的伙伴关系</a:t>
            </a:r>
            <a:endParaRPr lang="zh-CN" altLang="en-US" b="1" dirty="0">
              <a:solidFill>
                <a:schemeClr val="tx1">
                  <a:lumMod val="75000"/>
                  <a:lumOff val="25000"/>
                </a:schemeClr>
              </a:solidFill>
            </a:endParaRPr>
          </a:p>
        </p:txBody>
      </p:sp>
      <p:sp>
        <p:nvSpPr>
          <p:cNvPr id="9" name="矩形 8"/>
          <p:cNvSpPr/>
          <p:nvPr/>
        </p:nvSpPr>
        <p:spPr>
          <a:xfrm>
            <a:off x="5721459" y="2507848"/>
            <a:ext cx="3167653" cy="680507"/>
          </a:xfrm>
          <a:prstGeom prst="rect">
            <a:avLst/>
          </a:prstGeom>
        </p:spPr>
        <p:txBody>
          <a:bodyPr wrap="square">
            <a:spAutoFit/>
          </a:bodyPr>
          <a:lstStyle/>
          <a:p>
            <a:pPr algn="just">
              <a:lnSpc>
                <a:spcPct val="110000"/>
              </a:lnSpc>
            </a:pPr>
            <a:r>
              <a:rPr lang="zh-CN" altLang="en-US" b="1" dirty="0">
                <a:solidFill>
                  <a:schemeClr val="tx1">
                    <a:lumMod val="75000"/>
                    <a:lumOff val="25000"/>
                  </a:schemeClr>
                </a:solidFill>
                <a:latin typeface="微软雅黑" pitchFamily="34" charset="-122"/>
                <a:ea typeface="微软雅黑" pitchFamily="34" charset="-122"/>
              </a:rPr>
              <a:t>建立以合作共赢为核心的新型国际关系</a:t>
            </a:r>
          </a:p>
        </p:txBody>
      </p:sp>
      <p:sp>
        <p:nvSpPr>
          <p:cNvPr id="10" name="矩形 9"/>
          <p:cNvSpPr/>
          <p:nvPr/>
        </p:nvSpPr>
        <p:spPr>
          <a:xfrm>
            <a:off x="5176411" y="3745882"/>
            <a:ext cx="2262158" cy="369332"/>
          </a:xfrm>
          <a:prstGeom prst="rect">
            <a:avLst/>
          </a:prstGeom>
        </p:spPr>
        <p:txBody>
          <a:bodyPr wrap="none">
            <a:spAutoFit/>
          </a:bodyPr>
          <a:lstStyle/>
          <a:p>
            <a:r>
              <a:rPr lang="zh-CN" altLang="en-US" b="1" dirty="0">
                <a:solidFill>
                  <a:schemeClr val="tx1">
                    <a:lumMod val="75000"/>
                    <a:lumOff val="25000"/>
                  </a:schemeClr>
                </a:solidFill>
                <a:latin typeface="微软雅黑" pitchFamily="34" charset="-122"/>
                <a:ea typeface="微软雅黑" pitchFamily="34" charset="-122"/>
              </a:rPr>
              <a:t>共建人类命运共同体</a:t>
            </a:r>
          </a:p>
        </p:txBody>
      </p:sp>
      <p:pic>
        <p:nvPicPr>
          <p:cNvPr id="24" name="Image 12" descr="Divider Right.png"/>
          <p:cNvPicPr>
            <a:picLocks noChangeAspect="1"/>
          </p:cNvPicPr>
          <p:nvPr/>
        </p:nvPicPr>
        <p:blipFill>
          <a:blip r:embed="rId3" cstate="print"/>
          <a:stretch>
            <a:fillRect/>
          </a:stretch>
        </p:blipFill>
        <p:spPr>
          <a:xfrm flipH="1">
            <a:off x="816390" y="502804"/>
            <a:ext cx="1523362" cy="52721"/>
          </a:xfrm>
          <a:prstGeom prst="rect">
            <a:avLst/>
          </a:prstGeom>
        </p:spPr>
      </p:pic>
      <p:pic>
        <p:nvPicPr>
          <p:cNvPr id="25" name="Image 12" descr="Divider Right.png"/>
          <p:cNvPicPr>
            <a:picLocks noChangeAspect="1"/>
          </p:cNvPicPr>
          <p:nvPr/>
        </p:nvPicPr>
        <p:blipFill>
          <a:blip r:embed="rId3" cstate="print"/>
          <a:stretch>
            <a:fillRect/>
          </a:stretch>
        </p:blipFill>
        <p:spPr>
          <a:xfrm rot="10800000" flipH="1">
            <a:off x="6804248" y="502804"/>
            <a:ext cx="1523362" cy="52721"/>
          </a:xfrm>
          <a:prstGeom prst="rect">
            <a:avLst/>
          </a:prstGeom>
        </p:spPr>
      </p:pic>
      <p:pic>
        <p:nvPicPr>
          <p:cNvPr id="26" name="图片 25"/>
          <p:cNvPicPr>
            <a:picLocks noChangeAspect="1"/>
          </p:cNvPicPr>
          <p:nvPr/>
        </p:nvPicPr>
        <p:blipFill rotWithShape="1">
          <a:blip r:embed="rId4">
            <a:extLst>
              <a:ext uri="{28A0092B-C50C-407E-A947-70E740481C1C}">
                <a14:useLocalDpi xmlns:a14="http://schemas.microsoft.com/office/drawing/2010/main" val="0"/>
              </a:ext>
            </a:extLst>
          </a:blip>
          <a:srcRect l="13057" t="8334" r="16577" b="14584"/>
          <a:stretch/>
        </p:blipFill>
        <p:spPr>
          <a:xfrm>
            <a:off x="2035746" y="3507854"/>
            <a:ext cx="2049231" cy="1542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3275272"/>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 presetClass="entr" presetSubtype="1" fill="hold" nodeType="afterEffect" p14:presetBounceEnd="44000">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14:bounceEnd="44000">
                                          <p:cBhvr additive="base">
                                            <p:cTn id="15" dur="500" fill="hold"/>
                                            <p:tgtEl>
                                              <p:spTgt spid="57"/>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57"/>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52"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Scale>
                                          <p:cBhvr>
                                            <p:cTn id="20" dur="5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60"/>
                                            </p:tgtEl>
                                            <p:attrNameLst>
                                              <p:attrName>ppt_x</p:attrName>
                                              <p:attrName>ppt_y</p:attrName>
                                            </p:attrNameLst>
                                          </p:cBhvr>
                                        </p:animMotion>
                                        <p:animEffect transition="in" filter="fade">
                                          <p:cBhvr>
                                            <p:cTn id="22" dur="500"/>
                                            <p:tgtEl>
                                              <p:spTgt spid="60"/>
                                            </p:tgtEl>
                                          </p:cBhvr>
                                        </p:animEffect>
                                      </p:childTnLst>
                                    </p:cTn>
                                  </p:par>
                                </p:childTnLst>
                              </p:cTn>
                            </p:par>
                            <p:par>
                              <p:cTn id="23" fill="hold">
                                <p:stCondLst>
                                  <p:cond delay="2000"/>
                                </p:stCondLst>
                                <p:childTnLst>
                                  <p:par>
                                    <p:cTn id="24" presetID="52" presetClass="entr" presetSubtype="0"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Scale>
                                          <p:cBhvr>
                                            <p:cTn id="26" dur="5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500" decel="50000" fill="hold">
                                              <p:stCondLst>
                                                <p:cond delay="0"/>
                                              </p:stCondLst>
                                            </p:cTn>
                                            <p:tgtEl>
                                              <p:spTgt spid="63"/>
                                            </p:tgtEl>
                                            <p:attrNameLst>
                                              <p:attrName>ppt_x</p:attrName>
                                              <p:attrName>ppt_y</p:attrName>
                                            </p:attrNameLst>
                                          </p:cBhvr>
                                        </p:animMotion>
                                        <p:animEffect transition="in" filter="fade">
                                          <p:cBhvr>
                                            <p:cTn id="28" dur="500"/>
                                            <p:tgtEl>
                                              <p:spTgt spid="63"/>
                                            </p:tgtEl>
                                          </p:cBhvr>
                                        </p:animEffect>
                                      </p:childTnLst>
                                    </p:cTn>
                                  </p:par>
                                </p:childTnLst>
                              </p:cTn>
                            </p:par>
                            <p:par>
                              <p:cTn id="29" fill="hold">
                                <p:stCondLst>
                                  <p:cond delay="2500"/>
                                </p:stCondLst>
                                <p:childTnLst>
                                  <p:par>
                                    <p:cTn id="30" presetID="52" presetClass="entr" presetSubtype="0" fill="hold" nodeType="afterEffect">
                                      <p:stCondLst>
                                        <p:cond delay="0"/>
                                      </p:stCondLst>
                                      <p:childTnLst>
                                        <p:set>
                                          <p:cBhvr>
                                            <p:cTn id="31" dur="1" fill="hold">
                                              <p:stCondLst>
                                                <p:cond delay="0"/>
                                              </p:stCondLst>
                                            </p:cTn>
                                            <p:tgtEl>
                                              <p:spTgt spid="66"/>
                                            </p:tgtEl>
                                            <p:attrNameLst>
                                              <p:attrName>style.visibility</p:attrName>
                                            </p:attrNameLst>
                                          </p:cBhvr>
                                          <p:to>
                                            <p:strVal val="visible"/>
                                          </p:to>
                                        </p:set>
                                        <p:animScale>
                                          <p:cBhvr>
                                            <p:cTn id="32" dur="5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500" decel="50000" fill="hold">
                                              <p:stCondLst>
                                                <p:cond delay="0"/>
                                              </p:stCondLst>
                                            </p:cTn>
                                            <p:tgtEl>
                                              <p:spTgt spid="66"/>
                                            </p:tgtEl>
                                            <p:attrNameLst>
                                              <p:attrName>ppt_x</p:attrName>
                                              <p:attrName>ppt_y</p:attrName>
                                            </p:attrNameLst>
                                          </p:cBhvr>
                                        </p:animMotion>
                                        <p:animEffect transition="in" filter="fade">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 presetClass="entr" presetSubtype="1"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52"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Scale>
                                          <p:cBhvr>
                                            <p:cTn id="20" dur="5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60"/>
                                            </p:tgtEl>
                                            <p:attrNameLst>
                                              <p:attrName>ppt_x</p:attrName>
                                              <p:attrName>ppt_y</p:attrName>
                                            </p:attrNameLst>
                                          </p:cBhvr>
                                        </p:animMotion>
                                        <p:animEffect transition="in" filter="fade">
                                          <p:cBhvr>
                                            <p:cTn id="22" dur="500"/>
                                            <p:tgtEl>
                                              <p:spTgt spid="60"/>
                                            </p:tgtEl>
                                          </p:cBhvr>
                                        </p:animEffect>
                                      </p:childTnLst>
                                    </p:cTn>
                                  </p:par>
                                </p:childTnLst>
                              </p:cTn>
                            </p:par>
                            <p:par>
                              <p:cTn id="23" fill="hold">
                                <p:stCondLst>
                                  <p:cond delay="2000"/>
                                </p:stCondLst>
                                <p:childTnLst>
                                  <p:par>
                                    <p:cTn id="24" presetID="52" presetClass="entr" presetSubtype="0"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Scale>
                                          <p:cBhvr>
                                            <p:cTn id="26" dur="5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500" decel="50000" fill="hold">
                                              <p:stCondLst>
                                                <p:cond delay="0"/>
                                              </p:stCondLst>
                                            </p:cTn>
                                            <p:tgtEl>
                                              <p:spTgt spid="63"/>
                                            </p:tgtEl>
                                            <p:attrNameLst>
                                              <p:attrName>ppt_x</p:attrName>
                                              <p:attrName>ppt_y</p:attrName>
                                            </p:attrNameLst>
                                          </p:cBhvr>
                                        </p:animMotion>
                                        <p:animEffect transition="in" filter="fade">
                                          <p:cBhvr>
                                            <p:cTn id="28" dur="500"/>
                                            <p:tgtEl>
                                              <p:spTgt spid="63"/>
                                            </p:tgtEl>
                                          </p:cBhvr>
                                        </p:animEffect>
                                      </p:childTnLst>
                                    </p:cTn>
                                  </p:par>
                                </p:childTnLst>
                              </p:cTn>
                            </p:par>
                            <p:par>
                              <p:cTn id="29" fill="hold">
                                <p:stCondLst>
                                  <p:cond delay="2500"/>
                                </p:stCondLst>
                                <p:childTnLst>
                                  <p:par>
                                    <p:cTn id="30" presetID="52" presetClass="entr" presetSubtype="0" fill="hold" nodeType="afterEffect">
                                      <p:stCondLst>
                                        <p:cond delay="0"/>
                                      </p:stCondLst>
                                      <p:childTnLst>
                                        <p:set>
                                          <p:cBhvr>
                                            <p:cTn id="31" dur="1" fill="hold">
                                              <p:stCondLst>
                                                <p:cond delay="0"/>
                                              </p:stCondLst>
                                            </p:cTn>
                                            <p:tgtEl>
                                              <p:spTgt spid="66"/>
                                            </p:tgtEl>
                                            <p:attrNameLst>
                                              <p:attrName>style.visibility</p:attrName>
                                            </p:attrNameLst>
                                          </p:cBhvr>
                                          <p:to>
                                            <p:strVal val="visible"/>
                                          </p:to>
                                        </p:set>
                                        <p:animScale>
                                          <p:cBhvr>
                                            <p:cTn id="32" dur="5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500" decel="50000" fill="hold">
                                              <p:stCondLst>
                                                <p:cond delay="0"/>
                                              </p:stCondLst>
                                            </p:cTn>
                                            <p:tgtEl>
                                              <p:spTgt spid="66"/>
                                            </p:tgtEl>
                                            <p:attrNameLst>
                                              <p:attrName>ppt_x</p:attrName>
                                              <p:attrName>ppt_y</p:attrName>
                                            </p:attrNameLst>
                                          </p:cBhvr>
                                        </p:animMotion>
                                        <p:animEffect transition="in" filter="fade">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75185"/>
            <a:ext cx="3168352" cy="2769989"/>
          </a:xfrm>
          <a:prstGeom prst="rect">
            <a:avLst/>
          </a:prstGeom>
          <a:noFill/>
        </p:spPr>
        <p:txBody>
          <a:bodyPr wrap="square" lIns="0" tIns="0" rIns="0" bIns="0" rtlCol="0">
            <a:spAutoFit/>
          </a:bodyPr>
          <a:lstStyle/>
          <a:p>
            <a:pPr algn="just">
              <a:lnSpc>
                <a:spcPct val="150000"/>
              </a:lnSpc>
            </a:pPr>
            <a:r>
              <a:rPr lang="zh-CN" altLang="zh-CN" sz="2000" dirty="0">
                <a:solidFill>
                  <a:schemeClr val="tx1">
                    <a:lumMod val="65000"/>
                    <a:lumOff val="35000"/>
                  </a:schemeClr>
                </a:solidFill>
                <a:latin typeface="微软雅黑" pitchFamily="34" charset="-122"/>
                <a:ea typeface="微软雅黑" pitchFamily="34" charset="-122"/>
              </a:rPr>
              <a:t>之所以一些国家开始怀疑全球化，甚至出现倒退的趋势，正是因为在当前的国际关系中，有一些问题是西方国家的政治制度所不能解决的。</a:t>
            </a:r>
            <a:r>
              <a:rPr lang="zh-CN" altLang="en-US" sz="2000" dirty="0">
                <a:solidFill>
                  <a:schemeClr val="tx1">
                    <a:lumMod val="65000"/>
                    <a:lumOff val="35000"/>
                  </a:schemeClr>
                </a:solidFill>
                <a:latin typeface="微软雅黑" pitchFamily="34" charset="-122"/>
                <a:ea typeface="微软雅黑" pitchFamily="34" charset="-122"/>
              </a:rPr>
              <a:t>比如贫富分化问题。</a:t>
            </a:r>
          </a:p>
        </p:txBody>
      </p:sp>
      <p:sp>
        <p:nvSpPr>
          <p:cNvPr id="3" name="矩形 2"/>
          <p:cNvSpPr/>
          <p:nvPr/>
        </p:nvSpPr>
        <p:spPr>
          <a:xfrm>
            <a:off x="5004048" y="1644352"/>
            <a:ext cx="3384376" cy="3231654"/>
          </a:xfrm>
          <a:prstGeom prst="rect">
            <a:avLst/>
          </a:prstGeom>
          <a:noFill/>
        </p:spPr>
        <p:txBody>
          <a:bodyPr wrap="square" lIns="0" tIns="0" rIns="0" bIns="0" rtlCol="0">
            <a:spAutoFit/>
          </a:bodyPr>
          <a:lstStyle/>
          <a:p>
            <a:pPr algn="just">
              <a:lnSpc>
                <a:spcPct val="150000"/>
              </a:lnSpc>
            </a:pPr>
            <a:r>
              <a:rPr lang="zh-CN" altLang="zh-CN" sz="2000" dirty="0">
                <a:solidFill>
                  <a:schemeClr val="tx1">
                    <a:lumMod val="65000"/>
                    <a:lumOff val="35000"/>
                  </a:schemeClr>
                </a:solidFill>
                <a:latin typeface="微软雅黑" pitchFamily="34" charset="-122"/>
                <a:ea typeface="微软雅黑" pitchFamily="34" charset="-122"/>
              </a:rPr>
              <a:t>一个好的国家、好的政治治理，不是去反对全球化的进程，而是通过国内的政策进行转移支付，进行培训，让失去利益的群体能够获得基本补偿，同时也给他们转向新兴产业、学习新技术的机会和希望。</a:t>
            </a:r>
            <a:endParaRPr lang="zh-CN" altLang="en-US" sz="2000" dirty="0">
              <a:solidFill>
                <a:schemeClr val="tx1">
                  <a:lumMod val="65000"/>
                  <a:lumOff val="35000"/>
                </a:schemeClr>
              </a:solidFill>
              <a:latin typeface="微软雅黑" pitchFamily="34" charset="-122"/>
              <a:ea typeface="微软雅黑" pitchFamily="34" charset="-122"/>
            </a:endParaRPr>
          </a:p>
        </p:txBody>
      </p:sp>
      <p:cxnSp>
        <p:nvCxnSpPr>
          <p:cNvPr id="4" name="Straight Connector 2"/>
          <p:cNvCxnSpPr/>
          <p:nvPr/>
        </p:nvCxnSpPr>
        <p:spPr>
          <a:xfrm>
            <a:off x="4572000" y="1911497"/>
            <a:ext cx="0" cy="2772000"/>
          </a:xfrm>
          <a:prstGeom prst="line">
            <a:avLst/>
          </a:prstGeom>
          <a:ln w="190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5" name="组合 4"/>
          <p:cNvGrpSpPr/>
          <p:nvPr/>
        </p:nvGrpSpPr>
        <p:grpSpPr>
          <a:xfrm>
            <a:off x="6107596" y="248022"/>
            <a:ext cx="1177280" cy="1177278"/>
            <a:chOff x="3851920" y="1538488"/>
            <a:chExt cx="1177280" cy="1177278"/>
          </a:xfrm>
        </p:grpSpPr>
        <p:grpSp>
          <p:nvGrpSpPr>
            <p:cNvPr id="6" name="组合 5"/>
            <p:cNvGrpSpPr/>
            <p:nvPr/>
          </p:nvGrpSpPr>
          <p:grpSpPr>
            <a:xfrm>
              <a:off x="3851920" y="1538488"/>
              <a:ext cx="1177280" cy="1177278"/>
              <a:chOff x="680580" y="1491630"/>
              <a:chExt cx="1479184" cy="1479182"/>
            </a:xfrm>
          </p:grpSpPr>
          <p:grpSp>
            <p:nvGrpSpPr>
              <p:cNvPr id="8" name="组合 7"/>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7" name="Freeform 29"/>
            <p:cNvSpPr>
              <a:spLocks noEditPoints="1"/>
            </p:cNvSpPr>
            <p:nvPr/>
          </p:nvSpPr>
          <p:spPr bwMode="auto">
            <a:xfrm>
              <a:off x="4173562" y="1876014"/>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1895128" y="248022"/>
            <a:ext cx="1177280" cy="1177278"/>
            <a:chOff x="3851920" y="3075806"/>
            <a:chExt cx="1177280" cy="1177278"/>
          </a:xfrm>
        </p:grpSpPr>
        <p:grpSp>
          <p:nvGrpSpPr>
            <p:cNvPr id="13" name="组合 12"/>
            <p:cNvGrpSpPr/>
            <p:nvPr/>
          </p:nvGrpSpPr>
          <p:grpSpPr>
            <a:xfrm>
              <a:off x="3851920" y="3075806"/>
              <a:ext cx="1177280" cy="1177278"/>
              <a:chOff x="680580" y="1491630"/>
              <a:chExt cx="1479184" cy="1479182"/>
            </a:xfrm>
          </p:grpSpPr>
          <p:grpSp>
            <p:nvGrpSpPr>
              <p:cNvPr id="15" name="组合 14"/>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14" name="Freeform 29"/>
            <p:cNvSpPr>
              <a:spLocks noEditPoints="1"/>
            </p:cNvSpPr>
            <p:nvPr/>
          </p:nvSpPr>
          <p:spPr bwMode="auto">
            <a:xfrm flipV="1">
              <a:off x="4173562" y="3484651"/>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6845597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ppt_y</p:attrName>
                                        </p:attrNameLst>
                                      </p:cBhvr>
                                      <p:tavLst>
                                        <p:tav tm="0">
                                          <p:val>
                                            <p:strVal val="#ppt_y-#ppt_h*1.125000"/>
                                          </p:val>
                                        </p:tav>
                                        <p:tav tm="100000">
                                          <p:val>
                                            <p:strVal val="#ppt_y"/>
                                          </p:val>
                                        </p:tav>
                                      </p:tavLst>
                                    </p:anim>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843556"/>
            <a:ext cx="4104456" cy="1428211"/>
          </a:xfrm>
          <a:prstGeom prst="rect">
            <a:avLst/>
          </a:prstGeom>
          <a:noFill/>
        </p:spPr>
        <p:txBody>
          <a:bodyPr wrap="square" lIns="0" tIns="0" rIns="0" bIns="0" rtlCol="0">
            <a:spAutoFit/>
          </a:bodyPr>
          <a:lstStyle/>
          <a:p>
            <a:pPr algn="just">
              <a:lnSpc>
                <a:spcPct val="150000"/>
              </a:lnSpc>
            </a:pPr>
            <a:r>
              <a:rPr lang="zh-CN" altLang="zh-CN" sz="2000" dirty="0">
                <a:solidFill>
                  <a:schemeClr val="tx1">
                    <a:lumMod val="65000"/>
                    <a:lumOff val="35000"/>
                  </a:schemeClr>
                </a:solidFill>
                <a:latin typeface="微软雅黑" pitchFamily="34" charset="-122"/>
                <a:ea typeface="微软雅黑" pitchFamily="34" charset="-122"/>
              </a:rPr>
              <a:t>谁能够解决现在人类面临的共性问题，谁的政治制度能够更好地适应未来的发展，谁就将引领未来的世界。</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3" name="矩形 2"/>
          <p:cNvSpPr/>
          <p:nvPr/>
        </p:nvSpPr>
        <p:spPr>
          <a:xfrm>
            <a:off x="2843808" y="3003798"/>
            <a:ext cx="5400600" cy="1846659"/>
          </a:xfrm>
          <a:prstGeom prst="rect">
            <a:avLst/>
          </a:prstGeom>
          <a:noFill/>
        </p:spPr>
        <p:txBody>
          <a:bodyPr wrap="square" lIns="0" tIns="0" rIns="0" bIns="0" rtlCol="0">
            <a:spAutoFit/>
          </a:bodyPr>
          <a:lstStyle/>
          <a:p>
            <a:pPr algn="just">
              <a:lnSpc>
                <a:spcPct val="150000"/>
              </a:lnSpc>
            </a:pPr>
            <a:r>
              <a:rPr lang="zh-CN" altLang="zh-CN" sz="2000" dirty="0">
                <a:solidFill>
                  <a:schemeClr val="tx1">
                    <a:lumMod val="65000"/>
                    <a:lumOff val="35000"/>
                  </a:schemeClr>
                </a:solidFill>
                <a:latin typeface="微软雅黑" pitchFamily="34" charset="-122"/>
                <a:ea typeface="微软雅黑" pitchFamily="34" charset="-122"/>
              </a:rPr>
              <a:t>一方面要做好自己的事，用改革的成功获得真正的话语权；另一方面，也要在外交中更新自己的理念，认真学习新型国际关系、人类命运共同体等新的理念，广泛传播新的思维方式。</a:t>
            </a:r>
            <a:endParaRPr lang="zh-CN" altLang="en-US" sz="2000" dirty="0">
              <a:solidFill>
                <a:schemeClr val="tx1">
                  <a:lumMod val="65000"/>
                  <a:lumOff val="35000"/>
                </a:schemeClr>
              </a:solidFill>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93803"/>
            <a:ext cx="1398039" cy="2727715"/>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30" y="2611817"/>
            <a:ext cx="1149668" cy="22386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0862976"/>
      </p:ext>
    </p:extLst>
  </p:cSld>
  <p:clrMapOvr>
    <a:masterClrMapping/>
  </p:clrMapOvr>
  <p:transition spd="slow" advTm="0">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23777" y="628282"/>
            <a:ext cx="4695409" cy="1889876"/>
          </a:xfrm>
          <a:prstGeom prst="rect">
            <a:avLst/>
          </a:prstGeom>
          <a:noFill/>
        </p:spPr>
        <p:txBody>
          <a:bodyPr wrap="square" lIns="0" tIns="0" rIns="0" bIns="0" rtlCol="0">
            <a:spAutoFit/>
          </a:bodyPr>
          <a:lstStyle/>
          <a:p>
            <a:pPr algn="just">
              <a:lnSpc>
                <a:spcPct val="150000"/>
              </a:lnSpc>
            </a:pPr>
            <a:r>
              <a:rPr lang="zh-CN" altLang="zh-CN" sz="2000" dirty="0">
                <a:solidFill>
                  <a:schemeClr val="tx1">
                    <a:lumMod val="65000"/>
                    <a:lumOff val="35000"/>
                  </a:schemeClr>
                </a:solidFill>
                <a:latin typeface="微软雅黑" pitchFamily="34" charset="-122"/>
                <a:ea typeface="微软雅黑" pitchFamily="34" charset="-122"/>
              </a:rPr>
              <a:t>与美国这样的霸权主义国家不同，今天的中国，要做一个新型的大国，我们的大国心态，是负责任的心态，是既要讲“义”，又要讲“利”的心态。</a:t>
            </a:r>
            <a:endParaRPr lang="zh-CN" altLang="en-US" sz="2000" dirty="0">
              <a:solidFill>
                <a:schemeClr val="tx1">
                  <a:lumMod val="65000"/>
                  <a:lumOff val="35000"/>
                </a:schemeClr>
              </a:solidFill>
              <a:latin typeface="微软雅黑" pitchFamily="34" charset="-122"/>
              <a:ea typeface="微软雅黑" pitchFamily="34" charset="-122"/>
            </a:endParaRPr>
          </a:p>
        </p:txBody>
      </p:sp>
      <p:grpSp>
        <p:nvGrpSpPr>
          <p:cNvPr id="9" name="Group 80"/>
          <p:cNvGrpSpPr/>
          <p:nvPr/>
        </p:nvGrpSpPr>
        <p:grpSpPr>
          <a:xfrm>
            <a:off x="3288245" y="2588208"/>
            <a:ext cx="2567510" cy="2569582"/>
            <a:chOff x="4384327" y="3450941"/>
            <a:chExt cx="3423346" cy="3426109"/>
          </a:xfrm>
        </p:grpSpPr>
        <p:sp>
          <p:nvSpPr>
            <p:cNvPr id="10" name="Freeform 5"/>
            <p:cNvSpPr>
              <a:spLocks noEditPoints="1"/>
            </p:cNvSpPr>
            <p:nvPr/>
          </p:nvSpPr>
          <p:spPr bwMode="auto">
            <a:xfrm>
              <a:off x="4384327" y="3450941"/>
              <a:ext cx="3423346" cy="3426109"/>
            </a:xfrm>
            <a:custGeom>
              <a:avLst/>
              <a:gdLst>
                <a:gd name="T0" fmla="*/ 523 w 1046"/>
                <a:gd name="T1" fmla="*/ 1016 h 1047"/>
                <a:gd name="T2" fmla="*/ 31 w 1046"/>
                <a:gd name="T3" fmla="*/ 524 h 1047"/>
                <a:gd name="T4" fmla="*/ 523 w 1046"/>
                <a:gd name="T5" fmla="*/ 32 h 1047"/>
                <a:gd name="T6" fmla="*/ 1015 w 1046"/>
                <a:gd name="T7" fmla="*/ 524 h 1047"/>
                <a:gd name="T8" fmla="*/ 523 w 1046"/>
                <a:gd name="T9" fmla="*/ 1016 h 1047"/>
                <a:gd name="T10" fmla="*/ 523 w 1046"/>
                <a:gd name="T11" fmla="*/ 0 h 1047"/>
                <a:gd name="T12" fmla="*/ 0 w 1046"/>
                <a:gd name="T13" fmla="*/ 524 h 1047"/>
                <a:gd name="T14" fmla="*/ 523 w 1046"/>
                <a:gd name="T15" fmla="*/ 1047 h 1047"/>
                <a:gd name="T16" fmla="*/ 1046 w 1046"/>
                <a:gd name="T17" fmla="*/ 524 h 1047"/>
                <a:gd name="T18" fmla="*/ 523 w 1046"/>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6" h="1047">
                  <a:moveTo>
                    <a:pt x="523" y="1016"/>
                  </a:moveTo>
                  <a:cubicBezTo>
                    <a:pt x="251" y="1016"/>
                    <a:pt x="31" y="796"/>
                    <a:pt x="31" y="524"/>
                  </a:cubicBezTo>
                  <a:cubicBezTo>
                    <a:pt x="31" y="252"/>
                    <a:pt x="251" y="32"/>
                    <a:pt x="523" y="32"/>
                  </a:cubicBezTo>
                  <a:cubicBezTo>
                    <a:pt x="795" y="32"/>
                    <a:pt x="1015" y="252"/>
                    <a:pt x="1015" y="524"/>
                  </a:cubicBezTo>
                  <a:cubicBezTo>
                    <a:pt x="1015" y="796"/>
                    <a:pt x="795" y="1016"/>
                    <a:pt x="523" y="1016"/>
                  </a:cubicBezTo>
                  <a:moveTo>
                    <a:pt x="523" y="0"/>
                  </a:moveTo>
                  <a:cubicBezTo>
                    <a:pt x="234" y="0"/>
                    <a:pt x="0" y="235"/>
                    <a:pt x="0" y="524"/>
                  </a:cubicBezTo>
                  <a:cubicBezTo>
                    <a:pt x="0" y="813"/>
                    <a:pt x="234" y="1047"/>
                    <a:pt x="523" y="1047"/>
                  </a:cubicBezTo>
                  <a:cubicBezTo>
                    <a:pt x="812" y="1047"/>
                    <a:pt x="1046" y="813"/>
                    <a:pt x="1046" y="524"/>
                  </a:cubicBezTo>
                  <a:cubicBezTo>
                    <a:pt x="1046" y="235"/>
                    <a:pt x="812" y="0"/>
                    <a:pt x="523"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11" name="Freeform 6"/>
            <p:cNvSpPr>
              <a:spLocks noEditPoints="1"/>
            </p:cNvSpPr>
            <p:nvPr/>
          </p:nvSpPr>
          <p:spPr bwMode="auto">
            <a:xfrm>
              <a:off x="4583263" y="3654021"/>
              <a:ext cx="3024095" cy="3024095"/>
            </a:xfrm>
            <a:custGeom>
              <a:avLst/>
              <a:gdLst>
                <a:gd name="T0" fmla="*/ 462 w 924"/>
                <a:gd name="T1" fmla="*/ 891 h 924"/>
                <a:gd name="T2" fmla="*/ 32 w 924"/>
                <a:gd name="T3" fmla="*/ 462 h 924"/>
                <a:gd name="T4" fmla="*/ 462 w 924"/>
                <a:gd name="T5" fmla="*/ 32 h 924"/>
                <a:gd name="T6" fmla="*/ 892 w 924"/>
                <a:gd name="T7" fmla="*/ 462 h 924"/>
                <a:gd name="T8" fmla="*/ 462 w 924"/>
                <a:gd name="T9" fmla="*/ 891 h 924"/>
                <a:gd name="T10" fmla="*/ 462 w 924"/>
                <a:gd name="T11" fmla="*/ 0 h 924"/>
                <a:gd name="T12" fmla="*/ 0 w 924"/>
                <a:gd name="T13" fmla="*/ 462 h 924"/>
                <a:gd name="T14" fmla="*/ 462 w 924"/>
                <a:gd name="T15" fmla="*/ 924 h 924"/>
                <a:gd name="T16" fmla="*/ 924 w 924"/>
                <a:gd name="T17" fmla="*/ 462 h 924"/>
                <a:gd name="T18" fmla="*/ 462 w 924"/>
                <a:gd name="T19"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4" h="924">
                  <a:moveTo>
                    <a:pt x="462" y="891"/>
                  </a:moveTo>
                  <a:cubicBezTo>
                    <a:pt x="225" y="891"/>
                    <a:pt x="32" y="699"/>
                    <a:pt x="32" y="462"/>
                  </a:cubicBezTo>
                  <a:cubicBezTo>
                    <a:pt x="32" y="225"/>
                    <a:pt x="225" y="32"/>
                    <a:pt x="462" y="32"/>
                  </a:cubicBezTo>
                  <a:cubicBezTo>
                    <a:pt x="699" y="32"/>
                    <a:pt x="892" y="225"/>
                    <a:pt x="892" y="462"/>
                  </a:cubicBezTo>
                  <a:cubicBezTo>
                    <a:pt x="892" y="699"/>
                    <a:pt x="699" y="891"/>
                    <a:pt x="462" y="891"/>
                  </a:cubicBezTo>
                  <a:moveTo>
                    <a:pt x="462" y="0"/>
                  </a:moveTo>
                  <a:cubicBezTo>
                    <a:pt x="207" y="0"/>
                    <a:pt x="0" y="207"/>
                    <a:pt x="0" y="462"/>
                  </a:cubicBezTo>
                  <a:cubicBezTo>
                    <a:pt x="0" y="717"/>
                    <a:pt x="207" y="924"/>
                    <a:pt x="462" y="924"/>
                  </a:cubicBezTo>
                  <a:cubicBezTo>
                    <a:pt x="717" y="924"/>
                    <a:pt x="924" y="717"/>
                    <a:pt x="924" y="462"/>
                  </a:cubicBezTo>
                  <a:cubicBezTo>
                    <a:pt x="924" y="207"/>
                    <a:pt x="717" y="0"/>
                    <a:pt x="46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12" name="Freeform 7"/>
            <p:cNvSpPr>
              <a:spLocks noEditPoints="1"/>
            </p:cNvSpPr>
            <p:nvPr/>
          </p:nvSpPr>
          <p:spPr bwMode="auto">
            <a:xfrm>
              <a:off x="4793250" y="3864008"/>
              <a:ext cx="2605501" cy="2604120"/>
            </a:xfrm>
            <a:custGeom>
              <a:avLst/>
              <a:gdLst>
                <a:gd name="T0" fmla="*/ 398 w 796"/>
                <a:gd name="T1" fmla="*/ 765 h 796"/>
                <a:gd name="T2" fmla="*/ 31 w 796"/>
                <a:gd name="T3" fmla="*/ 398 h 796"/>
                <a:gd name="T4" fmla="*/ 398 w 796"/>
                <a:gd name="T5" fmla="*/ 31 h 796"/>
                <a:gd name="T6" fmla="*/ 765 w 796"/>
                <a:gd name="T7" fmla="*/ 398 h 796"/>
                <a:gd name="T8" fmla="*/ 398 w 796"/>
                <a:gd name="T9" fmla="*/ 765 h 796"/>
                <a:gd name="T10" fmla="*/ 398 w 796"/>
                <a:gd name="T11" fmla="*/ 0 h 796"/>
                <a:gd name="T12" fmla="*/ 0 w 796"/>
                <a:gd name="T13" fmla="*/ 398 h 796"/>
                <a:gd name="T14" fmla="*/ 398 w 796"/>
                <a:gd name="T15" fmla="*/ 796 h 796"/>
                <a:gd name="T16" fmla="*/ 796 w 796"/>
                <a:gd name="T17" fmla="*/ 398 h 796"/>
                <a:gd name="T18" fmla="*/ 398 w 796"/>
                <a:gd name="T19"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6" h="796">
                  <a:moveTo>
                    <a:pt x="398" y="765"/>
                  </a:moveTo>
                  <a:cubicBezTo>
                    <a:pt x="195" y="765"/>
                    <a:pt x="31" y="601"/>
                    <a:pt x="31" y="398"/>
                  </a:cubicBezTo>
                  <a:cubicBezTo>
                    <a:pt x="31" y="195"/>
                    <a:pt x="195" y="31"/>
                    <a:pt x="398" y="31"/>
                  </a:cubicBezTo>
                  <a:cubicBezTo>
                    <a:pt x="601" y="31"/>
                    <a:pt x="765" y="195"/>
                    <a:pt x="765" y="398"/>
                  </a:cubicBezTo>
                  <a:cubicBezTo>
                    <a:pt x="765" y="601"/>
                    <a:pt x="601" y="765"/>
                    <a:pt x="398" y="765"/>
                  </a:cubicBezTo>
                  <a:moveTo>
                    <a:pt x="398" y="0"/>
                  </a:moveTo>
                  <a:cubicBezTo>
                    <a:pt x="178" y="0"/>
                    <a:pt x="0" y="178"/>
                    <a:pt x="0" y="398"/>
                  </a:cubicBezTo>
                  <a:cubicBezTo>
                    <a:pt x="0" y="618"/>
                    <a:pt x="178" y="796"/>
                    <a:pt x="398" y="796"/>
                  </a:cubicBezTo>
                  <a:cubicBezTo>
                    <a:pt x="618" y="796"/>
                    <a:pt x="796" y="618"/>
                    <a:pt x="796" y="398"/>
                  </a:cubicBezTo>
                  <a:cubicBezTo>
                    <a:pt x="796" y="178"/>
                    <a:pt x="618" y="0"/>
                    <a:pt x="398"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13" name="Freeform 8"/>
            <p:cNvSpPr>
              <a:spLocks noEditPoints="1"/>
            </p:cNvSpPr>
            <p:nvPr/>
          </p:nvSpPr>
          <p:spPr bwMode="auto">
            <a:xfrm>
              <a:off x="4996330" y="4067088"/>
              <a:ext cx="2199341" cy="2197960"/>
            </a:xfrm>
            <a:custGeom>
              <a:avLst/>
              <a:gdLst>
                <a:gd name="T0" fmla="*/ 336 w 672"/>
                <a:gd name="T1" fmla="*/ 639 h 672"/>
                <a:gd name="T2" fmla="*/ 33 w 672"/>
                <a:gd name="T3" fmla="*/ 336 h 672"/>
                <a:gd name="T4" fmla="*/ 336 w 672"/>
                <a:gd name="T5" fmla="*/ 32 h 672"/>
                <a:gd name="T6" fmla="*/ 640 w 672"/>
                <a:gd name="T7" fmla="*/ 336 h 672"/>
                <a:gd name="T8" fmla="*/ 336 w 672"/>
                <a:gd name="T9" fmla="*/ 639 h 672"/>
                <a:gd name="T10" fmla="*/ 336 w 672"/>
                <a:gd name="T11" fmla="*/ 0 h 672"/>
                <a:gd name="T12" fmla="*/ 0 w 672"/>
                <a:gd name="T13" fmla="*/ 336 h 672"/>
                <a:gd name="T14" fmla="*/ 336 w 672"/>
                <a:gd name="T15" fmla="*/ 672 h 672"/>
                <a:gd name="T16" fmla="*/ 672 w 672"/>
                <a:gd name="T17" fmla="*/ 336 h 672"/>
                <a:gd name="T18" fmla="*/ 336 w 672"/>
                <a:gd name="T1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672">
                  <a:moveTo>
                    <a:pt x="336" y="639"/>
                  </a:moveTo>
                  <a:cubicBezTo>
                    <a:pt x="168" y="639"/>
                    <a:pt x="33" y="503"/>
                    <a:pt x="33" y="336"/>
                  </a:cubicBezTo>
                  <a:cubicBezTo>
                    <a:pt x="33" y="168"/>
                    <a:pt x="168" y="32"/>
                    <a:pt x="336" y="32"/>
                  </a:cubicBezTo>
                  <a:cubicBezTo>
                    <a:pt x="504" y="32"/>
                    <a:pt x="640" y="168"/>
                    <a:pt x="640" y="336"/>
                  </a:cubicBezTo>
                  <a:cubicBezTo>
                    <a:pt x="640" y="503"/>
                    <a:pt x="504" y="639"/>
                    <a:pt x="336" y="639"/>
                  </a:cubicBezTo>
                  <a:moveTo>
                    <a:pt x="336" y="0"/>
                  </a:moveTo>
                  <a:cubicBezTo>
                    <a:pt x="151" y="0"/>
                    <a:pt x="0" y="150"/>
                    <a:pt x="0" y="336"/>
                  </a:cubicBezTo>
                  <a:cubicBezTo>
                    <a:pt x="0" y="521"/>
                    <a:pt x="151" y="672"/>
                    <a:pt x="336" y="672"/>
                  </a:cubicBezTo>
                  <a:cubicBezTo>
                    <a:pt x="521" y="672"/>
                    <a:pt x="672" y="521"/>
                    <a:pt x="672" y="336"/>
                  </a:cubicBezTo>
                  <a:cubicBezTo>
                    <a:pt x="672" y="150"/>
                    <a:pt x="521" y="0"/>
                    <a:pt x="336"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14" name="Freeform 9"/>
            <p:cNvSpPr>
              <a:spLocks noEditPoints="1"/>
            </p:cNvSpPr>
            <p:nvPr/>
          </p:nvSpPr>
          <p:spPr bwMode="auto">
            <a:xfrm>
              <a:off x="5204936" y="4275694"/>
              <a:ext cx="1780748" cy="1780748"/>
            </a:xfrm>
            <a:custGeom>
              <a:avLst/>
              <a:gdLst>
                <a:gd name="T0" fmla="*/ 272 w 544"/>
                <a:gd name="T1" fmla="*/ 513 h 544"/>
                <a:gd name="T2" fmla="*/ 31 w 544"/>
                <a:gd name="T3" fmla="*/ 272 h 544"/>
                <a:gd name="T4" fmla="*/ 272 w 544"/>
                <a:gd name="T5" fmla="*/ 31 h 544"/>
                <a:gd name="T6" fmla="*/ 513 w 544"/>
                <a:gd name="T7" fmla="*/ 272 h 544"/>
                <a:gd name="T8" fmla="*/ 272 w 544"/>
                <a:gd name="T9" fmla="*/ 513 h 544"/>
                <a:gd name="T10" fmla="*/ 272 w 544"/>
                <a:gd name="T11" fmla="*/ 0 h 544"/>
                <a:gd name="T12" fmla="*/ 0 w 544"/>
                <a:gd name="T13" fmla="*/ 272 h 544"/>
                <a:gd name="T14" fmla="*/ 272 w 544"/>
                <a:gd name="T15" fmla="*/ 544 h 544"/>
                <a:gd name="T16" fmla="*/ 544 w 544"/>
                <a:gd name="T17" fmla="*/ 272 h 544"/>
                <a:gd name="T18" fmla="*/ 272 w 544"/>
                <a:gd name="T1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4" h="544">
                  <a:moveTo>
                    <a:pt x="272" y="513"/>
                  </a:moveTo>
                  <a:cubicBezTo>
                    <a:pt x="139" y="513"/>
                    <a:pt x="31" y="405"/>
                    <a:pt x="31" y="272"/>
                  </a:cubicBezTo>
                  <a:cubicBezTo>
                    <a:pt x="31" y="139"/>
                    <a:pt x="139" y="31"/>
                    <a:pt x="272" y="31"/>
                  </a:cubicBezTo>
                  <a:cubicBezTo>
                    <a:pt x="405" y="31"/>
                    <a:pt x="513" y="139"/>
                    <a:pt x="513" y="272"/>
                  </a:cubicBezTo>
                  <a:cubicBezTo>
                    <a:pt x="513" y="405"/>
                    <a:pt x="405" y="513"/>
                    <a:pt x="272" y="513"/>
                  </a:cubicBezTo>
                  <a:moveTo>
                    <a:pt x="272" y="0"/>
                  </a:moveTo>
                  <a:cubicBezTo>
                    <a:pt x="122" y="0"/>
                    <a:pt x="0" y="121"/>
                    <a:pt x="0" y="272"/>
                  </a:cubicBezTo>
                  <a:cubicBezTo>
                    <a:pt x="0" y="422"/>
                    <a:pt x="122" y="544"/>
                    <a:pt x="272" y="544"/>
                  </a:cubicBezTo>
                  <a:cubicBezTo>
                    <a:pt x="422" y="544"/>
                    <a:pt x="544" y="422"/>
                    <a:pt x="544" y="272"/>
                  </a:cubicBezTo>
                  <a:cubicBezTo>
                    <a:pt x="544" y="121"/>
                    <a:pt x="422" y="0"/>
                    <a:pt x="27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grpSp>
      <p:sp>
        <p:nvSpPr>
          <p:cNvPr id="15" name="Freeform 13"/>
          <p:cNvSpPr>
            <a:spLocks/>
          </p:cNvSpPr>
          <p:nvPr/>
        </p:nvSpPr>
        <p:spPr bwMode="auto">
          <a:xfrm>
            <a:off x="3317257" y="3649194"/>
            <a:ext cx="778128" cy="1344886"/>
          </a:xfrm>
          <a:custGeom>
            <a:avLst/>
            <a:gdLst>
              <a:gd name="T0" fmla="*/ 103 w 317"/>
              <a:gd name="T1" fmla="*/ 310 h 548"/>
              <a:gd name="T2" fmla="*/ 56 w 317"/>
              <a:gd name="T3" fmla="*/ 21 h 548"/>
              <a:gd name="T4" fmla="*/ 56 w 317"/>
              <a:gd name="T5" fmla="*/ 21 h 548"/>
              <a:gd name="T6" fmla="*/ 56 w 317"/>
              <a:gd name="T7" fmla="*/ 19 h 548"/>
              <a:gd name="T8" fmla="*/ 37 w 317"/>
              <a:gd name="T9" fmla="*/ 0 h 548"/>
              <a:gd name="T10" fmla="*/ 18 w 317"/>
              <a:gd name="T11" fmla="*/ 14 h 548"/>
              <a:gd name="T12" fmla="*/ 18 w 317"/>
              <a:gd name="T13" fmla="*/ 14 h 548"/>
              <a:gd name="T14" fmla="*/ 18 w 317"/>
              <a:gd name="T15" fmla="*/ 15 h 548"/>
              <a:gd name="T16" fmla="*/ 18 w 317"/>
              <a:gd name="T17" fmla="*/ 17 h 548"/>
              <a:gd name="T18" fmla="*/ 70 w 317"/>
              <a:gd name="T19" fmla="*/ 328 h 548"/>
              <a:gd name="T20" fmla="*/ 315 w 317"/>
              <a:gd name="T21" fmla="*/ 548 h 548"/>
              <a:gd name="T22" fmla="*/ 317 w 317"/>
              <a:gd name="T23" fmla="*/ 508 h 548"/>
              <a:gd name="T24" fmla="*/ 103 w 317"/>
              <a:gd name="T25" fmla="*/ 31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 h="548">
                <a:moveTo>
                  <a:pt x="103" y="310"/>
                </a:moveTo>
                <a:cubicBezTo>
                  <a:pt x="57" y="223"/>
                  <a:pt x="38" y="122"/>
                  <a:pt x="56" y="21"/>
                </a:cubicBezTo>
                <a:cubicBezTo>
                  <a:pt x="56" y="21"/>
                  <a:pt x="56" y="21"/>
                  <a:pt x="56" y="21"/>
                </a:cubicBezTo>
                <a:cubicBezTo>
                  <a:pt x="56" y="20"/>
                  <a:pt x="56" y="20"/>
                  <a:pt x="56" y="19"/>
                </a:cubicBezTo>
                <a:cubicBezTo>
                  <a:pt x="56" y="9"/>
                  <a:pt x="47" y="0"/>
                  <a:pt x="37" y="0"/>
                </a:cubicBezTo>
                <a:cubicBezTo>
                  <a:pt x="28" y="0"/>
                  <a:pt x="20" y="6"/>
                  <a:pt x="18" y="14"/>
                </a:cubicBezTo>
                <a:cubicBezTo>
                  <a:pt x="18" y="14"/>
                  <a:pt x="18" y="14"/>
                  <a:pt x="18" y="14"/>
                </a:cubicBezTo>
                <a:cubicBezTo>
                  <a:pt x="18" y="15"/>
                  <a:pt x="18" y="15"/>
                  <a:pt x="18" y="15"/>
                </a:cubicBezTo>
                <a:cubicBezTo>
                  <a:pt x="18" y="16"/>
                  <a:pt x="18" y="16"/>
                  <a:pt x="18" y="17"/>
                </a:cubicBezTo>
                <a:cubicBezTo>
                  <a:pt x="0" y="126"/>
                  <a:pt x="20" y="235"/>
                  <a:pt x="70" y="328"/>
                </a:cubicBezTo>
                <a:cubicBezTo>
                  <a:pt x="122" y="425"/>
                  <a:pt x="207" y="504"/>
                  <a:pt x="315" y="548"/>
                </a:cubicBezTo>
                <a:cubicBezTo>
                  <a:pt x="317" y="508"/>
                  <a:pt x="317" y="508"/>
                  <a:pt x="317" y="508"/>
                </a:cubicBezTo>
                <a:cubicBezTo>
                  <a:pt x="223" y="466"/>
                  <a:pt x="149" y="395"/>
                  <a:pt x="103" y="31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6" name="Freeform 14"/>
          <p:cNvSpPr>
            <a:spLocks/>
          </p:cNvSpPr>
          <p:nvPr/>
        </p:nvSpPr>
        <p:spPr bwMode="auto">
          <a:xfrm>
            <a:off x="3410512" y="3079327"/>
            <a:ext cx="690057" cy="1816322"/>
          </a:xfrm>
          <a:custGeom>
            <a:avLst/>
            <a:gdLst>
              <a:gd name="T0" fmla="*/ 102 w 281"/>
              <a:gd name="T1" fmla="*/ 522 h 740"/>
              <a:gd name="T2" fmla="*/ 59 w 281"/>
              <a:gd name="T3" fmla="*/ 260 h 740"/>
              <a:gd name="T4" fmla="*/ 74 w 281"/>
              <a:gd name="T5" fmla="*/ 200 h 740"/>
              <a:gd name="T6" fmla="*/ 176 w 281"/>
              <a:gd name="T7" fmla="*/ 37 h 740"/>
              <a:gd name="T8" fmla="*/ 176 w 281"/>
              <a:gd name="T9" fmla="*/ 37 h 740"/>
              <a:gd name="T10" fmla="*/ 183 w 281"/>
              <a:gd name="T11" fmla="*/ 21 h 740"/>
              <a:gd name="T12" fmla="*/ 162 w 281"/>
              <a:gd name="T13" fmla="*/ 0 h 740"/>
              <a:gd name="T14" fmla="*/ 146 w 281"/>
              <a:gd name="T15" fmla="*/ 8 h 740"/>
              <a:gd name="T16" fmla="*/ 34 w 281"/>
              <a:gd name="T17" fmla="*/ 187 h 740"/>
              <a:gd name="T18" fmla="*/ 18 w 281"/>
              <a:gd name="T19" fmla="*/ 253 h 740"/>
              <a:gd name="T20" fmla="*/ 65 w 281"/>
              <a:gd name="T21" fmla="*/ 542 h 740"/>
              <a:gd name="T22" fmla="*/ 279 w 281"/>
              <a:gd name="T23" fmla="*/ 740 h 740"/>
              <a:gd name="T24" fmla="*/ 281 w 281"/>
              <a:gd name="T25" fmla="*/ 695 h 740"/>
              <a:gd name="T26" fmla="*/ 102 w 281"/>
              <a:gd name="T27" fmla="*/ 52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1" h="740">
                <a:moveTo>
                  <a:pt x="102" y="522"/>
                </a:moveTo>
                <a:cubicBezTo>
                  <a:pt x="60" y="444"/>
                  <a:pt x="43" y="352"/>
                  <a:pt x="59" y="260"/>
                </a:cubicBezTo>
                <a:cubicBezTo>
                  <a:pt x="62" y="240"/>
                  <a:pt x="67" y="220"/>
                  <a:pt x="74" y="200"/>
                </a:cubicBezTo>
                <a:cubicBezTo>
                  <a:pt x="95" y="136"/>
                  <a:pt x="131" y="81"/>
                  <a:pt x="176" y="37"/>
                </a:cubicBezTo>
                <a:cubicBezTo>
                  <a:pt x="176" y="37"/>
                  <a:pt x="176" y="37"/>
                  <a:pt x="176" y="37"/>
                </a:cubicBezTo>
                <a:cubicBezTo>
                  <a:pt x="180" y="33"/>
                  <a:pt x="183" y="27"/>
                  <a:pt x="183" y="21"/>
                </a:cubicBezTo>
                <a:cubicBezTo>
                  <a:pt x="183" y="9"/>
                  <a:pt x="174" y="0"/>
                  <a:pt x="162" y="0"/>
                </a:cubicBezTo>
                <a:cubicBezTo>
                  <a:pt x="155" y="0"/>
                  <a:pt x="150" y="3"/>
                  <a:pt x="146" y="8"/>
                </a:cubicBezTo>
                <a:cubicBezTo>
                  <a:pt x="96" y="56"/>
                  <a:pt x="57" y="117"/>
                  <a:pt x="34" y="187"/>
                </a:cubicBezTo>
                <a:cubicBezTo>
                  <a:pt x="27" y="209"/>
                  <a:pt x="21" y="231"/>
                  <a:pt x="18" y="253"/>
                </a:cubicBezTo>
                <a:cubicBezTo>
                  <a:pt x="0" y="354"/>
                  <a:pt x="19" y="455"/>
                  <a:pt x="65" y="542"/>
                </a:cubicBezTo>
                <a:cubicBezTo>
                  <a:pt x="111" y="627"/>
                  <a:pt x="185" y="698"/>
                  <a:pt x="279" y="740"/>
                </a:cubicBezTo>
                <a:cubicBezTo>
                  <a:pt x="281" y="695"/>
                  <a:pt x="281" y="695"/>
                  <a:pt x="281" y="695"/>
                </a:cubicBezTo>
                <a:cubicBezTo>
                  <a:pt x="203" y="656"/>
                  <a:pt x="141" y="595"/>
                  <a:pt x="102" y="522"/>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7" name="Freeform 15"/>
          <p:cNvSpPr>
            <a:spLocks/>
          </p:cNvSpPr>
          <p:nvPr/>
        </p:nvSpPr>
        <p:spPr bwMode="auto">
          <a:xfrm>
            <a:off x="3396002" y="4429397"/>
            <a:ext cx="694202" cy="672443"/>
          </a:xfrm>
          <a:custGeom>
            <a:avLst/>
            <a:gdLst>
              <a:gd name="T0" fmla="*/ 38 w 283"/>
              <a:gd name="T1" fmla="*/ 10 h 274"/>
              <a:gd name="T2" fmla="*/ 37 w 283"/>
              <a:gd name="T3" fmla="*/ 10 h 274"/>
              <a:gd name="T4" fmla="*/ 20 w 283"/>
              <a:gd name="T5" fmla="*/ 0 h 274"/>
              <a:gd name="T6" fmla="*/ 0 w 283"/>
              <a:gd name="T7" fmla="*/ 21 h 274"/>
              <a:gd name="T8" fmla="*/ 3 w 283"/>
              <a:gd name="T9" fmla="*/ 32 h 274"/>
              <a:gd name="T10" fmla="*/ 281 w 283"/>
              <a:gd name="T11" fmla="*/ 274 h 274"/>
              <a:gd name="T12" fmla="*/ 283 w 283"/>
              <a:gd name="T13" fmla="*/ 230 h 274"/>
              <a:gd name="T14" fmla="*/ 38 w 283"/>
              <a:gd name="T15" fmla="*/ 1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74">
                <a:moveTo>
                  <a:pt x="38" y="10"/>
                </a:moveTo>
                <a:cubicBezTo>
                  <a:pt x="37" y="10"/>
                  <a:pt x="37" y="10"/>
                  <a:pt x="37" y="10"/>
                </a:cubicBezTo>
                <a:cubicBezTo>
                  <a:pt x="34" y="4"/>
                  <a:pt x="27" y="0"/>
                  <a:pt x="20" y="0"/>
                </a:cubicBezTo>
                <a:cubicBezTo>
                  <a:pt x="9" y="0"/>
                  <a:pt x="0" y="10"/>
                  <a:pt x="0" y="21"/>
                </a:cubicBezTo>
                <a:cubicBezTo>
                  <a:pt x="0" y="25"/>
                  <a:pt x="1" y="29"/>
                  <a:pt x="3" y="32"/>
                </a:cubicBezTo>
                <a:cubicBezTo>
                  <a:pt x="62" y="140"/>
                  <a:pt x="158" y="228"/>
                  <a:pt x="281" y="274"/>
                </a:cubicBezTo>
                <a:cubicBezTo>
                  <a:pt x="283" y="230"/>
                  <a:pt x="283" y="230"/>
                  <a:pt x="283" y="230"/>
                </a:cubicBezTo>
                <a:cubicBezTo>
                  <a:pt x="175" y="186"/>
                  <a:pt x="90" y="107"/>
                  <a:pt x="38" y="1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8" name="Freeform 16"/>
          <p:cNvSpPr>
            <a:spLocks/>
          </p:cNvSpPr>
          <p:nvPr/>
        </p:nvSpPr>
        <p:spPr bwMode="auto">
          <a:xfrm>
            <a:off x="4945005" y="3253396"/>
            <a:ext cx="828898" cy="1760372"/>
          </a:xfrm>
          <a:custGeom>
            <a:avLst/>
            <a:gdLst>
              <a:gd name="T0" fmla="*/ 257 w 338"/>
              <a:gd name="T1" fmla="*/ 11 h 717"/>
              <a:gd name="T2" fmla="*/ 254 w 338"/>
              <a:gd name="T3" fmla="*/ 7 h 717"/>
              <a:gd name="T4" fmla="*/ 254 w 338"/>
              <a:gd name="T5" fmla="*/ 6 h 717"/>
              <a:gd name="T6" fmla="*/ 239 w 338"/>
              <a:gd name="T7" fmla="*/ 0 h 717"/>
              <a:gd name="T8" fmla="*/ 220 w 338"/>
              <a:gd name="T9" fmla="*/ 19 h 717"/>
              <a:gd name="T10" fmla="*/ 224 w 338"/>
              <a:gd name="T11" fmla="*/ 29 h 717"/>
              <a:gd name="T12" fmla="*/ 223 w 338"/>
              <a:gd name="T13" fmla="*/ 29 h 717"/>
              <a:gd name="T14" fmla="*/ 275 w 338"/>
              <a:gd name="T15" fmla="*/ 353 h 717"/>
              <a:gd name="T16" fmla="*/ 263 w 338"/>
              <a:gd name="T17" fmla="*/ 399 h 717"/>
              <a:gd name="T18" fmla="*/ 3 w 338"/>
              <a:gd name="T19" fmla="*/ 675 h 717"/>
              <a:gd name="T20" fmla="*/ 0 w 338"/>
              <a:gd name="T21" fmla="*/ 717 h 717"/>
              <a:gd name="T22" fmla="*/ 299 w 338"/>
              <a:gd name="T23" fmla="*/ 411 h 717"/>
              <a:gd name="T24" fmla="*/ 304 w 338"/>
              <a:gd name="T25" fmla="*/ 396 h 717"/>
              <a:gd name="T26" fmla="*/ 307 w 338"/>
              <a:gd name="T27" fmla="*/ 385 h 717"/>
              <a:gd name="T28" fmla="*/ 308 w 338"/>
              <a:gd name="T29" fmla="*/ 381 h 717"/>
              <a:gd name="T30" fmla="*/ 314 w 338"/>
              <a:gd name="T31" fmla="*/ 352 h 717"/>
              <a:gd name="T32" fmla="*/ 315 w 338"/>
              <a:gd name="T33" fmla="*/ 347 h 717"/>
              <a:gd name="T34" fmla="*/ 257 w 338"/>
              <a:gd name="T35" fmla="*/ 11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717">
                <a:moveTo>
                  <a:pt x="257" y="11"/>
                </a:moveTo>
                <a:cubicBezTo>
                  <a:pt x="256" y="10"/>
                  <a:pt x="255" y="8"/>
                  <a:pt x="254" y="7"/>
                </a:cubicBezTo>
                <a:cubicBezTo>
                  <a:pt x="254" y="6"/>
                  <a:pt x="254" y="6"/>
                  <a:pt x="254" y="6"/>
                </a:cubicBezTo>
                <a:cubicBezTo>
                  <a:pt x="250" y="2"/>
                  <a:pt x="245" y="0"/>
                  <a:pt x="239" y="0"/>
                </a:cubicBezTo>
                <a:cubicBezTo>
                  <a:pt x="229" y="0"/>
                  <a:pt x="220" y="8"/>
                  <a:pt x="220" y="19"/>
                </a:cubicBezTo>
                <a:cubicBezTo>
                  <a:pt x="220" y="22"/>
                  <a:pt x="222" y="26"/>
                  <a:pt x="224" y="29"/>
                </a:cubicBezTo>
                <a:cubicBezTo>
                  <a:pt x="223" y="29"/>
                  <a:pt x="223" y="29"/>
                  <a:pt x="223" y="29"/>
                </a:cubicBezTo>
                <a:cubicBezTo>
                  <a:pt x="279" y="124"/>
                  <a:pt x="300" y="239"/>
                  <a:pt x="275" y="353"/>
                </a:cubicBezTo>
                <a:cubicBezTo>
                  <a:pt x="272" y="368"/>
                  <a:pt x="268" y="384"/>
                  <a:pt x="263" y="399"/>
                </a:cubicBezTo>
                <a:cubicBezTo>
                  <a:pt x="220" y="530"/>
                  <a:pt x="122" y="627"/>
                  <a:pt x="3" y="675"/>
                </a:cubicBezTo>
                <a:cubicBezTo>
                  <a:pt x="0" y="717"/>
                  <a:pt x="0" y="717"/>
                  <a:pt x="0" y="717"/>
                </a:cubicBezTo>
                <a:cubicBezTo>
                  <a:pt x="136" y="668"/>
                  <a:pt x="250" y="559"/>
                  <a:pt x="299" y="411"/>
                </a:cubicBezTo>
                <a:cubicBezTo>
                  <a:pt x="301" y="406"/>
                  <a:pt x="302" y="401"/>
                  <a:pt x="304" y="396"/>
                </a:cubicBezTo>
                <a:cubicBezTo>
                  <a:pt x="305" y="392"/>
                  <a:pt x="306" y="389"/>
                  <a:pt x="307" y="385"/>
                </a:cubicBezTo>
                <a:cubicBezTo>
                  <a:pt x="307" y="384"/>
                  <a:pt x="307" y="383"/>
                  <a:pt x="308" y="381"/>
                </a:cubicBezTo>
                <a:cubicBezTo>
                  <a:pt x="310" y="372"/>
                  <a:pt x="313" y="362"/>
                  <a:pt x="314" y="352"/>
                </a:cubicBezTo>
                <a:cubicBezTo>
                  <a:pt x="315" y="351"/>
                  <a:pt x="315" y="349"/>
                  <a:pt x="315" y="347"/>
                </a:cubicBezTo>
                <a:cubicBezTo>
                  <a:pt x="338" y="229"/>
                  <a:pt x="315" y="110"/>
                  <a:pt x="257" y="11"/>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9" name="Freeform 17"/>
          <p:cNvSpPr>
            <a:spLocks/>
          </p:cNvSpPr>
          <p:nvPr/>
        </p:nvSpPr>
        <p:spPr bwMode="auto">
          <a:xfrm>
            <a:off x="4826887" y="2836875"/>
            <a:ext cx="853764" cy="2073280"/>
          </a:xfrm>
          <a:custGeom>
            <a:avLst/>
            <a:gdLst>
              <a:gd name="T0" fmla="*/ 271 w 348"/>
              <a:gd name="T1" fmla="*/ 199 h 845"/>
              <a:gd name="T2" fmla="*/ 25 w 348"/>
              <a:gd name="T3" fmla="*/ 1 h 845"/>
              <a:gd name="T4" fmla="*/ 25 w 348"/>
              <a:gd name="T5" fmla="*/ 1 h 845"/>
              <a:gd name="T6" fmla="*/ 21 w 348"/>
              <a:gd name="T7" fmla="*/ 0 h 845"/>
              <a:gd name="T8" fmla="*/ 0 w 348"/>
              <a:gd name="T9" fmla="*/ 21 h 845"/>
              <a:gd name="T10" fmla="*/ 17 w 348"/>
              <a:gd name="T11" fmla="*/ 42 h 845"/>
              <a:gd name="T12" fmla="*/ 238 w 348"/>
              <a:gd name="T13" fmla="*/ 225 h 845"/>
              <a:gd name="T14" fmla="*/ 280 w 348"/>
              <a:gd name="T15" fmla="*/ 525 h 845"/>
              <a:gd name="T16" fmla="*/ 271 w 348"/>
              <a:gd name="T17" fmla="*/ 556 h 845"/>
              <a:gd name="T18" fmla="*/ 55 w 348"/>
              <a:gd name="T19" fmla="*/ 798 h 845"/>
              <a:gd name="T20" fmla="*/ 51 w 348"/>
              <a:gd name="T21" fmla="*/ 845 h 845"/>
              <a:gd name="T22" fmla="*/ 311 w 348"/>
              <a:gd name="T23" fmla="*/ 569 h 845"/>
              <a:gd name="T24" fmla="*/ 323 w 348"/>
              <a:gd name="T25" fmla="*/ 523 h 845"/>
              <a:gd name="T26" fmla="*/ 271 w 348"/>
              <a:gd name="T27" fmla="*/ 199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8" h="845">
                <a:moveTo>
                  <a:pt x="271" y="199"/>
                </a:moveTo>
                <a:cubicBezTo>
                  <a:pt x="218" y="109"/>
                  <a:pt x="133" y="36"/>
                  <a:pt x="25" y="1"/>
                </a:cubicBezTo>
                <a:cubicBezTo>
                  <a:pt x="25" y="1"/>
                  <a:pt x="25" y="1"/>
                  <a:pt x="25" y="1"/>
                </a:cubicBezTo>
                <a:cubicBezTo>
                  <a:pt x="24" y="1"/>
                  <a:pt x="22" y="0"/>
                  <a:pt x="21" y="0"/>
                </a:cubicBezTo>
                <a:cubicBezTo>
                  <a:pt x="9" y="0"/>
                  <a:pt x="0" y="10"/>
                  <a:pt x="0" y="21"/>
                </a:cubicBezTo>
                <a:cubicBezTo>
                  <a:pt x="0" y="32"/>
                  <a:pt x="7" y="40"/>
                  <a:pt x="17" y="42"/>
                </a:cubicBezTo>
                <a:cubicBezTo>
                  <a:pt x="114" y="75"/>
                  <a:pt x="190" y="142"/>
                  <a:pt x="238" y="225"/>
                </a:cubicBezTo>
                <a:cubicBezTo>
                  <a:pt x="288" y="313"/>
                  <a:pt x="306" y="420"/>
                  <a:pt x="280" y="525"/>
                </a:cubicBezTo>
                <a:cubicBezTo>
                  <a:pt x="277" y="535"/>
                  <a:pt x="274" y="545"/>
                  <a:pt x="271" y="556"/>
                </a:cubicBezTo>
                <a:cubicBezTo>
                  <a:pt x="234" y="667"/>
                  <a:pt x="154" y="752"/>
                  <a:pt x="55" y="798"/>
                </a:cubicBezTo>
                <a:cubicBezTo>
                  <a:pt x="51" y="845"/>
                  <a:pt x="51" y="845"/>
                  <a:pt x="51" y="845"/>
                </a:cubicBezTo>
                <a:cubicBezTo>
                  <a:pt x="170" y="797"/>
                  <a:pt x="268" y="700"/>
                  <a:pt x="311" y="569"/>
                </a:cubicBezTo>
                <a:cubicBezTo>
                  <a:pt x="316" y="554"/>
                  <a:pt x="320" y="538"/>
                  <a:pt x="323" y="523"/>
                </a:cubicBezTo>
                <a:cubicBezTo>
                  <a:pt x="348" y="409"/>
                  <a:pt x="327" y="294"/>
                  <a:pt x="271" y="19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20" name="Freeform 18"/>
          <p:cNvSpPr>
            <a:spLocks/>
          </p:cNvSpPr>
          <p:nvPr/>
        </p:nvSpPr>
        <p:spPr bwMode="auto">
          <a:xfrm>
            <a:off x="4934644" y="4068824"/>
            <a:ext cx="885884" cy="1052700"/>
          </a:xfrm>
          <a:custGeom>
            <a:avLst/>
            <a:gdLst>
              <a:gd name="T0" fmla="*/ 340 w 361"/>
              <a:gd name="T1" fmla="*/ 0 h 429"/>
              <a:gd name="T2" fmla="*/ 319 w 361"/>
              <a:gd name="T3" fmla="*/ 15 h 429"/>
              <a:gd name="T4" fmla="*/ 319 w 361"/>
              <a:gd name="T5" fmla="*/ 20 h 429"/>
              <a:gd name="T6" fmla="*/ 318 w 361"/>
              <a:gd name="T7" fmla="*/ 20 h 429"/>
              <a:gd name="T8" fmla="*/ 312 w 361"/>
              <a:gd name="T9" fmla="*/ 49 h 429"/>
              <a:gd name="T10" fmla="*/ 311 w 361"/>
              <a:gd name="T11" fmla="*/ 53 h 429"/>
              <a:gd name="T12" fmla="*/ 308 w 361"/>
              <a:gd name="T13" fmla="*/ 64 h 429"/>
              <a:gd name="T14" fmla="*/ 303 w 361"/>
              <a:gd name="T15" fmla="*/ 79 h 429"/>
              <a:gd name="T16" fmla="*/ 4 w 361"/>
              <a:gd name="T17" fmla="*/ 385 h 429"/>
              <a:gd name="T18" fmla="*/ 0 w 361"/>
              <a:gd name="T19" fmla="*/ 429 h 429"/>
              <a:gd name="T20" fmla="*/ 342 w 361"/>
              <a:gd name="T21" fmla="*/ 92 h 429"/>
              <a:gd name="T22" fmla="*/ 358 w 361"/>
              <a:gd name="T23" fmla="*/ 33 h 429"/>
              <a:gd name="T24" fmla="*/ 361 w 361"/>
              <a:gd name="T25" fmla="*/ 22 h 429"/>
              <a:gd name="T26" fmla="*/ 340 w 361"/>
              <a:gd name="T27"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429">
                <a:moveTo>
                  <a:pt x="340" y="0"/>
                </a:moveTo>
                <a:cubicBezTo>
                  <a:pt x="330" y="0"/>
                  <a:pt x="322" y="7"/>
                  <a:pt x="319" y="15"/>
                </a:cubicBezTo>
                <a:cubicBezTo>
                  <a:pt x="319" y="17"/>
                  <a:pt x="319" y="18"/>
                  <a:pt x="319" y="20"/>
                </a:cubicBezTo>
                <a:cubicBezTo>
                  <a:pt x="318" y="20"/>
                  <a:pt x="318" y="20"/>
                  <a:pt x="318" y="20"/>
                </a:cubicBezTo>
                <a:cubicBezTo>
                  <a:pt x="317" y="30"/>
                  <a:pt x="314" y="40"/>
                  <a:pt x="312" y="49"/>
                </a:cubicBezTo>
                <a:cubicBezTo>
                  <a:pt x="311" y="51"/>
                  <a:pt x="311" y="52"/>
                  <a:pt x="311" y="53"/>
                </a:cubicBezTo>
                <a:cubicBezTo>
                  <a:pt x="310" y="57"/>
                  <a:pt x="309" y="60"/>
                  <a:pt x="308" y="64"/>
                </a:cubicBezTo>
                <a:cubicBezTo>
                  <a:pt x="306" y="69"/>
                  <a:pt x="305" y="74"/>
                  <a:pt x="303" y="79"/>
                </a:cubicBezTo>
                <a:cubicBezTo>
                  <a:pt x="254" y="227"/>
                  <a:pt x="140" y="336"/>
                  <a:pt x="4" y="385"/>
                </a:cubicBezTo>
                <a:cubicBezTo>
                  <a:pt x="0" y="429"/>
                  <a:pt x="0" y="429"/>
                  <a:pt x="0" y="429"/>
                </a:cubicBezTo>
                <a:cubicBezTo>
                  <a:pt x="156" y="380"/>
                  <a:pt x="287" y="259"/>
                  <a:pt x="342" y="92"/>
                </a:cubicBezTo>
                <a:cubicBezTo>
                  <a:pt x="348" y="72"/>
                  <a:pt x="354" y="53"/>
                  <a:pt x="358" y="33"/>
                </a:cubicBezTo>
                <a:cubicBezTo>
                  <a:pt x="360" y="30"/>
                  <a:pt x="361" y="26"/>
                  <a:pt x="361" y="22"/>
                </a:cubicBezTo>
                <a:cubicBezTo>
                  <a:pt x="361" y="10"/>
                  <a:pt x="351" y="0"/>
                  <a:pt x="340" y="0"/>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21" name="Freeform 20"/>
          <p:cNvSpPr>
            <a:spLocks/>
          </p:cNvSpPr>
          <p:nvPr/>
        </p:nvSpPr>
        <p:spPr bwMode="auto">
          <a:xfrm>
            <a:off x="4471497" y="4628331"/>
            <a:ext cx="14506" cy="31084"/>
          </a:xfrm>
          <a:custGeom>
            <a:avLst/>
            <a:gdLst>
              <a:gd name="T0" fmla="*/ 0 w 6"/>
              <a:gd name="T1" fmla="*/ 0 h 13"/>
              <a:gd name="T2" fmla="*/ 6 w 6"/>
              <a:gd name="T3" fmla="*/ 13 h 13"/>
              <a:gd name="T4" fmla="*/ 0 w 6"/>
              <a:gd name="T5" fmla="*/ 0 h 13"/>
            </a:gdLst>
            <a:ahLst/>
            <a:cxnLst>
              <a:cxn ang="0">
                <a:pos x="T0" y="T1"/>
              </a:cxn>
              <a:cxn ang="0">
                <a:pos x="T2" y="T3"/>
              </a:cxn>
              <a:cxn ang="0">
                <a:pos x="T4" y="T5"/>
              </a:cxn>
            </a:cxnLst>
            <a:rect l="0" t="0" r="r" b="b"/>
            <a:pathLst>
              <a:path w="6" h="13">
                <a:moveTo>
                  <a:pt x="0" y="0"/>
                </a:moveTo>
                <a:cubicBezTo>
                  <a:pt x="2" y="4"/>
                  <a:pt x="4" y="8"/>
                  <a:pt x="6" y="13"/>
                </a:cubicBezTo>
                <a:cubicBezTo>
                  <a:pt x="4" y="8"/>
                  <a:pt x="2" y="4"/>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600" b="1">
              <a:latin typeface="Agency FB" panose="020B0503020202020204" pitchFamily="34" charset="0"/>
            </a:endParaRPr>
          </a:p>
        </p:txBody>
      </p:sp>
      <p:sp>
        <p:nvSpPr>
          <p:cNvPr id="22" name="Rectangle 31"/>
          <p:cNvSpPr>
            <a:spLocks noChangeArrowheads="1"/>
          </p:cNvSpPr>
          <p:nvPr/>
        </p:nvSpPr>
        <p:spPr bwMode="auto">
          <a:xfrm>
            <a:off x="4505693" y="4703968"/>
            <a:ext cx="1037" cy="2072"/>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600" b="1">
              <a:latin typeface="Agency FB" panose="020B0503020202020204" pitchFamily="34" charset="0"/>
            </a:endParaRPr>
          </a:p>
        </p:txBody>
      </p:sp>
      <p:sp>
        <p:nvSpPr>
          <p:cNvPr id="23" name="Freeform 131"/>
          <p:cNvSpPr>
            <a:spLocks noEditPoints="1"/>
          </p:cNvSpPr>
          <p:nvPr/>
        </p:nvSpPr>
        <p:spPr bwMode="auto">
          <a:xfrm>
            <a:off x="3848612" y="3354746"/>
            <a:ext cx="1502467" cy="1789575"/>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a:latin typeface="Agency FB" panose="020B0503020202020204" pitchFamily="34" charset="0"/>
            </a:endParaRPr>
          </a:p>
        </p:txBody>
      </p:sp>
    </p:spTree>
    <p:extLst>
      <p:ext uri="{BB962C8B-B14F-4D97-AF65-F5344CB8AC3E}">
        <p14:creationId xmlns:p14="http://schemas.microsoft.com/office/powerpoint/2010/main" val="182811419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4" y="6382589"/>
            <a:ext cx="877163" cy="369332"/>
          </a:xfrm>
          <a:prstGeom prst="rect">
            <a:avLst/>
          </a:prstGeom>
          <a:noFill/>
        </p:spPr>
        <p:txBody>
          <a:bodyPr wrap="none" rtlCol="0">
            <a:spAutoFit/>
          </a:bodyPr>
          <a:lstStyle/>
          <a:p>
            <a:r>
              <a:rPr lang="zh-CN" altLang="en-US" dirty="0"/>
              <a:t>延时符</a:t>
            </a:r>
          </a:p>
        </p:txBody>
      </p:sp>
      <p:grpSp>
        <p:nvGrpSpPr>
          <p:cNvPr id="28" name="组合 27"/>
          <p:cNvGrpSpPr/>
          <p:nvPr/>
        </p:nvGrpSpPr>
        <p:grpSpPr>
          <a:xfrm>
            <a:off x="2454437" y="1563638"/>
            <a:ext cx="1197175" cy="1197175"/>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411760" y="1822632"/>
            <a:ext cx="1257356" cy="677108"/>
          </a:xfrm>
          <a:prstGeom prst="rect">
            <a:avLst/>
          </a:prstGeom>
          <a:noFill/>
        </p:spPr>
        <p:txBody>
          <a:bodyPr wrap="square" lIns="0" tIns="0" rIns="0" bIns="0" rtlCol="0">
            <a:spAutoFit/>
          </a:bodyPr>
          <a:lstStyle/>
          <a:p>
            <a:pPr algn="ctr"/>
            <a:r>
              <a:rPr lang="zh-CN" altLang="en-US" sz="4400" b="1" dirty="0">
                <a:solidFill>
                  <a:schemeClr val="accent2"/>
                </a:solidFill>
                <a:latin typeface="微软雅黑" pitchFamily="34" charset="-122"/>
                <a:ea typeface="微软雅黑" pitchFamily="34" charset="-122"/>
              </a:rPr>
              <a:t>谢</a:t>
            </a:r>
          </a:p>
        </p:txBody>
      </p:sp>
      <p:grpSp>
        <p:nvGrpSpPr>
          <p:cNvPr id="32" name="组合 31"/>
          <p:cNvGrpSpPr/>
          <p:nvPr/>
        </p:nvGrpSpPr>
        <p:grpSpPr>
          <a:xfrm>
            <a:off x="3462549" y="1563638"/>
            <a:ext cx="1197175" cy="1197175"/>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419872" y="1822632"/>
            <a:ext cx="1257356" cy="677108"/>
          </a:xfrm>
          <a:prstGeom prst="rect">
            <a:avLst/>
          </a:prstGeom>
          <a:noFill/>
        </p:spPr>
        <p:txBody>
          <a:bodyPr wrap="square" lIns="0" tIns="0" rIns="0" bIns="0" rtlCol="0">
            <a:spAutoFit/>
          </a:bodyPr>
          <a:lstStyle/>
          <a:p>
            <a:pPr algn="ctr"/>
            <a:r>
              <a:rPr lang="zh-CN" altLang="en-US" sz="4400" b="1" dirty="0">
                <a:solidFill>
                  <a:schemeClr val="accent3"/>
                </a:solidFill>
                <a:latin typeface="微软雅黑" pitchFamily="34" charset="-122"/>
                <a:ea typeface="微软雅黑" pitchFamily="34" charset="-122"/>
              </a:rPr>
              <a:t>谢</a:t>
            </a:r>
          </a:p>
        </p:txBody>
      </p:sp>
      <p:grpSp>
        <p:nvGrpSpPr>
          <p:cNvPr id="37" name="组合 36"/>
          <p:cNvGrpSpPr/>
          <p:nvPr/>
        </p:nvGrpSpPr>
        <p:grpSpPr>
          <a:xfrm>
            <a:off x="4398652" y="1563638"/>
            <a:ext cx="1197175" cy="1197175"/>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45"/>
          <p:cNvSpPr txBox="1"/>
          <p:nvPr/>
        </p:nvSpPr>
        <p:spPr>
          <a:xfrm>
            <a:off x="4355976" y="1822632"/>
            <a:ext cx="1257356" cy="677108"/>
          </a:xfrm>
          <a:prstGeom prst="rect">
            <a:avLst/>
          </a:prstGeom>
          <a:noFill/>
        </p:spPr>
        <p:txBody>
          <a:bodyPr wrap="square" lIns="0" tIns="0" rIns="0" bIns="0" rtlCol="0">
            <a:spAutoFit/>
          </a:bodyPr>
          <a:lstStyle/>
          <a:p>
            <a:pPr algn="ctr"/>
            <a:r>
              <a:rPr lang="zh-CN" altLang="en-US" sz="4400" b="1" dirty="0">
                <a:solidFill>
                  <a:schemeClr val="accent4"/>
                </a:solidFill>
                <a:latin typeface="微软雅黑" pitchFamily="34" charset="-122"/>
                <a:ea typeface="微软雅黑" pitchFamily="34" charset="-122"/>
              </a:rPr>
              <a:t>观</a:t>
            </a:r>
          </a:p>
        </p:txBody>
      </p:sp>
      <p:grpSp>
        <p:nvGrpSpPr>
          <p:cNvPr id="47" name="组合 46"/>
          <p:cNvGrpSpPr/>
          <p:nvPr/>
        </p:nvGrpSpPr>
        <p:grpSpPr>
          <a:xfrm>
            <a:off x="5406765" y="1563638"/>
            <a:ext cx="1197175" cy="1197175"/>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5364088" y="1822632"/>
            <a:ext cx="1257356" cy="677108"/>
          </a:xfrm>
          <a:prstGeom prst="rect">
            <a:avLst/>
          </a:prstGeom>
          <a:noFill/>
        </p:spPr>
        <p:txBody>
          <a:bodyPr wrap="square" lIns="0" tIns="0" rIns="0" bIns="0" rtlCol="0">
            <a:spAutoFit/>
          </a:bodyPr>
          <a:lstStyle/>
          <a:p>
            <a:pPr algn="ctr"/>
            <a:r>
              <a:rPr lang="zh-CN" altLang="en-US" sz="4400" b="1" dirty="0">
                <a:solidFill>
                  <a:schemeClr val="accent5"/>
                </a:solidFill>
                <a:latin typeface="微软雅黑" pitchFamily="34" charset="-122"/>
                <a:ea typeface="微软雅黑" pitchFamily="34" charset="-122"/>
              </a:rPr>
              <a:t>看</a:t>
            </a:r>
          </a:p>
        </p:txBody>
      </p:sp>
    </p:spTree>
    <p:custDataLst>
      <p:tags r:id="rId1"/>
    </p:custDataLst>
    <p:extLst>
      <p:ext uri="{BB962C8B-B14F-4D97-AF65-F5344CB8AC3E}">
        <p14:creationId xmlns:p14="http://schemas.microsoft.com/office/powerpoint/2010/main" val="311291490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anim calcmode="lin" valueType="num">
                                      <p:cBhvr>
                                        <p:cTn id="10" dur="500" fill="hold"/>
                                        <p:tgtEl>
                                          <p:spTgt spid="28"/>
                                        </p:tgtEl>
                                        <p:attrNameLst>
                                          <p:attrName>ppt_x</p:attrName>
                                        </p:attrNameLst>
                                      </p:cBhvr>
                                      <p:tavLst>
                                        <p:tav tm="0">
                                          <p:val>
                                            <p:fltVal val="0.5"/>
                                          </p:val>
                                        </p:tav>
                                        <p:tav tm="100000">
                                          <p:val>
                                            <p:strVal val="#ppt_x"/>
                                          </p:val>
                                        </p:tav>
                                      </p:tavLst>
                                    </p:anim>
                                    <p:anim calcmode="lin" valueType="num">
                                      <p:cBhvr>
                                        <p:cTn id="11" dur="500" fill="hold"/>
                                        <p:tgtEl>
                                          <p:spTgt spid="2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anim calcmode="lin" valueType="num">
                                      <p:cBhvr>
                                        <p:cTn id="24" dur="500" fill="hold"/>
                                        <p:tgtEl>
                                          <p:spTgt spid="37"/>
                                        </p:tgtEl>
                                        <p:attrNameLst>
                                          <p:attrName>ppt_x</p:attrName>
                                        </p:attrNameLst>
                                      </p:cBhvr>
                                      <p:tavLst>
                                        <p:tav tm="0">
                                          <p:val>
                                            <p:fltVal val="0.5"/>
                                          </p:val>
                                        </p:tav>
                                        <p:tav tm="100000">
                                          <p:val>
                                            <p:strVal val="#ppt_x"/>
                                          </p:val>
                                        </p:tav>
                                      </p:tavLst>
                                    </p:anim>
                                    <p:anim calcmode="lin" valueType="num">
                                      <p:cBhvr>
                                        <p:cTn id="25" dur="500" fill="hold"/>
                                        <p:tgtEl>
                                          <p:spTgt spid="37"/>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ppt_w</p:attrName>
                                        </p:attrNameLst>
                                      </p:cBhvr>
                                      <p:tavLst>
                                        <p:tav tm="0">
                                          <p:val>
                                            <p:fltVal val="0"/>
                                          </p:val>
                                        </p:tav>
                                        <p:tav tm="100000">
                                          <p:val>
                                            <p:strVal val="#ppt_w"/>
                                          </p:val>
                                        </p:tav>
                                      </p:tavLst>
                                    </p:anim>
                                    <p:anim calcmode="lin" valueType="num">
                                      <p:cBhvr>
                                        <p:cTn id="29" dur="500" fill="hold"/>
                                        <p:tgtEl>
                                          <p:spTgt spid="47"/>
                                        </p:tgtEl>
                                        <p:attrNameLst>
                                          <p:attrName>ppt_h</p:attrName>
                                        </p:attrNameLst>
                                      </p:cBhvr>
                                      <p:tavLst>
                                        <p:tav tm="0">
                                          <p:val>
                                            <p:fltVal val="0"/>
                                          </p:val>
                                        </p:tav>
                                        <p:tav tm="100000">
                                          <p:val>
                                            <p:strVal val="#ppt_h"/>
                                          </p:val>
                                        </p:tav>
                                      </p:tavLst>
                                    </p:anim>
                                    <p:animEffect transition="in" filter="fade">
                                      <p:cBhvr>
                                        <p:cTn id="30" dur="500"/>
                                        <p:tgtEl>
                                          <p:spTgt spid="47"/>
                                        </p:tgtEl>
                                      </p:cBhvr>
                                    </p:animEffect>
                                    <p:anim calcmode="lin" valueType="num">
                                      <p:cBhvr>
                                        <p:cTn id="31" dur="500" fill="hold"/>
                                        <p:tgtEl>
                                          <p:spTgt spid="47"/>
                                        </p:tgtEl>
                                        <p:attrNameLst>
                                          <p:attrName>ppt_x</p:attrName>
                                        </p:attrNameLst>
                                      </p:cBhvr>
                                      <p:tavLst>
                                        <p:tav tm="0">
                                          <p:val>
                                            <p:fltVal val="0.5"/>
                                          </p:val>
                                        </p:tav>
                                        <p:tav tm="100000">
                                          <p:val>
                                            <p:strVal val="#ppt_x"/>
                                          </p:val>
                                        </p:tav>
                                      </p:tavLst>
                                    </p:anim>
                                    <p:anim calcmode="lin" valueType="num">
                                      <p:cBhvr>
                                        <p:cTn id="32" dur="500" fill="hold"/>
                                        <p:tgtEl>
                                          <p:spTgt spid="47"/>
                                        </p:tgtEl>
                                        <p:attrNameLst>
                                          <p:attrName>ppt_y</p:attrName>
                                        </p:attrNameLst>
                                      </p:cBhvr>
                                      <p:tavLst>
                                        <p:tav tm="0">
                                          <p:val>
                                            <p:fltVal val="0.5"/>
                                          </p:val>
                                        </p:tav>
                                        <p:tav tm="100000">
                                          <p:val>
                                            <p:strVal val="#ppt_y"/>
                                          </p:val>
                                        </p:tav>
                                      </p:tavLst>
                                    </p:anim>
                                  </p:childTnLst>
                                </p:cTn>
                              </p:par>
                            </p:childTnLst>
                          </p:cTn>
                        </p:par>
                        <p:par>
                          <p:cTn id="33" fill="hold">
                            <p:stCondLst>
                              <p:cond delay="1250"/>
                            </p:stCondLst>
                            <p:childTnLst>
                              <p:par>
                                <p:cTn id="34" presetID="42"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anim calcmode="lin" valueType="num">
                                      <p:cBhvr>
                                        <p:cTn id="37" dur="500" fill="hold"/>
                                        <p:tgtEl>
                                          <p:spTgt spid="31"/>
                                        </p:tgtEl>
                                        <p:attrNameLst>
                                          <p:attrName>ppt_x</p:attrName>
                                        </p:attrNameLst>
                                      </p:cBhvr>
                                      <p:tavLst>
                                        <p:tav tm="0">
                                          <p:val>
                                            <p:strVal val="#ppt_x"/>
                                          </p:val>
                                        </p:tav>
                                        <p:tav tm="100000">
                                          <p:val>
                                            <p:strVal val="#ppt_x"/>
                                          </p:val>
                                        </p:tav>
                                      </p:tavLst>
                                    </p:anim>
                                    <p:anim calcmode="lin" valueType="num">
                                      <p:cBhvr>
                                        <p:cTn id="38" dur="500" fill="hold"/>
                                        <p:tgtEl>
                                          <p:spTgt spid="3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anim calcmode="lin" valueType="num">
                                      <p:cBhvr>
                                        <p:cTn id="42" dur="500" fill="hold"/>
                                        <p:tgtEl>
                                          <p:spTgt spid="36"/>
                                        </p:tgtEl>
                                        <p:attrNameLst>
                                          <p:attrName>ppt_x</p:attrName>
                                        </p:attrNameLst>
                                      </p:cBhvr>
                                      <p:tavLst>
                                        <p:tav tm="0">
                                          <p:val>
                                            <p:strVal val="#ppt_x"/>
                                          </p:val>
                                        </p:tav>
                                        <p:tav tm="100000">
                                          <p:val>
                                            <p:strVal val="#ppt_x"/>
                                          </p:val>
                                        </p:tav>
                                      </p:tavLst>
                                    </p:anim>
                                    <p:anim calcmode="lin" valueType="num">
                                      <p:cBhvr>
                                        <p:cTn id="43" dur="5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anim calcmode="lin" valueType="num">
                                      <p:cBhvr>
                                        <p:cTn id="47" dur="500" fill="hold"/>
                                        <p:tgtEl>
                                          <p:spTgt spid="46"/>
                                        </p:tgtEl>
                                        <p:attrNameLst>
                                          <p:attrName>ppt_x</p:attrName>
                                        </p:attrNameLst>
                                      </p:cBhvr>
                                      <p:tavLst>
                                        <p:tav tm="0">
                                          <p:val>
                                            <p:strVal val="#ppt_x"/>
                                          </p:val>
                                        </p:tav>
                                        <p:tav tm="100000">
                                          <p:val>
                                            <p:strVal val="#ppt_x"/>
                                          </p:val>
                                        </p:tav>
                                      </p:tavLst>
                                    </p:anim>
                                    <p:anim calcmode="lin" valueType="num">
                                      <p:cBhvr>
                                        <p:cTn id="48" dur="500" fill="hold"/>
                                        <p:tgtEl>
                                          <p:spTgt spid="4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46"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7380312" y="452248"/>
            <a:ext cx="1523362" cy="52721"/>
          </a:xfrm>
          <a:prstGeom prst="rect">
            <a:avLst/>
          </a:prstGeom>
        </p:spPr>
      </p:pic>
      <p:sp>
        <p:nvSpPr>
          <p:cNvPr id="4" name="矩形 3"/>
          <p:cNvSpPr/>
          <p:nvPr/>
        </p:nvSpPr>
        <p:spPr>
          <a:xfrm>
            <a:off x="872680" y="843558"/>
            <a:ext cx="4320413" cy="553998"/>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zh-CN" sz="2000" b="1" kern="0" dirty="0">
                <a:latin typeface="+mn-ea"/>
                <a:ea typeface="+mn-ea"/>
                <a:cs typeface="宋体" panose="02010600030101010101" pitchFamily="2" charset="-122"/>
              </a:rPr>
              <a:t>国家间的关系受到历史条件的局限</a:t>
            </a:r>
            <a:endParaRPr lang="zh-CN" altLang="zh-CN" sz="1400" b="1" kern="100" dirty="0">
              <a:effectLst/>
              <a:latin typeface="+mn-ea"/>
              <a:ea typeface="+mn-ea"/>
            </a:endParaRPr>
          </a:p>
        </p:txBody>
      </p:sp>
      <p:sp>
        <p:nvSpPr>
          <p:cNvPr id="3" name="矩形 2"/>
          <p:cNvSpPr/>
          <p:nvPr/>
        </p:nvSpPr>
        <p:spPr>
          <a:xfrm>
            <a:off x="1187624" y="1707654"/>
            <a:ext cx="184731" cy="369332"/>
          </a:xfrm>
          <a:prstGeom prst="rect">
            <a:avLst/>
          </a:prstGeom>
        </p:spPr>
        <p:txBody>
          <a:bodyPr wrap="none">
            <a:spAutoFit/>
          </a:bodyPr>
          <a:lstStyle/>
          <a:p>
            <a:endParaRPr lang="zh-CN" altLang="en-US" dirty="0"/>
          </a:p>
        </p:txBody>
      </p:sp>
      <p:sp>
        <p:nvSpPr>
          <p:cNvPr id="5" name="矩形 4"/>
          <p:cNvSpPr/>
          <p:nvPr/>
        </p:nvSpPr>
        <p:spPr>
          <a:xfrm>
            <a:off x="3254117" y="1936786"/>
            <a:ext cx="4990291"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zh-CN" sz="2000" dirty="0">
                <a:latin typeface="微软雅黑" panose="020B0503020204020204" pitchFamily="34" charset="-122"/>
                <a:ea typeface="微软雅黑" panose="020B0503020204020204" pitchFamily="34" charset="-122"/>
                <a:cs typeface="宋体" panose="02010600030101010101" pitchFamily="2" charset="-122"/>
              </a:rPr>
              <a:t>人力加上土地，构成了生产的最基本要素</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0" name="组合 9"/>
          <p:cNvGrpSpPr/>
          <p:nvPr/>
        </p:nvGrpSpPr>
        <p:grpSpPr>
          <a:xfrm>
            <a:off x="1217213" y="1747757"/>
            <a:ext cx="751180" cy="751178"/>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12414" y="2162228"/>
            <a:ext cx="2036904" cy="2036900"/>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16" name="组合 15"/>
          <p:cNvGrpSpPr/>
          <p:nvPr/>
        </p:nvGrpSpPr>
        <p:grpSpPr>
          <a:xfrm>
            <a:off x="2175014" y="3607406"/>
            <a:ext cx="948608" cy="94860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49"/>
          <p:cNvSpPr txBox="1"/>
          <p:nvPr/>
        </p:nvSpPr>
        <p:spPr>
          <a:xfrm>
            <a:off x="1097192" y="2766336"/>
            <a:ext cx="1045617" cy="86177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2800" dirty="0">
                <a:solidFill>
                  <a:schemeClr val="accent5"/>
                </a:solidFill>
                <a:cs typeface="宋体" pitchFamily="2" charset="-122"/>
              </a:rPr>
              <a:t>农业时代</a:t>
            </a:r>
            <a:endParaRPr lang="zh-CN" altLang="zh-CN" sz="2800" dirty="0">
              <a:solidFill>
                <a:schemeClr val="accent5"/>
              </a:solidFill>
              <a:cs typeface="宋体" pitchFamily="2" charset="-122"/>
            </a:endParaRPr>
          </a:p>
        </p:txBody>
      </p:sp>
      <p:sp>
        <p:nvSpPr>
          <p:cNvPr id="8" name="矩形 7"/>
          <p:cNvSpPr/>
          <p:nvPr/>
        </p:nvSpPr>
        <p:spPr>
          <a:xfrm>
            <a:off x="3333288" y="3628110"/>
            <a:ext cx="491112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sz="2000" dirty="0">
                <a:latin typeface="微软雅黑" panose="020B0503020204020204" pitchFamily="34" charset="-122"/>
                <a:ea typeface="微软雅黑" panose="020B0503020204020204" pitchFamily="34" charset="-122"/>
              </a:rPr>
              <a:t>技术水平决定了劳动生产力增长非常缓慢，而资源的数量则决定了能养活多少人口</a:t>
            </a:r>
          </a:p>
        </p:txBody>
      </p:sp>
    </p:spTree>
    <p:extLst>
      <p:ext uri="{BB962C8B-B14F-4D97-AF65-F5344CB8AC3E}">
        <p14:creationId xmlns:p14="http://schemas.microsoft.com/office/powerpoint/2010/main" val="166835770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anim calcmode="lin" valueType="num">
                                      <p:cBhvr>
                                        <p:cTn id="16" dur="500" fill="hold"/>
                                        <p:tgtEl>
                                          <p:spTgt spid="19"/>
                                        </p:tgtEl>
                                        <p:attrNameLst>
                                          <p:attrName>ppt_x</p:attrName>
                                        </p:attrNameLst>
                                      </p:cBhvr>
                                      <p:tavLst>
                                        <p:tav tm="0">
                                          <p:val>
                                            <p:strVal val="#ppt_x"/>
                                          </p:val>
                                        </p:tav>
                                        <p:tav tm="100000">
                                          <p:val>
                                            <p:strVal val="#ppt_x"/>
                                          </p:val>
                                        </p:tav>
                                      </p:tavLst>
                                    </p:anim>
                                    <p:anim calcmode="lin" valueType="num">
                                      <p:cBhvr>
                                        <p:cTn id="17" dur="500" fill="hold"/>
                                        <p:tgtEl>
                                          <p:spTgt spid="1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53" presetClass="entr" presetSubtype="52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anim calcmode="lin" valueType="num">
                                      <p:cBhvr>
                                        <p:cTn id="24" dur="500" fill="hold"/>
                                        <p:tgtEl>
                                          <p:spTgt spid="16"/>
                                        </p:tgtEl>
                                        <p:attrNameLst>
                                          <p:attrName>ppt_x</p:attrName>
                                        </p:attrNameLst>
                                      </p:cBhvr>
                                      <p:tavLst>
                                        <p:tav tm="0">
                                          <p:val>
                                            <p:fltVal val="0.5"/>
                                          </p:val>
                                        </p:tav>
                                        <p:tav tm="100000">
                                          <p:val>
                                            <p:strVal val="#ppt_x"/>
                                          </p:val>
                                        </p:tav>
                                      </p:tavLst>
                                    </p:anim>
                                    <p:anim calcmode="lin" valueType="num">
                                      <p:cBhvr>
                                        <p:cTn id="25" dur="500" fill="hold"/>
                                        <p:tgtEl>
                                          <p:spTgt spid="16"/>
                                        </p:tgtEl>
                                        <p:attrNameLst>
                                          <p:attrName>ppt_y</p:attrName>
                                        </p:attrNameLst>
                                      </p:cBhvr>
                                      <p:tavLst>
                                        <p:tav tm="0">
                                          <p:val>
                                            <p:fltVal val="0.5"/>
                                          </p:val>
                                        </p:tav>
                                        <p:tav tm="100000">
                                          <p:val>
                                            <p:strVal val="#ppt_y"/>
                                          </p:val>
                                        </p:tav>
                                      </p:tavLst>
                                    </p:anim>
                                  </p:childTnLst>
                                </p:cTn>
                              </p:par>
                            </p:childTnLst>
                          </p:cTn>
                        </p:par>
                        <p:par>
                          <p:cTn id="26" fill="hold">
                            <p:stCondLst>
                              <p:cond delay="1500"/>
                            </p:stCondLst>
                            <p:childTnLst>
                              <p:par>
                                <p:cTn id="27" presetID="53" presetClass="entr" presetSubtype="52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fltVal val="0.5"/>
                                          </p:val>
                                        </p:tav>
                                        <p:tav tm="100000">
                                          <p:val>
                                            <p:strVal val="#ppt_x"/>
                                          </p:val>
                                        </p:tav>
                                      </p:tavLst>
                                    </p:anim>
                                    <p:anim calcmode="lin" valueType="num">
                                      <p:cBhvr>
                                        <p:cTn id="33"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7380312" y="452248"/>
            <a:ext cx="1523362" cy="52721"/>
          </a:xfrm>
          <a:prstGeom prst="rect">
            <a:avLst/>
          </a:prstGeom>
        </p:spPr>
      </p:pic>
      <p:sp>
        <p:nvSpPr>
          <p:cNvPr id="4" name="矩形 3"/>
          <p:cNvSpPr/>
          <p:nvPr/>
        </p:nvSpPr>
        <p:spPr>
          <a:xfrm>
            <a:off x="872680" y="843558"/>
            <a:ext cx="4320413" cy="553998"/>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zh-CN" sz="2000" b="1" kern="0" dirty="0">
                <a:latin typeface="+mn-ea"/>
                <a:ea typeface="+mn-ea"/>
                <a:cs typeface="宋体" panose="02010600030101010101" pitchFamily="2" charset="-122"/>
              </a:rPr>
              <a:t>国家间的关系受到历史条件的局限</a:t>
            </a:r>
            <a:endParaRPr lang="zh-CN" altLang="zh-CN" sz="1400" b="1" kern="100" dirty="0">
              <a:effectLst/>
              <a:latin typeface="+mn-ea"/>
              <a:ea typeface="+mn-ea"/>
            </a:endParaRPr>
          </a:p>
        </p:txBody>
      </p:sp>
      <p:sp>
        <p:nvSpPr>
          <p:cNvPr id="3" name="矩形 2"/>
          <p:cNvSpPr/>
          <p:nvPr/>
        </p:nvSpPr>
        <p:spPr>
          <a:xfrm>
            <a:off x="1187624" y="1707654"/>
            <a:ext cx="184731" cy="369332"/>
          </a:xfrm>
          <a:prstGeom prst="rect">
            <a:avLst/>
          </a:prstGeom>
        </p:spPr>
        <p:txBody>
          <a:bodyPr wrap="none">
            <a:spAutoFit/>
          </a:bodyPr>
          <a:lstStyle/>
          <a:p>
            <a:endParaRPr lang="zh-CN" altLang="en-US" dirty="0"/>
          </a:p>
        </p:txBody>
      </p:sp>
      <p:sp>
        <p:nvSpPr>
          <p:cNvPr id="5" name="矩形 4"/>
          <p:cNvSpPr/>
          <p:nvPr/>
        </p:nvSpPr>
        <p:spPr>
          <a:xfrm>
            <a:off x="3254117" y="1936786"/>
            <a:ext cx="4990291"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zh-CN" sz="2000" dirty="0">
                <a:latin typeface="微软雅黑" panose="020B0503020204020204" pitchFamily="34" charset="-122"/>
                <a:ea typeface="微软雅黑" panose="020B0503020204020204" pitchFamily="34" charset="-122"/>
                <a:cs typeface="宋体" panose="02010600030101010101" pitchFamily="2" charset="-122"/>
              </a:rPr>
              <a:t>人力加上土地，构成了生产的最基本要素</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0" name="组合 9"/>
          <p:cNvGrpSpPr/>
          <p:nvPr/>
        </p:nvGrpSpPr>
        <p:grpSpPr>
          <a:xfrm>
            <a:off x="1217213" y="1747757"/>
            <a:ext cx="751180" cy="751178"/>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12414" y="2162228"/>
            <a:ext cx="2036904" cy="2036900"/>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16" name="组合 15"/>
          <p:cNvGrpSpPr/>
          <p:nvPr/>
        </p:nvGrpSpPr>
        <p:grpSpPr>
          <a:xfrm>
            <a:off x="2175014" y="3607406"/>
            <a:ext cx="948608" cy="94860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49"/>
          <p:cNvSpPr txBox="1"/>
          <p:nvPr/>
        </p:nvSpPr>
        <p:spPr>
          <a:xfrm>
            <a:off x="1097192" y="2766336"/>
            <a:ext cx="1045617" cy="86177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2800" dirty="0">
                <a:solidFill>
                  <a:schemeClr val="accent5"/>
                </a:solidFill>
                <a:cs typeface="宋体" pitchFamily="2" charset="-122"/>
              </a:rPr>
              <a:t>农业时代</a:t>
            </a:r>
            <a:endParaRPr lang="zh-CN" altLang="zh-CN" sz="2800" dirty="0">
              <a:solidFill>
                <a:schemeClr val="accent5"/>
              </a:solidFill>
              <a:cs typeface="宋体" pitchFamily="2" charset="-122"/>
            </a:endParaRPr>
          </a:p>
        </p:txBody>
      </p:sp>
      <p:sp>
        <p:nvSpPr>
          <p:cNvPr id="8" name="矩形 7"/>
          <p:cNvSpPr/>
          <p:nvPr/>
        </p:nvSpPr>
        <p:spPr>
          <a:xfrm>
            <a:off x="3333288" y="3628110"/>
            <a:ext cx="491112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sz="2000" dirty="0">
                <a:latin typeface="微软雅黑" panose="020B0503020204020204" pitchFamily="34" charset="-122"/>
                <a:ea typeface="微软雅黑" panose="020B0503020204020204" pitchFamily="34" charset="-122"/>
              </a:rPr>
              <a:t>技术水平决定了劳动生产力增长非常缓慢，而资源的数量则决定了能养活多少人口</a:t>
            </a:r>
          </a:p>
        </p:txBody>
      </p:sp>
    </p:spTree>
    <p:extLst>
      <p:ext uri="{BB962C8B-B14F-4D97-AF65-F5344CB8AC3E}">
        <p14:creationId xmlns:p14="http://schemas.microsoft.com/office/powerpoint/2010/main" val="371041877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anim calcmode="lin" valueType="num">
                                      <p:cBhvr>
                                        <p:cTn id="16" dur="500" fill="hold"/>
                                        <p:tgtEl>
                                          <p:spTgt spid="19"/>
                                        </p:tgtEl>
                                        <p:attrNameLst>
                                          <p:attrName>ppt_x</p:attrName>
                                        </p:attrNameLst>
                                      </p:cBhvr>
                                      <p:tavLst>
                                        <p:tav tm="0">
                                          <p:val>
                                            <p:strVal val="#ppt_x"/>
                                          </p:val>
                                        </p:tav>
                                        <p:tav tm="100000">
                                          <p:val>
                                            <p:strVal val="#ppt_x"/>
                                          </p:val>
                                        </p:tav>
                                      </p:tavLst>
                                    </p:anim>
                                    <p:anim calcmode="lin" valueType="num">
                                      <p:cBhvr>
                                        <p:cTn id="17" dur="500" fill="hold"/>
                                        <p:tgtEl>
                                          <p:spTgt spid="1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53" presetClass="entr" presetSubtype="52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anim calcmode="lin" valueType="num">
                                      <p:cBhvr>
                                        <p:cTn id="24" dur="500" fill="hold"/>
                                        <p:tgtEl>
                                          <p:spTgt spid="16"/>
                                        </p:tgtEl>
                                        <p:attrNameLst>
                                          <p:attrName>ppt_x</p:attrName>
                                        </p:attrNameLst>
                                      </p:cBhvr>
                                      <p:tavLst>
                                        <p:tav tm="0">
                                          <p:val>
                                            <p:fltVal val="0.5"/>
                                          </p:val>
                                        </p:tav>
                                        <p:tav tm="100000">
                                          <p:val>
                                            <p:strVal val="#ppt_x"/>
                                          </p:val>
                                        </p:tav>
                                      </p:tavLst>
                                    </p:anim>
                                    <p:anim calcmode="lin" valueType="num">
                                      <p:cBhvr>
                                        <p:cTn id="25" dur="500" fill="hold"/>
                                        <p:tgtEl>
                                          <p:spTgt spid="16"/>
                                        </p:tgtEl>
                                        <p:attrNameLst>
                                          <p:attrName>ppt_y</p:attrName>
                                        </p:attrNameLst>
                                      </p:cBhvr>
                                      <p:tavLst>
                                        <p:tav tm="0">
                                          <p:val>
                                            <p:fltVal val="0.5"/>
                                          </p:val>
                                        </p:tav>
                                        <p:tav tm="100000">
                                          <p:val>
                                            <p:strVal val="#ppt_y"/>
                                          </p:val>
                                        </p:tav>
                                      </p:tavLst>
                                    </p:anim>
                                  </p:childTnLst>
                                </p:cTn>
                              </p:par>
                            </p:childTnLst>
                          </p:cTn>
                        </p:par>
                        <p:par>
                          <p:cTn id="26" fill="hold">
                            <p:stCondLst>
                              <p:cond delay="1500"/>
                            </p:stCondLst>
                            <p:childTnLst>
                              <p:par>
                                <p:cTn id="27" presetID="53" presetClass="entr" presetSubtype="52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fltVal val="0.5"/>
                                          </p:val>
                                        </p:tav>
                                        <p:tav tm="100000">
                                          <p:val>
                                            <p:strVal val="#ppt_x"/>
                                          </p:val>
                                        </p:tav>
                                      </p:tavLst>
                                    </p:anim>
                                    <p:anim calcmode="lin" valueType="num">
                                      <p:cBhvr>
                                        <p:cTn id="33"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2" cstate="print"/>
          <a:stretch>
            <a:fillRect/>
          </a:stretch>
        </p:blipFill>
        <p:spPr>
          <a:xfrm rot="10800000" flipH="1">
            <a:off x="7380312" y="452248"/>
            <a:ext cx="1523362" cy="52721"/>
          </a:xfrm>
          <a:prstGeom prst="rect">
            <a:avLst/>
          </a:prstGeom>
        </p:spPr>
      </p:pic>
      <p:sp>
        <p:nvSpPr>
          <p:cNvPr id="5" name="矩形 4"/>
          <p:cNvSpPr/>
          <p:nvPr/>
        </p:nvSpPr>
        <p:spPr>
          <a:xfrm>
            <a:off x="872680" y="843558"/>
            <a:ext cx="4320413" cy="553998"/>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zh-CN" sz="2000" b="1" kern="0" dirty="0">
                <a:latin typeface="+mn-ea"/>
                <a:ea typeface="+mn-ea"/>
                <a:cs typeface="宋体" panose="02010600030101010101" pitchFamily="2" charset="-122"/>
              </a:rPr>
              <a:t>国家间的关系受到历史条件的局限</a:t>
            </a:r>
            <a:endParaRPr lang="zh-CN" altLang="zh-CN" sz="1400" b="1" kern="100" dirty="0">
              <a:effectLst/>
              <a:latin typeface="+mn-ea"/>
              <a:ea typeface="+mn-ea"/>
            </a:endParaRPr>
          </a:p>
        </p:txBody>
      </p:sp>
      <p:sp>
        <p:nvSpPr>
          <p:cNvPr id="6" name="矩形 5"/>
          <p:cNvSpPr/>
          <p:nvPr/>
        </p:nvSpPr>
        <p:spPr>
          <a:xfrm>
            <a:off x="1187624" y="1707654"/>
            <a:ext cx="184731" cy="369332"/>
          </a:xfrm>
          <a:prstGeom prst="rect">
            <a:avLst/>
          </a:prstGeom>
        </p:spPr>
        <p:txBody>
          <a:bodyPr wrap="none">
            <a:spAutoFit/>
          </a:bodyPr>
          <a:lstStyle/>
          <a:p>
            <a:endParaRPr lang="zh-CN" altLang="en-US" dirty="0"/>
          </a:p>
        </p:txBody>
      </p:sp>
      <p:grpSp>
        <p:nvGrpSpPr>
          <p:cNvPr id="7" name="组合 6"/>
          <p:cNvGrpSpPr/>
          <p:nvPr/>
        </p:nvGrpSpPr>
        <p:grpSpPr>
          <a:xfrm>
            <a:off x="1217213" y="1747757"/>
            <a:ext cx="751180" cy="75117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612414" y="2162228"/>
            <a:ext cx="2036904" cy="2036900"/>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13" name="组合 12"/>
          <p:cNvGrpSpPr/>
          <p:nvPr/>
        </p:nvGrpSpPr>
        <p:grpSpPr>
          <a:xfrm>
            <a:off x="2175014" y="3607406"/>
            <a:ext cx="948608" cy="94860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49"/>
          <p:cNvSpPr txBox="1"/>
          <p:nvPr/>
        </p:nvSpPr>
        <p:spPr>
          <a:xfrm>
            <a:off x="1097192" y="2766336"/>
            <a:ext cx="1045617" cy="86177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2800" dirty="0">
                <a:solidFill>
                  <a:schemeClr val="accent5"/>
                </a:solidFill>
                <a:cs typeface="宋体" pitchFamily="2" charset="-122"/>
              </a:rPr>
              <a:t>工业时代</a:t>
            </a:r>
            <a:endParaRPr lang="zh-CN" altLang="zh-CN" sz="2800" dirty="0">
              <a:solidFill>
                <a:schemeClr val="accent5"/>
              </a:solidFill>
              <a:cs typeface="宋体" pitchFamily="2" charset="-122"/>
            </a:endParaRPr>
          </a:p>
        </p:txBody>
      </p:sp>
      <p:sp>
        <p:nvSpPr>
          <p:cNvPr id="2" name="矩形 1"/>
          <p:cNvSpPr/>
          <p:nvPr/>
        </p:nvSpPr>
        <p:spPr>
          <a:xfrm>
            <a:off x="3851920" y="2571750"/>
            <a:ext cx="4572000" cy="92333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zh-CN" altLang="zh-CN" dirty="0">
                <a:latin typeface="微软雅黑" panose="020B0503020204020204" pitchFamily="34" charset="-122"/>
                <a:ea typeface="微软雅黑" panose="020B0503020204020204" pitchFamily="34" charset="-122"/>
                <a:cs typeface="宋体" panose="02010600030101010101" pitchFamily="2" charset="-122"/>
              </a:rPr>
              <a:t>农业时代资源的数量（土地和人口）决定着生产能力，但是在工业时代，不再由数量决定，而由技术和效率决定。</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972581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anim calcmode="lin" valueType="num">
                                      <p:cBhvr>
                                        <p:cTn id="16" dur="500" fill="hold"/>
                                        <p:tgtEl>
                                          <p:spTgt spid="16"/>
                                        </p:tgtEl>
                                        <p:attrNameLst>
                                          <p:attrName>ppt_x</p:attrName>
                                        </p:attrNameLst>
                                      </p:cBhvr>
                                      <p:tavLst>
                                        <p:tav tm="0">
                                          <p:val>
                                            <p:strVal val="#ppt_x"/>
                                          </p:val>
                                        </p:tav>
                                        <p:tav tm="100000">
                                          <p:val>
                                            <p:strVal val="#ppt_x"/>
                                          </p:val>
                                        </p:tav>
                                      </p:tavLst>
                                    </p:anim>
                                    <p:anim calcmode="lin" valueType="num">
                                      <p:cBhvr>
                                        <p:cTn id="17" dur="500" fill="hold"/>
                                        <p:tgtEl>
                                          <p:spTgt spid="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53" presetClass="entr" presetSubtype="52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fltVal val="0.5"/>
                                          </p:val>
                                        </p:tav>
                                        <p:tav tm="100000">
                                          <p:val>
                                            <p:strVal val="#ppt_x"/>
                                          </p:val>
                                        </p:tav>
                                      </p:tavLst>
                                    </p:anim>
                                    <p:anim calcmode="lin" valueType="num">
                                      <p:cBhvr>
                                        <p:cTn id="25" dur="500" fill="hold"/>
                                        <p:tgtEl>
                                          <p:spTgt spid="13"/>
                                        </p:tgtEl>
                                        <p:attrNameLst>
                                          <p:attrName>ppt_y</p:attrName>
                                        </p:attrNameLst>
                                      </p:cBhvr>
                                      <p:tavLst>
                                        <p:tav tm="0">
                                          <p:val>
                                            <p:fltVal val="0.5"/>
                                          </p:val>
                                        </p:tav>
                                        <p:tav tm="100000">
                                          <p:val>
                                            <p:strVal val="#ppt_y"/>
                                          </p:val>
                                        </p:tav>
                                      </p:tavLst>
                                    </p:anim>
                                  </p:childTnLst>
                                </p:cTn>
                              </p:par>
                            </p:childTnLst>
                          </p:cTn>
                        </p:par>
                        <p:par>
                          <p:cTn id="26" fill="hold">
                            <p:stCondLst>
                              <p:cond delay="1500"/>
                            </p:stCondLst>
                            <p:childTnLst>
                              <p:par>
                                <p:cTn id="27" presetID="53" presetClass="entr" presetSubtype="52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anim calcmode="lin" valueType="num">
                                      <p:cBhvr>
                                        <p:cTn id="32" dur="500" fill="hold"/>
                                        <p:tgtEl>
                                          <p:spTgt spid="7"/>
                                        </p:tgtEl>
                                        <p:attrNameLst>
                                          <p:attrName>ppt_x</p:attrName>
                                        </p:attrNameLst>
                                      </p:cBhvr>
                                      <p:tavLst>
                                        <p:tav tm="0">
                                          <p:val>
                                            <p:fltVal val="0.5"/>
                                          </p:val>
                                        </p:tav>
                                        <p:tav tm="100000">
                                          <p:val>
                                            <p:strVal val="#ppt_x"/>
                                          </p:val>
                                        </p:tav>
                                      </p:tavLst>
                                    </p:anim>
                                    <p:anim calcmode="lin" valueType="num">
                                      <p:cBhvr>
                                        <p:cTn id="33"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9"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9" cstate="print"/>
          <a:stretch>
            <a:fillRect/>
          </a:stretch>
        </p:blipFill>
        <p:spPr>
          <a:xfrm rot="10800000" flipH="1">
            <a:off x="7380312" y="452248"/>
            <a:ext cx="1523362" cy="52721"/>
          </a:xfrm>
          <a:prstGeom prst="rect">
            <a:avLst/>
          </a:prstGeom>
        </p:spPr>
      </p:pic>
      <p:sp>
        <p:nvSpPr>
          <p:cNvPr id="2" name="矩形 1"/>
          <p:cNvSpPr/>
          <p:nvPr/>
        </p:nvSpPr>
        <p:spPr>
          <a:xfrm>
            <a:off x="1115616" y="1551478"/>
            <a:ext cx="603041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dirty="0">
                <a:latin typeface="微软雅黑" panose="020B0503020204020204" pitchFamily="34" charset="-122"/>
                <a:ea typeface="微软雅黑" panose="020B0503020204020204" pitchFamily="34" charset="-122"/>
                <a:cs typeface="宋体" panose="02010600030101010101" pitchFamily="2" charset="-122"/>
              </a:rPr>
              <a:t>18</a:t>
            </a:r>
            <a:r>
              <a:rPr lang="zh-CN" altLang="zh-CN" dirty="0">
                <a:latin typeface="微软雅黑" panose="020B0503020204020204" pitchFamily="34" charset="-122"/>
                <a:ea typeface="微软雅黑" panose="020B0503020204020204" pitchFamily="34" charset="-122"/>
                <a:cs typeface="宋体" panose="02010600030101010101" pitchFamily="2" charset="-122"/>
              </a:rPr>
              <a:t>—</a:t>
            </a:r>
            <a:r>
              <a:rPr lang="en-US" altLang="zh-CN" dirty="0">
                <a:latin typeface="微软雅黑" panose="020B0503020204020204" pitchFamily="34" charset="-122"/>
                <a:ea typeface="微软雅黑" panose="020B0503020204020204" pitchFamily="34" charset="-122"/>
                <a:cs typeface="宋体" panose="02010600030101010101" pitchFamily="2" charset="-122"/>
              </a:rPr>
              <a:t>20</a:t>
            </a:r>
            <a:r>
              <a:rPr lang="zh-CN" altLang="zh-CN" dirty="0">
                <a:latin typeface="微软雅黑" panose="020B0503020204020204" pitchFamily="34" charset="-122"/>
                <a:ea typeface="微软雅黑" panose="020B0503020204020204" pitchFamily="34" charset="-122"/>
                <a:cs typeface="宋体" panose="02010600030101010101" pitchFamily="2" charset="-122"/>
              </a:rPr>
              <a:t>世纪实际上是国家间关系的一个转折期和摸索期</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872680" y="843558"/>
            <a:ext cx="4320413" cy="553998"/>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zh-CN" sz="2000" b="1" kern="0" dirty="0">
                <a:latin typeface="+mn-ea"/>
                <a:ea typeface="+mn-ea"/>
                <a:cs typeface="宋体" panose="02010600030101010101" pitchFamily="2" charset="-122"/>
              </a:rPr>
              <a:t>国家间的关系受到历史条件的局限</a:t>
            </a:r>
            <a:endParaRPr lang="zh-CN" altLang="zh-CN" sz="1400" b="1" kern="100" dirty="0">
              <a:effectLst/>
              <a:latin typeface="+mn-ea"/>
              <a:ea typeface="+mn-ea"/>
            </a:endParaRPr>
          </a:p>
        </p:txBody>
      </p:sp>
      <p:sp>
        <p:nvSpPr>
          <p:cNvPr id="9" name="MH_Other_1"/>
          <p:cNvSpPr/>
          <p:nvPr>
            <p:custDataLst>
              <p:tags r:id="rId1"/>
            </p:custDataLst>
          </p:nvPr>
        </p:nvSpPr>
        <p:spPr>
          <a:xfrm>
            <a:off x="467544" y="2743570"/>
            <a:ext cx="7038609" cy="669131"/>
          </a:xfrm>
          <a:custGeom>
            <a:avLst/>
            <a:gdLst>
              <a:gd name="connsiteX0" fmla="*/ 0 w 6192688"/>
              <a:gd name="connsiteY0" fmla="*/ 0 h 1261899"/>
              <a:gd name="connsiteX1" fmla="*/ 1656183 w 6192688"/>
              <a:gd name="connsiteY1" fmla="*/ 0 h 1261899"/>
              <a:gd name="connsiteX2" fmla="*/ 4179979 w 6192688"/>
              <a:gd name="connsiteY2" fmla="*/ 0 h 1261899"/>
              <a:gd name="connsiteX3" fmla="*/ 6192688 w 6192688"/>
              <a:gd name="connsiteY3" fmla="*/ 0 h 1261899"/>
              <a:gd name="connsiteX4" fmla="*/ 6192688 w 6192688"/>
              <a:gd name="connsiteY4" fmla="*/ 72008 h 1261899"/>
              <a:gd name="connsiteX5" fmla="*/ 4176343 w 6192688"/>
              <a:gd name="connsiteY5" fmla="*/ 72008 h 1261899"/>
              <a:gd name="connsiteX6" fmla="*/ 2918081 w 6192688"/>
              <a:gd name="connsiteY6" fmla="*/ 1261899 h 1261899"/>
              <a:gd name="connsiteX7" fmla="*/ 1659819 w 6192688"/>
              <a:gd name="connsiteY7" fmla="*/ 72008 h 1261899"/>
              <a:gd name="connsiteX8" fmla="*/ 0 w 6192688"/>
              <a:gd name="connsiteY8" fmla="*/ 72008 h 1261899"/>
              <a:gd name="connsiteX9" fmla="*/ 91440 w 6192688"/>
              <a:gd name="connsiteY9" fmla="*/ 91440 h 1261899"/>
              <a:gd name="connsiteX0" fmla="*/ 1656183 w 6192688"/>
              <a:gd name="connsiteY0" fmla="*/ 0 h 1261899"/>
              <a:gd name="connsiteX1" fmla="*/ 4179979 w 6192688"/>
              <a:gd name="connsiteY1" fmla="*/ 0 h 1261899"/>
              <a:gd name="connsiteX2" fmla="*/ 6192688 w 6192688"/>
              <a:gd name="connsiteY2" fmla="*/ 0 h 1261899"/>
              <a:gd name="connsiteX3" fmla="*/ 6192688 w 6192688"/>
              <a:gd name="connsiteY3" fmla="*/ 72008 h 1261899"/>
              <a:gd name="connsiteX4" fmla="*/ 4176343 w 6192688"/>
              <a:gd name="connsiteY4" fmla="*/ 72008 h 1261899"/>
              <a:gd name="connsiteX5" fmla="*/ 2918081 w 6192688"/>
              <a:gd name="connsiteY5" fmla="*/ 1261899 h 1261899"/>
              <a:gd name="connsiteX6" fmla="*/ 1659819 w 6192688"/>
              <a:gd name="connsiteY6" fmla="*/ 72008 h 1261899"/>
              <a:gd name="connsiteX7" fmla="*/ 0 w 6192688"/>
              <a:gd name="connsiteY7" fmla="*/ 72008 h 1261899"/>
              <a:gd name="connsiteX8" fmla="*/ 91440 w 6192688"/>
              <a:gd name="connsiteY8" fmla="*/ 91440 h 1261899"/>
              <a:gd name="connsiteX0" fmla="*/ 4179979 w 6192688"/>
              <a:gd name="connsiteY0" fmla="*/ 0 h 1261899"/>
              <a:gd name="connsiteX1" fmla="*/ 6192688 w 6192688"/>
              <a:gd name="connsiteY1" fmla="*/ 0 h 1261899"/>
              <a:gd name="connsiteX2" fmla="*/ 6192688 w 6192688"/>
              <a:gd name="connsiteY2" fmla="*/ 72008 h 1261899"/>
              <a:gd name="connsiteX3" fmla="*/ 4176343 w 6192688"/>
              <a:gd name="connsiteY3" fmla="*/ 72008 h 1261899"/>
              <a:gd name="connsiteX4" fmla="*/ 2918081 w 6192688"/>
              <a:gd name="connsiteY4" fmla="*/ 1261899 h 1261899"/>
              <a:gd name="connsiteX5" fmla="*/ 1659819 w 6192688"/>
              <a:gd name="connsiteY5" fmla="*/ 72008 h 1261899"/>
              <a:gd name="connsiteX6" fmla="*/ 0 w 6192688"/>
              <a:gd name="connsiteY6" fmla="*/ 72008 h 1261899"/>
              <a:gd name="connsiteX7" fmla="*/ 91440 w 6192688"/>
              <a:gd name="connsiteY7" fmla="*/ 91440 h 1261899"/>
              <a:gd name="connsiteX0" fmla="*/ 6192688 w 6192688"/>
              <a:gd name="connsiteY0" fmla="*/ 0 h 1261899"/>
              <a:gd name="connsiteX1" fmla="*/ 6192688 w 6192688"/>
              <a:gd name="connsiteY1" fmla="*/ 72008 h 1261899"/>
              <a:gd name="connsiteX2" fmla="*/ 4176343 w 6192688"/>
              <a:gd name="connsiteY2" fmla="*/ 72008 h 1261899"/>
              <a:gd name="connsiteX3" fmla="*/ 2918081 w 6192688"/>
              <a:gd name="connsiteY3" fmla="*/ 1261899 h 1261899"/>
              <a:gd name="connsiteX4" fmla="*/ 1659819 w 6192688"/>
              <a:gd name="connsiteY4" fmla="*/ 72008 h 1261899"/>
              <a:gd name="connsiteX5" fmla="*/ 0 w 6192688"/>
              <a:gd name="connsiteY5" fmla="*/ 72008 h 1261899"/>
              <a:gd name="connsiteX6" fmla="*/ 91440 w 6192688"/>
              <a:gd name="connsiteY6" fmla="*/ 91440 h 1261899"/>
              <a:gd name="connsiteX0" fmla="*/ 6192688 w 6192688"/>
              <a:gd name="connsiteY0" fmla="*/ 7233 h 1197124"/>
              <a:gd name="connsiteX1" fmla="*/ 4176343 w 6192688"/>
              <a:gd name="connsiteY1" fmla="*/ 7233 h 1197124"/>
              <a:gd name="connsiteX2" fmla="*/ 2918081 w 6192688"/>
              <a:gd name="connsiteY2" fmla="*/ 1197124 h 1197124"/>
              <a:gd name="connsiteX3" fmla="*/ 1659819 w 6192688"/>
              <a:gd name="connsiteY3" fmla="*/ 7233 h 1197124"/>
              <a:gd name="connsiteX4" fmla="*/ 0 w 6192688"/>
              <a:gd name="connsiteY4" fmla="*/ 7233 h 1197124"/>
              <a:gd name="connsiteX5" fmla="*/ 91440 w 6192688"/>
              <a:gd name="connsiteY5" fmla="*/ 26665 h 1197124"/>
              <a:gd name="connsiteX0" fmla="*/ 6101248 w 6101248"/>
              <a:gd name="connsiteY0" fmla="*/ 0 h 1189891"/>
              <a:gd name="connsiteX1" fmla="*/ 4084903 w 6101248"/>
              <a:gd name="connsiteY1" fmla="*/ 0 h 1189891"/>
              <a:gd name="connsiteX2" fmla="*/ 2826641 w 6101248"/>
              <a:gd name="connsiteY2" fmla="*/ 1189891 h 1189891"/>
              <a:gd name="connsiteX3" fmla="*/ 1568379 w 6101248"/>
              <a:gd name="connsiteY3" fmla="*/ 0 h 1189891"/>
              <a:gd name="connsiteX4" fmla="*/ 0 w 6101248"/>
              <a:gd name="connsiteY4" fmla="*/ 19432 h 1189891"/>
              <a:gd name="connsiteX0" fmla="*/ 6144791 w 6144791"/>
              <a:gd name="connsiteY0" fmla="*/ 0 h 1189891"/>
              <a:gd name="connsiteX1" fmla="*/ 4128446 w 6144791"/>
              <a:gd name="connsiteY1" fmla="*/ 0 h 1189891"/>
              <a:gd name="connsiteX2" fmla="*/ 2870184 w 6144791"/>
              <a:gd name="connsiteY2" fmla="*/ 1189891 h 1189891"/>
              <a:gd name="connsiteX3" fmla="*/ 1611922 w 6144791"/>
              <a:gd name="connsiteY3" fmla="*/ 0 h 1189891"/>
              <a:gd name="connsiteX4" fmla="*/ 0 w 6144791"/>
              <a:gd name="connsiteY4" fmla="*/ 4918 h 1189891"/>
              <a:gd name="connsiteX0" fmla="*/ 9163763 w 9163763"/>
              <a:gd name="connsiteY0" fmla="*/ 14515 h 1189891"/>
              <a:gd name="connsiteX1" fmla="*/ 4128446 w 9163763"/>
              <a:gd name="connsiteY1" fmla="*/ 0 h 1189891"/>
              <a:gd name="connsiteX2" fmla="*/ 2870184 w 9163763"/>
              <a:gd name="connsiteY2" fmla="*/ 1189891 h 1189891"/>
              <a:gd name="connsiteX3" fmla="*/ 1611922 w 9163763"/>
              <a:gd name="connsiteY3" fmla="*/ 0 h 1189891"/>
              <a:gd name="connsiteX4" fmla="*/ 0 w 9163763"/>
              <a:gd name="connsiteY4" fmla="*/ 4918 h 1189891"/>
              <a:gd name="connsiteX0" fmla="*/ 12514058 w 12514058"/>
              <a:gd name="connsiteY0" fmla="*/ 0 h 1271191"/>
              <a:gd name="connsiteX1" fmla="*/ 4128446 w 12514058"/>
              <a:gd name="connsiteY1" fmla="*/ 81300 h 1271191"/>
              <a:gd name="connsiteX2" fmla="*/ 2870184 w 12514058"/>
              <a:gd name="connsiteY2" fmla="*/ 1271191 h 1271191"/>
              <a:gd name="connsiteX3" fmla="*/ 1611922 w 12514058"/>
              <a:gd name="connsiteY3" fmla="*/ 81300 h 1271191"/>
              <a:gd name="connsiteX4" fmla="*/ 0 w 12514058"/>
              <a:gd name="connsiteY4" fmla="*/ 86218 h 1271191"/>
              <a:gd name="connsiteX0" fmla="*/ 12514058 w 12514058"/>
              <a:gd name="connsiteY0" fmla="*/ 0 h 1189891"/>
              <a:gd name="connsiteX1" fmla="*/ 4128446 w 12514058"/>
              <a:gd name="connsiteY1" fmla="*/ 0 h 1189891"/>
              <a:gd name="connsiteX2" fmla="*/ 2870184 w 12514058"/>
              <a:gd name="connsiteY2" fmla="*/ 1189891 h 1189891"/>
              <a:gd name="connsiteX3" fmla="*/ 1611922 w 12514058"/>
              <a:gd name="connsiteY3" fmla="*/ 0 h 1189891"/>
              <a:gd name="connsiteX4" fmla="*/ 0 w 12514058"/>
              <a:gd name="connsiteY4" fmla="*/ 4918 h 1189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14058" h="1189891">
                <a:moveTo>
                  <a:pt x="12514058" y="0"/>
                </a:moveTo>
                <a:lnTo>
                  <a:pt x="4128446" y="0"/>
                </a:lnTo>
                <a:cubicBezTo>
                  <a:pt x="4092690" y="663472"/>
                  <a:pt x="3542913" y="1189891"/>
                  <a:pt x="2870184" y="1189891"/>
                </a:cubicBezTo>
                <a:cubicBezTo>
                  <a:pt x="2197455" y="1189891"/>
                  <a:pt x="1647677" y="663471"/>
                  <a:pt x="1611922" y="0"/>
                </a:cubicBezTo>
                <a:lnTo>
                  <a:pt x="0" y="4918"/>
                </a:lnTo>
              </a:path>
            </a:pathLst>
          </a:custGeom>
          <a:noFill/>
          <a:ln w="76200"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3">
              <a:solidFill>
                <a:srgbClr val="FFFFFF"/>
              </a:solidFill>
              <a:latin typeface="+mn-ea"/>
            </a:endParaRPr>
          </a:p>
        </p:txBody>
      </p:sp>
      <p:sp>
        <p:nvSpPr>
          <p:cNvPr id="10" name="MH_Title_1"/>
          <p:cNvSpPr/>
          <p:nvPr>
            <p:custDataLst>
              <p:tags r:id="rId2"/>
            </p:custDataLst>
          </p:nvPr>
        </p:nvSpPr>
        <p:spPr>
          <a:xfrm>
            <a:off x="1499816" y="2101105"/>
            <a:ext cx="1175147" cy="1173956"/>
          </a:xfrm>
          <a:prstGeom prst="ellipse">
            <a:avLst/>
          </a:prstGeom>
          <a:solidFill>
            <a:schemeClr val="accent1"/>
          </a:solidFill>
          <a:ln w="127000"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2100" b="1" dirty="0">
                <a:solidFill>
                  <a:srgbClr val="FFFFFF"/>
                </a:solidFill>
                <a:latin typeface="微软雅黑" panose="020B0503020204020204" pitchFamily="34" charset="-122"/>
                <a:ea typeface="微软雅黑" panose="020B0503020204020204" pitchFamily="34" charset="-122"/>
              </a:rPr>
              <a:t>战争</a:t>
            </a:r>
            <a:endParaRPr lang="en-US" altLang="zh-CN" sz="2100" b="1" dirty="0">
              <a:solidFill>
                <a:srgbClr val="FFFFFF"/>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2100" b="1" dirty="0">
                <a:solidFill>
                  <a:srgbClr val="FFFFFF"/>
                </a:solidFill>
                <a:latin typeface="微软雅黑" panose="020B0503020204020204" pitchFamily="34" charset="-122"/>
                <a:ea typeface="微软雅黑" panose="020B0503020204020204" pitchFamily="34" charset="-122"/>
              </a:rPr>
              <a:t>频仍</a:t>
            </a:r>
          </a:p>
        </p:txBody>
      </p:sp>
      <p:sp>
        <p:nvSpPr>
          <p:cNvPr id="11" name="MH_SubTitle_1"/>
          <p:cNvSpPr/>
          <p:nvPr>
            <p:custDataLst>
              <p:tags r:id="rId3"/>
            </p:custDataLst>
          </p:nvPr>
        </p:nvSpPr>
        <p:spPr>
          <a:xfrm>
            <a:off x="3142878" y="2574424"/>
            <a:ext cx="1128713" cy="325041"/>
          </a:xfrm>
          <a:prstGeom prst="roundRect">
            <a:avLst>
              <a:gd name="adj" fmla="val 368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FFFFFF"/>
                </a:solidFill>
              </a:rPr>
              <a:t>生产资料</a:t>
            </a:r>
          </a:p>
        </p:txBody>
      </p:sp>
      <p:sp>
        <p:nvSpPr>
          <p:cNvPr id="12" name="MH_SubTitle_2"/>
          <p:cNvSpPr/>
          <p:nvPr>
            <p:custDataLst>
              <p:tags r:id="rId4"/>
            </p:custDataLst>
          </p:nvPr>
        </p:nvSpPr>
        <p:spPr>
          <a:xfrm>
            <a:off x="4993726" y="2558908"/>
            <a:ext cx="1128713" cy="325041"/>
          </a:xfrm>
          <a:prstGeom prst="roundRect">
            <a:avLst>
              <a:gd name="adj" fmla="val 368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FFFFFF"/>
                </a:solidFill>
              </a:rPr>
              <a:t>市场</a:t>
            </a:r>
          </a:p>
        </p:txBody>
      </p:sp>
      <p:sp>
        <p:nvSpPr>
          <p:cNvPr id="13" name="MH_Text_1"/>
          <p:cNvSpPr txBox="1">
            <a:spLocks noChangeArrowheads="1"/>
          </p:cNvSpPr>
          <p:nvPr>
            <p:custDataLst>
              <p:tags r:id="rId5"/>
            </p:custDataLst>
          </p:nvPr>
        </p:nvSpPr>
        <p:spPr bwMode="auto">
          <a:xfrm>
            <a:off x="3026493" y="3109819"/>
            <a:ext cx="1473499" cy="195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pPr>
            <a:r>
              <a:rPr lang="zh-CN" altLang="zh-CN" sz="1600" dirty="0">
                <a:latin typeface="+mn-ea"/>
                <a:ea typeface="+mn-ea"/>
              </a:rPr>
              <a:t>争抢土地上的附着品，比如说农产品、矿产、棉花或者人口</a:t>
            </a:r>
            <a:r>
              <a:rPr lang="zh-CN" altLang="en-US" sz="1600" dirty="0">
                <a:latin typeface="+mn-ea"/>
                <a:ea typeface="+mn-ea"/>
              </a:rPr>
              <a:t>。</a:t>
            </a:r>
          </a:p>
        </p:txBody>
      </p:sp>
      <p:sp>
        <p:nvSpPr>
          <p:cNvPr id="14" name="MH_Text_2"/>
          <p:cNvSpPr txBox="1">
            <a:spLocks noChangeArrowheads="1"/>
          </p:cNvSpPr>
          <p:nvPr>
            <p:custDataLst>
              <p:tags r:id="rId6"/>
            </p:custDataLst>
          </p:nvPr>
        </p:nvSpPr>
        <p:spPr bwMode="auto">
          <a:xfrm>
            <a:off x="4921718" y="3053095"/>
            <a:ext cx="1423223" cy="193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pPr>
            <a:r>
              <a:rPr lang="zh-CN" altLang="zh-CN" sz="1600" dirty="0">
                <a:latin typeface="+mn-ea"/>
                <a:ea typeface="+mn-ea"/>
              </a:rPr>
              <a:t>生产出来的大量工业品</a:t>
            </a:r>
            <a:r>
              <a:rPr lang="zh-CN" altLang="en-US" sz="1600" dirty="0">
                <a:latin typeface="+mn-ea"/>
                <a:ea typeface="+mn-ea"/>
              </a:rPr>
              <a:t>需要</a:t>
            </a:r>
            <a:r>
              <a:rPr lang="zh-CN" altLang="zh-CN" sz="1600" dirty="0">
                <a:latin typeface="+mn-ea"/>
                <a:ea typeface="+mn-ea"/>
              </a:rPr>
              <a:t>消费能力和人口数量都很大的市场。</a:t>
            </a:r>
            <a:endParaRPr lang="zh-CN" altLang="en-US" sz="1600" dirty="0">
              <a:latin typeface="+mn-ea"/>
              <a:ea typeface="+mn-ea"/>
            </a:endParaRPr>
          </a:p>
        </p:txBody>
      </p:sp>
      <p:sp>
        <p:nvSpPr>
          <p:cNvPr id="16" name="MH_SubTitle_1"/>
          <p:cNvSpPr/>
          <p:nvPr>
            <p:custDataLst>
              <p:tags r:id="rId7"/>
            </p:custDataLst>
          </p:nvPr>
        </p:nvSpPr>
        <p:spPr>
          <a:xfrm>
            <a:off x="6677409" y="2571976"/>
            <a:ext cx="1128713" cy="325041"/>
          </a:xfrm>
          <a:prstGeom prst="roundRect">
            <a:avLst>
              <a:gd name="adj" fmla="val 368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FFFFFF"/>
                </a:solidFill>
              </a:rPr>
              <a:t>航路</a:t>
            </a:r>
          </a:p>
        </p:txBody>
      </p:sp>
      <p:sp>
        <p:nvSpPr>
          <p:cNvPr id="7" name="矩形 6"/>
          <p:cNvSpPr/>
          <p:nvPr/>
        </p:nvSpPr>
        <p:spPr>
          <a:xfrm>
            <a:off x="6588224" y="3053052"/>
            <a:ext cx="1494991" cy="1569660"/>
          </a:xfrm>
          <a:prstGeom prst="rect">
            <a:avLst/>
          </a:prstGeom>
        </p:spPr>
        <p:txBody>
          <a:bodyPr wrap="square">
            <a:spAutoFit/>
          </a:bodyPr>
          <a:lstStyle/>
          <a:p>
            <a:pPr algn="just">
              <a:lnSpc>
                <a:spcPct val="150000"/>
              </a:lnSpc>
            </a:pPr>
            <a:r>
              <a:rPr lang="zh-CN" altLang="en-US" sz="1600" dirty="0">
                <a:latin typeface="+mn-ea"/>
                <a:ea typeface="+mn-ea"/>
              </a:rPr>
              <a:t>为了打通生产基地到市场，</a:t>
            </a:r>
            <a:r>
              <a:rPr lang="zh-CN" altLang="zh-CN" sz="1600" dirty="0">
                <a:latin typeface="+mn-ea"/>
                <a:ea typeface="+mn-ea"/>
              </a:rPr>
              <a:t>要争夺海洋，抢夺重要航路</a:t>
            </a:r>
            <a:r>
              <a:rPr lang="zh-CN" altLang="en-US" sz="1600" dirty="0">
                <a:latin typeface="+mn-ea"/>
                <a:ea typeface="+mn-ea"/>
              </a:rPr>
              <a:t>。</a:t>
            </a:r>
          </a:p>
        </p:txBody>
      </p:sp>
    </p:spTree>
    <p:extLst>
      <p:ext uri="{BB962C8B-B14F-4D97-AF65-F5344CB8AC3E}">
        <p14:creationId xmlns:p14="http://schemas.microsoft.com/office/powerpoint/2010/main" val="857759651"/>
      </p:ext>
    </p:extLst>
  </p:cSld>
  <p:clrMapOvr>
    <a:masterClrMapping/>
  </p:clrMapOvr>
  <p:transition spd="slow" advTm="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630866" y="267494"/>
            <a:ext cx="5893462" cy="307777"/>
          </a:xfrm>
          <a:prstGeom prst="rect">
            <a:avLst/>
          </a:prstGeom>
          <a:noFill/>
        </p:spPr>
        <p:txBody>
          <a:bodyPr wrap="square" lIns="0" tIns="0" rIns="0" bIns="0" rtlCol="0">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国家之间的对抗和战争在未来会逐渐减少和消靡</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11" cstate="print"/>
          <a:stretch>
            <a:fillRect/>
          </a:stretch>
        </p:blipFill>
        <p:spPr>
          <a:xfrm flipH="1">
            <a:off x="107504" y="452249"/>
            <a:ext cx="1523362" cy="52721"/>
          </a:xfrm>
          <a:prstGeom prst="rect">
            <a:avLst/>
          </a:prstGeom>
        </p:spPr>
      </p:pic>
      <p:pic>
        <p:nvPicPr>
          <p:cNvPr id="34" name="Image 12" descr="Divider Right.png"/>
          <p:cNvPicPr>
            <a:picLocks noChangeAspect="1"/>
          </p:cNvPicPr>
          <p:nvPr/>
        </p:nvPicPr>
        <p:blipFill>
          <a:blip r:embed="rId11" cstate="print"/>
          <a:stretch>
            <a:fillRect/>
          </a:stretch>
        </p:blipFill>
        <p:spPr>
          <a:xfrm rot="10800000" flipH="1">
            <a:off x="7380312" y="452248"/>
            <a:ext cx="1523362" cy="52721"/>
          </a:xfrm>
          <a:prstGeom prst="rect">
            <a:avLst/>
          </a:prstGeom>
        </p:spPr>
      </p:pic>
      <p:sp>
        <p:nvSpPr>
          <p:cNvPr id="2" name="矩形 1"/>
          <p:cNvSpPr/>
          <p:nvPr/>
        </p:nvSpPr>
        <p:spPr>
          <a:xfrm>
            <a:off x="2233362" y="3682726"/>
            <a:ext cx="4408142" cy="757130"/>
          </a:xfrm>
          <a:prstGeom prst="rect">
            <a:avLst/>
          </a:prstGeom>
        </p:spPr>
        <p:txBody>
          <a:bodyPr wrap="square">
            <a:spAutoFit/>
          </a:bodyPr>
          <a:lstStyle/>
          <a:p>
            <a:pPr algn="just">
              <a:lnSpc>
                <a:spcPct val="120000"/>
              </a:lnSpc>
              <a:defRPr/>
            </a:pPr>
            <a:r>
              <a:rPr lang="zh-CN" altLang="zh-CN" kern="0" dirty="0">
                <a:latin typeface="微软雅黑" panose="020B0503020204020204" pitchFamily="34" charset="-122"/>
                <a:ea typeface="微软雅黑" panose="020B0503020204020204" pitchFamily="34" charset="-122"/>
              </a:rPr>
              <a:t>全世界的竞争反馈到欧洲的国际关系中，</a:t>
            </a:r>
            <a:r>
              <a:rPr lang="zh-CN" altLang="en-US" kern="0" dirty="0">
                <a:latin typeface="微软雅黑" panose="020B0503020204020204" pitchFamily="34" charset="-122"/>
                <a:ea typeface="微软雅黑" panose="020B0503020204020204" pitchFamily="34" charset="-122"/>
              </a:rPr>
              <a:t>就</a:t>
            </a:r>
            <a:r>
              <a:rPr lang="zh-CN" altLang="zh-CN" kern="0" dirty="0">
                <a:latin typeface="微软雅黑" panose="020B0503020204020204" pitchFamily="34" charset="-122"/>
                <a:ea typeface="微软雅黑" panose="020B0503020204020204" pitchFamily="34" charset="-122"/>
              </a:rPr>
              <a:t>变成了更加典型的对抗结盟的关系。</a:t>
            </a:r>
            <a:endParaRPr lang="zh-CN" altLang="en-US" kern="0" dirty="0">
              <a:latin typeface="微软雅黑" panose="020B0503020204020204" pitchFamily="34" charset="-122"/>
              <a:ea typeface="微软雅黑" panose="020B0503020204020204" pitchFamily="34" charset="-122"/>
            </a:endParaRPr>
          </a:p>
        </p:txBody>
      </p:sp>
      <p:sp>
        <p:nvSpPr>
          <p:cNvPr id="6" name="矩形 5"/>
          <p:cNvSpPr/>
          <p:nvPr/>
        </p:nvSpPr>
        <p:spPr>
          <a:xfrm>
            <a:off x="872680" y="843558"/>
            <a:ext cx="4320413" cy="553998"/>
          </a:xfrm>
          <a:prstGeom prst="rect">
            <a:avLst/>
          </a:prstGeom>
        </p:spPr>
        <p:txBody>
          <a:bodyPr wrap="none">
            <a:spAutoFit/>
          </a:bodyPr>
          <a:lstStyle/>
          <a:p>
            <a:pPr marL="285750" indent="-285750" algn="just">
              <a:lnSpc>
                <a:spcPct val="150000"/>
              </a:lnSpc>
              <a:spcAft>
                <a:spcPts val="0"/>
              </a:spcAft>
              <a:buFont typeface="Wingdings" panose="05000000000000000000" pitchFamily="2" charset="2"/>
              <a:buChar char="Ø"/>
            </a:pPr>
            <a:r>
              <a:rPr lang="zh-CN" altLang="zh-CN" sz="2000" b="1" kern="0" dirty="0">
                <a:latin typeface="+mn-ea"/>
                <a:ea typeface="+mn-ea"/>
                <a:cs typeface="宋体" panose="02010600030101010101" pitchFamily="2" charset="-122"/>
              </a:rPr>
              <a:t>国家间的关系受到历史条件的局限</a:t>
            </a:r>
            <a:endParaRPr lang="zh-CN" altLang="zh-CN" sz="1400" b="1" kern="100" dirty="0">
              <a:effectLst/>
              <a:latin typeface="+mn-ea"/>
              <a:ea typeface="+mn-ea"/>
            </a:endParaRPr>
          </a:p>
        </p:txBody>
      </p:sp>
      <p:cxnSp>
        <p:nvCxnSpPr>
          <p:cNvPr id="12" name="MH_Other_1"/>
          <p:cNvCxnSpPr/>
          <p:nvPr>
            <p:custDataLst>
              <p:tags r:id="rId1"/>
            </p:custDataLst>
          </p:nvPr>
        </p:nvCxnSpPr>
        <p:spPr bwMode="auto">
          <a:xfrm>
            <a:off x="1943993" y="2646738"/>
            <a:ext cx="1161000" cy="0"/>
          </a:xfrm>
          <a:prstGeom prst="line">
            <a:avLst/>
          </a:prstGeom>
          <a:solidFill>
            <a:srgbClr val="49ACC1"/>
          </a:solidFill>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H_Other_2"/>
          <p:cNvSpPr/>
          <p:nvPr>
            <p:custDataLst>
              <p:tags r:id="rId2"/>
            </p:custDataLst>
          </p:nvPr>
        </p:nvSpPr>
        <p:spPr>
          <a:xfrm rot="18925946">
            <a:off x="2166043" y="2717936"/>
            <a:ext cx="609008" cy="456756"/>
          </a:xfrm>
          <a:prstGeom prst="notchedRightArrow">
            <a:avLst>
              <a:gd name="adj1" fmla="val 46829"/>
              <a:gd name="adj2" fmla="val 50000"/>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EFFFF"/>
              </a:solidFill>
            </a:endParaRPr>
          </a:p>
        </p:txBody>
      </p:sp>
      <p:sp>
        <p:nvSpPr>
          <p:cNvPr id="14" name="MH_SubTitle_1"/>
          <p:cNvSpPr/>
          <p:nvPr>
            <p:custDataLst>
              <p:tags r:id="rId3"/>
            </p:custDataLst>
          </p:nvPr>
        </p:nvSpPr>
        <p:spPr>
          <a:xfrm>
            <a:off x="1943993" y="1688925"/>
            <a:ext cx="1161000" cy="88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rgbClr val="FEFFFF"/>
                </a:solidFill>
                <a:latin typeface="微软雅黑" panose="020B0503020204020204" pitchFamily="34" charset="-122"/>
                <a:ea typeface="微软雅黑" panose="020B0503020204020204" pitchFamily="34" charset="-122"/>
              </a:rPr>
              <a:t>一战</a:t>
            </a:r>
          </a:p>
        </p:txBody>
      </p:sp>
      <p:cxnSp>
        <p:nvCxnSpPr>
          <p:cNvPr id="15" name="MH_Other_3"/>
          <p:cNvCxnSpPr/>
          <p:nvPr>
            <p:custDataLst>
              <p:tags r:id="rId4"/>
            </p:custDataLst>
          </p:nvPr>
        </p:nvCxnSpPr>
        <p:spPr bwMode="auto">
          <a:xfrm>
            <a:off x="3991501" y="2646738"/>
            <a:ext cx="1161000" cy="0"/>
          </a:xfrm>
          <a:prstGeom prst="line">
            <a:avLst/>
          </a:prstGeom>
          <a:solidFill>
            <a:srgbClr val="BAD328"/>
          </a:solidFill>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MH_Other_4"/>
          <p:cNvSpPr/>
          <p:nvPr>
            <p:custDataLst>
              <p:tags r:id="rId5"/>
            </p:custDataLst>
          </p:nvPr>
        </p:nvSpPr>
        <p:spPr>
          <a:xfrm rot="18925946">
            <a:off x="4213552" y="2717936"/>
            <a:ext cx="609008" cy="456756"/>
          </a:xfrm>
          <a:prstGeom prst="notchedRightArrow">
            <a:avLst>
              <a:gd name="adj1" fmla="val 46829"/>
              <a:gd name="adj2" fmla="val 5000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EFFFF"/>
              </a:solidFill>
            </a:endParaRPr>
          </a:p>
        </p:txBody>
      </p:sp>
      <p:sp>
        <p:nvSpPr>
          <p:cNvPr id="17" name="MH_SubTitle_2"/>
          <p:cNvSpPr/>
          <p:nvPr>
            <p:custDataLst>
              <p:tags r:id="rId6"/>
            </p:custDataLst>
          </p:nvPr>
        </p:nvSpPr>
        <p:spPr>
          <a:xfrm>
            <a:off x="3991501" y="1688925"/>
            <a:ext cx="1161000" cy="880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rgbClr val="FEFFFF"/>
                </a:solidFill>
                <a:latin typeface="微软雅黑" panose="020B0503020204020204" pitchFamily="34" charset="-122"/>
                <a:ea typeface="微软雅黑" panose="020B0503020204020204" pitchFamily="34" charset="-122"/>
              </a:rPr>
              <a:t>二战</a:t>
            </a:r>
          </a:p>
        </p:txBody>
      </p:sp>
      <p:cxnSp>
        <p:nvCxnSpPr>
          <p:cNvPr id="18" name="MH_Other_5"/>
          <p:cNvCxnSpPr/>
          <p:nvPr>
            <p:custDataLst>
              <p:tags r:id="rId7"/>
            </p:custDataLst>
          </p:nvPr>
        </p:nvCxnSpPr>
        <p:spPr bwMode="auto">
          <a:xfrm>
            <a:off x="6039008" y="2646738"/>
            <a:ext cx="1161000" cy="0"/>
          </a:xfrm>
          <a:prstGeom prst="line">
            <a:avLst/>
          </a:prstGeom>
          <a:solidFill>
            <a:srgbClr val="40C2A2"/>
          </a:solidFill>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MH_Other_6"/>
          <p:cNvSpPr/>
          <p:nvPr>
            <p:custDataLst>
              <p:tags r:id="rId8"/>
            </p:custDataLst>
          </p:nvPr>
        </p:nvSpPr>
        <p:spPr>
          <a:xfrm rot="18925946">
            <a:off x="6261059" y="2717936"/>
            <a:ext cx="609008" cy="456756"/>
          </a:xfrm>
          <a:prstGeom prst="notchedRightArrow">
            <a:avLst>
              <a:gd name="adj1" fmla="val 46829"/>
              <a:gd name="adj2" fmla="val 50000"/>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EFFFF"/>
              </a:solidFill>
            </a:endParaRPr>
          </a:p>
        </p:txBody>
      </p:sp>
      <p:sp>
        <p:nvSpPr>
          <p:cNvPr id="20" name="MH_SubTitle_3"/>
          <p:cNvSpPr/>
          <p:nvPr>
            <p:custDataLst>
              <p:tags r:id="rId9"/>
            </p:custDataLst>
          </p:nvPr>
        </p:nvSpPr>
        <p:spPr>
          <a:xfrm>
            <a:off x="6039008" y="1688925"/>
            <a:ext cx="1161000" cy="8800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rgbClr val="FEFFFF"/>
                </a:solidFill>
                <a:latin typeface="微软雅黑" panose="020B0503020204020204" pitchFamily="34" charset="-122"/>
                <a:ea typeface="微软雅黑" panose="020B0503020204020204" pitchFamily="34" charset="-122"/>
              </a:rPr>
              <a:t>冷战</a:t>
            </a:r>
          </a:p>
        </p:txBody>
      </p:sp>
      <p:sp>
        <p:nvSpPr>
          <p:cNvPr id="5" name="矩形 4"/>
          <p:cNvSpPr/>
          <p:nvPr/>
        </p:nvSpPr>
        <p:spPr>
          <a:xfrm>
            <a:off x="2688772" y="2661555"/>
            <a:ext cx="968855" cy="646331"/>
          </a:xfrm>
          <a:prstGeom prst="rect">
            <a:avLst/>
          </a:prstGeom>
        </p:spPr>
        <p:txBody>
          <a:bodyPr wrap="none">
            <a:spAutoFit/>
          </a:bodyPr>
          <a:lstStyle/>
          <a:p>
            <a:pPr marL="90488" indent="-90488">
              <a:buFont typeface="Arial" panose="020B0604020202020204" pitchFamily="34" charset="0"/>
              <a:buChar char="•"/>
            </a:pPr>
            <a:r>
              <a:rPr lang="zh-CN" altLang="en-US" dirty="0">
                <a:latin typeface="+mn-ea"/>
                <a:ea typeface="+mn-ea"/>
              </a:rPr>
              <a:t>同盟国</a:t>
            </a:r>
            <a:endParaRPr lang="en-US" altLang="zh-CN" dirty="0">
              <a:latin typeface="+mn-ea"/>
              <a:ea typeface="+mn-ea"/>
            </a:endParaRPr>
          </a:p>
          <a:p>
            <a:pPr marL="90488" indent="-90488">
              <a:buFont typeface="Arial" panose="020B0604020202020204" pitchFamily="34" charset="0"/>
              <a:buChar char="•"/>
            </a:pPr>
            <a:r>
              <a:rPr lang="zh-CN" altLang="en-US" dirty="0">
                <a:latin typeface="+mn-ea"/>
                <a:ea typeface="+mn-ea"/>
              </a:rPr>
              <a:t>协约国</a:t>
            </a:r>
          </a:p>
        </p:txBody>
      </p:sp>
      <p:sp>
        <p:nvSpPr>
          <p:cNvPr id="11" name="矩形 10"/>
          <p:cNvSpPr/>
          <p:nvPr/>
        </p:nvSpPr>
        <p:spPr>
          <a:xfrm>
            <a:off x="4779238" y="2661555"/>
            <a:ext cx="968855" cy="646331"/>
          </a:xfrm>
          <a:prstGeom prst="rect">
            <a:avLst/>
          </a:prstGeom>
        </p:spPr>
        <p:txBody>
          <a:bodyPr wrap="none">
            <a:spAutoFit/>
          </a:bodyPr>
          <a:lstStyle/>
          <a:p>
            <a:pPr marL="90488" indent="-90488">
              <a:buFont typeface="Arial" panose="020B0604020202020204" pitchFamily="34" charset="0"/>
              <a:buChar char="•"/>
            </a:pPr>
            <a:r>
              <a:rPr lang="zh-CN" altLang="en-US" dirty="0">
                <a:latin typeface="+mn-ea"/>
                <a:ea typeface="+mn-ea"/>
              </a:rPr>
              <a:t>同盟国</a:t>
            </a:r>
            <a:endParaRPr lang="en-US" altLang="zh-CN" dirty="0">
              <a:latin typeface="+mn-ea"/>
              <a:ea typeface="+mn-ea"/>
            </a:endParaRPr>
          </a:p>
          <a:p>
            <a:pPr marL="90488" indent="-90488">
              <a:buFont typeface="Arial" panose="020B0604020202020204" pitchFamily="34" charset="0"/>
              <a:buChar char="•"/>
            </a:pPr>
            <a:r>
              <a:rPr lang="zh-CN" altLang="en-US" dirty="0">
                <a:latin typeface="+mn-ea"/>
                <a:ea typeface="+mn-ea"/>
              </a:rPr>
              <a:t>轴心国</a:t>
            </a:r>
          </a:p>
        </p:txBody>
      </p:sp>
      <p:sp>
        <p:nvSpPr>
          <p:cNvPr id="24" name="矩形 23"/>
          <p:cNvSpPr/>
          <p:nvPr/>
        </p:nvSpPr>
        <p:spPr>
          <a:xfrm>
            <a:off x="6801534" y="2663402"/>
            <a:ext cx="738023" cy="646331"/>
          </a:xfrm>
          <a:prstGeom prst="rect">
            <a:avLst/>
          </a:prstGeom>
        </p:spPr>
        <p:txBody>
          <a:bodyPr wrap="none">
            <a:spAutoFit/>
          </a:bodyPr>
          <a:lstStyle/>
          <a:p>
            <a:pPr marL="90488" indent="-90488">
              <a:buFont typeface="Arial" panose="020B0604020202020204" pitchFamily="34" charset="0"/>
              <a:buChar char="•"/>
            </a:pPr>
            <a:r>
              <a:rPr lang="zh-CN" altLang="en-US" dirty="0">
                <a:latin typeface="+mn-ea"/>
                <a:ea typeface="+mn-ea"/>
              </a:rPr>
              <a:t>北约</a:t>
            </a:r>
            <a:endParaRPr lang="en-US" altLang="zh-CN" dirty="0">
              <a:latin typeface="+mn-ea"/>
              <a:ea typeface="+mn-ea"/>
            </a:endParaRPr>
          </a:p>
          <a:p>
            <a:pPr marL="90488" indent="-90488">
              <a:buFont typeface="Arial" panose="020B0604020202020204" pitchFamily="34" charset="0"/>
              <a:buChar char="•"/>
            </a:pPr>
            <a:r>
              <a:rPr lang="zh-CN" altLang="en-US" dirty="0">
                <a:latin typeface="+mn-ea"/>
                <a:ea typeface="+mn-ea"/>
              </a:rPr>
              <a:t>华约</a:t>
            </a:r>
          </a:p>
        </p:txBody>
      </p:sp>
    </p:spTree>
    <p:extLst>
      <p:ext uri="{BB962C8B-B14F-4D97-AF65-F5344CB8AC3E}">
        <p14:creationId xmlns:p14="http://schemas.microsoft.com/office/powerpoint/2010/main" val="4212629326"/>
      </p:ext>
    </p:extLst>
  </p:cSld>
  <p:clrMapOvr>
    <a:masterClrMapping/>
  </p:clrMapOvr>
  <p:transition spd="slow" advTm="0">
    <p:pull/>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7559d6ebfe3399475faf050899225724546a77"/>
</p:tagLst>
</file>

<file path=ppt/tags/tag10.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7031519281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315202758"/>
  <p:tag name="MH_LIBRARY" val="GRAPHIC"/>
  <p:tag name="MH_TYPE" val="SubTitle"/>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70316131824"/>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0315202758"/>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70315202758"/>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15202758"/>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MH" val="20170316131824"/>
  <p:tag name="MH_LIBRARY" val="GRAPHIC"/>
  <p:tag name="MH_TYPE" val="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316131824"/>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316131824"/>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316131824"/>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316131824"/>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316131824"/>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316133049"/>
  <p:tag name="MH_LIBRARY" val="GRAPHIC"/>
  <p:tag name="MH_TYPE" val="Other"/>
  <p:tag name="MH_ORDER" val="1"/>
</p:tagLst>
</file>

<file path=ppt/theme/theme1.xml><?xml version="1.0" encoding="utf-8"?>
<a:theme xmlns:a="http://schemas.openxmlformats.org/drawingml/2006/main" name="Office 主题​​">
  <a:themeElements>
    <a:clrScheme name="自定义 223">
      <a:dk1>
        <a:sysClr val="windowText" lastClr="000000"/>
      </a:dk1>
      <a:lt1>
        <a:sysClr val="window" lastClr="CEEACA"/>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8323</TotalTime>
  <Words>2820</Words>
  <Application>Microsoft Office PowerPoint</Application>
  <PresentationFormat>全屏显示(16:9)</PresentationFormat>
  <Paragraphs>286</Paragraphs>
  <Slides>43</Slides>
  <Notes>19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43</vt:i4>
      </vt:variant>
    </vt:vector>
  </HeadingPairs>
  <TitlesOfParts>
    <vt:vector size="60" baseType="lpstr">
      <vt:lpstr>Gotham Light</vt:lpstr>
      <vt:lpstr>Helvetica Neue</vt:lpstr>
      <vt:lpstr>Open Sans Condensed</vt:lpstr>
      <vt:lpstr>方正兰亭粗黑_GBK</vt:lpstr>
      <vt:lpstr>汉仪文黑-75W</vt:lpstr>
      <vt:lpstr>汉真广标</vt:lpstr>
      <vt:lpstr>华康俪金黑W8(P)</vt:lpstr>
      <vt:lpstr>华文楷体</vt:lpstr>
      <vt:lpstr>宋体</vt:lpstr>
      <vt:lpstr>微软雅黑</vt:lpstr>
      <vt:lpstr>Agency FB</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柯伟扬</cp:lastModifiedBy>
  <cp:revision>942</cp:revision>
  <dcterms:created xsi:type="dcterms:W3CDTF">2015-04-24T01:01:13Z</dcterms:created>
  <dcterms:modified xsi:type="dcterms:W3CDTF">2017-09-30T02:15:49Z</dcterms:modified>
</cp:coreProperties>
</file>