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0" r:id="rId3"/>
    <p:sldId id="257" r:id="rId4"/>
    <p:sldId id="266" r:id="rId5"/>
    <p:sldId id="267" r:id="rId6"/>
    <p:sldId id="268" r:id="rId7"/>
    <p:sldId id="26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105827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729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90477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smtClean="0"/>
              <a:t>编辑母版文本样式</a:t>
            </a:r>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1247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smtClean="0"/>
              <a:t>编辑母版文本样式</a:t>
            </a:r>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136985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2672113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299751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3604177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40717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212686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148860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236022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227550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38584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65258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259444C-59A1-4A57-B51A-8764CF058813}" type="datetimeFigureOut">
              <a:rPr lang="zh-CN" altLang="en-US" smtClean="0"/>
              <a:t>2018/5/23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94943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6399212" y="5883275"/>
            <a:ext cx="914400" cy="365125"/>
          </a:xfrm>
        </p:spPr>
        <p:txBody>
          <a:bodyPr/>
          <a:lstStyle/>
          <a:p>
            <a:fld id="{3259444C-59A1-4A57-B51A-8764CF058813}" type="datetimeFigureOut">
              <a:rPr lang="zh-CN" altLang="en-US" smtClean="0"/>
              <a:t>2018/5/23</a:t>
            </a:fld>
            <a:endParaRPr lang="zh-CN" altLang="en-US"/>
          </a:p>
        </p:txBody>
      </p:sp>
      <p:sp>
        <p:nvSpPr>
          <p:cNvPr id="6" name="Footer Placeholder 5"/>
          <p:cNvSpPr>
            <a:spLocks noGrp="1"/>
          </p:cNvSpPr>
          <p:nvPr>
            <p:ph type="ftr" sz="quarter" idx="11"/>
          </p:nvPr>
        </p:nvSpPr>
        <p:spPr>
          <a:xfrm>
            <a:off x="1141412" y="5883275"/>
            <a:ext cx="5105400" cy="365125"/>
          </a:xfrm>
        </p:spPr>
        <p:txBody>
          <a:bodyPr/>
          <a:lstStyle/>
          <a:p>
            <a:endParaRPr lang="zh-CN" altLang="en-US"/>
          </a:p>
        </p:txBody>
      </p:sp>
      <p:sp>
        <p:nvSpPr>
          <p:cNvPr id="7" name="Slide Number Placeholder 6"/>
          <p:cNvSpPr>
            <a:spLocks noGrp="1"/>
          </p:cNvSpPr>
          <p:nvPr>
            <p:ph type="sldNum" sz="quarter" idx="12"/>
          </p:nvPr>
        </p:nvSpPr>
        <p:spPr>
          <a:xfrm>
            <a:off x="10742612" y="5883275"/>
            <a:ext cx="322567" cy="365125"/>
          </a:xfrm>
        </p:spPr>
        <p:txBody>
          <a:body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122397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259444C-59A1-4A57-B51A-8764CF058813}" type="datetimeFigureOut">
              <a:rPr lang="zh-CN" altLang="en-US" smtClean="0"/>
              <a:t>2018/5/23</a:t>
            </a:fld>
            <a:endParaRPr lang="zh-CN" alt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zh-CN" alt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63B5156-3477-4C71-86CE-21368D5AD2C9}" type="slidenum">
              <a:rPr lang="zh-CN" altLang="en-US" smtClean="0"/>
              <a:t>‹#›</a:t>
            </a:fld>
            <a:endParaRPr lang="zh-CN" altLang="en-US"/>
          </a:p>
        </p:txBody>
      </p:sp>
    </p:spTree>
    <p:extLst>
      <p:ext uri="{BB962C8B-B14F-4D97-AF65-F5344CB8AC3E}">
        <p14:creationId xmlns:p14="http://schemas.microsoft.com/office/powerpoint/2010/main" val="1117420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5&#24066;&#20154;&#25165;&#25919;&#31574;&#27719;&#24635;/&#23425;&#27874;&#20154;&#25165;&#25919;&#31574;%20&#26803;&#29702;.docx"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file:///D:\2018&#24180;&#24037;&#20316;\InfoDigger\corpus\&#23425;&#27874;_vectorn.txt" TargetMode="External"/><Relationship Id="rId5" Type="http://schemas.openxmlformats.org/officeDocument/2006/relationships/hyperlink" Target="file:///D:\2018&#24180;&#24037;&#20316;\InfoDigger\corpus\statute.txt" TargetMode="External"/><Relationship Id="rId4" Type="http://schemas.openxmlformats.org/officeDocument/2006/relationships/hyperlink" Target="file:///D:\2018&#24180;&#24037;&#20316;\PyProgram\stopwords.tx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3662" y="360483"/>
            <a:ext cx="9144000" cy="933817"/>
          </a:xfrm>
        </p:spPr>
        <p:txBody>
          <a:bodyPr/>
          <a:lstStyle/>
          <a:p>
            <a:r>
              <a:rPr lang="zh-CN" altLang="en-US" dirty="0" smtClean="0"/>
              <a:t>文本挖掘</a:t>
            </a:r>
            <a:endParaRPr lang="zh-CN" altLang="en-US" dirty="0"/>
          </a:p>
        </p:txBody>
      </p:sp>
      <p:sp>
        <p:nvSpPr>
          <p:cNvPr id="3" name="副标题 2"/>
          <p:cNvSpPr>
            <a:spLocks noGrp="1"/>
          </p:cNvSpPr>
          <p:nvPr>
            <p:ph type="subTitle" idx="1"/>
          </p:nvPr>
        </p:nvSpPr>
        <p:spPr>
          <a:xfrm>
            <a:off x="1620715" y="1359999"/>
            <a:ext cx="9144000" cy="1655762"/>
          </a:xfrm>
        </p:spPr>
        <p:txBody>
          <a:bodyPr>
            <a:normAutofit fontScale="92500" lnSpcReduction="10000"/>
          </a:bodyPr>
          <a:lstStyle/>
          <a:p>
            <a:pPr algn="l"/>
            <a:r>
              <a:rPr lang="zh-CN" altLang="en-US" sz="1600" dirty="0" smtClean="0"/>
              <a:t>       文本挖掘技术属于数据挖掘的一个分支，传统的文本挖掘是基于数理统计通过条件概率找出文本中隐藏的信息的技术。近年来，随着机器学习和自然语言处理的发展，文本挖掘也搭上了快车。</a:t>
            </a:r>
            <a:endParaRPr lang="en-US" altLang="zh-CN" sz="1600" dirty="0" smtClean="0"/>
          </a:p>
          <a:p>
            <a:pPr algn="l"/>
            <a:r>
              <a:rPr lang="zh-CN" altLang="en-US" sz="1600" dirty="0" smtClean="0"/>
              <a:t>       文本挖掘基本分为四大类：</a:t>
            </a:r>
            <a:r>
              <a:rPr lang="zh-CN" altLang="en-US" sz="1600" dirty="0" smtClean="0">
                <a:solidFill>
                  <a:srgbClr val="00B0F0"/>
                </a:solidFill>
              </a:rPr>
              <a:t>文本数据处理</a:t>
            </a:r>
            <a:r>
              <a:rPr lang="zh-CN" altLang="en-US" sz="1600" dirty="0" smtClean="0"/>
              <a:t>（预处理、数字化）、</a:t>
            </a:r>
            <a:r>
              <a:rPr lang="zh-CN" altLang="en-US" sz="1600" dirty="0" smtClean="0">
                <a:solidFill>
                  <a:srgbClr val="00B0F0"/>
                </a:solidFill>
              </a:rPr>
              <a:t>信息抽取</a:t>
            </a:r>
            <a:r>
              <a:rPr lang="zh-CN" altLang="en-US" sz="1600" dirty="0" smtClean="0"/>
              <a:t>（命名实体识别）、</a:t>
            </a:r>
            <a:r>
              <a:rPr lang="zh-CN" altLang="en-US" sz="1600" dirty="0" smtClean="0">
                <a:solidFill>
                  <a:srgbClr val="00B0F0"/>
                </a:solidFill>
              </a:rPr>
              <a:t>文本分类</a:t>
            </a:r>
            <a:r>
              <a:rPr lang="zh-CN" altLang="en-US" sz="1600" dirty="0" smtClean="0"/>
              <a:t>（基础的有</a:t>
            </a:r>
            <a:r>
              <a:rPr lang="en-US" altLang="zh-CN" sz="1600" dirty="0" err="1" smtClean="0"/>
              <a:t>NaiveBayes</a:t>
            </a:r>
            <a:r>
              <a:rPr lang="zh-CN" altLang="en-US" sz="1600" dirty="0" smtClean="0"/>
              <a:t>、决策树，</a:t>
            </a:r>
            <a:r>
              <a:rPr lang="en-US" altLang="zh-CN" sz="1600" dirty="0" smtClean="0"/>
              <a:t>GBDT</a:t>
            </a:r>
            <a:r>
              <a:rPr lang="zh-CN" altLang="en-US" sz="1600" dirty="0"/>
              <a:t>；</a:t>
            </a:r>
            <a:r>
              <a:rPr lang="zh-CN" altLang="en-US" sz="1600" dirty="0" smtClean="0"/>
              <a:t>随着神经网络的突出，</a:t>
            </a:r>
            <a:r>
              <a:rPr lang="en-US" altLang="zh-CN" sz="1600" dirty="0" smtClean="0"/>
              <a:t>CNN,RNN</a:t>
            </a:r>
            <a:r>
              <a:rPr lang="zh-CN" altLang="en-US" sz="1600" dirty="0" smtClean="0"/>
              <a:t>发挥越来越大的作用）、</a:t>
            </a:r>
            <a:r>
              <a:rPr lang="zh-CN" altLang="en-US" sz="1600" dirty="0" smtClean="0">
                <a:solidFill>
                  <a:srgbClr val="00B0F0"/>
                </a:solidFill>
              </a:rPr>
              <a:t>文本聚类</a:t>
            </a:r>
            <a:r>
              <a:rPr lang="zh-CN" altLang="en-US" sz="1600" dirty="0" smtClean="0"/>
              <a:t>（</a:t>
            </a:r>
            <a:r>
              <a:rPr lang="en-US" altLang="zh-CN" sz="1600" dirty="0" err="1" smtClean="0"/>
              <a:t>Kmeans</a:t>
            </a:r>
            <a:r>
              <a:rPr lang="zh-CN" altLang="en-US" sz="1600" dirty="0" smtClean="0"/>
              <a:t>或者一些主题模型，这些都是无监督的）</a:t>
            </a:r>
            <a:endParaRPr lang="en-US" altLang="zh-CN" sz="1600" dirty="0" smtClean="0"/>
          </a:p>
          <a:p>
            <a:pPr algn="l"/>
            <a:r>
              <a:rPr lang="zh-CN" altLang="en-US" sz="1600" dirty="0" smtClean="0"/>
              <a:t>在应用场景上也五花八门。常见的有舆情分析，情感分析，词云，信息检索等</a:t>
            </a:r>
            <a:endParaRPr lang="en-US" altLang="zh-CN" sz="1600" dirty="0" smtClean="0"/>
          </a:p>
          <a:p>
            <a:pPr algn="l"/>
            <a:endParaRPr lang="zh-CN" altLang="en-US" sz="1600" dirty="0"/>
          </a:p>
        </p:txBody>
      </p:sp>
      <p:sp>
        <p:nvSpPr>
          <p:cNvPr id="6" name="标题 1"/>
          <p:cNvSpPr txBox="1">
            <a:spLocks/>
          </p:cNvSpPr>
          <p:nvPr/>
        </p:nvSpPr>
        <p:spPr>
          <a:xfrm>
            <a:off x="1718897" y="3024553"/>
            <a:ext cx="8613530" cy="691663"/>
          </a:xfrm>
          <a:prstGeom prst="rect">
            <a:avLst/>
          </a:prstGeom>
        </p:spPr>
        <p:txBody>
          <a:bodyPr vert="horz" lIns="91440" tIns="45720" rIns="91440" bIns="45720" rtlCol="0" anchor="b">
            <a:normAutofit fontScale="92500" lnSpcReduction="20000"/>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无监督学习</a:t>
            </a:r>
            <a:endParaRPr lang="zh-CN" altLang="en-US" dirty="0"/>
          </a:p>
        </p:txBody>
      </p:sp>
      <p:sp>
        <p:nvSpPr>
          <p:cNvPr id="7" name="副标题 2"/>
          <p:cNvSpPr txBox="1">
            <a:spLocks/>
          </p:cNvSpPr>
          <p:nvPr/>
        </p:nvSpPr>
        <p:spPr>
          <a:xfrm>
            <a:off x="1620715" y="3933151"/>
            <a:ext cx="9144000" cy="1931317"/>
          </a:xfrm>
          <a:prstGeom prst="rect">
            <a:avLst/>
          </a:prstGeom>
        </p:spPr>
        <p:txBody>
          <a:bodyPr vert="horz" lIns="91440" tIns="45720" rIns="91440" bIns="45720" rtlCol="0" anchor="t">
            <a:normAutofit fontScale="92500" lnSpcReduction="20000"/>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r>
              <a:rPr lang="zh-CN" altLang="en-US" sz="1600" dirty="0" smtClean="0"/>
              <a:t>       利用</a:t>
            </a:r>
            <a:r>
              <a:rPr lang="zh-CN" altLang="en-US" sz="1600" dirty="0"/>
              <a:t>机器学习做文本挖掘问题的时候，要根据已有材料选择监督学习模型还是无监督学习模型。这两者的区别在于，学习材料是否有给定的确定的</a:t>
            </a:r>
            <a:r>
              <a:rPr lang="zh-CN" altLang="en-US" sz="1600" dirty="0">
                <a:solidFill>
                  <a:srgbClr val="00B0F0"/>
                </a:solidFill>
              </a:rPr>
              <a:t>标签</a:t>
            </a:r>
            <a:r>
              <a:rPr lang="zh-CN" altLang="en-US" sz="1600" dirty="0"/>
              <a:t>。打个比方，对分类问题来说，给定的语料库有没有告诉机器，</a:t>
            </a:r>
            <a:r>
              <a:rPr lang="en-US" altLang="zh-CN" sz="1600" dirty="0"/>
              <a:t>A</a:t>
            </a:r>
            <a:r>
              <a:rPr lang="zh-CN" altLang="en-US" sz="1600" dirty="0"/>
              <a:t>是花，</a:t>
            </a:r>
            <a:r>
              <a:rPr lang="en-US" altLang="zh-CN" sz="1600" dirty="0"/>
              <a:t>B</a:t>
            </a:r>
            <a:r>
              <a:rPr lang="zh-CN" altLang="en-US" sz="1600" dirty="0"/>
              <a:t>是绿叶？如果有，那就是监督学习，如果语料库不存在标签，是花是叶要让机器自己根据特征去学习，那就是无监督学习。</a:t>
            </a:r>
            <a:endParaRPr lang="en-US" altLang="zh-CN" sz="1600" dirty="0"/>
          </a:p>
          <a:p>
            <a:pPr algn="l"/>
            <a:r>
              <a:rPr lang="zh-CN" altLang="en-US" sz="1600" dirty="0" smtClean="0"/>
              <a:t>       一般来说</a:t>
            </a:r>
            <a:r>
              <a:rPr lang="zh-CN" altLang="en-US" sz="1600" dirty="0"/>
              <a:t>，无监督学习技术比监督学习困难很多。中文的句法，词组，相同词的意义，词序的多样性，导致中文无监督学习技术还未成熟，如果做出效果是可以发文章的水平。现在做实体抽取也需要固定的主题。</a:t>
            </a:r>
            <a:endParaRPr lang="en-US" altLang="zh-CN" sz="1600" dirty="0"/>
          </a:p>
          <a:p>
            <a:pPr algn="l"/>
            <a:r>
              <a:rPr lang="zh-CN" altLang="en-US" sz="1600" dirty="0"/>
              <a:t>所以现在一般说的中文文本挖掘（机器学习）技术，大部分都是监督学习，是需要文本的数据集的（带标签）。</a:t>
            </a:r>
          </a:p>
          <a:p>
            <a:pPr algn="l"/>
            <a:endParaRPr lang="zh-CN" altLang="en-US" sz="1600" dirty="0"/>
          </a:p>
        </p:txBody>
      </p:sp>
    </p:spTree>
    <p:extLst>
      <p:ext uri="{BB962C8B-B14F-4D97-AF65-F5344CB8AC3E}">
        <p14:creationId xmlns:p14="http://schemas.microsoft.com/office/powerpoint/2010/main" val="322255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文本信息提取</a:t>
            </a:r>
            <a:endParaRPr lang="zh-CN" altLang="en-US" dirty="0"/>
          </a:p>
        </p:txBody>
      </p:sp>
      <p:sp>
        <p:nvSpPr>
          <p:cNvPr id="3" name="副标题 2"/>
          <p:cNvSpPr>
            <a:spLocks noGrp="1"/>
          </p:cNvSpPr>
          <p:nvPr>
            <p:ph type="subTitle" idx="1"/>
          </p:nvPr>
        </p:nvSpPr>
        <p:spPr/>
        <p:txBody>
          <a:bodyPr/>
          <a:lstStyle/>
          <a:p>
            <a:r>
              <a:rPr lang="zh-CN" altLang="en-US" dirty="0" smtClean="0"/>
              <a:t>关键词：</a:t>
            </a:r>
            <a:r>
              <a:rPr lang="en-US" altLang="zh-CN" dirty="0" smtClean="0"/>
              <a:t>word2vec  k-means  </a:t>
            </a:r>
            <a:r>
              <a:rPr lang="zh-CN" altLang="en-US" dirty="0" smtClean="0"/>
              <a:t>无监督学习</a:t>
            </a:r>
            <a:endParaRPr lang="zh-CN" altLang="en-US" dirty="0"/>
          </a:p>
        </p:txBody>
      </p:sp>
    </p:spTree>
    <p:extLst>
      <p:ext uri="{BB962C8B-B14F-4D97-AF65-F5344CB8AC3E}">
        <p14:creationId xmlns:p14="http://schemas.microsoft.com/office/powerpoint/2010/main" val="233408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0470" y="360484"/>
            <a:ext cx="4226169" cy="1294301"/>
          </a:xfrm>
        </p:spPr>
        <p:txBody>
          <a:bodyPr>
            <a:normAutofit/>
          </a:bodyPr>
          <a:lstStyle/>
          <a:p>
            <a:r>
              <a:rPr lang="zh-CN" altLang="en-US" sz="3200" dirty="0" smtClean="0"/>
              <a:t>基本步骤</a:t>
            </a:r>
            <a:endParaRPr lang="zh-CN" altLang="en-US" sz="3200" dirty="0"/>
          </a:p>
        </p:txBody>
      </p:sp>
      <p:sp>
        <p:nvSpPr>
          <p:cNvPr id="3" name="副标题 2"/>
          <p:cNvSpPr>
            <a:spLocks noGrp="1"/>
          </p:cNvSpPr>
          <p:nvPr>
            <p:ph type="subTitle" idx="1"/>
          </p:nvPr>
        </p:nvSpPr>
        <p:spPr>
          <a:xfrm>
            <a:off x="750277" y="1825992"/>
            <a:ext cx="9144000" cy="4636354"/>
          </a:xfrm>
        </p:spPr>
        <p:txBody>
          <a:bodyPr>
            <a:normAutofit/>
          </a:bodyPr>
          <a:lstStyle/>
          <a:p>
            <a:r>
              <a:rPr lang="zh-CN" altLang="en-US" sz="2000" dirty="0" smtClean="0"/>
              <a:t>文本预处理</a:t>
            </a:r>
            <a:endParaRPr lang="en-US" altLang="zh-CN" sz="2000" dirty="0" smtClean="0"/>
          </a:p>
          <a:p>
            <a:endParaRPr lang="en-US" altLang="zh-CN" sz="2000" dirty="0" smtClean="0"/>
          </a:p>
          <a:p>
            <a:r>
              <a:rPr lang="en-US" altLang="zh-CN" sz="2000" dirty="0" smtClean="0"/>
              <a:t>Word2vec</a:t>
            </a:r>
            <a:r>
              <a:rPr lang="zh-CN" altLang="en-US" sz="2000" dirty="0" smtClean="0"/>
              <a:t>学习</a:t>
            </a:r>
            <a:endParaRPr lang="en-US" altLang="zh-CN" sz="2000" dirty="0" smtClean="0"/>
          </a:p>
          <a:p>
            <a:endParaRPr lang="en-US" altLang="zh-CN" sz="2000" dirty="0" smtClean="0"/>
          </a:p>
          <a:p>
            <a:r>
              <a:rPr lang="en-US" altLang="zh-CN" sz="2000" dirty="0" err="1" smtClean="0"/>
              <a:t>Kmeans</a:t>
            </a:r>
            <a:r>
              <a:rPr lang="zh-CN" altLang="en-US" sz="2000" dirty="0" smtClean="0"/>
              <a:t>聚类</a:t>
            </a:r>
            <a:endParaRPr lang="en-US" altLang="zh-CN" sz="2000" dirty="0" smtClean="0"/>
          </a:p>
          <a:p>
            <a:endParaRPr lang="en-US" altLang="zh-CN" sz="2000" dirty="0" smtClean="0"/>
          </a:p>
          <a:p>
            <a:r>
              <a:rPr lang="zh-CN" altLang="en-US" sz="2000" dirty="0" smtClean="0"/>
              <a:t>筛选特征</a:t>
            </a:r>
            <a:endParaRPr lang="en-US" altLang="zh-CN" sz="2000" dirty="0" smtClean="0"/>
          </a:p>
        </p:txBody>
      </p:sp>
    </p:spTree>
    <p:extLst>
      <p:ext uri="{BB962C8B-B14F-4D97-AF65-F5344CB8AC3E}">
        <p14:creationId xmlns:p14="http://schemas.microsoft.com/office/powerpoint/2010/main" val="830902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5447" y="360485"/>
            <a:ext cx="4226169" cy="652462"/>
          </a:xfrm>
        </p:spPr>
        <p:txBody>
          <a:bodyPr>
            <a:normAutofit/>
          </a:bodyPr>
          <a:lstStyle/>
          <a:p>
            <a:r>
              <a:rPr lang="zh-CN" altLang="en-US" sz="3200" dirty="0" smtClean="0"/>
              <a:t>文本预处理</a:t>
            </a:r>
            <a:endParaRPr lang="zh-CN" altLang="en-US" sz="3200" dirty="0"/>
          </a:p>
        </p:txBody>
      </p:sp>
      <p:sp>
        <p:nvSpPr>
          <p:cNvPr id="3" name="副标题 2"/>
          <p:cNvSpPr>
            <a:spLocks noGrp="1"/>
          </p:cNvSpPr>
          <p:nvPr>
            <p:ph type="subTitle" idx="1"/>
          </p:nvPr>
        </p:nvSpPr>
        <p:spPr>
          <a:xfrm>
            <a:off x="1031631" y="1764446"/>
            <a:ext cx="9144000" cy="4636354"/>
          </a:xfrm>
        </p:spPr>
        <p:txBody>
          <a:bodyPr>
            <a:normAutofit/>
          </a:bodyPr>
          <a:lstStyle/>
          <a:p>
            <a:r>
              <a:rPr lang="en-US" altLang="zh-CN" sz="2000" dirty="0" smtClean="0"/>
              <a:t>                       </a:t>
            </a:r>
          </a:p>
        </p:txBody>
      </p:sp>
      <p:pic>
        <p:nvPicPr>
          <p:cNvPr id="4" name="图片 3"/>
          <p:cNvPicPr>
            <a:picLocks noChangeAspect="1"/>
          </p:cNvPicPr>
          <p:nvPr/>
        </p:nvPicPr>
        <p:blipFill>
          <a:blip r:embed="rId2"/>
          <a:stretch>
            <a:fillRect/>
          </a:stretch>
        </p:blipFill>
        <p:spPr>
          <a:xfrm>
            <a:off x="1899138" y="1060620"/>
            <a:ext cx="5209524" cy="2828571"/>
          </a:xfrm>
          <a:prstGeom prst="rect">
            <a:avLst/>
          </a:prstGeom>
        </p:spPr>
      </p:pic>
      <p:sp>
        <p:nvSpPr>
          <p:cNvPr id="5" name="副标题 2"/>
          <p:cNvSpPr txBox="1">
            <a:spLocks/>
          </p:cNvSpPr>
          <p:nvPr/>
        </p:nvSpPr>
        <p:spPr>
          <a:xfrm>
            <a:off x="1899138" y="4082623"/>
            <a:ext cx="9144000" cy="2318177"/>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r>
              <a:rPr lang="en-US" altLang="zh-CN" sz="1600" dirty="0" smtClean="0"/>
              <a:t>  </a:t>
            </a:r>
            <a:r>
              <a:rPr lang="zh-CN" altLang="en-US" sz="1600" dirty="0"/>
              <a:t> </a:t>
            </a:r>
            <a:r>
              <a:rPr lang="zh-CN" altLang="en-US" sz="1600" dirty="0" smtClean="0"/>
              <a:t>   </a:t>
            </a:r>
            <a:r>
              <a:rPr lang="zh-CN" altLang="en-US" sz="1600" dirty="0" smtClean="0">
                <a:hlinkClick r:id="rId3" action="ppaction://hlinkfile"/>
              </a:rPr>
              <a:t>待处理文本</a:t>
            </a:r>
            <a:r>
              <a:rPr lang="zh-CN" altLang="en-US" sz="1600" dirty="0" smtClean="0"/>
              <a:t>，在该问题中也是做为训练文本来使用的。具体预处理步骤如下：</a:t>
            </a:r>
            <a:endParaRPr lang="en-US" altLang="zh-CN" sz="1600" dirty="0" smtClean="0"/>
          </a:p>
          <a:p>
            <a:pPr algn="l"/>
            <a:r>
              <a:rPr lang="en-US" altLang="zh-CN" sz="1600" dirty="0" smtClean="0"/>
              <a:t>1</a:t>
            </a:r>
            <a:r>
              <a:rPr lang="zh-CN" altLang="en-US" sz="1600" dirty="0" smtClean="0"/>
              <a:t>、根据段落符号分段，即每个自然段为一个元素构成文档集合。</a:t>
            </a:r>
            <a:endParaRPr lang="en-US" altLang="zh-CN" sz="1600" dirty="0" smtClean="0"/>
          </a:p>
          <a:p>
            <a:pPr algn="l"/>
            <a:r>
              <a:rPr lang="en-US" altLang="zh-CN" sz="1600" dirty="0" smtClean="0"/>
              <a:t>2</a:t>
            </a:r>
            <a:r>
              <a:rPr lang="zh-CN" altLang="en-US" sz="1600" dirty="0" smtClean="0"/>
              <a:t>、扩充</a:t>
            </a:r>
            <a:r>
              <a:rPr lang="zh-CN" altLang="en-US" sz="1600" dirty="0" smtClean="0">
                <a:hlinkClick r:id="rId4" action="ppaction://hlinkfile"/>
              </a:rPr>
              <a:t>停用词表</a:t>
            </a:r>
            <a:r>
              <a:rPr lang="zh-CN" altLang="en-US" sz="1600" dirty="0" smtClean="0"/>
              <a:t>，对现有的停用词扩充根据网上爬取的</a:t>
            </a:r>
            <a:r>
              <a:rPr lang="zh-CN" altLang="en-US" sz="1600" dirty="0" smtClean="0">
                <a:hlinkClick r:id="rId5" action="ppaction://hlinkfile"/>
              </a:rPr>
              <a:t>政策文本</a:t>
            </a:r>
            <a:r>
              <a:rPr lang="zh-CN" altLang="en-US" sz="1600" dirty="0" smtClean="0"/>
              <a:t>计算出的常用词。</a:t>
            </a:r>
            <a:endParaRPr lang="en-US" altLang="zh-CN" sz="1600" dirty="0" smtClean="0"/>
          </a:p>
          <a:p>
            <a:pPr algn="l"/>
            <a:r>
              <a:rPr lang="en-US" altLang="zh-CN" sz="1600" dirty="0" smtClean="0"/>
              <a:t>3</a:t>
            </a:r>
            <a:r>
              <a:rPr lang="zh-CN" altLang="en-US" sz="1600" dirty="0" smtClean="0"/>
              <a:t>、对文档集合的每一个元素进行分词（上图）。</a:t>
            </a:r>
            <a:endParaRPr lang="en-US" altLang="zh-CN" sz="1600" dirty="0" smtClean="0"/>
          </a:p>
          <a:p>
            <a:pPr algn="l"/>
            <a:r>
              <a:rPr lang="en-US" altLang="zh-CN" sz="1600" dirty="0" smtClean="0"/>
              <a:t>4</a:t>
            </a:r>
            <a:r>
              <a:rPr lang="zh-CN" altLang="en-US" sz="1600" dirty="0" smtClean="0"/>
              <a:t>、剔除句子过短的段落，即分词之后词汇数量过少的元素。</a:t>
            </a:r>
            <a:endParaRPr lang="en-US" altLang="zh-CN" sz="1600" dirty="0" smtClean="0"/>
          </a:p>
          <a:p>
            <a:pPr algn="l"/>
            <a:r>
              <a:rPr lang="en-US" altLang="zh-CN" sz="1600" dirty="0" smtClean="0"/>
              <a:t>5</a:t>
            </a:r>
            <a:r>
              <a:rPr lang="zh-CN" altLang="en-US" sz="1600" dirty="0" smtClean="0"/>
              <a:t>、已完成分词操作的</a:t>
            </a:r>
            <a:r>
              <a:rPr lang="zh-CN" altLang="en-US" sz="1600" dirty="0" smtClean="0">
                <a:hlinkClick r:id="rId6" action="ppaction://hlinkfile"/>
              </a:rPr>
              <a:t>语料库</a:t>
            </a:r>
            <a:r>
              <a:rPr lang="zh-CN" altLang="en-US" sz="1600" dirty="0" smtClean="0"/>
              <a:t>。</a:t>
            </a:r>
            <a:endParaRPr lang="zh-CN" altLang="en-US" sz="1600" dirty="0"/>
          </a:p>
        </p:txBody>
      </p:sp>
      <p:sp>
        <p:nvSpPr>
          <p:cNvPr id="6" name="副标题 2"/>
          <p:cNvSpPr txBox="1">
            <a:spLocks/>
          </p:cNvSpPr>
          <p:nvPr/>
        </p:nvSpPr>
        <p:spPr>
          <a:xfrm>
            <a:off x="7162962" y="1060619"/>
            <a:ext cx="3937407" cy="2828571"/>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endParaRPr lang="zh-CN" altLang="en-US" sz="1600" dirty="0"/>
          </a:p>
        </p:txBody>
      </p:sp>
    </p:spTree>
    <p:extLst>
      <p:ext uri="{BB962C8B-B14F-4D97-AF65-F5344CB8AC3E}">
        <p14:creationId xmlns:p14="http://schemas.microsoft.com/office/powerpoint/2010/main" val="2165521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88504" y="994839"/>
            <a:ext cx="10360386" cy="4876190"/>
          </a:xfrm>
          <a:prstGeom prst="rect">
            <a:avLst/>
          </a:prstGeom>
        </p:spPr>
      </p:pic>
      <p:sp>
        <p:nvSpPr>
          <p:cNvPr id="2" name="标题 1"/>
          <p:cNvSpPr>
            <a:spLocks noGrp="1"/>
          </p:cNvSpPr>
          <p:nvPr>
            <p:ph type="ctrTitle"/>
          </p:nvPr>
        </p:nvSpPr>
        <p:spPr>
          <a:xfrm>
            <a:off x="583223" y="219808"/>
            <a:ext cx="4226169" cy="696423"/>
          </a:xfrm>
        </p:spPr>
        <p:txBody>
          <a:bodyPr>
            <a:normAutofit/>
          </a:bodyPr>
          <a:lstStyle/>
          <a:p>
            <a:r>
              <a:rPr lang="en-US" altLang="zh-CN" sz="3200" dirty="0" smtClean="0"/>
              <a:t>Word2vec</a:t>
            </a:r>
            <a:r>
              <a:rPr lang="zh-CN" altLang="en-US" sz="3200" dirty="0"/>
              <a:t>建模</a:t>
            </a:r>
          </a:p>
        </p:txBody>
      </p:sp>
      <p:sp>
        <p:nvSpPr>
          <p:cNvPr id="5" name="副标题 2"/>
          <p:cNvSpPr txBox="1">
            <a:spLocks/>
          </p:cNvSpPr>
          <p:nvPr/>
        </p:nvSpPr>
        <p:spPr>
          <a:xfrm>
            <a:off x="7315199" y="2281474"/>
            <a:ext cx="3653857" cy="261445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r>
              <a:rPr lang="zh-CN" altLang="en-US" sz="1600" dirty="0" smtClean="0"/>
              <a:t>具体步骤：</a:t>
            </a:r>
            <a:endParaRPr lang="en-US" altLang="zh-CN" sz="1600" dirty="0" smtClean="0"/>
          </a:p>
          <a:p>
            <a:pPr algn="l"/>
            <a:r>
              <a:rPr lang="en-US" altLang="zh-CN" sz="1600" dirty="0" smtClean="0"/>
              <a:t>1</a:t>
            </a:r>
            <a:r>
              <a:rPr lang="zh-CN" altLang="en-US" sz="1600" dirty="0" smtClean="0"/>
              <a:t>、读取上一步处理好的语料库，构                     建标签化文档类型。</a:t>
            </a:r>
            <a:endParaRPr lang="en-US" altLang="zh-CN" sz="1600" dirty="0" smtClean="0"/>
          </a:p>
          <a:p>
            <a:pPr algn="l"/>
            <a:r>
              <a:rPr lang="en-US" altLang="zh-CN" sz="1600" dirty="0" smtClean="0"/>
              <a:t>2</a:t>
            </a:r>
            <a:r>
              <a:rPr lang="zh-CN" altLang="en-US" sz="1600" dirty="0" smtClean="0"/>
              <a:t>、使用</a:t>
            </a:r>
            <a:r>
              <a:rPr lang="en-US" altLang="zh-CN" sz="1600" dirty="0" err="1" smtClean="0"/>
              <a:t>dm</a:t>
            </a:r>
            <a:r>
              <a:rPr lang="zh-CN" altLang="en-US" sz="1600" dirty="0" smtClean="0"/>
              <a:t>模型，词向量维度</a:t>
            </a:r>
            <a:r>
              <a:rPr lang="en-US" altLang="zh-CN" sz="1600" dirty="0" smtClean="0"/>
              <a:t>300</a:t>
            </a:r>
            <a:r>
              <a:rPr lang="zh-CN" altLang="en-US" sz="1600" dirty="0" smtClean="0"/>
              <a:t>进行训练，训练次数为</a:t>
            </a:r>
            <a:r>
              <a:rPr lang="en-US" altLang="zh-CN" sz="1600" dirty="0" smtClean="0"/>
              <a:t>100</a:t>
            </a:r>
            <a:r>
              <a:rPr lang="zh-CN" altLang="en-US" sz="1600" dirty="0" smtClean="0"/>
              <a:t>次，并且保存模型。</a:t>
            </a:r>
            <a:endParaRPr lang="zh-CN" altLang="en-US" sz="1600" dirty="0"/>
          </a:p>
        </p:txBody>
      </p:sp>
    </p:spTree>
    <p:extLst>
      <p:ext uri="{BB962C8B-B14F-4D97-AF65-F5344CB8AC3E}">
        <p14:creationId xmlns:p14="http://schemas.microsoft.com/office/powerpoint/2010/main" val="3196251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0277" y="422031"/>
            <a:ext cx="4226169" cy="634877"/>
          </a:xfrm>
        </p:spPr>
        <p:txBody>
          <a:bodyPr>
            <a:normAutofit/>
          </a:bodyPr>
          <a:lstStyle/>
          <a:p>
            <a:r>
              <a:rPr lang="en-US" altLang="zh-CN" sz="3200" dirty="0" err="1" smtClean="0"/>
              <a:t>Kmeans</a:t>
            </a:r>
            <a:r>
              <a:rPr lang="zh-CN" altLang="en-US" sz="3200" dirty="0" smtClean="0"/>
              <a:t>聚类</a:t>
            </a:r>
            <a:endParaRPr lang="zh-CN" altLang="en-US" sz="3200" dirty="0"/>
          </a:p>
        </p:txBody>
      </p:sp>
      <p:sp>
        <p:nvSpPr>
          <p:cNvPr id="3" name="副标题 2"/>
          <p:cNvSpPr>
            <a:spLocks noGrp="1"/>
          </p:cNvSpPr>
          <p:nvPr>
            <p:ph type="subTitle" idx="1"/>
          </p:nvPr>
        </p:nvSpPr>
        <p:spPr>
          <a:xfrm>
            <a:off x="1527255" y="2595074"/>
            <a:ext cx="8367021" cy="3867271"/>
          </a:xfrm>
        </p:spPr>
        <p:txBody>
          <a:bodyPr>
            <a:normAutofit/>
          </a:bodyPr>
          <a:lstStyle/>
          <a:p>
            <a:pPr algn="l"/>
            <a:r>
              <a:rPr lang="zh-CN" altLang="en-US" sz="2000" dirty="0" smtClean="0"/>
              <a:t>采用常规聚类方法</a:t>
            </a:r>
            <a:r>
              <a:rPr lang="en-US" altLang="zh-CN" sz="2000" dirty="0" err="1" smtClean="0"/>
              <a:t>Kmeans</a:t>
            </a:r>
            <a:r>
              <a:rPr lang="zh-CN" altLang="en-US" sz="2000" dirty="0" smtClean="0"/>
              <a:t>，取聚类中心</a:t>
            </a:r>
            <a:r>
              <a:rPr lang="en-US" altLang="zh-CN" sz="2000" dirty="0" smtClean="0"/>
              <a:t>10</a:t>
            </a:r>
            <a:r>
              <a:rPr lang="zh-CN" altLang="en-US" sz="2000" dirty="0" smtClean="0"/>
              <a:t>个。</a:t>
            </a:r>
            <a:endParaRPr lang="en-US" altLang="zh-CN" sz="2000" dirty="0" smtClean="0"/>
          </a:p>
          <a:p>
            <a:pPr algn="l"/>
            <a:r>
              <a:rPr lang="en-US" altLang="zh-CN" sz="2000" dirty="0" smtClean="0"/>
              <a:t>1</a:t>
            </a:r>
            <a:r>
              <a:rPr lang="zh-CN" altLang="en-US" sz="2000" dirty="0" smtClean="0"/>
              <a:t>、读取上一步训练好的</a:t>
            </a:r>
            <a:r>
              <a:rPr lang="en-US" altLang="zh-CN" sz="2000" dirty="0" smtClean="0"/>
              <a:t>word2vec</a:t>
            </a:r>
            <a:r>
              <a:rPr lang="zh-CN" altLang="en-US" sz="2000" dirty="0" smtClean="0"/>
              <a:t>模型，导出每个元素的词向量有两种方法：方法一：对每个文档看作是新的文档，在模型中重新跑一遍，推算出其词向量；方法二：直接导出模型内置词向量。我选择方法一</a:t>
            </a:r>
            <a:endParaRPr lang="en-US" altLang="zh-CN" sz="2000" dirty="0" smtClean="0"/>
          </a:p>
          <a:p>
            <a:pPr algn="l"/>
            <a:r>
              <a:rPr lang="en-US" altLang="zh-CN" sz="2000" dirty="0" smtClean="0"/>
              <a:t>2</a:t>
            </a:r>
            <a:r>
              <a:rPr lang="zh-CN" altLang="en-US" sz="2000" dirty="0" smtClean="0"/>
              <a:t>、有了词向量，也就有了词向量矩阵，可以进行</a:t>
            </a:r>
            <a:r>
              <a:rPr lang="en-US" altLang="zh-CN" sz="2000" dirty="0" err="1" smtClean="0"/>
              <a:t>Kmeans</a:t>
            </a:r>
            <a:r>
              <a:rPr lang="zh-CN" altLang="en-US" sz="2000" dirty="0" smtClean="0"/>
              <a:t>聚类</a:t>
            </a:r>
            <a:r>
              <a:rPr lang="zh-CN" altLang="en-US" sz="2000" dirty="0" smtClean="0"/>
              <a:t>。</a:t>
            </a:r>
            <a:endParaRPr lang="en-US" altLang="zh-CN" sz="2000" dirty="0" smtClean="0"/>
          </a:p>
          <a:p>
            <a:pPr algn="l"/>
            <a:r>
              <a:rPr lang="en-US" altLang="zh-CN" sz="2000" dirty="0" smtClean="0"/>
              <a:t>3</a:t>
            </a:r>
            <a:r>
              <a:rPr lang="zh-CN" altLang="en-US" sz="2000" dirty="0" smtClean="0"/>
              <a:t>、已完成聚类之后的文本</a:t>
            </a:r>
            <a:endParaRPr lang="en-US" altLang="zh-CN" sz="2000" dirty="0" smtClean="0"/>
          </a:p>
          <a:p>
            <a:pPr algn="l"/>
            <a:r>
              <a:rPr lang="en-US" altLang="zh-CN" sz="2000" dirty="0" smtClean="0"/>
              <a:t>4</a:t>
            </a:r>
            <a:r>
              <a:rPr lang="zh-CN" altLang="en-US" sz="2000" dirty="0" smtClean="0"/>
              <a:t>、因为我们不知道每个蔟代表什么，所以最简单的方法是对每个蔟词频统计，看高频词来判断。</a:t>
            </a:r>
            <a:endParaRPr lang="en-US" altLang="zh-CN" sz="2000" dirty="0" smtClean="0"/>
          </a:p>
        </p:txBody>
      </p:sp>
      <p:pic>
        <p:nvPicPr>
          <p:cNvPr id="5" name="图片 4"/>
          <p:cNvPicPr>
            <a:picLocks noChangeAspect="1"/>
          </p:cNvPicPr>
          <p:nvPr/>
        </p:nvPicPr>
        <p:blipFill>
          <a:blip r:embed="rId2"/>
          <a:stretch>
            <a:fillRect/>
          </a:stretch>
        </p:blipFill>
        <p:spPr>
          <a:xfrm>
            <a:off x="1527256" y="1197420"/>
            <a:ext cx="5180952" cy="1257143"/>
          </a:xfrm>
          <a:prstGeom prst="rect">
            <a:avLst/>
          </a:prstGeom>
        </p:spPr>
      </p:pic>
    </p:spTree>
    <p:extLst>
      <p:ext uri="{BB962C8B-B14F-4D97-AF65-F5344CB8AC3E}">
        <p14:creationId xmlns:p14="http://schemas.microsoft.com/office/powerpoint/2010/main" val="140482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0470" y="360484"/>
            <a:ext cx="4226169" cy="1294301"/>
          </a:xfrm>
        </p:spPr>
        <p:txBody>
          <a:bodyPr>
            <a:normAutofit/>
          </a:bodyPr>
          <a:lstStyle/>
          <a:p>
            <a:r>
              <a:rPr lang="zh-CN" altLang="en-US" sz="3200" dirty="0" smtClean="0"/>
              <a:t>特征提取</a:t>
            </a:r>
            <a:endParaRPr lang="zh-CN" altLang="en-US" sz="3200" dirty="0"/>
          </a:p>
        </p:txBody>
      </p:sp>
      <p:sp>
        <p:nvSpPr>
          <p:cNvPr id="3" name="副标题 2"/>
          <p:cNvSpPr>
            <a:spLocks noGrp="1"/>
          </p:cNvSpPr>
          <p:nvPr>
            <p:ph type="subTitle" idx="1"/>
          </p:nvPr>
        </p:nvSpPr>
        <p:spPr>
          <a:xfrm>
            <a:off x="750277" y="1825992"/>
            <a:ext cx="9144000" cy="4636354"/>
          </a:xfrm>
        </p:spPr>
        <p:txBody>
          <a:bodyPr>
            <a:normAutofit/>
          </a:bodyPr>
          <a:lstStyle/>
          <a:p>
            <a:endParaRPr lang="en-US" altLang="zh-CN" sz="2000" dirty="0" smtClean="0"/>
          </a:p>
        </p:txBody>
      </p:sp>
      <p:graphicFrame>
        <p:nvGraphicFramePr>
          <p:cNvPr id="7" name="表格 6"/>
          <p:cNvGraphicFramePr>
            <a:graphicFrameLocks noGrp="1"/>
          </p:cNvGraphicFramePr>
          <p:nvPr>
            <p:extLst>
              <p:ext uri="{D42A27DB-BD31-4B8C-83A1-F6EECF244321}">
                <p14:modId xmlns:p14="http://schemas.microsoft.com/office/powerpoint/2010/main" val="306926188"/>
              </p:ext>
            </p:extLst>
          </p:nvPr>
        </p:nvGraphicFramePr>
        <p:xfrm>
          <a:off x="1645139" y="1825992"/>
          <a:ext cx="8128000" cy="29667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445634786"/>
                    </a:ext>
                  </a:extLst>
                </a:gridCol>
                <a:gridCol w="2032000">
                  <a:extLst>
                    <a:ext uri="{9D8B030D-6E8A-4147-A177-3AD203B41FA5}">
                      <a16:colId xmlns:a16="http://schemas.microsoft.com/office/drawing/2014/main" val="496118885"/>
                    </a:ext>
                  </a:extLst>
                </a:gridCol>
                <a:gridCol w="2032000">
                  <a:extLst>
                    <a:ext uri="{9D8B030D-6E8A-4147-A177-3AD203B41FA5}">
                      <a16:colId xmlns:a16="http://schemas.microsoft.com/office/drawing/2014/main" val="3843946450"/>
                    </a:ext>
                  </a:extLst>
                </a:gridCol>
                <a:gridCol w="2032000">
                  <a:extLst>
                    <a:ext uri="{9D8B030D-6E8A-4147-A177-3AD203B41FA5}">
                      <a16:colId xmlns:a16="http://schemas.microsoft.com/office/drawing/2014/main" val="2205622689"/>
                    </a:ext>
                  </a:extLst>
                </a:gridCol>
              </a:tblGrid>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7</a:t>
                      </a:r>
                      <a:endParaRPr lang="zh-CN" altLang="en-US" dirty="0"/>
                    </a:p>
                  </a:txBody>
                  <a:tcPr/>
                </a:tc>
                <a:extLst>
                  <a:ext uri="{0D108BD9-81ED-4DB2-BD59-A6C34878D82A}">
                    <a16:rowId xmlns:a16="http://schemas.microsoft.com/office/drawing/2014/main" val="3433631713"/>
                  </a:ext>
                </a:extLst>
              </a:tr>
              <a:tr h="370840">
                <a:tc>
                  <a:txBody>
                    <a:bodyPr/>
                    <a:lstStyle/>
                    <a:p>
                      <a:pPr algn="ctr"/>
                      <a:r>
                        <a:rPr lang="zh-CN" altLang="en-US" dirty="0" smtClean="0"/>
                        <a:t>安家</a:t>
                      </a:r>
                      <a:endParaRPr lang="zh-CN" altLang="en-US" dirty="0"/>
                    </a:p>
                  </a:txBody>
                  <a:tcPr/>
                </a:tc>
                <a:tc>
                  <a:txBody>
                    <a:bodyPr/>
                    <a:lstStyle/>
                    <a:p>
                      <a:pPr algn="ctr"/>
                      <a:r>
                        <a:rPr lang="zh-CN" altLang="en-US" dirty="0" smtClean="0"/>
                        <a:t>电子商务</a:t>
                      </a:r>
                      <a:endParaRPr lang="zh-CN" altLang="en-US" dirty="0"/>
                    </a:p>
                  </a:txBody>
                  <a:tcPr/>
                </a:tc>
                <a:tc>
                  <a:txBody>
                    <a:bodyPr/>
                    <a:lstStyle/>
                    <a:p>
                      <a:pPr algn="ctr"/>
                      <a:r>
                        <a:rPr lang="zh-CN" altLang="en-US" dirty="0" smtClean="0"/>
                        <a:t>实训</a:t>
                      </a:r>
                      <a:endParaRPr lang="zh-CN" altLang="en-US" dirty="0"/>
                    </a:p>
                  </a:txBody>
                  <a:tcPr/>
                </a:tc>
                <a:tc>
                  <a:txBody>
                    <a:bodyPr/>
                    <a:lstStyle/>
                    <a:p>
                      <a:pPr algn="ctr"/>
                      <a:r>
                        <a:rPr lang="zh-CN" altLang="en-US" dirty="0" smtClean="0"/>
                        <a:t>社会保险费</a:t>
                      </a:r>
                      <a:endParaRPr lang="zh-CN" altLang="en-US" dirty="0"/>
                    </a:p>
                  </a:txBody>
                  <a:tcPr/>
                </a:tc>
                <a:extLst>
                  <a:ext uri="{0D108BD9-81ED-4DB2-BD59-A6C34878D82A}">
                    <a16:rowId xmlns:a16="http://schemas.microsoft.com/office/drawing/2014/main" val="3258873382"/>
                  </a:ext>
                </a:extLst>
              </a:tr>
              <a:tr h="370840">
                <a:tc>
                  <a:txBody>
                    <a:bodyPr/>
                    <a:lstStyle/>
                    <a:p>
                      <a:pPr algn="ctr"/>
                      <a:r>
                        <a:rPr lang="zh-CN" altLang="en-US" dirty="0" smtClean="0"/>
                        <a:t>购房</a:t>
                      </a:r>
                      <a:endParaRPr lang="zh-CN" altLang="en-US" dirty="0"/>
                    </a:p>
                  </a:txBody>
                  <a:tcPr/>
                </a:tc>
                <a:tc>
                  <a:txBody>
                    <a:bodyPr/>
                    <a:lstStyle/>
                    <a:p>
                      <a:pPr algn="ctr"/>
                      <a:r>
                        <a:rPr lang="zh-CN" altLang="en-US" dirty="0" smtClean="0"/>
                        <a:t>现代农业</a:t>
                      </a:r>
                      <a:endParaRPr lang="zh-CN" altLang="en-US" dirty="0"/>
                    </a:p>
                  </a:txBody>
                  <a:tcPr/>
                </a:tc>
                <a:tc>
                  <a:txBody>
                    <a:bodyPr/>
                    <a:lstStyle/>
                    <a:p>
                      <a:pPr algn="ctr"/>
                      <a:r>
                        <a:rPr lang="zh-CN" altLang="en-US" dirty="0" smtClean="0"/>
                        <a:t>人力</a:t>
                      </a:r>
                      <a:endParaRPr lang="zh-CN" altLang="en-US" dirty="0"/>
                    </a:p>
                  </a:txBody>
                  <a:tcPr/>
                </a:tc>
                <a:tc>
                  <a:txBody>
                    <a:bodyPr/>
                    <a:lstStyle/>
                    <a:p>
                      <a:pPr algn="ctr"/>
                      <a:r>
                        <a:rPr lang="zh-CN" altLang="en-US" dirty="0" smtClean="0"/>
                        <a:t>缴费</a:t>
                      </a:r>
                      <a:endParaRPr lang="zh-CN" altLang="en-US" dirty="0"/>
                    </a:p>
                  </a:txBody>
                  <a:tcPr/>
                </a:tc>
                <a:extLst>
                  <a:ext uri="{0D108BD9-81ED-4DB2-BD59-A6C34878D82A}">
                    <a16:rowId xmlns:a16="http://schemas.microsoft.com/office/drawing/2014/main" val="1682248972"/>
                  </a:ext>
                </a:extLst>
              </a:tr>
              <a:tr h="370840">
                <a:tc>
                  <a:txBody>
                    <a:bodyPr/>
                    <a:lstStyle/>
                    <a:p>
                      <a:pPr algn="ctr"/>
                      <a:r>
                        <a:rPr lang="zh-CN" altLang="en-US" dirty="0" smtClean="0"/>
                        <a:t>分房</a:t>
                      </a:r>
                      <a:endParaRPr lang="zh-CN" altLang="en-US" dirty="0"/>
                    </a:p>
                  </a:txBody>
                  <a:tcPr/>
                </a:tc>
                <a:tc>
                  <a:txBody>
                    <a:bodyPr/>
                    <a:lstStyle/>
                    <a:p>
                      <a:pPr algn="ctr"/>
                      <a:r>
                        <a:rPr lang="zh-CN" altLang="en-US" dirty="0" smtClean="0"/>
                        <a:t>创业项目</a:t>
                      </a:r>
                      <a:endParaRPr lang="zh-CN" altLang="en-US" dirty="0"/>
                    </a:p>
                  </a:txBody>
                  <a:tcPr/>
                </a:tc>
                <a:tc>
                  <a:txBody>
                    <a:bodyPr/>
                    <a:lstStyle/>
                    <a:p>
                      <a:pPr algn="ctr"/>
                      <a:r>
                        <a:rPr lang="zh-CN" altLang="en-US" dirty="0" smtClean="0"/>
                        <a:t>高级人才</a:t>
                      </a:r>
                      <a:endParaRPr lang="zh-CN" altLang="en-US" dirty="0"/>
                    </a:p>
                  </a:txBody>
                  <a:tcPr/>
                </a:tc>
                <a:tc>
                  <a:txBody>
                    <a:bodyPr/>
                    <a:lstStyle/>
                    <a:p>
                      <a:pPr algn="ctr"/>
                      <a:r>
                        <a:rPr lang="zh-CN" altLang="en-US" dirty="0" smtClean="0"/>
                        <a:t>医疗保险</a:t>
                      </a:r>
                      <a:endParaRPr lang="zh-CN" altLang="en-US" dirty="0"/>
                    </a:p>
                  </a:txBody>
                  <a:tcPr/>
                </a:tc>
                <a:extLst>
                  <a:ext uri="{0D108BD9-81ED-4DB2-BD59-A6C34878D82A}">
                    <a16:rowId xmlns:a16="http://schemas.microsoft.com/office/drawing/2014/main" val="1295821175"/>
                  </a:ext>
                </a:extLst>
              </a:tr>
              <a:tr h="370840">
                <a:tc>
                  <a:txBody>
                    <a:bodyPr/>
                    <a:lstStyle/>
                    <a:p>
                      <a:pPr algn="ctr"/>
                      <a:r>
                        <a:rPr lang="zh-CN" altLang="en-US" dirty="0" smtClean="0"/>
                        <a:t>购置</a:t>
                      </a:r>
                      <a:endParaRPr lang="zh-CN" altLang="en-US" dirty="0"/>
                    </a:p>
                  </a:txBody>
                  <a:tcPr/>
                </a:tc>
                <a:tc>
                  <a:txBody>
                    <a:bodyPr/>
                    <a:lstStyle/>
                    <a:p>
                      <a:pPr algn="ctr"/>
                      <a:r>
                        <a:rPr lang="zh-CN" altLang="en-US" dirty="0" smtClean="0"/>
                        <a:t>示范区</a:t>
                      </a:r>
                      <a:endParaRPr lang="zh-CN" altLang="en-US" dirty="0"/>
                    </a:p>
                  </a:txBody>
                  <a:tcPr/>
                </a:tc>
                <a:tc>
                  <a:txBody>
                    <a:bodyPr/>
                    <a:lstStyle/>
                    <a:p>
                      <a:pPr algn="ctr"/>
                      <a:r>
                        <a:rPr lang="zh-CN" altLang="en-US" dirty="0" smtClean="0"/>
                        <a:t>集聚</a:t>
                      </a:r>
                      <a:endParaRPr lang="zh-CN" altLang="en-US" dirty="0"/>
                    </a:p>
                  </a:txBody>
                  <a:tcPr/>
                </a:tc>
                <a:tc>
                  <a:txBody>
                    <a:bodyPr/>
                    <a:lstStyle/>
                    <a:p>
                      <a:pPr algn="ctr"/>
                      <a:r>
                        <a:rPr lang="zh-CN" altLang="en-US" dirty="0" smtClean="0"/>
                        <a:t>失业</a:t>
                      </a:r>
                      <a:endParaRPr lang="zh-CN" altLang="en-US" dirty="0"/>
                    </a:p>
                  </a:txBody>
                  <a:tcPr/>
                </a:tc>
                <a:extLst>
                  <a:ext uri="{0D108BD9-81ED-4DB2-BD59-A6C34878D82A}">
                    <a16:rowId xmlns:a16="http://schemas.microsoft.com/office/drawing/2014/main" val="3356398251"/>
                  </a:ext>
                </a:extLst>
              </a:tr>
              <a:tr h="370840">
                <a:tc>
                  <a:txBody>
                    <a:bodyPr/>
                    <a:lstStyle/>
                    <a:p>
                      <a:pPr algn="ctr"/>
                      <a:r>
                        <a:rPr lang="zh-CN" altLang="en-US" dirty="0" smtClean="0"/>
                        <a:t>高级人才</a:t>
                      </a:r>
                      <a:endParaRPr lang="zh-CN" altLang="en-US" dirty="0"/>
                    </a:p>
                  </a:txBody>
                  <a:tcPr/>
                </a:tc>
                <a:tc>
                  <a:txBody>
                    <a:bodyPr/>
                    <a:lstStyle/>
                    <a:p>
                      <a:pPr algn="ctr"/>
                      <a:r>
                        <a:rPr lang="zh-CN" altLang="en-US" dirty="0" smtClean="0"/>
                        <a:t>杰出人才</a:t>
                      </a:r>
                      <a:endParaRPr lang="zh-CN" altLang="en-US" dirty="0"/>
                    </a:p>
                  </a:txBody>
                  <a:tcPr/>
                </a:tc>
                <a:tc>
                  <a:txBody>
                    <a:bodyPr/>
                    <a:lstStyle/>
                    <a:p>
                      <a:pPr algn="ctr"/>
                      <a:r>
                        <a:rPr lang="zh-CN" altLang="en-US" dirty="0" smtClean="0"/>
                        <a:t>大学生</a:t>
                      </a:r>
                      <a:endParaRPr lang="zh-CN" altLang="en-US" dirty="0"/>
                    </a:p>
                  </a:txBody>
                  <a:tcPr/>
                </a:tc>
                <a:tc>
                  <a:txBody>
                    <a:bodyPr/>
                    <a:lstStyle/>
                    <a:p>
                      <a:pPr algn="ctr"/>
                      <a:r>
                        <a:rPr lang="zh-CN" altLang="en-US" dirty="0" smtClean="0"/>
                        <a:t>养老保险</a:t>
                      </a:r>
                      <a:endParaRPr lang="zh-CN" altLang="en-US" dirty="0"/>
                    </a:p>
                  </a:txBody>
                  <a:tcPr/>
                </a:tc>
                <a:extLst>
                  <a:ext uri="{0D108BD9-81ED-4DB2-BD59-A6C34878D82A}">
                    <a16:rowId xmlns:a16="http://schemas.microsoft.com/office/drawing/2014/main" val="1561870181"/>
                  </a:ext>
                </a:extLst>
              </a:tr>
              <a:tr h="370840">
                <a:tc>
                  <a:txBody>
                    <a:bodyPr/>
                    <a:lstStyle/>
                    <a:p>
                      <a:pPr algn="ctr"/>
                      <a:r>
                        <a:rPr lang="zh-CN" altLang="en-US" dirty="0" smtClean="0"/>
                        <a:t>带头人</a:t>
                      </a:r>
                      <a:endParaRPr lang="zh-CN" altLang="en-US" dirty="0"/>
                    </a:p>
                  </a:txBody>
                  <a:tcPr/>
                </a:tc>
                <a:tc>
                  <a:txBody>
                    <a:bodyPr/>
                    <a:lstStyle/>
                    <a:p>
                      <a:pPr algn="ctr"/>
                      <a:r>
                        <a:rPr lang="zh-CN" altLang="en-US" dirty="0" smtClean="0"/>
                        <a:t>金融保险</a:t>
                      </a:r>
                      <a:endParaRPr lang="zh-CN" altLang="en-US" dirty="0"/>
                    </a:p>
                  </a:txBody>
                  <a:tcPr/>
                </a:tc>
                <a:tc>
                  <a:txBody>
                    <a:bodyPr/>
                    <a:lstStyle/>
                    <a:p>
                      <a:pPr algn="ctr"/>
                      <a:r>
                        <a:rPr lang="zh-CN" altLang="en-US" dirty="0" smtClean="0"/>
                        <a:t>毕业生</a:t>
                      </a:r>
                      <a:endParaRPr lang="zh-CN" altLang="en-US" dirty="0"/>
                    </a:p>
                  </a:txBody>
                  <a:tcPr/>
                </a:tc>
                <a:tc>
                  <a:txBody>
                    <a:bodyPr/>
                    <a:lstStyle/>
                    <a:p>
                      <a:pPr algn="ctr"/>
                      <a:r>
                        <a:rPr lang="zh-CN" altLang="en-US" dirty="0" smtClean="0"/>
                        <a:t>购房</a:t>
                      </a:r>
                      <a:endParaRPr lang="zh-CN" altLang="en-US" dirty="0"/>
                    </a:p>
                  </a:txBody>
                  <a:tcPr/>
                </a:tc>
                <a:extLst>
                  <a:ext uri="{0D108BD9-81ED-4DB2-BD59-A6C34878D82A}">
                    <a16:rowId xmlns:a16="http://schemas.microsoft.com/office/drawing/2014/main" val="3744074297"/>
                  </a:ext>
                </a:extLst>
              </a:tr>
              <a:tr h="370840">
                <a:tc>
                  <a:txBody>
                    <a:bodyPr/>
                    <a:lstStyle/>
                    <a:p>
                      <a:pPr algn="ctr"/>
                      <a:r>
                        <a:rPr lang="zh-CN" altLang="en-US" dirty="0" smtClean="0"/>
                        <a:t>顶尖</a:t>
                      </a:r>
                      <a:endParaRPr lang="zh-CN" altLang="en-US" dirty="0"/>
                    </a:p>
                  </a:txBody>
                  <a:tcPr/>
                </a:tc>
                <a:tc>
                  <a:txBody>
                    <a:bodyPr/>
                    <a:lstStyle/>
                    <a:p>
                      <a:pPr algn="ctr"/>
                      <a:r>
                        <a:rPr lang="zh-CN" altLang="en-US" dirty="0" smtClean="0"/>
                        <a:t>机器人</a:t>
                      </a:r>
                      <a:endParaRPr lang="zh-CN" altLang="en-US" dirty="0"/>
                    </a:p>
                  </a:txBody>
                  <a:tcPr/>
                </a:tc>
                <a:tc>
                  <a:txBody>
                    <a:bodyPr/>
                    <a:lstStyle/>
                    <a:p>
                      <a:pPr algn="ctr"/>
                      <a:r>
                        <a:rPr lang="zh-CN" altLang="en-US" dirty="0" smtClean="0"/>
                        <a:t>职业院校</a:t>
                      </a:r>
                      <a:endParaRPr lang="zh-CN" altLang="en-US" dirty="0"/>
                    </a:p>
                  </a:txBody>
                  <a:tcPr/>
                </a:tc>
                <a:tc>
                  <a:txBody>
                    <a:bodyPr/>
                    <a:lstStyle/>
                    <a:p>
                      <a:pPr algn="ctr"/>
                      <a:r>
                        <a:rPr lang="zh-CN" altLang="en-US" dirty="0" smtClean="0"/>
                        <a:t>人社</a:t>
                      </a:r>
                      <a:endParaRPr lang="zh-CN" altLang="en-US" dirty="0"/>
                    </a:p>
                  </a:txBody>
                  <a:tcPr/>
                </a:tc>
                <a:extLst>
                  <a:ext uri="{0D108BD9-81ED-4DB2-BD59-A6C34878D82A}">
                    <a16:rowId xmlns:a16="http://schemas.microsoft.com/office/drawing/2014/main" val="3996447030"/>
                  </a:ext>
                </a:extLst>
              </a:tr>
            </a:tbl>
          </a:graphicData>
        </a:graphic>
      </p:graphicFrame>
      <p:sp>
        <p:nvSpPr>
          <p:cNvPr id="8" name="副标题 2"/>
          <p:cNvSpPr txBox="1">
            <a:spLocks/>
          </p:cNvSpPr>
          <p:nvPr/>
        </p:nvSpPr>
        <p:spPr>
          <a:xfrm>
            <a:off x="1565030" y="5029200"/>
            <a:ext cx="7947803" cy="190500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r>
              <a:rPr lang="en-US" altLang="zh-CN" sz="1600" dirty="0"/>
              <a:t> </a:t>
            </a:r>
            <a:r>
              <a:rPr lang="en-US" altLang="zh-CN" sz="1600" dirty="0" smtClean="0"/>
              <a:t>      </a:t>
            </a:r>
            <a:r>
              <a:rPr lang="zh-CN" altLang="en-US" sz="1600" dirty="0" smtClean="0"/>
              <a:t>上表中的高频词在一定程度上带有这一类的特征，但是由于语料库不够大，词与词之间的距离模糊不清，所以会有交叉的情况，需要人为去判断，因此在语料库不全，标签缺失（无监督学习）的客观条件下，利用上面几步自己建立一个类别关键词库，效果可能比机器学习要好。</a:t>
            </a:r>
            <a:endParaRPr lang="zh-CN" altLang="en-US" sz="1600" dirty="0"/>
          </a:p>
        </p:txBody>
      </p:sp>
    </p:spTree>
    <p:extLst>
      <p:ext uri="{BB962C8B-B14F-4D97-AF65-F5344CB8AC3E}">
        <p14:creationId xmlns:p14="http://schemas.microsoft.com/office/powerpoint/2010/main" val="800255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网状">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网状">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网状">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TM03457485[[fn=网状]]</Template>
  <TotalTime>563</TotalTime>
  <Words>738</Words>
  <Application>Microsoft Office PowerPoint</Application>
  <PresentationFormat>宽屏</PresentationFormat>
  <Paragraphs>70</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宋体</vt:lpstr>
      <vt:lpstr>Arial</vt:lpstr>
      <vt:lpstr>Century Gothic</vt:lpstr>
      <vt:lpstr>网状</vt:lpstr>
      <vt:lpstr>文本挖掘</vt:lpstr>
      <vt:lpstr>文本信息提取</vt:lpstr>
      <vt:lpstr>基本步骤</vt:lpstr>
      <vt:lpstr>文本预处理</vt:lpstr>
      <vt:lpstr>Word2vec建模</vt:lpstr>
      <vt:lpstr>Kmeans聚类</vt:lpstr>
      <vt:lpstr>特征提取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文本信息提取</dc:title>
  <dc:creator>吴 迪</dc:creator>
  <cp:lastModifiedBy>吴 迪</cp:lastModifiedBy>
  <cp:revision>18</cp:revision>
  <dcterms:created xsi:type="dcterms:W3CDTF">2018-05-22T01:02:35Z</dcterms:created>
  <dcterms:modified xsi:type="dcterms:W3CDTF">2018-05-23T01:43:01Z</dcterms:modified>
</cp:coreProperties>
</file>