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7" r:id="rId5"/>
    <p:sldId id="268" r:id="rId6"/>
    <p:sldId id="267" r:id="rId7"/>
    <p:sldId id="269" r:id="rId8"/>
    <p:sldId id="270" r:id="rId9"/>
    <p:sldId id="263" r:id="rId10"/>
    <p:sldId id="271" r:id="rId11"/>
    <p:sldId id="272" r:id="rId12"/>
  </p:sldIdLst>
  <p:sldSz cx="12188825" cy="6858000"/>
  <p:notesSz cx="6858000" cy="9144000"/>
  <p:defaultTextStyle>
    <a:defPPr rtl="0">
      <a:defRPr lang="zh-CN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2316" autoAdjust="0"/>
  </p:normalViewPr>
  <p:slideViewPr>
    <p:cSldViewPr>
      <p:cViewPr varScale="1">
        <p:scale>
          <a:sx n="115" d="100"/>
          <a:sy n="115" d="100"/>
        </p:scale>
        <p:origin x="378" y="10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282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567D12-2560-4E06-9442-D43DC44AAFAC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CB64327-9924-4F12-835C-A05CDF3A3853}">
      <dgm:prSet phldrT="[文本]"/>
      <dgm:spPr/>
      <dgm:t>
        <a:bodyPr/>
        <a:lstStyle/>
        <a:p>
          <a:r>
            <a:rPr lang="zh-CN" altLang="en-US" dirty="0" smtClean="0"/>
            <a:t>专利语料库</a:t>
          </a:r>
          <a:endParaRPr lang="zh-CN" altLang="en-US" dirty="0"/>
        </a:p>
      </dgm:t>
    </dgm:pt>
    <dgm:pt modelId="{8CB7848E-C545-4677-A7EA-F09BCA78FA34}" type="parTrans" cxnId="{43D45057-AA7E-4D13-BDEA-51C9D03FF359}">
      <dgm:prSet/>
      <dgm:spPr/>
      <dgm:t>
        <a:bodyPr/>
        <a:lstStyle/>
        <a:p>
          <a:endParaRPr lang="zh-CN" altLang="en-US"/>
        </a:p>
      </dgm:t>
    </dgm:pt>
    <dgm:pt modelId="{96E36AA5-A83B-4FA1-B9D0-7862B6871C27}" type="sibTrans" cxnId="{43D45057-AA7E-4D13-BDEA-51C9D03FF359}">
      <dgm:prSet/>
      <dgm:spPr/>
      <dgm:t>
        <a:bodyPr/>
        <a:lstStyle/>
        <a:p>
          <a:endParaRPr lang="zh-CN" altLang="en-US"/>
        </a:p>
      </dgm:t>
    </dgm:pt>
    <dgm:pt modelId="{B71BDAF5-C7ED-418C-972E-4FC39545C0AF}">
      <dgm:prSet phldrT="[文本]"/>
      <dgm:spPr/>
      <dgm:t>
        <a:bodyPr/>
        <a:lstStyle/>
        <a:p>
          <a:r>
            <a:rPr lang="zh-CN" altLang="en-US" dirty="0" smtClean="0"/>
            <a:t>文本预处理</a:t>
          </a:r>
          <a:endParaRPr lang="zh-CN" altLang="en-US" dirty="0"/>
        </a:p>
      </dgm:t>
    </dgm:pt>
    <dgm:pt modelId="{D756DC75-DC0A-41E0-9B93-A737A3B1BFEC}" type="parTrans" cxnId="{546ED176-54BE-4C48-BAFD-DDCA1EC2B219}">
      <dgm:prSet/>
      <dgm:spPr/>
      <dgm:t>
        <a:bodyPr/>
        <a:lstStyle/>
        <a:p>
          <a:endParaRPr lang="zh-CN" altLang="en-US"/>
        </a:p>
      </dgm:t>
    </dgm:pt>
    <dgm:pt modelId="{0ADA37C8-C92F-428A-B0FF-AF7C2BDFDBFE}" type="sibTrans" cxnId="{546ED176-54BE-4C48-BAFD-DDCA1EC2B219}">
      <dgm:prSet/>
      <dgm:spPr/>
      <dgm:t>
        <a:bodyPr/>
        <a:lstStyle/>
        <a:p>
          <a:endParaRPr lang="zh-CN" altLang="en-US"/>
        </a:p>
      </dgm:t>
    </dgm:pt>
    <dgm:pt modelId="{75833597-A738-4529-907C-7B1995A9115D}">
      <dgm:prSet phldrT="[文本]"/>
      <dgm:spPr/>
      <dgm:t>
        <a:bodyPr/>
        <a:lstStyle/>
        <a:p>
          <a:r>
            <a:rPr lang="en-US" altLang="zh-CN" dirty="0" smtClean="0"/>
            <a:t>Doc2vec</a:t>
          </a:r>
          <a:r>
            <a:rPr lang="zh-CN" altLang="en-US" dirty="0" smtClean="0"/>
            <a:t>深度学习</a:t>
          </a:r>
          <a:endParaRPr lang="zh-CN" altLang="en-US" dirty="0"/>
        </a:p>
      </dgm:t>
    </dgm:pt>
    <dgm:pt modelId="{F124B297-B5AB-4759-9625-77BAF31266BD}" type="parTrans" cxnId="{04FBB180-A1C8-4CBB-A101-A5F06A02266C}">
      <dgm:prSet/>
      <dgm:spPr/>
      <dgm:t>
        <a:bodyPr/>
        <a:lstStyle/>
        <a:p>
          <a:endParaRPr lang="zh-CN" altLang="en-US"/>
        </a:p>
      </dgm:t>
    </dgm:pt>
    <dgm:pt modelId="{10A94EBF-77FF-4E5E-AFAE-674248C7E8D4}" type="sibTrans" cxnId="{04FBB180-A1C8-4CBB-A101-A5F06A02266C}">
      <dgm:prSet/>
      <dgm:spPr/>
      <dgm:t>
        <a:bodyPr/>
        <a:lstStyle/>
        <a:p>
          <a:endParaRPr lang="zh-CN" altLang="en-US"/>
        </a:p>
      </dgm:t>
    </dgm:pt>
    <dgm:pt modelId="{8BA901E2-A87D-41F2-B2E4-6607D99878BE}">
      <dgm:prSet phldrT="[文本]"/>
      <dgm:spPr/>
      <dgm:t>
        <a:bodyPr/>
        <a:lstStyle/>
        <a:p>
          <a:r>
            <a:rPr lang="zh-CN" altLang="en-US" dirty="0" smtClean="0"/>
            <a:t>构建词向量模型</a:t>
          </a:r>
          <a:endParaRPr lang="zh-CN" altLang="en-US" dirty="0"/>
        </a:p>
      </dgm:t>
    </dgm:pt>
    <dgm:pt modelId="{848F9015-8168-40C1-98F1-6CE893032D82}" type="parTrans" cxnId="{4A2A2B50-E9FA-4500-B38D-FC529E2B7457}">
      <dgm:prSet/>
      <dgm:spPr/>
      <dgm:t>
        <a:bodyPr/>
        <a:lstStyle/>
        <a:p>
          <a:endParaRPr lang="zh-CN" altLang="en-US"/>
        </a:p>
      </dgm:t>
    </dgm:pt>
    <dgm:pt modelId="{C704FB4F-3B3A-4A5F-94CA-7E19490AED49}" type="sibTrans" cxnId="{4A2A2B50-E9FA-4500-B38D-FC529E2B7457}">
      <dgm:prSet/>
      <dgm:spPr/>
      <dgm:t>
        <a:bodyPr/>
        <a:lstStyle/>
        <a:p>
          <a:endParaRPr lang="zh-CN" altLang="en-US"/>
        </a:p>
      </dgm:t>
    </dgm:pt>
    <dgm:pt modelId="{6C743F12-552A-4427-9836-7604D47AA45F}">
      <dgm:prSet phldrT="[文本]"/>
      <dgm:spPr/>
      <dgm:t>
        <a:bodyPr/>
        <a:lstStyle/>
        <a:p>
          <a:r>
            <a:rPr lang="zh-CN" altLang="en-US" dirty="0" smtClean="0"/>
            <a:t>利用</a:t>
          </a:r>
          <a:r>
            <a:rPr lang="en-US" altLang="zh-CN" dirty="0" err="1" smtClean="0"/>
            <a:t>django</a:t>
          </a:r>
          <a:r>
            <a:rPr lang="zh-CN" altLang="en-US" dirty="0" smtClean="0"/>
            <a:t>框架搭建</a:t>
          </a:r>
          <a:r>
            <a:rPr lang="en-US" altLang="zh-CN" dirty="0" smtClean="0"/>
            <a:t>web</a:t>
          </a:r>
          <a:r>
            <a:rPr lang="zh-CN" altLang="en-US" dirty="0" smtClean="0"/>
            <a:t>服务</a:t>
          </a:r>
          <a:endParaRPr lang="zh-CN" altLang="en-US" dirty="0"/>
        </a:p>
      </dgm:t>
    </dgm:pt>
    <dgm:pt modelId="{30F4D076-1ADE-446C-AE7E-5EB63D968C27}" type="parTrans" cxnId="{CA72AEAC-01A3-4C38-ACE5-C6298076C580}">
      <dgm:prSet/>
      <dgm:spPr/>
      <dgm:t>
        <a:bodyPr/>
        <a:lstStyle/>
        <a:p>
          <a:endParaRPr lang="zh-CN" altLang="en-US"/>
        </a:p>
      </dgm:t>
    </dgm:pt>
    <dgm:pt modelId="{7CEA98FE-A06F-4BE5-BFCF-0E3AA7033A02}" type="sibTrans" cxnId="{CA72AEAC-01A3-4C38-ACE5-C6298076C580}">
      <dgm:prSet/>
      <dgm:spPr/>
      <dgm:t>
        <a:bodyPr/>
        <a:lstStyle/>
        <a:p>
          <a:endParaRPr lang="zh-CN" altLang="en-US"/>
        </a:p>
      </dgm:t>
    </dgm:pt>
    <dgm:pt modelId="{C654B8F8-53EC-4724-ABA2-AF5F636B7C3E}" type="pres">
      <dgm:prSet presAssocID="{29567D12-2560-4E06-9442-D43DC44AAFAC}" presName="Name0" presStyleCnt="0">
        <dgm:presLayoutVars>
          <dgm:chMax val="7"/>
          <dgm:chPref val="5"/>
        </dgm:presLayoutVars>
      </dgm:prSet>
      <dgm:spPr/>
      <dgm:t>
        <a:bodyPr/>
        <a:lstStyle/>
        <a:p>
          <a:endParaRPr lang="zh-CN" altLang="en-US"/>
        </a:p>
      </dgm:t>
    </dgm:pt>
    <dgm:pt modelId="{35907D4D-0A42-4EF6-B7BD-C465E947AA2C}" type="pres">
      <dgm:prSet presAssocID="{29567D12-2560-4E06-9442-D43DC44AAFAC}" presName="arrowNode" presStyleLbl="node1" presStyleIdx="0" presStyleCnt="1" custLinFactNeighborX="-970" custLinFactNeighborY="1591"/>
      <dgm:spPr/>
    </dgm:pt>
    <dgm:pt modelId="{98E104E9-23B6-42A2-9870-E343308C81F3}" type="pres">
      <dgm:prSet presAssocID="{5CB64327-9924-4F12-835C-A05CDF3A3853}" presName="txNode1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560254-990A-48F9-9138-E2D3920E329F}" type="pres">
      <dgm:prSet presAssocID="{B71BDAF5-C7ED-418C-972E-4FC39545C0AF}" presName="txNode2" presStyleLbl="revTx" presStyleIdx="1" presStyleCnt="5" custLinFactNeighborX="-8372" custLinFactNeighborY="-195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275FD5-EB6F-4490-B288-76A400CE685F}" type="pres">
      <dgm:prSet presAssocID="{0ADA37C8-C92F-428A-B0FF-AF7C2BDFDBFE}" presName="dotNode2" presStyleCnt="0"/>
      <dgm:spPr/>
    </dgm:pt>
    <dgm:pt modelId="{E7FE0347-1CFB-4EB0-AE03-DFFA25843E9D}" type="pres">
      <dgm:prSet presAssocID="{0ADA37C8-C92F-428A-B0FF-AF7C2BDFDBFE}" presName="dotRepeatNode" presStyleLbl="fgShp" presStyleIdx="0" presStyleCnt="3"/>
      <dgm:spPr/>
      <dgm:t>
        <a:bodyPr/>
        <a:lstStyle/>
        <a:p>
          <a:endParaRPr lang="zh-CN" altLang="en-US"/>
        </a:p>
      </dgm:t>
    </dgm:pt>
    <dgm:pt modelId="{D5F5B81D-9F97-45B9-A3DA-AC8E3F62AB54}" type="pres">
      <dgm:prSet presAssocID="{75833597-A738-4529-907C-7B1995A9115D}" presName="txNode3" presStyleLbl="revTx" presStyleIdx="2" presStyleCnt="5" custScaleX="135633" custScaleY="134052" custLinFactNeighborX="-18890" custLinFactNeighborY="294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902363-5534-4D7A-8FE0-051BA22DD34A}" type="pres">
      <dgm:prSet presAssocID="{10A94EBF-77FF-4E5E-AFAE-674248C7E8D4}" presName="dotNode3" presStyleCnt="0"/>
      <dgm:spPr/>
    </dgm:pt>
    <dgm:pt modelId="{6A0DE15B-50C7-441B-AE75-13DCFDEC55F4}" type="pres">
      <dgm:prSet presAssocID="{10A94EBF-77FF-4E5E-AFAE-674248C7E8D4}" presName="dotRepeatNode" presStyleLbl="fgShp" presStyleIdx="1" presStyleCnt="3"/>
      <dgm:spPr/>
      <dgm:t>
        <a:bodyPr/>
        <a:lstStyle/>
        <a:p>
          <a:endParaRPr lang="zh-CN" altLang="en-US"/>
        </a:p>
      </dgm:t>
    </dgm:pt>
    <dgm:pt modelId="{44E1C88A-8D78-4EA7-8EB4-EADC2FABDE68}" type="pres">
      <dgm:prSet presAssocID="{8BA901E2-A87D-41F2-B2E4-6607D99878BE}" presName="txNode4" presStyleLbl="revTx" presStyleIdx="3" presStyleCnt="5" custScaleX="153978" custScaleY="79075" custLinFactNeighborX="25224" custLinFactNeighborY="-160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43D821-62F7-45A0-B66D-E2CAF8EA02EC}" type="pres">
      <dgm:prSet presAssocID="{C704FB4F-3B3A-4A5F-94CA-7E19490AED49}" presName="dotNode4" presStyleCnt="0"/>
      <dgm:spPr/>
    </dgm:pt>
    <dgm:pt modelId="{94F83135-7334-41BD-BF9A-B1511A0FFE98}" type="pres">
      <dgm:prSet presAssocID="{C704FB4F-3B3A-4A5F-94CA-7E19490AED49}" presName="dotRepeatNode" presStyleLbl="fgShp" presStyleIdx="2" presStyleCnt="3"/>
      <dgm:spPr/>
      <dgm:t>
        <a:bodyPr/>
        <a:lstStyle/>
        <a:p>
          <a:endParaRPr lang="zh-CN" altLang="en-US"/>
        </a:p>
      </dgm:t>
    </dgm:pt>
    <dgm:pt modelId="{CFC28825-77CC-4D34-90A1-EEED6AA9385E}" type="pres">
      <dgm:prSet presAssocID="{6C743F12-552A-4427-9836-7604D47AA45F}" presName="txNode5" presStyleLbl="revTx" presStyleIdx="4" presStyleCnt="5" custScaleX="229720" custScaleY="80121" custLinFactNeighborX="-2005" custLinFactNeighborY="-56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4C26359-12D0-49F8-9E1E-608AEAD94CE4}" type="presOf" srcId="{6C743F12-552A-4427-9836-7604D47AA45F}" destId="{CFC28825-77CC-4D34-90A1-EEED6AA9385E}" srcOrd="0" destOrd="0" presId="urn:microsoft.com/office/officeart/2009/3/layout/DescendingProcess"/>
    <dgm:cxn modelId="{6B2E7253-F22B-4C3F-AA0F-11766FCF7C9B}" type="presOf" srcId="{8BA901E2-A87D-41F2-B2E4-6607D99878BE}" destId="{44E1C88A-8D78-4EA7-8EB4-EADC2FABDE68}" srcOrd="0" destOrd="0" presId="urn:microsoft.com/office/officeart/2009/3/layout/DescendingProcess"/>
    <dgm:cxn modelId="{4A2A2B50-E9FA-4500-B38D-FC529E2B7457}" srcId="{29567D12-2560-4E06-9442-D43DC44AAFAC}" destId="{8BA901E2-A87D-41F2-B2E4-6607D99878BE}" srcOrd="3" destOrd="0" parTransId="{848F9015-8168-40C1-98F1-6CE893032D82}" sibTransId="{C704FB4F-3B3A-4A5F-94CA-7E19490AED49}"/>
    <dgm:cxn modelId="{FD7F8C81-EF47-4EB8-B41F-3891C03F5878}" type="presOf" srcId="{C704FB4F-3B3A-4A5F-94CA-7E19490AED49}" destId="{94F83135-7334-41BD-BF9A-B1511A0FFE98}" srcOrd="0" destOrd="0" presId="urn:microsoft.com/office/officeart/2009/3/layout/DescendingProcess"/>
    <dgm:cxn modelId="{5569BB55-0357-473E-86A6-77F4AB2BC61D}" type="presOf" srcId="{0ADA37C8-C92F-428A-B0FF-AF7C2BDFDBFE}" destId="{E7FE0347-1CFB-4EB0-AE03-DFFA25843E9D}" srcOrd="0" destOrd="0" presId="urn:microsoft.com/office/officeart/2009/3/layout/DescendingProcess"/>
    <dgm:cxn modelId="{4F848DE1-F538-4877-A1F4-367927F29697}" type="presOf" srcId="{5CB64327-9924-4F12-835C-A05CDF3A3853}" destId="{98E104E9-23B6-42A2-9870-E343308C81F3}" srcOrd="0" destOrd="0" presId="urn:microsoft.com/office/officeart/2009/3/layout/DescendingProcess"/>
    <dgm:cxn modelId="{04FBB180-A1C8-4CBB-A101-A5F06A02266C}" srcId="{29567D12-2560-4E06-9442-D43DC44AAFAC}" destId="{75833597-A738-4529-907C-7B1995A9115D}" srcOrd="2" destOrd="0" parTransId="{F124B297-B5AB-4759-9625-77BAF31266BD}" sibTransId="{10A94EBF-77FF-4E5E-AFAE-674248C7E8D4}"/>
    <dgm:cxn modelId="{F0DB5FAE-D415-4751-BD39-55E143CE935C}" type="presOf" srcId="{10A94EBF-77FF-4E5E-AFAE-674248C7E8D4}" destId="{6A0DE15B-50C7-441B-AE75-13DCFDEC55F4}" srcOrd="0" destOrd="0" presId="urn:microsoft.com/office/officeart/2009/3/layout/DescendingProcess"/>
    <dgm:cxn modelId="{8C3CEC50-CB48-4717-9314-3A683E99CC43}" type="presOf" srcId="{29567D12-2560-4E06-9442-D43DC44AAFAC}" destId="{C654B8F8-53EC-4724-ABA2-AF5F636B7C3E}" srcOrd="0" destOrd="0" presId="urn:microsoft.com/office/officeart/2009/3/layout/DescendingProcess"/>
    <dgm:cxn modelId="{43D45057-AA7E-4D13-BDEA-51C9D03FF359}" srcId="{29567D12-2560-4E06-9442-D43DC44AAFAC}" destId="{5CB64327-9924-4F12-835C-A05CDF3A3853}" srcOrd="0" destOrd="0" parTransId="{8CB7848E-C545-4677-A7EA-F09BCA78FA34}" sibTransId="{96E36AA5-A83B-4FA1-B9D0-7862B6871C27}"/>
    <dgm:cxn modelId="{546ED176-54BE-4C48-BAFD-DDCA1EC2B219}" srcId="{29567D12-2560-4E06-9442-D43DC44AAFAC}" destId="{B71BDAF5-C7ED-418C-972E-4FC39545C0AF}" srcOrd="1" destOrd="0" parTransId="{D756DC75-DC0A-41E0-9B93-A737A3B1BFEC}" sibTransId="{0ADA37C8-C92F-428A-B0FF-AF7C2BDFDBFE}"/>
    <dgm:cxn modelId="{A30B0B6C-683E-4446-8663-2C6C20C55C3F}" type="presOf" srcId="{75833597-A738-4529-907C-7B1995A9115D}" destId="{D5F5B81D-9F97-45B9-A3DA-AC8E3F62AB54}" srcOrd="0" destOrd="0" presId="urn:microsoft.com/office/officeart/2009/3/layout/DescendingProcess"/>
    <dgm:cxn modelId="{C42659AC-4BC0-4BC8-9128-78C08E700875}" type="presOf" srcId="{B71BDAF5-C7ED-418C-972E-4FC39545C0AF}" destId="{B6560254-990A-48F9-9138-E2D3920E329F}" srcOrd="0" destOrd="0" presId="urn:microsoft.com/office/officeart/2009/3/layout/DescendingProcess"/>
    <dgm:cxn modelId="{CA72AEAC-01A3-4C38-ACE5-C6298076C580}" srcId="{29567D12-2560-4E06-9442-D43DC44AAFAC}" destId="{6C743F12-552A-4427-9836-7604D47AA45F}" srcOrd="4" destOrd="0" parTransId="{30F4D076-1ADE-446C-AE7E-5EB63D968C27}" sibTransId="{7CEA98FE-A06F-4BE5-BFCF-0E3AA7033A02}"/>
    <dgm:cxn modelId="{67284ABB-746E-4CC7-99F5-B3786D22AB5F}" type="presParOf" srcId="{C654B8F8-53EC-4724-ABA2-AF5F636B7C3E}" destId="{35907D4D-0A42-4EF6-B7BD-C465E947AA2C}" srcOrd="0" destOrd="0" presId="urn:microsoft.com/office/officeart/2009/3/layout/DescendingProcess"/>
    <dgm:cxn modelId="{DBC058E8-EDF9-4578-ADB7-1F6F90F3C2AB}" type="presParOf" srcId="{C654B8F8-53EC-4724-ABA2-AF5F636B7C3E}" destId="{98E104E9-23B6-42A2-9870-E343308C81F3}" srcOrd="1" destOrd="0" presId="urn:microsoft.com/office/officeart/2009/3/layout/DescendingProcess"/>
    <dgm:cxn modelId="{45EDCE6A-9A1B-4510-ABCA-AF8878B74084}" type="presParOf" srcId="{C654B8F8-53EC-4724-ABA2-AF5F636B7C3E}" destId="{B6560254-990A-48F9-9138-E2D3920E329F}" srcOrd="2" destOrd="0" presId="urn:microsoft.com/office/officeart/2009/3/layout/DescendingProcess"/>
    <dgm:cxn modelId="{64DBB881-399F-4DA5-A5C9-D604321CB9FF}" type="presParOf" srcId="{C654B8F8-53EC-4724-ABA2-AF5F636B7C3E}" destId="{35275FD5-EB6F-4490-B288-76A400CE685F}" srcOrd="3" destOrd="0" presId="urn:microsoft.com/office/officeart/2009/3/layout/DescendingProcess"/>
    <dgm:cxn modelId="{273F848B-D981-4720-B6EC-3BDD75F4C88B}" type="presParOf" srcId="{35275FD5-EB6F-4490-B288-76A400CE685F}" destId="{E7FE0347-1CFB-4EB0-AE03-DFFA25843E9D}" srcOrd="0" destOrd="0" presId="urn:microsoft.com/office/officeart/2009/3/layout/DescendingProcess"/>
    <dgm:cxn modelId="{18026FC6-A7F9-460A-8DE1-E9BF7DB74EAA}" type="presParOf" srcId="{C654B8F8-53EC-4724-ABA2-AF5F636B7C3E}" destId="{D5F5B81D-9F97-45B9-A3DA-AC8E3F62AB54}" srcOrd="4" destOrd="0" presId="urn:microsoft.com/office/officeart/2009/3/layout/DescendingProcess"/>
    <dgm:cxn modelId="{D8204DAC-A0AF-4E29-B843-D48FD9D8CC0D}" type="presParOf" srcId="{C654B8F8-53EC-4724-ABA2-AF5F636B7C3E}" destId="{9B902363-5534-4D7A-8FE0-051BA22DD34A}" srcOrd="5" destOrd="0" presId="urn:microsoft.com/office/officeart/2009/3/layout/DescendingProcess"/>
    <dgm:cxn modelId="{D3B3F67D-CB88-4494-A99A-9711685BF85E}" type="presParOf" srcId="{9B902363-5534-4D7A-8FE0-051BA22DD34A}" destId="{6A0DE15B-50C7-441B-AE75-13DCFDEC55F4}" srcOrd="0" destOrd="0" presId="urn:microsoft.com/office/officeart/2009/3/layout/DescendingProcess"/>
    <dgm:cxn modelId="{D8BEB5BA-71F1-452D-9422-1EB1697CB447}" type="presParOf" srcId="{C654B8F8-53EC-4724-ABA2-AF5F636B7C3E}" destId="{44E1C88A-8D78-4EA7-8EB4-EADC2FABDE68}" srcOrd="6" destOrd="0" presId="urn:microsoft.com/office/officeart/2009/3/layout/DescendingProcess"/>
    <dgm:cxn modelId="{92ED1920-1E66-4DC7-9AD0-B8FB9336CE62}" type="presParOf" srcId="{C654B8F8-53EC-4724-ABA2-AF5F636B7C3E}" destId="{FE43D821-62F7-45A0-B66D-E2CAF8EA02EC}" srcOrd="7" destOrd="0" presId="urn:microsoft.com/office/officeart/2009/3/layout/DescendingProcess"/>
    <dgm:cxn modelId="{26A09387-2699-4BB4-9E9A-0B474AD676CE}" type="presParOf" srcId="{FE43D821-62F7-45A0-B66D-E2CAF8EA02EC}" destId="{94F83135-7334-41BD-BF9A-B1511A0FFE98}" srcOrd="0" destOrd="0" presId="urn:microsoft.com/office/officeart/2009/3/layout/DescendingProcess"/>
    <dgm:cxn modelId="{4829C01E-4FF2-4237-A7E5-A8B2A64491F5}" type="presParOf" srcId="{C654B8F8-53EC-4724-ABA2-AF5F636B7C3E}" destId="{CFC28825-77CC-4D34-90A1-EEED6AA9385E}" srcOrd="8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907D4D-0A42-4EF6-B7BD-C465E947AA2C}">
      <dsp:nvSpPr>
        <dsp:cNvPr id="0" name=""/>
        <dsp:cNvSpPr/>
      </dsp:nvSpPr>
      <dsp:spPr>
        <a:xfrm rot="4396374">
          <a:off x="2340274" y="887995"/>
          <a:ext cx="3852262" cy="2686472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FE0347-1CFB-4EB0-AE03-DFFA25843E9D}">
      <dsp:nvSpPr>
        <dsp:cNvPr id="0" name=""/>
        <dsp:cNvSpPr/>
      </dsp:nvSpPr>
      <dsp:spPr>
        <a:xfrm>
          <a:off x="3819055" y="1238779"/>
          <a:ext cx="97281" cy="97281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0DE15B-50C7-441B-AE75-13DCFDEC55F4}">
      <dsp:nvSpPr>
        <dsp:cNvPr id="0" name=""/>
        <dsp:cNvSpPr/>
      </dsp:nvSpPr>
      <dsp:spPr>
        <a:xfrm>
          <a:off x="4485166" y="1776060"/>
          <a:ext cx="97281" cy="97281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F83135-7334-41BD-BF9A-B1511A0FFE98}">
      <dsp:nvSpPr>
        <dsp:cNvPr id="0" name=""/>
        <dsp:cNvSpPr/>
      </dsp:nvSpPr>
      <dsp:spPr>
        <a:xfrm>
          <a:off x="4984382" y="2404375"/>
          <a:ext cx="97281" cy="97281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E104E9-23B6-42A2-9870-E343308C81F3}">
      <dsp:nvSpPr>
        <dsp:cNvPr id="0" name=""/>
        <dsp:cNvSpPr/>
      </dsp:nvSpPr>
      <dsp:spPr>
        <a:xfrm>
          <a:off x="2117741" y="0"/>
          <a:ext cx="1816222" cy="713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b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专利语料库</a:t>
          </a:r>
          <a:endParaRPr lang="zh-CN" altLang="en-US" sz="2500" kern="1200" dirty="0"/>
        </a:p>
      </dsp:txBody>
      <dsp:txXfrm>
        <a:off x="2117741" y="0"/>
        <a:ext cx="1816222" cy="713994"/>
      </dsp:txXfrm>
    </dsp:sp>
    <dsp:sp modelId="{B6560254-990A-48F9-9138-E2D3920E329F}">
      <dsp:nvSpPr>
        <dsp:cNvPr id="0" name=""/>
        <dsp:cNvSpPr/>
      </dsp:nvSpPr>
      <dsp:spPr>
        <a:xfrm>
          <a:off x="4153830" y="791094"/>
          <a:ext cx="2650703" cy="713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文本预处理</a:t>
          </a:r>
          <a:endParaRPr lang="zh-CN" altLang="en-US" sz="2500" kern="1200" dirty="0"/>
        </a:p>
      </dsp:txBody>
      <dsp:txXfrm>
        <a:off x="4153830" y="791094"/>
        <a:ext cx="2650703" cy="713994"/>
      </dsp:txXfrm>
    </dsp:sp>
    <dsp:sp modelId="{D5F5B81D-9F97-45B9-A3DA-AC8E3F62AB54}">
      <dsp:nvSpPr>
        <dsp:cNvPr id="0" name=""/>
        <dsp:cNvSpPr/>
      </dsp:nvSpPr>
      <dsp:spPr>
        <a:xfrm>
          <a:off x="1342960" y="1367159"/>
          <a:ext cx="2862866" cy="9571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Doc2vec</a:t>
          </a:r>
          <a:r>
            <a:rPr lang="zh-CN" altLang="en-US" sz="2400" kern="1200" dirty="0" smtClean="0"/>
            <a:t>深度学习</a:t>
          </a:r>
          <a:endParaRPr lang="zh-CN" altLang="en-US" sz="2400" kern="1200" dirty="0"/>
        </a:p>
      </dsp:txBody>
      <dsp:txXfrm>
        <a:off x="1342960" y="1367159"/>
        <a:ext cx="2862866" cy="957123"/>
      </dsp:txXfrm>
    </dsp:sp>
    <dsp:sp modelId="{44E1C88A-8D78-4EA7-8EB4-EADC2FABDE68}">
      <dsp:nvSpPr>
        <dsp:cNvPr id="0" name=""/>
        <dsp:cNvSpPr/>
      </dsp:nvSpPr>
      <dsp:spPr>
        <a:xfrm>
          <a:off x="5377985" y="2159246"/>
          <a:ext cx="2494249" cy="564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构建词向量模型</a:t>
          </a:r>
          <a:endParaRPr lang="zh-CN" altLang="en-US" sz="2300" kern="1200" dirty="0"/>
        </a:p>
      </dsp:txBody>
      <dsp:txXfrm>
        <a:off x="5377985" y="2159246"/>
        <a:ext cx="2494249" cy="564590"/>
      </dsp:txXfrm>
    </dsp:sp>
    <dsp:sp modelId="{CFC28825-77CC-4D34-90A1-EEED6AA9385E}">
      <dsp:nvSpPr>
        <dsp:cNvPr id="0" name=""/>
        <dsp:cNvSpPr/>
      </dsp:nvSpPr>
      <dsp:spPr>
        <a:xfrm>
          <a:off x="2930991" y="3815430"/>
          <a:ext cx="5638143" cy="572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t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利用</a:t>
          </a:r>
          <a:r>
            <a:rPr lang="en-US" altLang="zh-CN" sz="2300" kern="1200" dirty="0" err="1" smtClean="0"/>
            <a:t>django</a:t>
          </a:r>
          <a:r>
            <a:rPr lang="zh-CN" altLang="en-US" sz="2300" kern="1200" dirty="0" smtClean="0"/>
            <a:t>框架搭建</a:t>
          </a:r>
          <a:r>
            <a:rPr lang="en-US" altLang="zh-CN" sz="2300" kern="1200" dirty="0" smtClean="0"/>
            <a:t>web</a:t>
          </a:r>
          <a:r>
            <a:rPr lang="zh-CN" altLang="en-US" sz="2300" kern="1200" dirty="0" smtClean="0"/>
            <a:t>服务</a:t>
          </a:r>
          <a:endParaRPr lang="zh-CN" altLang="en-US" sz="2300" kern="1200" dirty="0"/>
        </a:p>
      </dsp:txBody>
      <dsp:txXfrm>
        <a:off x="2930991" y="3815430"/>
        <a:ext cx="5638143" cy="5720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5DE4EB07-F0BE-46FF-840B-C8E3CE9E8721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2018/6/21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5DE4EB07-F0BE-46FF-840B-C8E3CE9E8721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2018/6/21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1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0023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4135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3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9741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4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8045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5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6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7715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7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6539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8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5697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对角线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基线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任意多边形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任意多边形(F)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(F)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22" name="日期占位符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0F08F57-8AF4-4192-8C0E-F86A12100C7B}" type="datetime1">
              <a:rPr lang="zh-CN" altLang="en-US" smtClean="0"/>
              <a:pPr/>
              <a:t>2018/6/21</a:t>
            </a:fld>
            <a:endParaRPr lang="zh-CN" altLang="en-US" dirty="0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24" name="幻灯片编号占位符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014DD1E-5D91-48A3-AD6D-45FBA980D10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2018/6/21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2018/6/21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2018/6/21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对角线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直接连接符​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直接连接符​​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2018/6/21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2018/6/21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2018/6/21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2018/6/21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2018/6/21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2018/6/21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zh-CN" altLang="en-US" smtClean="0"/>
              <a:t>单击图标添加图片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2018/6/21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左侧行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任意多边形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(F)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任意多边形(F)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zh-CN" altLang="en-US" dirty="0"/>
              <a:t>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0F08F57-8AF4-4192-8C0E-F86A12100C7B}" type="datetime1">
              <a:rPr lang="zh-CN" altLang="en-US" smtClean="0"/>
              <a:pPr/>
              <a:t>2018/6/21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014DD1E-5D91-48A3-AD6D-45FBA980D10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200.101:8000/search-pos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latin typeface="Salesforce Sans"/>
                <a:ea typeface="微软雅黑" panose="020B0503020204020204" pitchFamily="34" charset="-122"/>
                <a:sym typeface="Salesforce Sans"/>
              </a:rPr>
              <a:t>语义检索系统</a:t>
            </a:r>
            <a:endParaRPr lang="zh-CN" altLang="en-US" dirty="0">
              <a:latin typeface="Salesforce Sans"/>
              <a:ea typeface="微软雅黑" panose="020B0503020204020204" pitchFamily="34" charset="-122"/>
              <a:sym typeface="Salesforce Sans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latin typeface="Salesforce Sans"/>
                <a:ea typeface="微软雅黑" panose="020B0503020204020204" pitchFamily="34" charset="-122"/>
                <a:sym typeface="Salesforce Sans"/>
              </a:rPr>
              <a:t>需求描述：根据输入的描述文本，输出与其相匹   配的专利索引</a:t>
            </a:r>
            <a:endParaRPr lang="zh-CN" altLang="en-US" dirty="0">
              <a:latin typeface="Salesforce Sans"/>
              <a:ea typeface="微软雅黑" panose="020B0503020204020204" pitchFamily="34" charset="-122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latin typeface="Salesforce Sans"/>
                <a:ea typeface="微软雅黑" panose="020B0503020204020204" pitchFamily="34" charset="-122"/>
                <a:sym typeface="Salesforce Sans"/>
              </a:rPr>
              <a:t>基本步骤</a:t>
            </a:r>
            <a:endParaRPr lang="zh-CN" altLang="en-US" dirty="0">
              <a:latin typeface="Salesforce Sans"/>
              <a:ea typeface="微软雅黑" panose="020B0503020204020204" pitchFamily="34" charset="-122"/>
              <a:sym typeface="Salesforce Sans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1719467"/>
              </p:ext>
            </p:extLst>
          </p:nvPr>
        </p:nvGraphicFramePr>
        <p:xfrm>
          <a:off x="1219200" y="1701800"/>
          <a:ext cx="10360025" cy="4462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latin typeface="Salesforce Sans"/>
                <a:ea typeface="微软雅黑" panose="020B0503020204020204" pitchFamily="34" charset="-122"/>
                <a:sym typeface="Salesforce Sans"/>
              </a:rPr>
              <a:t>专利语料库和预处理</a:t>
            </a:r>
            <a:endParaRPr lang="zh-CN" altLang="en-US" dirty="0">
              <a:latin typeface="Salesforce Sans"/>
              <a:ea typeface="微软雅黑" panose="020B0503020204020204" pitchFamily="34" charset="-122"/>
              <a:sym typeface="Salesforce Sans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、获取</a:t>
            </a:r>
            <a:r>
              <a:rPr lang="en-US" altLang="zh-CN" dirty="0" smtClean="0"/>
              <a:t>IPOL-PATENT</a:t>
            </a:r>
            <a:r>
              <a:rPr lang="zh-CN" altLang="en-US" dirty="0" smtClean="0"/>
              <a:t>（</a:t>
            </a:r>
            <a:r>
              <a:rPr lang="en-US" altLang="zh-CN" dirty="0" smtClean="0"/>
              <a:t>MC/ZY/ZQX</a:t>
            </a:r>
            <a:r>
              <a:rPr lang="zh-CN" altLang="en-US" dirty="0" smtClean="0"/>
              <a:t>）三个字段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、利用正则表达式去除一些标点符号和空格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、建立停用词库（目前用的是通用词库）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、中文分词（</a:t>
            </a:r>
            <a:r>
              <a:rPr lang="en-US" altLang="zh-CN" dirty="0" err="1" smtClean="0"/>
              <a:t>jieba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932" y="255965"/>
            <a:ext cx="1152128" cy="657533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293" y="4905151"/>
            <a:ext cx="10401180" cy="1042677"/>
          </a:xfrm>
          <a:prstGeom prst="rect">
            <a:avLst/>
          </a:prstGeom>
        </p:spPr>
      </p:pic>
      <p:cxnSp>
        <p:nvCxnSpPr>
          <p:cNvPr id="10" name="肘形连接符 9"/>
          <p:cNvCxnSpPr/>
          <p:nvPr/>
        </p:nvCxnSpPr>
        <p:spPr>
          <a:xfrm>
            <a:off x="9334772" y="3068960"/>
            <a:ext cx="1296144" cy="720080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/>
          <p:nvPr/>
        </p:nvCxnSpPr>
        <p:spPr>
          <a:xfrm rot="16200000" flipH="1">
            <a:off x="3214092" y="4221088"/>
            <a:ext cx="576064" cy="432048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0046" y="123795"/>
            <a:ext cx="10360501" cy="1223963"/>
          </a:xfrm>
        </p:spPr>
        <p:txBody>
          <a:bodyPr rtlCol="0"/>
          <a:lstStyle/>
          <a:p>
            <a:pPr rtl="0"/>
            <a:r>
              <a:rPr lang="en-US" altLang="zh-CN" dirty="0" smtClean="0">
                <a:latin typeface="Salesforce Sans"/>
                <a:sym typeface="Salesforce Sans"/>
              </a:rPr>
              <a:t>Doc2vec—</a:t>
            </a:r>
            <a:r>
              <a:rPr lang="zh-CN" altLang="en-US" dirty="0" smtClean="0">
                <a:latin typeface="Salesforce Sans"/>
                <a:sym typeface="Salesforce Sans"/>
              </a:rPr>
              <a:t>词向量表示</a:t>
            </a:r>
            <a:endParaRPr lang="zh-CN" altLang="en-US" dirty="0">
              <a:latin typeface="Salesforce Sans"/>
              <a:ea typeface="微软雅黑" panose="020B0503020204020204" pitchFamily="34" charset="-122"/>
              <a:sym typeface="Salesforce Sans"/>
            </a:endParaRPr>
          </a:p>
        </p:txBody>
      </p:sp>
      <p:pic>
        <p:nvPicPr>
          <p:cNvPr id="1026" name="Picture 2" descr="https://images2015.cnblogs.com/blog/1042406/201707/1042406-20170713145606275-2100371803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883" y="1498600"/>
            <a:ext cx="3744416" cy="1491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5014292" y="1498600"/>
            <a:ext cx="69127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One-hot</a:t>
            </a:r>
            <a:r>
              <a:rPr lang="zh-CN" altLang="en-US" sz="2800" dirty="0" smtClean="0"/>
              <a:t>：把整个词汇表的大小作为维度大小，一个词就是其中的一个方向</a:t>
            </a:r>
            <a:endParaRPr lang="zh-CN" altLang="en-US" sz="2800" dirty="0"/>
          </a:p>
        </p:txBody>
      </p:sp>
      <p:pic>
        <p:nvPicPr>
          <p:cNvPr id="1028" name="Picture 4" descr="https://images2015.cnblogs.com/blog/1042406/201707/1042406-20170713150625759-104727518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046" y="3140968"/>
            <a:ext cx="3769913" cy="1357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/>
          <p:cNvSpPr txBox="1"/>
          <p:nvPr/>
        </p:nvSpPr>
        <p:spPr>
          <a:xfrm>
            <a:off x="5029472" y="3007406"/>
            <a:ext cx="69127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Dristributed</a:t>
            </a:r>
            <a:r>
              <a:rPr lang="en-US" altLang="zh-CN" sz="2800" dirty="0"/>
              <a:t> </a:t>
            </a:r>
            <a:r>
              <a:rPr lang="en-US" altLang="zh-CN" sz="2800" dirty="0" smtClean="0"/>
              <a:t>representation</a:t>
            </a:r>
            <a:r>
              <a:rPr lang="zh-CN" altLang="en-US" sz="2800" dirty="0" smtClean="0"/>
              <a:t>是将</a:t>
            </a:r>
            <a:r>
              <a:rPr lang="en-US" altLang="zh-CN" sz="2800" dirty="0" smtClean="0"/>
              <a:t>one-hot</a:t>
            </a:r>
            <a:r>
              <a:rPr lang="zh-CN" altLang="en-US" sz="2800" dirty="0" smtClean="0"/>
              <a:t>中的每个词映射到一个较短的词向量上来，但是我们不能对每个维度做很好的解释</a:t>
            </a:r>
            <a:endParaRPr lang="zh-CN" altLang="en-US" sz="2800" dirty="0"/>
          </a:p>
        </p:txBody>
      </p:sp>
      <p:pic>
        <p:nvPicPr>
          <p:cNvPr id="1034" name="Picture 10" descr="https://images2015.cnblogs.com/blog/1042406/201707/1042406-20170713152436931-181749389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883" y="4787955"/>
            <a:ext cx="571500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3"/>
          <p:cNvSpPr txBox="1"/>
          <p:nvPr/>
        </p:nvSpPr>
        <p:spPr>
          <a:xfrm>
            <a:off x="7102524" y="4869160"/>
            <a:ext cx="48965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CBOW</a:t>
            </a:r>
            <a:r>
              <a:rPr lang="zh-CN" altLang="en-US" sz="2800" dirty="0" smtClean="0"/>
              <a:t>模型是用目标词的上下文来预测这个词的模型，这个图里的</a:t>
            </a:r>
            <a:r>
              <a:rPr lang="en-US" altLang="zh-CN" sz="2800" dirty="0" smtClean="0"/>
              <a:t>window size</a:t>
            </a:r>
            <a:r>
              <a:rPr lang="zh-CN" altLang="en-US" sz="2800" dirty="0" smtClean="0"/>
              <a:t>是</a:t>
            </a:r>
            <a:r>
              <a:rPr lang="en-US" altLang="zh-CN" sz="2800" dirty="0" smtClean="0"/>
              <a:t>4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76330" y="548680"/>
            <a:ext cx="916148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 smtClean="0">
                <a:latin typeface="Salesforce Sans"/>
                <a:sym typeface="Salesforce Sans"/>
              </a:rPr>
              <a:t>Doc2vec—word2vec</a:t>
            </a:r>
            <a:r>
              <a:rPr lang="zh-CN" altLang="en-US" sz="4000" dirty="0" smtClean="0">
                <a:latin typeface="Salesforce Sans"/>
                <a:sym typeface="Salesforce Sans"/>
              </a:rPr>
              <a:t>的模型概述（</a:t>
            </a:r>
            <a:r>
              <a:rPr lang="en-US" altLang="zh-CN" sz="4000" dirty="0" smtClean="0">
                <a:latin typeface="Salesforce Sans"/>
                <a:sym typeface="Salesforce Sans"/>
              </a:rPr>
              <a:t>CBOW</a:t>
            </a:r>
            <a:r>
              <a:rPr lang="zh-CN" altLang="en-US" sz="4000" dirty="0" smtClean="0">
                <a:latin typeface="Salesforce Sans"/>
                <a:sym typeface="Salesforce Sans"/>
              </a:rPr>
              <a:t>）</a:t>
            </a:r>
            <a:endParaRPr lang="zh-CN" altLang="en-US" sz="4000" dirty="0"/>
          </a:p>
        </p:txBody>
      </p:sp>
      <p:pic>
        <p:nvPicPr>
          <p:cNvPr id="2050" name="Picture 2" descr="https://images2017.cnblogs.com/blog/1042406/201707/1042406-20170727105326843-1893562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876" y="1897163"/>
            <a:ext cx="481965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1176330" y="1298377"/>
            <a:ext cx="4536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传统的神经网络结构</a:t>
            </a:r>
            <a:endParaRPr lang="zh-CN" altLang="en-US" sz="2800" dirty="0"/>
          </a:p>
        </p:txBody>
      </p:sp>
      <p:sp>
        <p:nvSpPr>
          <p:cNvPr id="10" name="矩形 9"/>
          <p:cNvSpPr/>
          <p:nvPr/>
        </p:nvSpPr>
        <p:spPr>
          <a:xfrm>
            <a:off x="1176330" y="4666895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Verdana" panose="020B0604030504040204" pitchFamily="34" charset="0"/>
              </a:rPr>
              <a:t>输入层到隐藏层的映射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69876" y="5128560"/>
            <a:ext cx="44429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输入是每个上下文词的词向量表示，词向量维度</a:t>
            </a:r>
            <a:r>
              <a:rPr lang="en-US" altLang="zh-CN" sz="1600" dirty="0" smtClean="0"/>
              <a:t>V</a:t>
            </a:r>
            <a:r>
              <a:rPr lang="zh-CN" altLang="en-US" sz="1600" dirty="0" smtClean="0"/>
              <a:t>是我们训练的时候定的，</a:t>
            </a:r>
            <a:r>
              <a:rPr lang="en-US" altLang="zh-CN" sz="1600" dirty="0" smtClean="0"/>
              <a:t> w2v</a:t>
            </a:r>
            <a:r>
              <a:rPr lang="zh-CN" altLang="en-US" sz="1600" dirty="0" smtClean="0"/>
              <a:t>的改进在于，对于传统的线性变换</a:t>
            </a:r>
            <a:r>
              <a:rPr lang="en-US" altLang="zh-CN" sz="1600" dirty="0" smtClean="0"/>
              <a:t>+</a:t>
            </a:r>
            <a:r>
              <a:rPr lang="zh-CN" altLang="en-US" sz="1600" dirty="0" smtClean="0"/>
              <a:t>激活函数，改为简单的加权平均</a:t>
            </a:r>
            <a:endParaRPr lang="zh-CN" altLang="en-US" sz="1600" dirty="0"/>
          </a:p>
        </p:txBody>
      </p:sp>
      <p:sp>
        <p:nvSpPr>
          <p:cNvPr id="12" name="矩形 11"/>
          <p:cNvSpPr/>
          <p:nvPr/>
        </p:nvSpPr>
        <p:spPr>
          <a:xfrm>
            <a:off x="5806380" y="5182509"/>
            <a:ext cx="60596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 panose="020B0604030504040204" pitchFamily="34" charset="0"/>
              </a:rPr>
              <a:t>1</a:t>
            </a:r>
            <a:r>
              <a:rPr lang="zh-CN" altLang="en-US" sz="1600" dirty="0" smtClean="0">
                <a:latin typeface="Verdana" panose="020B0604030504040204" pitchFamily="34" charset="0"/>
              </a:rPr>
              <a:t>、基于语料库建立霍夫曼树结构，叶子节点大小是词汇表的个数</a:t>
            </a:r>
            <a:endParaRPr lang="en-US" altLang="zh-CN" sz="1600" dirty="0" smtClean="0">
              <a:latin typeface="Verdana" panose="020B0604030504040204" pitchFamily="34" charset="0"/>
            </a:endParaRPr>
          </a:p>
          <a:p>
            <a:r>
              <a:rPr lang="en-US" altLang="zh-CN" sz="1600" i="0" dirty="0" smtClean="0">
                <a:effectLst/>
                <a:latin typeface="Verdana" panose="020B0604030504040204" pitchFamily="34" charset="0"/>
              </a:rPr>
              <a:t>2</a:t>
            </a:r>
            <a:r>
              <a:rPr lang="zh-CN" altLang="en-US" sz="1600" i="0" dirty="0" smtClean="0">
                <a:effectLst/>
                <a:latin typeface="Verdana" panose="020B0604030504040204" pitchFamily="34" charset="0"/>
              </a:rPr>
              <a:t>、随机初始化所有的模型参数，所有的词向量</a:t>
            </a:r>
            <a:endParaRPr lang="en-US" altLang="zh-CN" sz="1600" i="0" dirty="0" smtClean="0">
              <a:effectLst/>
              <a:latin typeface="Verdana" panose="020B0604030504040204" pitchFamily="34" charset="0"/>
            </a:endParaRPr>
          </a:p>
          <a:p>
            <a:r>
              <a:rPr lang="en-US" altLang="zh-CN" sz="1600" dirty="0" smtClean="0">
                <a:latin typeface="Verdana" panose="020B0604030504040204" pitchFamily="34" charset="0"/>
              </a:rPr>
              <a:t>3</a:t>
            </a:r>
            <a:r>
              <a:rPr lang="zh-CN" altLang="en-US" sz="1600" dirty="0" smtClean="0">
                <a:latin typeface="Verdana" panose="020B0604030504040204" pitchFamily="34" charset="0"/>
              </a:rPr>
              <a:t>、根据梯度上升法迭代词向量，直接更新原始词向量</a:t>
            </a:r>
            <a:endParaRPr lang="zh-CN" altLang="en-US" sz="1600" i="0" dirty="0">
              <a:effectLst/>
              <a:latin typeface="Verdana" panose="020B060403050404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836268" y="4711797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Verdana" panose="020B0604030504040204" pitchFamily="34" charset="0"/>
              </a:rPr>
              <a:t>隐藏层到输出层的</a:t>
            </a:r>
            <a:r>
              <a:rPr lang="zh-CN" altLang="en-US" dirty="0">
                <a:solidFill>
                  <a:srgbClr val="FF0000"/>
                </a:solidFill>
                <a:latin typeface="Verdana" panose="020B0604030504040204" pitchFamily="34" charset="0"/>
              </a:rPr>
              <a:t>映射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052" name="Picture 4" descr="https://images2015.cnblogs.com/blog/1042406/201707/1042406-20170713161800009-96227200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436" y="1590498"/>
            <a:ext cx="4752528" cy="3091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曲线连接符 19"/>
          <p:cNvCxnSpPr/>
          <p:nvPr/>
        </p:nvCxnSpPr>
        <p:spPr>
          <a:xfrm rot="10800000" flipV="1">
            <a:off x="3574132" y="6159788"/>
            <a:ext cx="7344816" cy="77523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61764" y="6261969"/>
            <a:ext cx="11742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accent2"/>
                </a:solidFill>
              </a:rPr>
              <a:t>总而言之，实质是让机器学习</a:t>
            </a:r>
            <a:r>
              <a:rPr lang="en-US" altLang="zh-CN" b="1" dirty="0" smtClean="0">
                <a:solidFill>
                  <a:schemeClr val="accent2"/>
                </a:solidFill>
              </a:rPr>
              <a:t>W,W’</a:t>
            </a:r>
            <a:r>
              <a:rPr lang="zh-CN" altLang="en-US" b="1" dirty="0" smtClean="0">
                <a:solidFill>
                  <a:schemeClr val="accent2"/>
                </a:solidFill>
              </a:rPr>
              <a:t>这</a:t>
            </a:r>
            <a:r>
              <a:rPr lang="en-US" altLang="zh-CN" b="1" dirty="0" smtClean="0">
                <a:solidFill>
                  <a:schemeClr val="accent2"/>
                </a:solidFill>
              </a:rPr>
              <a:t>2</a:t>
            </a:r>
            <a:r>
              <a:rPr lang="zh-CN" altLang="en-US" b="1" dirty="0" smtClean="0">
                <a:solidFill>
                  <a:schemeClr val="accent2"/>
                </a:solidFill>
              </a:rPr>
              <a:t>个矩阵，训练目标是目标词的</a:t>
            </a:r>
            <a:r>
              <a:rPr lang="en-US" altLang="zh-CN" b="1" dirty="0" err="1" smtClean="0">
                <a:solidFill>
                  <a:schemeClr val="accent2"/>
                </a:solidFill>
              </a:rPr>
              <a:t>softmax</a:t>
            </a:r>
            <a:r>
              <a:rPr lang="zh-CN" altLang="en-US" b="1" dirty="0" smtClean="0">
                <a:solidFill>
                  <a:schemeClr val="accent2"/>
                </a:solidFill>
              </a:rPr>
              <a:t>概率最大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82179" y="5528636"/>
            <a:ext cx="1247619" cy="7333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5016264" y="3032802"/>
                <a:ext cx="2156296" cy="7923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𝛩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264" y="3032802"/>
                <a:ext cx="2156296" cy="79239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5016264" y="3032802"/>
                <a:ext cx="2156296" cy="7923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𝛩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264" y="3032802"/>
                <a:ext cx="2156296" cy="79239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图片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12116" y="2389975"/>
            <a:ext cx="1248199" cy="41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76330" y="548680"/>
            <a:ext cx="73661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 smtClean="0">
                <a:latin typeface="Salesforce Sans"/>
                <a:sym typeface="Salesforce Sans"/>
              </a:rPr>
              <a:t>Doc2vec—</a:t>
            </a:r>
            <a:r>
              <a:rPr lang="zh-CN" altLang="en-US" sz="4000" dirty="0" smtClean="0">
                <a:latin typeface="Salesforce Sans"/>
                <a:sym typeface="Salesforce Sans"/>
              </a:rPr>
              <a:t>从</a:t>
            </a:r>
            <a:r>
              <a:rPr lang="en-US" altLang="zh-CN" sz="4000" dirty="0" smtClean="0">
                <a:latin typeface="Salesforce Sans"/>
                <a:sym typeface="Salesforce Sans"/>
              </a:rPr>
              <a:t>word2vec</a:t>
            </a:r>
            <a:r>
              <a:rPr lang="zh-CN" altLang="en-US" sz="4000" dirty="0" smtClean="0">
                <a:latin typeface="Salesforce Sans"/>
                <a:sym typeface="Salesforce Sans"/>
              </a:rPr>
              <a:t>到</a:t>
            </a:r>
            <a:r>
              <a:rPr lang="en-US" altLang="zh-CN" sz="4000" dirty="0" smtClean="0">
                <a:latin typeface="Salesforce Sans"/>
                <a:sym typeface="Salesforce Sans"/>
              </a:rPr>
              <a:t>doc2vec</a:t>
            </a:r>
            <a:endParaRPr lang="zh-CN" altLang="en-US" sz="4000" dirty="0"/>
          </a:p>
        </p:txBody>
      </p:sp>
      <p:pic>
        <p:nvPicPr>
          <p:cNvPr id="3074" name="Picture 2" descr="http://upload-images.jianshu.io/upload_images/1667471-6bc6ea1e0e4270aa.png?imageMogr2/auto-orient/strip%7CimageView2/2/w/12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129" y="2924944"/>
            <a:ext cx="4672357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1269876" y="1340769"/>
            <a:ext cx="10369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既然词可以用词向量来表示，那句子可以用句子向量来表示吗？</a:t>
            </a:r>
            <a:endParaRPr lang="en-US" altLang="zh-CN" dirty="0" smtClean="0"/>
          </a:p>
          <a:p>
            <a:r>
              <a:rPr lang="zh-CN" altLang="en-US" dirty="0" smtClean="0"/>
              <a:t>于是马上就提出了用句子中所有词向量的平均值做文档向量的方法。另外，就是</a:t>
            </a:r>
            <a:r>
              <a:rPr lang="en-US" altLang="zh-CN" dirty="0" smtClean="0"/>
              <a:t>word2vec</a:t>
            </a:r>
            <a:r>
              <a:rPr lang="zh-CN" altLang="en-US" dirty="0" smtClean="0"/>
              <a:t>作者在</a:t>
            </a:r>
            <a:r>
              <a:rPr lang="en-US" altLang="zh-CN" dirty="0" smtClean="0"/>
              <a:t>2014</a:t>
            </a:r>
            <a:r>
              <a:rPr lang="zh-CN" altLang="en-US" dirty="0" smtClean="0"/>
              <a:t>年提出的</a:t>
            </a:r>
            <a:r>
              <a:rPr lang="en-US" altLang="zh-CN" dirty="0" smtClean="0"/>
              <a:t>doc2vec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822551" y="2852936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DM</a:t>
            </a:r>
            <a:r>
              <a:rPr lang="zh-CN" altLang="en-US" sz="2800" dirty="0" smtClean="0"/>
              <a:t>模型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5820419" y="3369978"/>
            <a:ext cx="464922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DM</a:t>
            </a:r>
            <a:r>
              <a:rPr lang="zh-CN" altLang="en-US" sz="2800" dirty="0" smtClean="0"/>
              <a:t>模型和</a:t>
            </a:r>
            <a:r>
              <a:rPr lang="en-US" altLang="zh-CN" sz="2800" dirty="0" smtClean="0"/>
              <a:t>CBOW</a:t>
            </a:r>
            <a:r>
              <a:rPr lang="zh-CN" altLang="en-US" sz="2800" dirty="0" smtClean="0"/>
              <a:t>如出一辙，不同的是给文档本身（</a:t>
            </a:r>
            <a:r>
              <a:rPr lang="en-US" altLang="zh-CN" sz="2800" dirty="0" smtClean="0"/>
              <a:t>tag</a:t>
            </a:r>
            <a:r>
              <a:rPr lang="zh-CN" altLang="en-US" sz="2800" dirty="0" smtClean="0"/>
              <a:t>）也配置了向量，并在训练中更新。（图中没有表示出来）这一点很重要。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176330" y="548680"/>
            <a:ext cx="121058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 smtClean="0">
                <a:latin typeface="Salesforce Sans"/>
                <a:sym typeface="Salesforce Sans"/>
              </a:rPr>
              <a:t>测试</a:t>
            </a:r>
            <a:endParaRPr lang="en-US" altLang="zh-CN" sz="4000" dirty="0" smtClean="0">
              <a:latin typeface="Salesforce Sans"/>
              <a:sym typeface="Salesforce Sans"/>
            </a:endParaRPr>
          </a:p>
          <a:p>
            <a:endParaRPr lang="zh-CN" altLang="en-US" sz="4000" dirty="0"/>
          </a:p>
        </p:txBody>
      </p:sp>
      <p:sp>
        <p:nvSpPr>
          <p:cNvPr id="4" name="矩形 3"/>
          <p:cNvSpPr/>
          <p:nvPr/>
        </p:nvSpPr>
        <p:spPr>
          <a:xfrm>
            <a:off x="1176330" y="1410454"/>
            <a:ext cx="100857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hlinkClick r:id="rId3"/>
              </a:rPr>
              <a:t>http://192.168.200.101:8000/search-</a:t>
            </a:r>
            <a:r>
              <a:rPr lang="zh-CN" altLang="en-US" dirty="0" smtClean="0">
                <a:hlinkClick r:id="rId3"/>
              </a:rPr>
              <a:t>post</a:t>
            </a:r>
            <a:r>
              <a:rPr lang="zh-CN" altLang="en-US" dirty="0" smtClean="0"/>
              <a:t>  </a:t>
            </a:r>
            <a:r>
              <a:rPr lang="zh-CN" altLang="en-US" sz="1800" dirty="0" smtClean="0"/>
              <a:t>目前只能内网接入，还没有部署到</a:t>
            </a:r>
            <a:r>
              <a:rPr lang="en-US" altLang="zh-CN" sz="1800" dirty="0" smtClean="0"/>
              <a:t>web</a:t>
            </a:r>
            <a:r>
              <a:rPr lang="zh-CN" altLang="en-US" sz="1800" dirty="0" smtClean="0"/>
              <a:t>服务器</a:t>
            </a:r>
            <a:endParaRPr lang="zh-CN" altLang="en-US" sz="1800" dirty="0"/>
          </a:p>
        </p:txBody>
      </p:sp>
      <p:sp>
        <p:nvSpPr>
          <p:cNvPr id="8" name="文本框 7"/>
          <p:cNvSpPr txBox="1"/>
          <p:nvPr/>
        </p:nvSpPr>
        <p:spPr>
          <a:xfrm>
            <a:off x="1125860" y="1894128"/>
            <a:ext cx="75608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这边可以做到的功能是语义检索、相近词，文档关键词，文本自动分类等自然语言处理常用的应用。（测试只做了语义检索）</a:t>
            </a:r>
            <a:endParaRPr lang="zh-CN" altLang="en-US" sz="28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6837" y="3550972"/>
            <a:ext cx="10894240" cy="37542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0753" y="4365104"/>
            <a:ext cx="5523809" cy="533333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125860" y="4009439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找出不匹配的词</a:t>
            </a:r>
            <a:endParaRPr lang="zh-CN" altLang="en-US" sz="1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1053852" y="5047532"/>
            <a:ext cx="104411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需要改进的地方：</a:t>
            </a:r>
            <a:endParaRPr lang="en-US" altLang="zh-CN" sz="1600" dirty="0" smtClean="0"/>
          </a:p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、停用词太通用，分词底部词库不够专业化。会出现溅射靶材分成 溅、射靶、材 的情况。下一步对分词程序进行优化。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、语料库不够完善，有许多缺失</a:t>
            </a:r>
            <a:r>
              <a:rPr lang="zh-CN" altLang="en-US" sz="1600" smtClean="0"/>
              <a:t>值。</a:t>
            </a:r>
            <a:endParaRPr lang="en-US" altLang="zh-CN" sz="1600" dirty="0" smtClean="0"/>
          </a:p>
          <a:p>
            <a:r>
              <a:rPr lang="en-US" altLang="zh-CN" sz="1600" dirty="0"/>
              <a:t>3</a:t>
            </a:r>
            <a:r>
              <a:rPr lang="zh-CN" altLang="en-US" sz="1600" dirty="0" smtClean="0"/>
              <a:t>、目前训练的模型采用的是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个字段，没有用到专利正文内容，后期考虑多个模型组合</a:t>
            </a:r>
            <a:endParaRPr lang="en-US" altLang="zh-CN" sz="1600" dirty="0" smtClean="0"/>
          </a:p>
          <a:p>
            <a:r>
              <a:rPr lang="en-US" altLang="zh-CN" sz="1600" dirty="0"/>
              <a:t>4</a:t>
            </a:r>
            <a:r>
              <a:rPr lang="zh-CN" altLang="en-US" sz="1600" dirty="0" smtClean="0"/>
              <a:t>、训练速度不够理想，如果对上亿的语料库训练困难。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38292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65820" y="908720"/>
            <a:ext cx="11233248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/>
              <a:t>一个</a:t>
            </a:r>
            <a:r>
              <a:rPr lang="en-US" altLang="zh-CN" sz="4800" dirty="0" smtClean="0"/>
              <a:t>Q&amp;A</a:t>
            </a:r>
            <a:r>
              <a:rPr lang="zh-CN" altLang="en-US" sz="4800" dirty="0" smtClean="0"/>
              <a:t>：</a:t>
            </a:r>
            <a:endParaRPr lang="en-US" altLang="zh-CN" sz="4800" dirty="0" smtClean="0"/>
          </a:p>
          <a:p>
            <a:r>
              <a:rPr lang="en-US" altLang="zh-CN" sz="2000" dirty="0" smtClean="0"/>
              <a:t>Q</a:t>
            </a:r>
            <a:r>
              <a:rPr lang="zh-CN" altLang="en-US" sz="2000" dirty="0"/>
              <a:t>：</a:t>
            </a:r>
            <a:r>
              <a:rPr lang="zh-CN" altLang="en-US" sz="2000" dirty="0" smtClean="0"/>
              <a:t>为什么我用训练样本作为测试样本，出来的</a:t>
            </a:r>
            <a:r>
              <a:rPr lang="en-US" altLang="zh-CN" sz="2000" dirty="0" smtClean="0"/>
              <a:t>similarity</a:t>
            </a:r>
            <a:r>
              <a:rPr lang="zh-CN" altLang="en-US" sz="2000" dirty="0" smtClean="0"/>
              <a:t>不是</a:t>
            </a:r>
            <a:r>
              <a:rPr lang="en-US" altLang="zh-CN" sz="2000" dirty="0" smtClean="0"/>
              <a:t>100%</a:t>
            </a:r>
            <a:r>
              <a:rPr lang="zh-CN" altLang="en-US" sz="2000" dirty="0" smtClean="0"/>
              <a:t>？</a:t>
            </a:r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A</a:t>
            </a:r>
            <a:r>
              <a:rPr lang="zh-CN" altLang="en-US" sz="2000" dirty="0" smtClean="0"/>
              <a:t>：程序将输入的测试样本利用</a:t>
            </a:r>
            <a:r>
              <a:rPr lang="en-US" altLang="zh-CN" sz="2000" dirty="0" err="1" smtClean="0"/>
              <a:t>infer_vector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函数变换成</a:t>
            </a:r>
            <a:r>
              <a:rPr lang="en-US" altLang="zh-CN" sz="2000" dirty="0" smtClean="0"/>
              <a:t>V</a:t>
            </a:r>
            <a:r>
              <a:rPr lang="zh-CN" altLang="en-US" sz="2000" dirty="0" smtClean="0"/>
              <a:t>维矢量，再利用余弦相似度找出相似文档。</a:t>
            </a:r>
            <a:endParaRPr lang="en-US" altLang="zh-CN" sz="2000" dirty="0" smtClean="0"/>
          </a:p>
          <a:p>
            <a:r>
              <a:rPr lang="en-US" altLang="zh-CN" sz="2000" dirty="0" err="1" smtClean="0"/>
              <a:t>infer_vector</a:t>
            </a:r>
            <a:r>
              <a:rPr lang="en-US" altLang="zh-CN" sz="2000" dirty="0"/>
              <a:t>() </a:t>
            </a:r>
            <a:r>
              <a:rPr lang="zh-CN" altLang="en-US" sz="2000" dirty="0"/>
              <a:t>不会将</a:t>
            </a:r>
            <a:r>
              <a:rPr lang="zh-CN" altLang="en-US" sz="2000" dirty="0" smtClean="0"/>
              <a:t>给定</a:t>
            </a:r>
            <a:r>
              <a:rPr lang="en-US" altLang="zh-CN" sz="2000" dirty="0"/>
              <a:t>token</a:t>
            </a:r>
            <a:r>
              <a:rPr lang="zh-CN" altLang="en-US" sz="2000" dirty="0" smtClean="0"/>
              <a:t>的</a:t>
            </a:r>
            <a:r>
              <a:rPr lang="zh-CN" altLang="en-US" sz="2000" dirty="0"/>
              <a:t>向量组合在一起 </a:t>
            </a:r>
            <a:r>
              <a:rPr lang="en-US" altLang="zh-CN" sz="2000" dirty="0"/>
              <a:t>- </a:t>
            </a:r>
            <a:r>
              <a:rPr lang="zh-CN" altLang="en-US" sz="2000" dirty="0"/>
              <a:t>并且在某些模式下根本不会考虑</a:t>
            </a:r>
            <a:r>
              <a:rPr lang="zh-CN" altLang="en-US" sz="2000" dirty="0" smtClean="0"/>
              <a:t>这些</a:t>
            </a:r>
            <a:r>
              <a:rPr lang="en-US" altLang="zh-CN" sz="2000" dirty="0" smtClean="0"/>
              <a:t>token</a:t>
            </a:r>
            <a:r>
              <a:rPr lang="zh-CN" altLang="en-US" sz="2000" dirty="0" smtClean="0"/>
              <a:t>的</a:t>
            </a:r>
            <a:r>
              <a:rPr lang="zh-CN" altLang="en-US" sz="2000" dirty="0"/>
              <a:t>向量</a:t>
            </a:r>
            <a:r>
              <a:rPr lang="zh-CN" altLang="en-US" sz="2000" dirty="0" smtClean="0"/>
              <a:t>。相反</a:t>
            </a:r>
            <a:r>
              <a:rPr lang="zh-CN" altLang="en-US" sz="2000" dirty="0"/>
              <a:t>，它将整个</a:t>
            </a:r>
            <a:r>
              <a:rPr lang="en-US" altLang="zh-CN" sz="2000" dirty="0"/>
              <a:t>Doc2Vec</a:t>
            </a:r>
            <a:r>
              <a:rPr lang="zh-CN" altLang="en-US" sz="2000" dirty="0"/>
              <a:t>模型视为针对内部更改进行冻结，然后</a:t>
            </a:r>
            <a:r>
              <a:rPr lang="zh-CN" altLang="en-US" sz="2000" dirty="0" smtClean="0"/>
              <a:t>假定提供的</a:t>
            </a:r>
            <a:r>
              <a:rPr lang="en-US" altLang="zh-CN" sz="2000" dirty="0"/>
              <a:t>token</a:t>
            </a:r>
            <a:r>
              <a:rPr lang="zh-CN" altLang="en-US" sz="2000" dirty="0" smtClean="0"/>
              <a:t>是</a:t>
            </a:r>
            <a:r>
              <a:rPr lang="zh-CN" altLang="en-US" sz="2000" dirty="0"/>
              <a:t>示例文本，并带有以前未经过</a:t>
            </a:r>
            <a:r>
              <a:rPr lang="zh-CN" altLang="en-US" sz="2000" dirty="0" smtClean="0"/>
              <a:t>训练的标记</a:t>
            </a:r>
            <a:r>
              <a:rPr lang="zh-CN" altLang="en-US" sz="2000" dirty="0"/>
              <a:t>。</a:t>
            </a:r>
            <a:r>
              <a:rPr lang="zh-CN" altLang="en-US" sz="2000" dirty="0" smtClean="0"/>
              <a:t>使用</a:t>
            </a:r>
            <a:r>
              <a:rPr lang="zh-CN" altLang="en-US" sz="2000" dirty="0"/>
              <a:t>类似训练的过程，它试图为</a:t>
            </a:r>
            <a:r>
              <a:rPr lang="en-US" altLang="zh-CN" sz="2000" dirty="0"/>
              <a:t>X</a:t>
            </a:r>
            <a:r>
              <a:rPr lang="zh-CN" altLang="en-US" sz="2000" dirty="0"/>
              <a:t>找到一个好的向量。也就是说，它从一个随机矢量</a:t>
            </a:r>
            <a:r>
              <a:rPr lang="zh-CN" altLang="en-US" sz="2000" dirty="0" smtClean="0"/>
              <a:t>开始，然后</a:t>
            </a:r>
            <a:r>
              <a:rPr lang="zh-CN" altLang="en-US" sz="2000" dirty="0"/>
              <a:t>看到该矢量作为模型输入预测文本的单词的程度（通过检查模型神经网络对输入</a:t>
            </a:r>
            <a:r>
              <a:rPr lang="en-US" altLang="zh-CN" sz="2000" dirty="0"/>
              <a:t>X</a:t>
            </a:r>
            <a:r>
              <a:rPr lang="zh-CN" altLang="en-US" sz="2000" dirty="0"/>
              <a:t>的预测）。</a:t>
            </a:r>
            <a:r>
              <a:rPr lang="zh-CN" altLang="en-US" sz="2000" dirty="0" smtClean="0"/>
              <a:t>然后通过</a:t>
            </a:r>
            <a:r>
              <a:rPr lang="zh-CN" altLang="en-US" sz="2000" dirty="0"/>
              <a:t>增量梯度下降，它使</a:t>
            </a:r>
            <a:r>
              <a:rPr lang="en-US" altLang="zh-CN" sz="2000" dirty="0"/>
              <a:t>X</a:t>
            </a:r>
            <a:r>
              <a:rPr lang="zh-CN" altLang="en-US" sz="2000" dirty="0"/>
              <a:t>的候选矢量</a:t>
            </a:r>
            <a:r>
              <a:rPr lang="zh-CN" altLang="en-US" sz="2000" dirty="0" smtClean="0"/>
              <a:t>更好地</a:t>
            </a:r>
            <a:r>
              <a:rPr lang="zh-CN" altLang="en-US" sz="2000" dirty="0"/>
              <a:t>预测文本的单词</a:t>
            </a:r>
            <a:r>
              <a:rPr lang="zh-CN" altLang="en-US" sz="2000" dirty="0" smtClean="0"/>
              <a:t>。经过</a:t>
            </a:r>
            <a:r>
              <a:rPr lang="zh-CN" altLang="en-US" sz="2000" dirty="0"/>
              <a:t>足够的这种推理训练后，矢量将大致相同（给定剩余的冻结模型），因为它可能会预测文本的词汇。因此，即使您将该文本提供为该方法的“输入”，但在模型内部</a:t>
            </a:r>
            <a:r>
              <a:rPr lang="zh-CN" altLang="en-US" sz="2000" dirty="0" smtClean="0"/>
              <a:t>，你提供</a:t>
            </a:r>
            <a:r>
              <a:rPr lang="zh-CN" altLang="en-US" sz="2000" dirty="0"/>
              <a:t>的内容将</a:t>
            </a:r>
            <a:r>
              <a:rPr lang="zh-CN" altLang="en-US" sz="2000" dirty="0" smtClean="0"/>
              <a:t>用来找出经过算法优化后的</a:t>
            </a:r>
            <a:r>
              <a:rPr lang="zh-CN" altLang="en-US" sz="2000" dirty="0"/>
              <a:t>目标</a:t>
            </a:r>
            <a:r>
              <a:rPr lang="zh-CN" altLang="en-US" sz="2000" dirty="0" smtClean="0"/>
              <a:t>“输出” 。</a:t>
            </a:r>
            <a:endParaRPr lang="en-US" altLang="zh-CN" sz="2000" dirty="0" smtClean="0"/>
          </a:p>
          <a:p>
            <a:r>
              <a:rPr lang="zh-CN" altLang="en-US" sz="2000" dirty="0" smtClean="0"/>
              <a:t>所以这里的</a:t>
            </a:r>
            <a:r>
              <a:rPr lang="en-US" altLang="zh-CN" sz="2000" dirty="0" smtClean="0"/>
              <a:t>similarity</a:t>
            </a:r>
            <a:r>
              <a:rPr lang="zh-CN" altLang="en-US" sz="2000" dirty="0" smtClean="0"/>
              <a:t>更倾向于置信概率，而不是普通的统计相似度。因为如果单纯用</a:t>
            </a:r>
            <a:r>
              <a:rPr lang="en-US" altLang="zh-CN" sz="2000" dirty="0" err="1" smtClean="0"/>
              <a:t>tf-idf</a:t>
            </a:r>
            <a:r>
              <a:rPr lang="zh-CN" altLang="en-US" sz="2000" dirty="0" smtClean="0"/>
              <a:t>来做普通的统计相似度的话，一个训练过程用的内存太大了，另一个是计算相似度的时候速度也是很慢的</a:t>
            </a:r>
            <a:r>
              <a:rPr lang="zh-CN" altLang="en-US" sz="2000" dirty="0" smtClean="0"/>
              <a:t>。</a:t>
            </a:r>
            <a:r>
              <a:rPr lang="en-US" altLang="zh-CN" sz="2000" dirty="0" smtClean="0"/>
              <a:t>Word2vec</a:t>
            </a:r>
            <a:r>
              <a:rPr lang="zh-CN" altLang="en-US" sz="2000" dirty="0" smtClean="0"/>
              <a:t>模型内置排序，查询</a:t>
            </a:r>
            <a:r>
              <a:rPr lang="zh-CN" altLang="en-US" sz="2000" smtClean="0"/>
              <a:t>起来比较快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1762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技术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20_TF02787990" id="{B92BC9B5-738B-4CC2-8CA1-E55E4DE48376}" vid="{E13EDB6E-3155-482C-B196-DB94B90BA714}"/>
    </a:ext>
  </a:extLst>
</a:theme>
</file>

<file path=ppt/theme/theme2.xml><?xml version="1.0" encoding="utf-8"?>
<a:theme xmlns:a="http://schemas.openxmlformats.org/drawingml/2006/main" name="办公室主题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办公室主题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三条电路线演示文稿（宽屏）</Template>
  <TotalTime>362</TotalTime>
  <Words>852</Words>
  <Application>Microsoft Office PowerPoint</Application>
  <PresentationFormat>自定义</PresentationFormat>
  <Paragraphs>58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Salesforce Sans</vt:lpstr>
      <vt:lpstr>微软雅黑</vt:lpstr>
      <vt:lpstr>幼圆</vt:lpstr>
      <vt:lpstr>Arial</vt:lpstr>
      <vt:lpstr>Calibri</vt:lpstr>
      <vt:lpstr>Cambria Math</vt:lpstr>
      <vt:lpstr>Verdana</vt:lpstr>
      <vt:lpstr>技术 16x9</vt:lpstr>
      <vt:lpstr>语义检索系统</vt:lpstr>
      <vt:lpstr>基本步骤</vt:lpstr>
      <vt:lpstr>专利语料库和预处理</vt:lpstr>
      <vt:lpstr>Doc2vec—词向量表示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语义检索系统</dc:title>
  <dc:creator>514977998@qq.com</dc:creator>
  <cp:lastModifiedBy>吴 迪</cp:lastModifiedBy>
  <cp:revision>23</cp:revision>
  <dcterms:created xsi:type="dcterms:W3CDTF">2018-04-01T10:54:29Z</dcterms:created>
  <dcterms:modified xsi:type="dcterms:W3CDTF">2018-06-21T06:55:56Z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