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0"/>
  </p:notesMasterIdLst>
  <p:handoutMasterIdLst>
    <p:handoutMasterId r:id="rId71"/>
  </p:handoutMasterIdLst>
  <p:sldIdLst>
    <p:sldId id="256" r:id="rId2"/>
    <p:sldId id="453" r:id="rId3"/>
    <p:sldId id="644" r:id="rId4"/>
    <p:sldId id="586" r:id="rId5"/>
    <p:sldId id="649" r:id="rId6"/>
    <p:sldId id="650" r:id="rId7"/>
    <p:sldId id="651" r:id="rId8"/>
    <p:sldId id="652" r:id="rId9"/>
    <p:sldId id="694" r:id="rId10"/>
    <p:sldId id="695" r:id="rId11"/>
    <p:sldId id="585" r:id="rId12"/>
    <p:sldId id="653" r:id="rId13"/>
    <p:sldId id="654" r:id="rId14"/>
    <p:sldId id="655" r:id="rId15"/>
    <p:sldId id="658" r:id="rId16"/>
    <p:sldId id="656" r:id="rId17"/>
    <p:sldId id="659" r:id="rId18"/>
    <p:sldId id="660" r:id="rId19"/>
    <p:sldId id="646" r:id="rId20"/>
    <p:sldId id="587" r:id="rId21"/>
    <p:sldId id="581" r:id="rId22"/>
    <p:sldId id="661" r:id="rId23"/>
    <p:sldId id="662" r:id="rId24"/>
    <p:sldId id="663" r:id="rId25"/>
    <p:sldId id="734" r:id="rId26"/>
    <p:sldId id="592" r:id="rId27"/>
    <p:sldId id="664" r:id="rId28"/>
    <p:sldId id="696" r:id="rId29"/>
    <p:sldId id="698" r:id="rId30"/>
    <p:sldId id="665" r:id="rId31"/>
    <p:sldId id="697" r:id="rId32"/>
    <p:sldId id="666" r:id="rId33"/>
    <p:sldId id="673" r:id="rId34"/>
    <p:sldId id="667" r:id="rId35"/>
    <p:sldId id="668" r:id="rId36"/>
    <p:sldId id="674" r:id="rId37"/>
    <p:sldId id="669" r:id="rId38"/>
    <p:sldId id="699" r:id="rId39"/>
    <p:sldId id="670" r:id="rId40"/>
    <p:sldId id="700" r:id="rId41"/>
    <p:sldId id="702" r:id="rId42"/>
    <p:sldId id="701" r:id="rId43"/>
    <p:sldId id="703" r:id="rId44"/>
    <p:sldId id="707" r:id="rId45"/>
    <p:sldId id="706" r:id="rId46"/>
    <p:sldId id="708" r:id="rId47"/>
    <p:sldId id="672" r:id="rId48"/>
    <p:sldId id="712" r:id="rId49"/>
    <p:sldId id="713" r:id="rId50"/>
    <p:sldId id="721" r:id="rId51"/>
    <p:sldId id="715" r:id="rId52"/>
    <p:sldId id="736" r:id="rId53"/>
    <p:sldId id="716" r:id="rId54"/>
    <p:sldId id="714" r:id="rId55"/>
    <p:sldId id="717" r:id="rId56"/>
    <p:sldId id="722" r:id="rId57"/>
    <p:sldId id="718" r:id="rId58"/>
    <p:sldId id="735" r:id="rId59"/>
    <p:sldId id="723" r:id="rId60"/>
    <p:sldId id="724" r:id="rId61"/>
    <p:sldId id="719" r:id="rId62"/>
    <p:sldId id="725" r:id="rId63"/>
    <p:sldId id="726" r:id="rId64"/>
    <p:sldId id="727" r:id="rId65"/>
    <p:sldId id="728" r:id="rId66"/>
    <p:sldId id="737" r:id="rId67"/>
    <p:sldId id="730" r:id="rId68"/>
    <p:sldId id="475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8214" autoAdjust="0"/>
  </p:normalViewPr>
  <p:slideViewPr>
    <p:cSldViewPr>
      <p:cViewPr varScale="1">
        <p:scale>
          <a:sx n="62" d="100"/>
          <a:sy n="62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/>
              <a:t>CSS</a:t>
            </a:r>
            <a:r>
              <a:rPr lang="en-US" altLang="zh-CN" sz="1200" b="1" baseline="0" dirty="0" smtClean="0"/>
              <a:t> </a:t>
            </a:r>
            <a:r>
              <a:rPr lang="zh-CN" altLang="en-US" sz="1200" b="1" baseline="0" dirty="0" smtClean="0"/>
              <a:t>概述</a:t>
            </a:r>
            <a:endParaRPr lang="zh-CN" altLang="en-US" sz="12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样式表的方式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4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内联方式使用 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内部样式表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内部样式表（续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外部样式表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外部样式表（续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/>
              <a:t>CSS</a:t>
            </a:r>
            <a:r>
              <a:rPr lang="en-US" altLang="zh-CN" sz="1200" b="1" baseline="0" dirty="0" smtClean="0"/>
              <a:t> </a:t>
            </a:r>
            <a:r>
              <a:rPr lang="zh-CN" altLang="en-US" sz="1200" b="1" baseline="0" dirty="0" smtClean="0"/>
              <a:t>语法</a:t>
            </a:r>
            <a:endParaRPr lang="zh-CN" altLang="en-US" sz="12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语法规范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5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语法规范总结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4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32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样式表特征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2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样式优先级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13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!important 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72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基础选择器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0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77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元素选择器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77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37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类选择器（续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7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类选择器（续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70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类选择器（续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56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 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72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 </a:t>
            </a:r>
            <a:r>
              <a:rPr lang="zh-CN" altLang="en-US" dirty="0" smtClean="0"/>
              <a:t>选择器（续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61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群组选择器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7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后代选择器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39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子代选择器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39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子代选择器（续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3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的作用（续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伪类选择器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31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伪类选择器（续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38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伪类选择器（续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310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伪类选择器（续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310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选择器优先级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903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尺寸与边框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尺寸单位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的作用（续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尺寸单位（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78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颜色单位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768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尺寸属性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931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溢出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931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溢出（续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826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哪些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元素可以设置尺寸属性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636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边框属性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4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339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边框倒角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482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边框倒角（续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636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边框阴影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676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边框阴影（续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636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轮廓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568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6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属性与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样式的使用原则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580" y="227139"/>
            <a:ext cx="6104624" cy="681413"/>
          </a:xfrm>
        </p:spPr>
        <p:txBody>
          <a:bodyPr/>
          <a:lstStyle>
            <a:lvl1pPr algn="r">
              <a:defRPr sz="2800">
                <a:latin typeface="Consolas" pitchFamily="49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936" indent="-450936">
              <a:spcBef>
                <a:spcPts val="592"/>
              </a:spcBef>
              <a:spcAft>
                <a:spcPts val="592"/>
              </a:spcAft>
              <a:buFont typeface="黑体" pitchFamily="49" charset="-122"/>
              <a:buChar char="&gt;"/>
              <a:defRPr sz="2400" b="0">
                <a:latin typeface="Consolas" pitchFamily="49" charset="0"/>
                <a:ea typeface="黑体" pitchFamily="49" charset="-122"/>
              </a:defRPr>
            </a:lvl1pPr>
            <a:lvl2pPr marL="679536" indent="-450936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200" b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黑体" pitchFamily="49" charset="-122"/>
              </a:defRPr>
            </a:lvl2pPr>
            <a:lvl3pPr>
              <a:buFont typeface="华文细黑" pitchFamily="2" charset="-122"/>
              <a:buChar char="‐"/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buFont typeface="Consolas" pitchFamily="49" charset="0"/>
              <a:buChar char="−"/>
              <a:defRPr lang="zh-CN" altLang="en-US" sz="2200" b="0" dirty="0" smtClean="0">
                <a:solidFill>
                  <a:schemeClr val="accent6">
                    <a:lumMod val="25000"/>
                  </a:schemeClr>
                </a:solidFill>
                <a:latin typeface="Consolas" pitchFamily="49" charset="0"/>
                <a:ea typeface="楷体" pitchFamily="49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9227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189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0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  <p:sldLayoutId id="2147483735" r:id="rId13"/>
    <p:sldLayoutId id="2147483736" r:id="rId14"/>
    <p:sldLayoutId id="214748373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网页编程基础 </a:t>
            </a:r>
            <a:r>
              <a:rPr kumimoji="1" lang="en-US" altLang="zh-CN" dirty="0" smtClean="0">
                <a:solidFill>
                  <a:srgbClr val="DC1F26"/>
                </a:solidFill>
              </a:rPr>
              <a:t>CSS3</a:t>
            </a:r>
            <a:r>
              <a:rPr kumimoji="1" lang="zh-CN" altLang="en-US" dirty="0" smtClean="0">
                <a:solidFill>
                  <a:srgbClr val="DC1F26"/>
                </a:solidFill>
              </a:rPr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3" y="3564703"/>
            <a:ext cx="4392488" cy="62292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WebBasic</a:t>
            </a:r>
            <a:r>
              <a:rPr lang="en-US" altLang="zh-CN" dirty="0" smtClean="0"/>
              <a:t> CSS3BASIC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属性与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</a:t>
            </a:r>
            <a:r>
              <a:rPr lang="zh-CN" altLang="en-US" dirty="0"/>
              <a:t>的使用原则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83483"/>
          </a:xfrm>
        </p:spPr>
        <p:txBody>
          <a:bodyPr/>
          <a:lstStyle/>
          <a:p>
            <a:r>
              <a:rPr lang="en-US" altLang="zh-CN" dirty="0" smtClean="0"/>
              <a:t>W3C </a:t>
            </a:r>
            <a:r>
              <a:rPr lang="zh-CN" altLang="en-US" dirty="0" smtClean="0"/>
              <a:t>建议尽量使用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样式取代</a:t>
            </a:r>
            <a:r>
              <a:rPr lang="en-US" altLang="zh-CN" dirty="0" smtClean="0"/>
              <a:t> HTML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实现内容和表现的分离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所特有的属性，则使用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2051720" y="3068960"/>
            <a:ext cx="4032448" cy="3118589"/>
            <a:chOff x="1547664" y="2412081"/>
            <a:chExt cx="4427703" cy="3424270"/>
          </a:xfrm>
        </p:grpSpPr>
        <p:sp>
          <p:nvSpPr>
            <p:cNvPr id="4" name="椭圆 3"/>
            <p:cNvSpPr/>
            <p:nvPr/>
          </p:nvSpPr>
          <p:spPr>
            <a:xfrm>
              <a:off x="3239063" y="2420888"/>
              <a:ext cx="2736304" cy="180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547664" y="2412081"/>
              <a:ext cx="2736304" cy="180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586556" y="3069036"/>
              <a:ext cx="1505261" cy="405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HTML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属性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70017" y="3109414"/>
              <a:ext cx="1170837" cy="405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样式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>
              <a:stCxn id="5" idx="4"/>
            </p:cNvCxnSpPr>
            <p:nvPr/>
          </p:nvCxnSpPr>
          <p:spPr>
            <a:xfrm>
              <a:off x="2915816" y="4212281"/>
              <a:ext cx="0" cy="7599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4"/>
            </p:cNvCxnSpPr>
            <p:nvPr/>
          </p:nvCxnSpPr>
          <p:spPr>
            <a:xfrm>
              <a:off x="4607215" y="4221088"/>
              <a:ext cx="0" cy="75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1979712" y="4972255"/>
              <a:ext cx="3643805" cy="8640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HTML </a:t>
              </a:r>
              <a:r>
                <a:rPr lang="zh-CN" altLang="en-US" dirty="0" smtClean="0"/>
                <a:t>元素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8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4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样式表的方式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内联方式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样式</a:t>
            </a:r>
            <a:r>
              <a:rPr lang="zh-CN" altLang="en-US" dirty="0" smtClean="0"/>
              <a:t>定义在</a:t>
            </a:r>
            <a:r>
              <a:rPr lang="zh-CN" altLang="zh-CN" dirty="0" smtClean="0"/>
              <a:t>单个的</a:t>
            </a:r>
            <a:r>
              <a:rPr lang="en-US" altLang="zh-CN" dirty="0" smtClean="0"/>
              <a:t> HTML</a:t>
            </a:r>
            <a:r>
              <a:rPr lang="zh-CN" altLang="zh-CN" dirty="0" smtClean="0"/>
              <a:t>元素中</a:t>
            </a:r>
            <a:endParaRPr lang="en-US" altLang="zh-CN" dirty="0" smtClean="0"/>
          </a:p>
          <a:p>
            <a:r>
              <a:rPr lang="zh-CN" altLang="en-US" dirty="0" smtClean="0"/>
              <a:t>内部样式表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</a:t>
            </a:r>
            <a:r>
              <a:rPr lang="zh-CN" altLang="zh-CN" dirty="0" smtClean="0"/>
              <a:t>定义在</a:t>
            </a:r>
            <a:r>
              <a:rPr lang="en-US" altLang="zh-CN" dirty="0" smtClean="0"/>
              <a:t> HTML </a:t>
            </a:r>
            <a:r>
              <a:rPr lang="zh-CN" altLang="zh-CN" dirty="0" smtClean="0"/>
              <a:t>页的头元素中</a:t>
            </a:r>
            <a:endParaRPr lang="en-US" altLang="zh-CN" dirty="0" smtClean="0"/>
          </a:p>
          <a:p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将样式定义在一个外部的</a:t>
            </a:r>
            <a:r>
              <a:rPr lang="en-US" altLang="zh-CN" dirty="0" smtClean="0"/>
              <a:t> CSS </a:t>
            </a:r>
            <a:r>
              <a:rPr lang="zh-CN" altLang="zh-CN" dirty="0" smtClean="0"/>
              <a:t>文件中（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由</a:t>
            </a:r>
            <a:r>
              <a:rPr lang="en-US" altLang="zh-CN" dirty="0" smtClean="0"/>
              <a:t> HTML </a:t>
            </a:r>
            <a:r>
              <a:rPr lang="zh-CN" altLang="zh-CN" dirty="0" smtClean="0"/>
              <a:t>页面引用样式表文件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7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内联方式使用 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zh-CN" altLang="en-US" dirty="0" smtClean="0"/>
              <a:t>样式定义在 </a:t>
            </a:r>
            <a:r>
              <a:rPr lang="en-US" altLang="zh-CN" dirty="0" smtClean="0"/>
              <a:t>HTML 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标准属性</a:t>
            </a:r>
            <a:r>
              <a:rPr lang="en-US" altLang="zh-CN" dirty="0" smtClean="0"/>
              <a:t> style 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只需要将分号隔开的一个或者多个属性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值对作为元素的</a:t>
            </a:r>
            <a:r>
              <a:rPr lang="en-US" altLang="zh-CN" dirty="0" smtClean="0"/>
              <a:t>style </a:t>
            </a:r>
            <a:r>
              <a:rPr lang="zh-CN" altLang="zh-CN" dirty="0" smtClean="0"/>
              <a:t>属性的值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属性和属性值之间用：连接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对属性之间用；隔开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79512" y="4244895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 : silver ; color : blue ;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lvl="3"/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/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7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内部样式表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83483"/>
          </a:xfrm>
        </p:spPr>
        <p:txBody>
          <a:bodyPr/>
          <a:lstStyle/>
          <a:p>
            <a:r>
              <a:rPr lang="zh-CN" altLang="zh-CN" dirty="0" smtClean="0"/>
              <a:t>样式表规则位于文档头元素中的 </a:t>
            </a:r>
            <a:r>
              <a:rPr lang="en-US" altLang="zh-CN" dirty="0" smtClean="0"/>
              <a:t>&lt;style&gt; </a:t>
            </a:r>
            <a:r>
              <a:rPr lang="zh-CN" altLang="zh-CN" dirty="0" smtClean="0"/>
              <a:t>元素内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在文档的 </a:t>
            </a:r>
            <a:r>
              <a:rPr lang="en-US" altLang="zh-CN" dirty="0" smtClean="0"/>
              <a:t>&lt;head&gt; </a:t>
            </a:r>
            <a:r>
              <a:rPr lang="zh-CN" altLang="zh-CN" dirty="0" smtClean="0"/>
              <a:t>元素内添加 </a:t>
            </a:r>
            <a:r>
              <a:rPr lang="en-US" altLang="zh-CN" dirty="0" smtClean="0"/>
              <a:t>&lt;style&gt; 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 </a:t>
            </a:r>
            <a:r>
              <a:rPr lang="en-US" altLang="zh-CN" dirty="0" smtClean="0"/>
              <a:t>&lt;style&gt; </a:t>
            </a:r>
            <a:r>
              <a:rPr lang="zh-CN" altLang="zh-CN" dirty="0" smtClean="0"/>
              <a:t>元素中添加样式规则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3568" y="2852931"/>
            <a:ext cx="511256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 marL="457200" lvl="4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head&gt;</a:t>
            </a:r>
          </a:p>
          <a:p>
            <a:pPr marL="457200" lvl="4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marL="457200" lvl="4"/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		 h1 { 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 : blue ; }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4"/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&lt;/style&gt;</a:t>
            </a:r>
          </a:p>
          <a:p>
            <a:pPr marL="457200" lvl="4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457200" lvl="4"/>
            <a:r>
              <a:rPr lang="pt-BR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marL="457200" lvl="4"/>
            <a:r>
              <a:rPr lang="pt-BR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pt-BR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pt-BR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pt-BR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1&lt;/h1&gt;</a:t>
            </a:r>
          </a:p>
          <a:p>
            <a:pPr marL="457200" lvl="4"/>
            <a:r>
              <a:rPr lang="pt-BR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&lt;h1&gt;</a:t>
            </a:r>
            <a:r>
              <a:rPr lang="zh-CN" altLang="pt-BR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pt-BR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2&lt;/h1&gt;</a:t>
            </a:r>
          </a:p>
          <a:p>
            <a:pPr marL="457200" lvl="4"/>
            <a:r>
              <a:rPr lang="pt-BR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39" y="4323025"/>
            <a:ext cx="2871961" cy="22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5299264" y="2780928"/>
            <a:ext cx="3342905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7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内部样式表（续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17612"/>
          </a:xfrm>
        </p:spPr>
        <p:txBody>
          <a:bodyPr/>
          <a:lstStyle/>
          <a:p>
            <a:r>
              <a:rPr lang="zh-CN" altLang="zh-CN" dirty="0" smtClean="0"/>
              <a:t>在 </a:t>
            </a:r>
            <a:r>
              <a:rPr lang="en-US" altLang="zh-CN" dirty="0" smtClean="0"/>
              <a:t>&lt;style&gt; </a:t>
            </a:r>
            <a:r>
              <a:rPr lang="zh-CN" altLang="zh-CN" dirty="0" smtClean="0"/>
              <a:t>元素中添加样式规则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可以定义多个样式</a:t>
            </a:r>
            <a:r>
              <a:rPr lang="zh-CN" altLang="zh-CN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每个</a:t>
            </a:r>
            <a:r>
              <a:rPr lang="zh-CN" altLang="en-US" dirty="0" smtClean="0"/>
              <a:t>样式</a:t>
            </a:r>
            <a:r>
              <a:rPr lang="zh-CN" altLang="zh-CN" dirty="0" smtClean="0"/>
              <a:t>规则有两个部分：选择器和</a:t>
            </a:r>
            <a:r>
              <a:rPr lang="zh-CN" altLang="en-US" dirty="0" smtClean="0"/>
              <a:t>样式</a:t>
            </a:r>
            <a:r>
              <a:rPr lang="zh-CN" altLang="zh-CN" dirty="0" smtClean="0"/>
              <a:t>声明</a:t>
            </a:r>
          </a:p>
          <a:p>
            <a:r>
              <a:rPr lang="zh-CN" altLang="zh-CN" dirty="0" smtClean="0"/>
              <a:t>选择器：决定哪些元素使用这些规则</a:t>
            </a:r>
          </a:p>
          <a:p>
            <a:r>
              <a:rPr lang="zh-CN" altLang="en-US" dirty="0" smtClean="0"/>
              <a:t>样式</a:t>
            </a:r>
            <a:r>
              <a:rPr lang="zh-CN" altLang="zh-CN" dirty="0" smtClean="0"/>
              <a:t>声明：</a:t>
            </a:r>
            <a:r>
              <a:rPr lang="zh-CN" altLang="en-US" dirty="0" smtClean="0"/>
              <a:t>一对大括号，包含</a:t>
            </a:r>
            <a:r>
              <a:rPr lang="zh-CN" altLang="zh-CN" dirty="0" smtClean="0"/>
              <a:t>一个或者多个属性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3632825"/>
            <a:ext cx="52470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pPr marL="0" lvl="3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&lt;style type="text/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marL="0" lvl="3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		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pPr marL="0" lvl="3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color : blue ;</a:t>
            </a:r>
          </a:p>
          <a:p>
            <a:pPr marL="0" lvl="3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&lt;/style&gt;</a:t>
            </a:r>
          </a:p>
          <a:p>
            <a:pPr marL="0" lvl="3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35896" y="4418448"/>
            <a:ext cx="576064" cy="5079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1680" y="4487734"/>
            <a:ext cx="1008112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545554" y="5153344"/>
            <a:ext cx="1970662" cy="5079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63828" y="4889923"/>
            <a:ext cx="1384636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样式声明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6550903" y="5085184"/>
            <a:ext cx="757401" cy="2118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771800" y="4641280"/>
            <a:ext cx="6480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4" grpId="1" animBg="1"/>
      <p:bldP spid="15" grpId="1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外部样式表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57459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步：</a:t>
            </a:r>
            <a:r>
              <a:rPr lang="zh-CN" altLang="zh-CN" dirty="0" smtClean="0"/>
              <a:t>创建一个单独的样式表文件用来保存样式规则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一个纯文本文件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文件后缀为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lvl="1"/>
            <a:r>
              <a:rPr lang="zh-CN" altLang="zh-CN" dirty="0"/>
              <a:t>该文件中只能包含样式</a:t>
            </a:r>
            <a:r>
              <a:rPr lang="zh-CN" altLang="zh-CN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样式规则由选择器和样式声明组成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660476" y="3861048"/>
            <a:ext cx="2159996" cy="707886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myStyle.css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5797486" y="4149080"/>
            <a:ext cx="757401" cy="2118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492235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3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外部样式表（续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52705"/>
          </a:xfrm>
        </p:spPr>
        <p:txBody>
          <a:bodyPr/>
          <a:lstStyle/>
          <a:p>
            <a:r>
              <a:rPr lang="zh-CN" altLang="en-US" dirty="0" smtClean="0"/>
              <a:t>第二步：</a:t>
            </a:r>
            <a:r>
              <a:rPr lang="zh-CN" altLang="zh-CN" dirty="0" smtClean="0"/>
              <a:t>在需要使用该样式表文件的页面上，使用 </a:t>
            </a:r>
            <a:r>
              <a:rPr lang="en-US" altLang="zh-CN" dirty="0" smtClean="0"/>
              <a:t>&lt;link&gt; </a:t>
            </a:r>
            <a:r>
              <a:rPr lang="zh-CN" altLang="zh-CN" dirty="0" smtClean="0"/>
              <a:t>元素链接需要的外部样式表文件</a:t>
            </a:r>
            <a:endParaRPr lang="en-US" altLang="zh-CN" dirty="0" smtClean="0"/>
          </a:p>
          <a:p>
            <a:pPr lvl="1"/>
            <a:r>
              <a:rPr lang="zh-CN" altLang="zh-CN" dirty="0"/>
              <a:t>在文档的 </a:t>
            </a:r>
            <a:r>
              <a:rPr lang="en-US" altLang="zh-CN" dirty="0"/>
              <a:t>&lt;head&gt; </a:t>
            </a:r>
            <a:r>
              <a:rPr lang="zh-CN" altLang="zh-CN" dirty="0"/>
              <a:t>元素内添加 </a:t>
            </a:r>
            <a:r>
              <a:rPr lang="en-US" altLang="zh-CN" dirty="0" smtClean="0"/>
              <a:t>&lt;link&gt; </a:t>
            </a:r>
            <a:r>
              <a:rPr lang="zh-CN" altLang="zh-CN" dirty="0" smtClean="0"/>
              <a:t>元素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611560" y="2564904"/>
            <a:ext cx="87129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 marL="457200" lvl="4"/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pt-BR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4"/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type="text/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="myStyle.css" /&gt;</a:t>
            </a:r>
            <a:endParaRPr lang="zh-CN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4"/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457200" lvl="4"/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marL="457200" lvl="4"/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pt-BR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&lt;h1&gt;1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号标题</a:t>
            </a:r>
            <a:r>
              <a:rPr lang="pt-BR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</a:p>
          <a:p>
            <a:pPr marL="457200" lvl="4"/>
            <a:r>
              <a:rPr lang="pt-BR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&lt;p&gt;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pt-BR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pPr marL="457200" lvl="4"/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</a:t>
            </a:r>
            <a:endParaRPr lang="pt-B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4"/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pPr marL="0" lvl="3"/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744416" cy="296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42727" y="5733256"/>
            <a:ext cx="3929273" cy="789185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可以实现内容与表现分离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可以被站点中的所有页面重用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3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、使用内联样式为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元素设置样式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、使用内部样式表为 </a:t>
            </a:r>
            <a:r>
              <a:rPr lang="en-US" altLang="zh-CN" dirty="0" smtClean="0"/>
              <a:t>&lt;h1&gt; </a:t>
            </a:r>
            <a:r>
              <a:rPr lang="zh-CN" altLang="en-US" dirty="0" smtClean="0"/>
              <a:t>元素设置样式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、使用外部样式表为 </a:t>
            </a:r>
            <a:r>
              <a:rPr lang="en-US" altLang="zh-CN" dirty="0" smtClean="0"/>
              <a:t>&lt;h2&gt; </a:t>
            </a:r>
            <a:r>
              <a:rPr lang="zh-CN" altLang="en-US" dirty="0" smtClean="0"/>
              <a:t>元素设置样式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01008"/>
            <a:ext cx="6696744" cy="31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1844824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76470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语法规范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944704"/>
            <a:ext cx="769349" cy="1182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CSS</a:t>
              </a:r>
              <a:r>
                <a:rPr lang="zh-CN" altLang="en-US" sz="2400" b="1" dirty="0" smtClean="0"/>
                <a:t>语法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278096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126878"/>
            <a:ext cx="769349" cy="83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032" y="7647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语法规范总结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60032" y="11967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样式表特征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60032" y="323462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60032" y="368337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类选择题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0032" y="16288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样式优先级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60032" y="414193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60032" y="45955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群组选择器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60032" y="50492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860032" y="594932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伪类选择器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60032" y="27809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通用选择器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43891" y="55028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子代选择器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60032" y="63813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选择器优先级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60032" y="20608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!important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5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53766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 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 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尺寸与边框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语法规范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CSS </a:t>
            </a:r>
            <a:r>
              <a:rPr lang="zh-CN" altLang="en-US" smtClean="0"/>
              <a:t>语法规范总结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60701"/>
          </a:xfrm>
        </p:spPr>
        <p:txBody>
          <a:bodyPr/>
          <a:lstStyle/>
          <a:p>
            <a:r>
              <a:rPr lang="zh-CN" altLang="en-US" dirty="0" smtClean="0"/>
              <a:t>内联样式：</a:t>
            </a:r>
            <a:r>
              <a:rPr lang="zh-CN" altLang="zh-CN" dirty="0" smtClean="0"/>
              <a:t>由</a:t>
            </a:r>
            <a:r>
              <a:rPr lang="zh-CN" altLang="en-US" dirty="0" smtClean="0"/>
              <a:t>样式声明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样式表（内部样式表或者外部样式表）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由多个样式规则组成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每个样式</a:t>
            </a:r>
            <a:r>
              <a:rPr lang="zh-CN" altLang="zh-CN" dirty="0" smtClean="0"/>
              <a:t>规则有两个部分：选择器和</a:t>
            </a:r>
            <a:r>
              <a:rPr lang="zh-CN" altLang="en-US" dirty="0" smtClean="0"/>
              <a:t>样式</a:t>
            </a:r>
            <a:r>
              <a:rPr lang="zh-CN" altLang="zh-CN" dirty="0" smtClean="0"/>
              <a:t>声明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47391" y="4098344"/>
            <a:ext cx="1" cy="511479"/>
          </a:xfrm>
          <a:prstGeom prst="straightConnector1">
            <a:avLst/>
          </a:prstGeom>
          <a:noFill/>
          <a:ln w="38100" cmpd="sng" algn="ctr">
            <a:solidFill>
              <a:srgbClr val="3333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0" name="直接箭头连接符 9"/>
          <p:cNvCxnSpPr/>
          <p:nvPr/>
        </p:nvCxnSpPr>
        <p:spPr>
          <a:xfrm>
            <a:off x="3285916" y="4056011"/>
            <a:ext cx="1" cy="511479"/>
          </a:xfrm>
          <a:prstGeom prst="straightConnector1">
            <a:avLst/>
          </a:prstGeom>
          <a:noFill/>
          <a:ln w="38100" cmpd="sng" algn="ctr">
            <a:solidFill>
              <a:srgbClr val="3333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3" name="矩形 1065989"/>
          <p:cNvSpPr>
            <a:spLocks noChangeArrowheads="1"/>
          </p:cNvSpPr>
          <p:nvPr/>
        </p:nvSpPr>
        <p:spPr bwMode="auto">
          <a:xfrm>
            <a:off x="1298625" y="5587344"/>
            <a:ext cx="5937671" cy="505952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lIns="90187" tIns="27056" rIns="90187" bIns="27056" anchor="ctr"/>
          <a:lstStyle/>
          <a:p>
            <a:pPr algn="ctr" defTabSz="901700"/>
            <a:r>
              <a:rPr lang="en-US" altLang="zh-CN" sz="2800" b="1" dirty="0" smtClean="0">
                <a:solidFill>
                  <a:schemeClr val="bg1"/>
                </a:solidFill>
              </a:rPr>
              <a:t>h1  {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text-align:center</a:t>
            </a:r>
            <a:r>
              <a:rPr lang="en-US" altLang="zh-CN" sz="2800" b="1" dirty="0">
                <a:solidFill>
                  <a:schemeClr val="bg1"/>
                </a:solidFill>
              </a:rPr>
              <a:t>;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color:red</a:t>
            </a:r>
            <a:r>
              <a:rPr lang="en-US" altLang="zh-CN" sz="2800" b="1" dirty="0">
                <a:solidFill>
                  <a:schemeClr val="bg1"/>
                </a:solidFill>
              </a:rPr>
              <a:t>;}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067944" y="4628414"/>
            <a:ext cx="758894" cy="436684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lIns="90187" tIns="27056" rIns="90187" bIns="27056" anchor="ctr"/>
          <a:lstStyle/>
          <a:p>
            <a:pPr algn="ctr" defTabSz="901700"/>
            <a:r>
              <a:rPr lang="zh-CN" altLang="en-US" b="1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15" name="矩形 1065990"/>
          <p:cNvSpPr>
            <a:spLocks noChangeArrowheads="1"/>
          </p:cNvSpPr>
          <p:nvPr/>
        </p:nvSpPr>
        <p:spPr bwMode="auto">
          <a:xfrm>
            <a:off x="5220072" y="4634436"/>
            <a:ext cx="1494116" cy="436684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lIns="90187" tIns="27056" rIns="90187" bIns="27056" anchor="ctr"/>
          <a:lstStyle/>
          <a:p>
            <a:pPr algn="ctr" defTabSz="901700"/>
            <a:r>
              <a:rPr lang="en-US" altLang="zh-CN" b="1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59632" y="3693992"/>
            <a:ext cx="1136253" cy="505952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lIns="90187" tIns="27056" rIns="90187" bIns="27056" anchor="ctr"/>
          <a:lstStyle/>
          <a:p>
            <a:pPr algn="ctr" defTabSz="901700"/>
            <a:r>
              <a:rPr lang="zh-CN" altLang="en-US" b="1">
                <a:solidFill>
                  <a:schemeClr val="bg1"/>
                </a:solidFill>
              </a:rPr>
              <a:t>选择器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55777" y="3693992"/>
            <a:ext cx="4248472" cy="505952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lIns="90187" tIns="27056" rIns="90187" bIns="27056" anchor="ctr"/>
          <a:lstStyle/>
          <a:p>
            <a:pPr algn="ctr" defTabSz="901700"/>
            <a:r>
              <a:rPr lang="zh-CN" altLang="en-US" b="1" dirty="0" smtClean="0">
                <a:solidFill>
                  <a:schemeClr val="bg1"/>
                </a:solidFill>
              </a:rPr>
              <a:t>样式声明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43808" y="4582118"/>
            <a:ext cx="884216" cy="436684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lIns="90187" tIns="27056" rIns="90187" bIns="27056" anchor="ctr"/>
          <a:lstStyle/>
          <a:p>
            <a:pPr algn="ctr" defTabSz="901700"/>
            <a:r>
              <a:rPr lang="zh-CN" altLang="en-US" b="1" dirty="0">
                <a:solidFill>
                  <a:schemeClr val="bg1"/>
                </a:solidFill>
              </a:rPr>
              <a:t>属性</a:t>
            </a:r>
          </a:p>
        </p:txBody>
      </p:sp>
      <p:cxnSp>
        <p:nvCxnSpPr>
          <p:cNvPr id="19" name="直接箭头连接符 18"/>
          <p:cNvCxnSpPr>
            <a:stCxn id="16" idx="2"/>
          </p:cNvCxnSpPr>
          <p:nvPr/>
        </p:nvCxnSpPr>
        <p:spPr>
          <a:xfrm flipH="1">
            <a:off x="1827758" y="4199944"/>
            <a:ext cx="1" cy="1387400"/>
          </a:xfrm>
          <a:prstGeom prst="straightConnector1">
            <a:avLst/>
          </a:prstGeom>
          <a:noFill/>
          <a:ln w="38100" cmpd="sng" algn="ctr">
            <a:solidFill>
              <a:srgbClr val="3333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2" name="矩形 21"/>
          <p:cNvSpPr/>
          <p:nvPr/>
        </p:nvSpPr>
        <p:spPr>
          <a:xfrm>
            <a:off x="179512" y="1556792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 style=</a:t>
            </a:r>
            <a:r>
              <a:rPr lang="en-US" altLang="zh-CN" sz="2400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background-color:silver;color:blue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”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85916" y="5033431"/>
            <a:ext cx="1" cy="511479"/>
          </a:xfrm>
          <a:prstGeom prst="straightConnector1">
            <a:avLst/>
          </a:prstGeom>
          <a:noFill/>
          <a:ln w="38100" cmpd="sng" algn="ctr">
            <a:solidFill>
              <a:srgbClr val="3333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4447391" y="5075865"/>
            <a:ext cx="1" cy="511479"/>
          </a:xfrm>
          <a:prstGeom prst="straightConnector1">
            <a:avLst/>
          </a:prstGeom>
          <a:noFill/>
          <a:ln w="38100" cmpd="sng" algn="ctr">
            <a:solidFill>
              <a:srgbClr val="3333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21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样式表特征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65564"/>
          </a:xfrm>
        </p:spPr>
        <p:txBody>
          <a:bodyPr/>
          <a:lstStyle/>
          <a:p>
            <a:r>
              <a:rPr lang="zh-CN" altLang="en-US" dirty="0" smtClean="0"/>
              <a:t>继承性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 </a:t>
            </a:r>
            <a:r>
              <a:rPr lang="en-US" altLang="zh-CN" dirty="0" smtClean="0"/>
              <a:t>CSS </a:t>
            </a:r>
            <a:r>
              <a:rPr lang="zh-CN" altLang="zh-CN" dirty="0" smtClean="0"/>
              <a:t>的样式规则</a:t>
            </a:r>
            <a:r>
              <a:rPr lang="zh-CN" altLang="en-US" dirty="0" smtClean="0"/>
              <a:t>可以被</a:t>
            </a:r>
            <a:r>
              <a:rPr lang="zh-CN" altLang="zh-CN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层叠性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可以定义多个样式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不冲突时，</a:t>
            </a:r>
            <a:r>
              <a:rPr lang="zh-CN" altLang="zh-CN" dirty="0" smtClean="0"/>
              <a:t>多个样式表中的样式可层叠为一个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样式定义冲突时，按照不同样式规则的优先级来应用样式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0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样式优先级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3636"/>
          </a:xfrm>
        </p:spPr>
        <p:txBody>
          <a:bodyPr/>
          <a:lstStyle/>
          <a:p>
            <a:pPr lvl="0"/>
            <a:r>
              <a:rPr lang="zh-CN" altLang="zh-CN" dirty="0" smtClean="0"/>
              <a:t>浏览器缺省设置</a:t>
            </a:r>
          </a:p>
          <a:p>
            <a:pPr lvl="0"/>
            <a:r>
              <a:rPr lang="zh-CN" altLang="zh-CN" dirty="0" smtClean="0"/>
              <a:t>外部样式表或者内部样式表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就近优先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内联样式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27584" y="3861048"/>
            <a:ext cx="7394207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相同的样式，如果重复定义，以最后一次的定义为准</a:t>
            </a:r>
          </a:p>
        </p:txBody>
      </p:sp>
      <p:pic>
        <p:nvPicPr>
          <p:cNvPr id="12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5019" y="2136574"/>
            <a:ext cx="2162477" cy="1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7726120" y="1261015"/>
            <a:ext cx="4956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endParaRPr lang="en-US" altLang="zh-CN" sz="2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2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6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样式优先级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、为 </a:t>
            </a:r>
            <a:r>
              <a:rPr lang="en-US" altLang="zh-CN" dirty="0"/>
              <a:t>&lt;h3&gt; </a:t>
            </a:r>
            <a:r>
              <a:rPr lang="zh-CN" altLang="zh-CN" dirty="0"/>
              <a:t>元素</a:t>
            </a:r>
            <a:r>
              <a:rPr lang="zh-CN" altLang="en-US" dirty="0"/>
              <a:t>定义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zh-CN" altLang="zh-CN" dirty="0"/>
              <a:t>内联样式为其定义字体颜色为</a:t>
            </a:r>
            <a:r>
              <a:rPr lang="zh-CN" altLang="zh-CN" dirty="0" smtClean="0"/>
              <a:t>灰色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在内部</a:t>
            </a:r>
            <a:r>
              <a:rPr lang="zh-CN" altLang="zh-CN" dirty="0"/>
              <a:t>样式表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为</a:t>
            </a:r>
            <a:r>
              <a:rPr lang="zh-CN" altLang="zh-CN" dirty="0"/>
              <a:t>其定义字体颜色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红色</a:t>
            </a:r>
            <a:r>
              <a:rPr lang="zh-CN" altLang="zh-CN" dirty="0" smtClean="0"/>
              <a:t>，</a:t>
            </a:r>
            <a:r>
              <a:rPr lang="zh-CN" altLang="zh-CN" dirty="0"/>
              <a:t>且字体大小为</a:t>
            </a:r>
            <a:r>
              <a:rPr lang="en-US" altLang="zh-CN" dirty="0"/>
              <a:t> </a:t>
            </a:r>
            <a:r>
              <a:rPr lang="en-US" altLang="zh-CN" dirty="0" smtClean="0"/>
              <a:t>30pt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在</a:t>
            </a:r>
            <a:r>
              <a:rPr lang="zh-CN" altLang="zh-CN" dirty="0"/>
              <a:t>外部样式表</a:t>
            </a:r>
            <a:r>
              <a:rPr lang="en-US" altLang="zh-CN" dirty="0"/>
              <a:t> demo.css 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定义</a:t>
            </a:r>
            <a:r>
              <a:rPr lang="zh-CN" altLang="zh-CN" dirty="0"/>
              <a:t>其字体颜色为黄色，字体大小为</a:t>
            </a:r>
            <a:r>
              <a:rPr lang="en-US" altLang="zh-CN" dirty="0"/>
              <a:t> 10pt</a:t>
            </a:r>
            <a:r>
              <a:rPr lang="zh-CN" altLang="zh-CN" dirty="0"/>
              <a:t>，且背景色为</a:t>
            </a:r>
            <a:r>
              <a:rPr lang="zh-CN" altLang="zh-CN" dirty="0" smtClean="0"/>
              <a:t>银灰色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、查看效果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、改变内部样式表和外部样式表的位置，查看效果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1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!important 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60701"/>
          </a:xfrm>
        </p:spPr>
        <p:txBody>
          <a:bodyPr/>
          <a:lstStyle/>
          <a:p>
            <a:r>
              <a:rPr lang="en-US" altLang="zh-CN" dirty="0"/>
              <a:t>!important 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调整</a:t>
            </a:r>
            <a:r>
              <a:rPr lang="zh-CN" altLang="zh-CN" dirty="0"/>
              <a:t>样式规则的</a:t>
            </a:r>
            <a:r>
              <a:rPr lang="zh-CN" altLang="zh-CN" dirty="0" smtClean="0"/>
              <a:t>优先级</a:t>
            </a:r>
            <a:endParaRPr lang="zh-CN" altLang="zh-CN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</a:t>
            </a:r>
            <a:r>
              <a:rPr lang="en-US" altLang="zh-CN" dirty="0"/>
              <a:t>!important </a:t>
            </a:r>
            <a:r>
              <a:rPr lang="zh-CN" altLang="zh-CN" dirty="0"/>
              <a:t>添加</a:t>
            </a:r>
            <a:r>
              <a:rPr lang="zh-CN" altLang="zh-CN" dirty="0" smtClean="0"/>
              <a:t>在样式</a:t>
            </a:r>
            <a:r>
              <a:rPr lang="zh-CN" altLang="zh-CN" dirty="0"/>
              <a:t>规则之后，中间用空格</a:t>
            </a:r>
            <a:r>
              <a:rPr lang="zh-CN" altLang="zh-CN" dirty="0" smtClean="0"/>
              <a:t>隔开</a:t>
            </a:r>
            <a:endParaRPr lang="zh-CN" altLang="zh-CN" dirty="0"/>
          </a:p>
          <a:p>
            <a:pPr lvl="1"/>
            <a:r>
              <a:rPr lang="zh-CN" altLang="zh-CN" dirty="0"/>
              <a:t>选择器</a:t>
            </a:r>
            <a:r>
              <a:rPr lang="en-US" altLang="zh-CN" dirty="0"/>
              <a:t>  {</a:t>
            </a:r>
            <a:r>
              <a:rPr lang="zh-CN" altLang="zh-CN" dirty="0"/>
              <a:t>属性</a:t>
            </a:r>
            <a:r>
              <a:rPr lang="en-US" altLang="zh-CN" dirty="0"/>
              <a:t> : </a:t>
            </a:r>
            <a:r>
              <a:rPr lang="zh-CN" altLang="zh-CN" dirty="0"/>
              <a:t>属性值</a:t>
            </a:r>
            <a:r>
              <a:rPr lang="en-US" altLang="zh-CN" dirty="0"/>
              <a:t>  !important; </a:t>
            </a:r>
            <a:r>
              <a:rPr lang="en-US" altLang="zh-CN" dirty="0" smtClean="0"/>
              <a:t>}	</a:t>
            </a:r>
          </a:p>
          <a:p>
            <a:r>
              <a:rPr lang="zh-CN" altLang="en-US" dirty="0" smtClean="0"/>
              <a:t>谨慎使用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4502730"/>
            <a:ext cx="3960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marL="457200" lvl="3"/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p.s1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p.s1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color:Green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pPr marL="0" lvl="4"/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7761" y="2958044"/>
            <a:ext cx="5112567" cy="830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class="s1"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段落文本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0" y="6082048"/>
            <a:ext cx="3230216" cy="5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283968" y="4502730"/>
            <a:ext cx="4860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marL="457200" lvl="3"/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p.s1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2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!important;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p.s1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color:Green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pPr marL="0" lvl="4"/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76832"/>
            <a:ext cx="2581082" cy="5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55576" y="3173487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12" name="矩形 11"/>
          <p:cNvSpPr/>
          <p:nvPr/>
        </p:nvSpPr>
        <p:spPr>
          <a:xfrm>
            <a:off x="799808" y="4070880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</p:spTree>
    <p:extLst>
      <p:ext uri="{BB962C8B-B14F-4D97-AF65-F5344CB8AC3E}">
        <p14:creationId xmlns:p14="http://schemas.microsoft.com/office/powerpoint/2010/main" val="18682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基础选择器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通用选择器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89748"/>
          </a:xfrm>
        </p:spPr>
        <p:txBody>
          <a:bodyPr/>
          <a:lstStyle/>
          <a:p>
            <a:r>
              <a:rPr lang="zh-CN" altLang="en-US" dirty="0" smtClean="0"/>
              <a:t>通用</a:t>
            </a:r>
            <a:r>
              <a:rPr lang="zh-CN" altLang="zh-CN" dirty="0" smtClean="0"/>
              <a:t>选择器，</a:t>
            </a:r>
            <a:r>
              <a:rPr lang="zh-CN" altLang="zh-CN" dirty="0"/>
              <a:t>显示为一个星号（</a:t>
            </a:r>
            <a:r>
              <a:rPr lang="en-US" altLang="zh-CN" dirty="0"/>
              <a:t>*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与任何元素</a:t>
            </a:r>
            <a:r>
              <a:rPr lang="zh-CN" altLang="zh-CN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zh-CN" dirty="0"/>
              <a:t>常用于设置一些默认样式，比如设置整个文档的文本的默认字体和大小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31640" y="3212976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 : 9pt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font-family : "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 New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Roman";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6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zh-CN" dirty="0" smtClean="0"/>
              <a:t>文档的元素就是选择器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 </a:t>
            </a:r>
            <a:r>
              <a:rPr lang="en-US" altLang="zh-CN" dirty="0" smtClean="0"/>
              <a:t>&lt;p&gt;</a:t>
            </a:r>
            <a:r>
              <a:rPr lang="zh-CN" altLang="zh-CN" dirty="0" smtClean="0"/>
              <a:t>、</a:t>
            </a:r>
            <a:r>
              <a:rPr lang="en-US" altLang="zh-CN" dirty="0" smtClean="0"/>
              <a:t>&lt;h1&gt; 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23728" y="2132856"/>
            <a:ext cx="3816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 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black 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  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blue 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silver 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CSS </a:t>
            </a:r>
            <a:r>
              <a:rPr lang="zh-CN" altLang="en-US" smtClean="0"/>
              <a:t>选择器（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分别使用通用选择器、元素选择器为页面元素设置样式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13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3285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772816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952816"/>
            <a:ext cx="769349" cy="462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CSS</a:t>
              </a:r>
              <a:r>
                <a:rPr lang="zh-CN" altLang="en-US" sz="2400" b="1" dirty="0" smtClean="0"/>
                <a:t>概述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386108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414910"/>
            <a:ext cx="769349" cy="1626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032" y="17728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60032" y="222886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60032" y="43111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联方式使用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60032" y="47611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内部样式表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60032" y="52112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0032" y="38610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样式表的方式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60032" y="268491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60032" y="31409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样式的使用原则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3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00548"/>
          </a:xfrm>
        </p:spPr>
        <p:txBody>
          <a:bodyPr/>
          <a:lstStyle/>
          <a:p>
            <a:r>
              <a:rPr lang="zh-CN" altLang="zh-CN" dirty="0" smtClean="0"/>
              <a:t>语法为：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 { </a:t>
            </a:r>
            <a:r>
              <a:rPr lang="en-US" altLang="zh-CN" dirty="0" err="1" smtClean="0"/>
              <a:t>color:red</a:t>
            </a:r>
            <a:r>
              <a:rPr lang="en-US" altLang="zh-CN" dirty="0" smtClean="0"/>
              <a:t>;}</a:t>
            </a:r>
          </a:p>
          <a:p>
            <a:pPr lvl="1"/>
            <a:r>
              <a:rPr lang="zh-CN" altLang="en-US" dirty="0" smtClean="0"/>
              <a:t>类名称不能以数字开头</a:t>
            </a:r>
            <a:endParaRPr lang="en-US" altLang="zh-CN" dirty="0" smtClean="0"/>
          </a:p>
          <a:p>
            <a:r>
              <a:rPr lang="zh-CN" altLang="zh-CN" dirty="0"/>
              <a:t>所有能够附带</a:t>
            </a:r>
            <a:r>
              <a:rPr lang="en-US" altLang="zh-CN" dirty="0"/>
              <a:t>class</a:t>
            </a:r>
            <a:r>
              <a:rPr lang="zh-CN" altLang="zh-CN" dirty="0"/>
              <a:t>属性的元素都可以使用此样式</a:t>
            </a:r>
            <a:r>
              <a:rPr lang="zh-CN" altLang="zh-CN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class</a:t>
            </a:r>
            <a:r>
              <a:rPr lang="zh-CN" altLang="zh-CN" dirty="0"/>
              <a:t>属性的值设置</a:t>
            </a:r>
            <a:r>
              <a:rPr lang="zh-CN" altLang="zh-CN" dirty="0" smtClean="0"/>
              <a:t>为</a:t>
            </a:r>
            <a:r>
              <a:rPr lang="zh-CN" altLang="en-US" dirty="0" smtClean="0"/>
              <a:t>样式类名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83568" y="3140968"/>
            <a:ext cx="3528392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样式表中：声明一个样式类</a:t>
            </a:r>
          </a:p>
        </p:txBody>
      </p:sp>
      <p:sp>
        <p:nvSpPr>
          <p:cNvPr id="8" name="矩形 7"/>
          <p:cNvSpPr/>
          <p:nvPr/>
        </p:nvSpPr>
        <p:spPr>
          <a:xfrm>
            <a:off x="689507" y="5171816"/>
            <a:ext cx="4348927" cy="707886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文档中：将元素的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属性的值设置为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样式类的名称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89507" y="3481828"/>
            <a:ext cx="4098517" cy="16753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myClass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background-color : Pink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 : 35pt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3483" y="5807694"/>
            <a:ext cx="5148065" cy="9361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&lt;h2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myClass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&gt;h2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&lt;/h2&gt;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myClass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段落文本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79" y="4164597"/>
            <a:ext cx="3849203" cy="257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类选择器（续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83483"/>
          </a:xfrm>
        </p:spPr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zh-CN" dirty="0" smtClean="0"/>
              <a:t>将</a:t>
            </a:r>
            <a:r>
              <a:rPr lang="zh-CN" altLang="zh-CN" dirty="0"/>
              <a:t>多个类选择器应用于同一个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（多类选择器）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 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class </a:t>
            </a:r>
            <a:r>
              <a:rPr lang="zh-CN" altLang="zh-CN" dirty="0" smtClean="0"/>
              <a:t>属性</a:t>
            </a:r>
            <a:r>
              <a:rPr lang="zh-CN" altLang="zh-CN" dirty="0"/>
              <a:t>的值中可能包含一个词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各个</a:t>
            </a:r>
            <a:r>
              <a:rPr lang="zh-CN" altLang="zh-CN" dirty="0"/>
              <a:t>词之间用空格</a:t>
            </a:r>
            <a:r>
              <a:rPr lang="zh-CN" altLang="zh-CN" dirty="0" smtClean="0"/>
              <a:t>分隔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每个</a:t>
            </a:r>
            <a:r>
              <a:rPr lang="zh-CN" altLang="zh-CN" dirty="0"/>
              <a:t>词都是一个类</a:t>
            </a:r>
            <a:r>
              <a:rPr lang="zh-CN" altLang="zh-CN" dirty="0" smtClean="0"/>
              <a:t>选择器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83568" y="2982877"/>
            <a:ext cx="4572000" cy="2246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.important 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font-weight : bold;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.warning 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red;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703010"/>
            <a:ext cx="3528392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声明两个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样式类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5114156"/>
            <a:ext cx="4348927" cy="707886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文档中：将元素的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属性的值设置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多个样式类名的列表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5797767"/>
            <a:ext cx="5760640" cy="1087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class="warning"&gt;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警告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class="important"&gt;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class="important warning"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哈哈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24" y="2866999"/>
            <a:ext cx="3734364" cy="29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7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类选择器（续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99803"/>
          </a:xfrm>
        </p:spPr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zh-CN" dirty="0" smtClean="0"/>
              <a:t>将类选择器和元素选择器结合起来使用，以实现对某种元素中不同样式的</a:t>
            </a:r>
            <a:r>
              <a:rPr lang="zh-CN" altLang="zh-CN" smtClean="0"/>
              <a:t>细分控制</a:t>
            </a:r>
            <a:r>
              <a:rPr lang="zh-CN" altLang="en-US" smtClean="0"/>
              <a:t>（分类选择器）</a:t>
            </a:r>
            <a:endParaRPr lang="en-US" altLang="zh-CN" dirty="0" smtClean="0"/>
          </a:p>
          <a:p>
            <a:r>
              <a:rPr lang="zh-CN" altLang="zh-CN" dirty="0" smtClean="0"/>
              <a:t>语法为：元素选择器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{ }</a:t>
            </a:r>
          </a:p>
          <a:p>
            <a:pPr lvl="1"/>
            <a:r>
              <a:rPr lang="zh-CN" altLang="zh-CN" dirty="0"/>
              <a:t>先声明一个元素选择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然后</a:t>
            </a:r>
            <a:r>
              <a:rPr lang="zh-CN" altLang="zh-CN" dirty="0"/>
              <a:t>使用一个点号（</a:t>
            </a:r>
            <a:r>
              <a:rPr lang="en-US" altLang="zh-CN" dirty="0"/>
              <a:t>.</a:t>
            </a:r>
            <a:r>
              <a:rPr lang="zh-CN" altLang="zh-CN" dirty="0"/>
              <a:t>）代表将使用类选择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然后</a:t>
            </a:r>
            <a:r>
              <a:rPr lang="zh-CN" altLang="zh-CN" dirty="0"/>
              <a:t>声明一个类的</a:t>
            </a:r>
            <a:r>
              <a:rPr lang="zh-CN" altLang="zh-CN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zh-CN" dirty="0" smtClean="0"/>
              <a:t>使用</a:t>
            </a:r>
            <a:r>
              <a:rPr lang="zh-CN" altLang="zh-CN" dirty="0"/>
              <a:t>一对大括号声明样式</a:t>
            </a:r>
            <a:r>
              <a:rPr lang="zh-CN" altLang="zh-CN" dirty="0" smtClean="0"/>
              <a:t>规则</a:t>
            </a:r>
            <a:endParaRPr lang="zh-CN" altLang="zh-CN" dirty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样式规则与</a:t>
            </a:r>
            <a:r>
              <a:rPr lang="zh-CN" altLang="zh-CN" dirty="0" smtClean="0"/>
              <a:t>附带</a:t>
            </a:r>
            <a:r>
              <a:rPr lang="en-US" altLang="zh-CN" dirty="0" smtClean="0"/>
              <a:t> class </a:t>
            </a:r>
            <a:r>
              <a:rPr lang="zh-CN" altLang="zh-CN" dirty="0" smtClean="0"/>
              <a:t>属性</a:t>
            </a:r>
            <a:r>
              <a:rPr lang="zh-CN" altLang="zh-CN" dirty="0"/>
              <a:t>的某种元素</a:t>
            </a:r>
            <a:r>
              <a:rPr lang="zh-CN" altLang="zh-CN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元素的</a:t>
            </a:r>
            <a:r>
              <a:rPr lang="en-US" altLang="zh-CN" dirty="0" smtClean="0"/>
              <a:t> class </a:t>
            </a:r>
            <a:r>
              <a:rPr lang="zh-CN" altLang="zh-CN" dirty="0" smtClean="0"/>
              <a:t>属性</a:t>
            </a:r>
            <a:r>
              <a:rPr lang="zh-CN" altLang="zh-CN" dirty="0"/>
              <a:t>的值为分类选择器中指定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样式类名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86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类选择器（续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5909210"/>
            <a:ext cx="309634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元素使用样式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637516" y="1278893"/>
            <a:ext cx="39344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样式表中：定义一个分类选择器</a:t>
            </a:r>
          </a:p>
        </p:txBody>
      </p:sp>
      <p:sp>
        <p:nvSpPr>
          <p:cNvPr id="11" name="矩形 10"/>
          <p:cNvSpPr/>
          <p:nvPr/>
        </p:nvSpPr>
        <p:spPr>
          <a:xfrm>
            <a:off x="637516" y="3635732"/>
            <a:ext cx="7318860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文档中：将元素的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属性的值设置为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样式类的名称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572000" y="1052736"/>
            <a:ext cx="4475236" cy="236613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p.important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red 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 : 20pt;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border:1px solid black;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37516" y="3962356"/>
            <a:ext cx="6353346" cy="10508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&lt;h2 class="important"&gt;h2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&lt;/h2&gt;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class="important"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段落文本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3779912" y="4941168"/>
            <a:ext cx="1872208" cy="5033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38" y="4365104"/>
            <a:ext cx="30289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5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选择器（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使用类选择为页面元素设置样式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71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id 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5"/>
            <a:ext cx="8064896" cy="2517612"/>
          </a:xfrm>
        </p:spPr>
        <p:txBody>
          <a:bodyPr/>
          <a:lstStyle/>
          <a:p>
            <a:r>
              <a:rPr lang="en-US" altLang="zh-CN" dirty="0" smtClean="0"/>
              <a:t>id </a:t>
            </a:r>
            <a:r>
              <a:rPr lang="zh-CN" altLang="zh-CN" dirty="0" smtClean="0"/>
              <a:t>选择器以</a:t>
            </a:r>
            <a:r>
              <a:rPr lang="zh-CN" altLang="zh-CN" dirty="0"/>
              <a:t>一种独立于文档元素的方式来指定</a:t>
            </a:r>
            <a:r>
              <a:rPr lang="zh-CN" altLang="zh-CN" dirty="0" smtClean="0"/>
              <a:t>样式</a:t>
            </a:r>
            <a:endParaRPr lang="en-US" altLang="zh-CN" dirty="0" smtClean="0"/>
          </a:p>
          <a:p>
            <a:r>
              <a:rPr lang="zh-CN" altLang="zh-CN" dirty="0" smtClean="0"/>
              <a:t>它仅作用于</a:t>
            </a:r>
            <a:r>
              <a:rPr lang="en-US" altLang="zh-CN" dirty="0" smtClean="0"/>
              <a:t> id </a:t>
            </a:r>
            <a:r>
              <a:rPr lang="zh-CN" altLang="zh-CN" dirty="0" smtClean="0"/>
              <a:t>属性的值</a:t>
            </a:r>
          </a:p>
          <a:p>
            <a:r>
              <a:rPr lang="zh-CN" altLang="en-US" dirty="0" smtClean="0"/>
              <a:t>语法为：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选择</a:t>
            </a:r>
            <a:r>
              <a:rPr lang="zh-CN" altLang="zh-CN" dirty="0"/>
              <a:t>器前面需要有一个</a:t>
            </a:r>
            <a:r>
              <a:rPr lang="en-US" altLang="zh-CN" dirty="0"/>
              <a:t> # 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选择</a:t>
            </a:r>
            <a:r>
              <a:rPr lang="zh-CN" altLang="zh-CN" dirty="0"/>
              <a:t>器本身则为文档中某个元素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id </a:t>
            </a:r>
            <a:r>
              <a:rPr lang="zh-CN" altLang="zh-CN" dirty="0" smtClean="0"/>
              <a:t>属性</a:t>
            </a:r>
            <a:r>
              <a:rPr lang="zh-CN" altLang="zh-CN" dirty="0"/>
              <a:t>的</a:t>
            </a:r>
            <a:r>
              <a:rPr lang="zh-CN" altLang="zh-CN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4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id </a:t>
            </a:r>
            <a:r>
              <a:rPr lang="zh-CN" altLang="en-US" dirty="0" smtClean="0"/>
              <a:t>选择器（续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7516" y="1278893"/>
            <a:ext cx="4055016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样式表中：定义一个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12" name="矩形 11"/>
          <p:cNvSpPr/>
          <p:nvPr/>
        </p:nvSpPr>
        <p:spPr>
          <a:xfrm>
            <a:off x="637516" y="3059668"/>
            <a:ext cx="7318860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文档中：将元素的 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属性的值设置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88024" y="1150901"/>
            <a:ext cx="3793997" cy="17740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mostImportant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background:yellow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575" y="3573016"/>
            <a:ext cx="8326313" cy="864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mostImportant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&gt;This is important!&lt;/h1&gt;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 &gt;This is important!&lt;/h1&gt;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3059832" y="4428378"/>
            <a:ext cx="1872208" cy="5033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39338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46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群组选择器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 smtClean="0"/>
              <a:t>选择器声明为以逗号隔开的</a:t>
            </a:r>
            <a:r>
              <a:rPr lang="zh-CN" altLang="en-US" dirty="0" smtClean="0"/>
              <a:t>选择器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将一些相同的规则作用于多个元素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41811" y="2452246"/>
            <a:ext cx="3426133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样式表中：定义选择器分组</a:t>
            </a:r>
          </a:p>
        </p:txBody>
      </p:sp>
      <p:sp>
        <p:nvSpPr>
          <p:cNvPr id="10" name="矩形 9"/>
          <p:cNvSpPr/>
          <p:nvPr/>
        </p:nvSpPr>
        <p:spPr>
          <a:xfrm>
            <a:off x="4427984" y="2452246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39552" y="2852936"/>
            <a:ext cx="3799924" cy="23042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h2, 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p.important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color:green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font-size:20pt;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border:1px solid red;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83968" y="2780928"/>
            <a:ext cx="4896544" cy="11410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class="important"&gt;p text&lt;/p&gt;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&lt;h2&gt;h2 text&lt;/h2&gt;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75" y="3762140"/>
            <a:ext cx="3432641" cy="305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843808" y="4813653"/>
            <a:ext cx="1872208" cy="5033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选择器（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选择器和群组选择器为页面元素设置样式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07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后代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74524"/>
          </a:xfrm>
        </p:spPr>
        <p:txBody>
          <a:bodyPr/>
          <a:lstStyle/>
          <a:p>
            <a:r>
              <a:rPr lang="zh-CN" altLang="zh-CN" dirty="0" smtClean="0"/>
              <a:t>依据元素在其位置的上下文关系来定义样式</a:t>
            </a:r>
            <a:endParaRPr lang="en-US" altLang="zh-CN" dirty="0" smtClean="0"/>
          </a:p>
          <a:p>
            <a:r>
              <a:rPr lang="zh-CN" altLang="zh-CN" dirty="0" smtClean="0"/>
              <a:t>又</a:t>
            </a:r>
            <a:r>
              <a:rPr lang="zh-CN" altLang="zh-CN" dirty="0"/>
              <a:t>称为包含选择器，用于选择作为某元素后代的元素</a:t>
            </a:r>
            <a:endParaRPr lang="zh-CN" altLang="en-US" dirty="0" smtClean="0"/>
          </a:p>
          <a:p>
            <a:pPr lvl="1"/>
            <a:r>
              <a:rPr lang="zh-CN" altLang="zh-CN" dirty="0" smtClean="0"/>
              <a:t>选择器一端包括两个或多个用空格分隔的选择器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683568" y="5517232"/>
            <a:ext cx="3674892" cy="823353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元素中的文本使用该样式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743" y="3080025"/>
            <a:ext cx="2697120" cy="72008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定义派生选择器</a:t>
            </a:r>
          </a:p>
        </p:txBody>
      </p:sp>
      <p:sp>
        <p:nvSpPr>
          <p:cNvPr id="11" name="矩形 10"/>
          <p:cNvSpPr/>
          <p:nvPr/>
        </p:nvSpPr>
        <p:spPr>
          <a:xfrm>
            <a:off x="3487104" y="2663946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84743" y="3839601"/>
            <a:ext cx="2231073" cy="14616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  span  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381863" y="2864001"/>
            <a:ext cx="5762137" cy="1717127"/>
          </a:xfrm>
          <a:prstGeom prst="roundRect">
            <a:avLst>
              <a:gd name="adj" fmla="val 14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&gt;important&lt;/span&gt;  question.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&lt;span&gt;other&lt;/span&gt;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2915816" y="4925050"/>
            <a:ext cx="1658668" cy="3761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09" y="5023136"/>
            <a:ext cx="4102893" cy="116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3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子代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06813"/>
          </a:xfrm>
        </p:spPr>
        <p:txBody>
          <a:bodyPr/>
          <a:lstStyle/>
          <a:p>
            <a:r>
              <a:rPr lang="zh-CN" altLang="en-US" dirty="0" smtClean="0"/>
              <a:t>子代选择</a:t>
            </a:r>
            <a:r>
              <a:rPr lang="zh-CN" altLang="en-US" dirty="0"/>
              <a:t>器要求选择器之间只能存在父子关系</a:t>
            </a:r>
            <a:endParaRPr lang="en-US" altLang="zh-CN" dirty="0"/>
          </a:p>
          <a:p>
            <a:pPr lvl="1"/>
            <a:r>
              <a:rPr lang="zh-CN" altLang="zh-CN" dirty="0"/>
              <a:t>不希望选择任意的后代元素，而是希望缩小范围，只选择某个元素的子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zh-CN" dirty="0"/>
              <a:t>使用一个特殊的符号大于号（</a:t>
            </a:r>
            <a:r>
              <a:rPr lang="en-US" altLang="zh-CN" dirty="0"/>
              <a:t>&gt;</a:t>
            </a:r>
            <a:r>
              <a:rPr lang="zh-CN" altLang="zh-CN" dirty="0"/>
              <a:t>）作为子结合</a:t>
            </a:r>
            <a:r>
              <a:rPr lang="zh-CN" altLang="zh-CN" dirty="0" smtClean="0"/>
              <a:t>符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0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子代</a:t>
            </a:r>
            <a:r>
              <a:rPr lang="zh-CN" altLang="en-US" dirty="0" smtClean="0"/>
              <a:t>选择器（续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4918747"/>
            <a:ext cx="4587891" cy="1587952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的子元素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元素中的文本使用该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为什么另一个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元素中的文本没有使用该样式？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743" y="1340768"/>
            <a:ext cx="2697120" cy="72008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定义子代选择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</a:p>
        </p:txBody>
      </p:sp>
      <p:sp>
        <p:nvSpPr>
          <p:cNvPr id="11" name="矩形 10"/>
          <p:cNvSpPr/>
          <p:nvPr/>
        </p:nvSpPr>
        <p:spPr>
          <a:xfrm>
            <a:off x="3721652" y="1352100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39552" y="1988840"/>
            <a:ext cx="3095169" cy="1989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div&gt;span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red;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font-size:20pt;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669895" y="1752210"/>
            <a:ext cx="5474105" cy="2529822"/>
          </a:xfrm>
          <a:prstGeom prst="roundRect">
            <a:avLst>
              <a:gd name="adj" fmla="val 14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&lt;p&gt;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段落中的文本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不是子元素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&lt;/p&gt;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58" y="3933056"/>
            <a:ext cx="3428898" cy="269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2445759" y="4030377"/>
            <a:ext cx="1872208" cy="5033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4" grpId="0" animBg="1"/>
      <p:bldP spid="1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选择器（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使用后代选择器和子代选择器为页面元素设置样式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4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伪类选择器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30690"/>
          </a:xfrm>
        </p:spPr>
        <p:txBody>
          <a:bodyPr/>
          <a:lstStyle/>
          <a:p>
            <a:r>
              <a:rPr lang="zh-CN" altLang="zh-CN" dirty="0" smtClean="0"/>
              <a:t>伪类用于向某些选择器添加特殊的效果</a:t>
            </a:r>
            <a:endParaRPr lang="en-US" altLang="zh-CN" dirty="0" smtClean="0"/>
          </a:p>
          <a:p>
            <a:r>
              <a:rPr lang="zh-CN" altLang="zh-CN" dirty="0" smtClean="0"/>
              <a:t>使用冒号</a:t>
            </a:r>
            <a:r>
              <a:rPr lang="en-US" altLang="zh-CN" dirty="0" smtClean="0"/>
              <a:t>(:)</a:t>
            </a:r>
            <a:r>
              <a:rPr lang="zh-CN" altLang="zh-CN" dirty="0" smtClean="0"/>
              <a:t>作为结合符，结合符左边是</a:t>
            </a:r>
            <a:r>
              <a:rPr lang="zh-CN" altLang="en-US" dirty="0" smtClean="0"/>
              <a:t>其他</a:t>
            </a:r>
            <a:r>
              <a:rPr lang="zh-CN" altLang="zh-CN" dirty="0" smtClean="0"/>
              <a:t>选择器，右边是伪类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选择器 </a:t>
            </a:r>
            <a:r>
              <a:rPr lang="en-US" altLang="zh-CN" dirty="0" smtClean="0"/>
              <a:t>: </a:t>
            </a:r>
            <a:r>
              <a:rPr lang="zh-CN" altLang="en-US" dirty="0" smtClean="0"/>
              <a:t>伪类选择器</a:t>
            </a:r>
            <a:endParaRPr lang="en-US" altLang="zh-CN" dirty="0" smtClean="0"/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伪类选择器可以分为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链接伪类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动态伪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 smtClean="0"/>
              <a:t>目标伪类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元素状态伪类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结构伪类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否定伪类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伪类选择</a:t>
            </a:r>
            <a:r>
              <a:rPr lang="zh-CN" altLang="en-US" dirty="0" smtClean="0"/>
              <a:t>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22475"/>
          </a:xfrm>
        </p:spPr>
        <p:txBody>
          <a:bodyPr/>
          <a:lstStyle/>
          <a:p>
            <a:r>
              <a:rPr lang="zh-CN" altLang="en-US" dirty="0" smtClean="0"/>
              <a:t>链接</a:t>
            </a:r>
            <a:r>
              <a:rPr lang="zh-CN" altLang="en-US" dirty="0"/>
              <a:t>伪类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: link </a:t>
            </a:r>
            <a:r>
              <a:rPr lang="zh-CN" altLang="en-US" dirty="0">
                <a:solidFill>
                  <a:schemeClr val="tx1"/>
                </a:solidFill>
              </a:rPr>
              <a:t>，适用于尚未访问的链接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: visited ，</a:t>
            </a:r>
            <a:r>
              <a:rPr lang="zh-CN" altLang="en-US" dirty="0">
                <a:solidFill>
                  <a:schemeClr val="tx1"/>
                </a:solidFill>
              </a:rPr>
              <a:t>适用于访问过的链接</a:t>
            </a:r>
            <a:endParaRPr lang="en-US" altLang="zh-CN" dirty="0"/>
          </a:p>
          <a:p>
            <a:r>
              <a:rPr lang="zh-CN" altLang="en-US" dirty="0" smtClean="0"/>
              <a:t>动态伪</a:t>
            </a:r>
            <a:r>
              <a:rPr lang="zh-CN" altLang="en-US" dirty="0"/>
              <a:t>类，用于呈现用户操作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:hover</a:t>
            </a:r>
            <a:r>
              <a:rPr lang="zh-CN" altLang="en-US" dirty="0" smtClean="0">
                <a:solidFill>
                  <a:schemeClr val="tx1"/>
                </a:solidFill>
              </a:rPr>
              <a:t>，适用于鼠标悬停在 </a:t>
            </a:r>
            <a:r>
              <a:rPr lang="en-US" altLang="zh-CN" dirty="0" smtClean="0">
                <a:solidFill>
                  <a:schemeClr val="tx1"/>
                </a:solidFill>
              </a:rPr>
              <a:t>HTML </a:t>
            </a:r>
            <a:r>
              <a:rPr lang="zh-CN" altLang="en-US" dirty="0" smtClean="0">
                <a:solidFill>
                  <a:schemeClr val="tx1"/>
                </a:solidFill>
              </a:rPr>
              <a:t>元素时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 smtClean="0">
                <a:solidFill>
                  <a:schemeClr val="tx1"/>
                </a:solidFill>
              </a:rPr>
              <a:t>active，</a:t>
            </a:r>
            <a:r>
              <a:rPr lang="zh-CN" altLang="en-US" dirty="0" smtClean="0">
                <a:solidFill>
                  <a:schemeClr val="tx1"/>
                </a:solidFill>
              </a:rPr>
              <a:t>适用于 </a:t>
            </a:r>
            <a:r>
              <a:rPr lang="en-US" altLang="zh-CN" dirty="0" smtClean="0">
                <a:solidFill>
                  <a:schemeClr val="tx1"/>
                </a:solidFill>
              </a:rPr>
              <a:t>HTML </a:t>
            </a:r>
            <a:r>
              <a:rPr lang="zh-CN" altLang="en-US" dirty="0" smtClean="0">
                <a:solidFill>
                  <a:schemeClr val="tx1"/>
                </a:solidFill>
              </a:rPr>
              <a:t>元素被激活时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:focus</a:t>
            </a:r>
            <a:r>
              <a:rPr lang="en-US" altLang="zh-CN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适用于 </a:t>
            </a:r>
            <a:r>
              <a:rPr lang="en-US" altLang="zh-CN" dirty="0" smtClean="0">
                <a:solidFill>
                  <a:schemeClr val="tx1"/>
                </a:solidFill>
              </a:rPr>
              <a:t>HTML 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zh-CN" altLang="en-US" dirty="0" smtClean="0">
                <a:solidFill>
                  <a:schemeClr val="tx1"/>
                </a:solidFill>
              </a:rPr>
              <a:t>焦点时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伪类选择器（续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237" y="1129437"/>
            <a:ext cx="3679739" cy="470657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：定义伪类选择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4067944" y="2924944"/>
            <a:ext cx="1426349" cy="14401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4742" y="1556792"/>
            <a:ext cx="38846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a:link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black;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font-size:15pt;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a:visited  {</a:t>
            </a:r>
            <a:endParaRPr lang="zh-CN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color: pink;</a:t>
            </a:r>
            <a:endParaRPr lang="zh-CN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font-size:15pt;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a:hover  {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 : 20pt;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a:active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49878"/>
            <a:ext cx="30099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85304"/>
            <a:ext cx="30099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4067944" y="5610998"/>
            <a:ext cx="115212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3" grpId="1" animBg="1"/>
      <p:bldP spid="18" grpId="0" animBg="1"/>
      <p:bldP spid="1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48539" y="5148660"/>
            <a:ext cx="7238809" cy="1216702"/>
          </a:xfrm>
          <a:prstGeom prst="roundRect">
            <a:avLst>
              <a:gd name="adj" fmla="val 14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class="txt" type="text" value="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class="txt" type="text" value="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伪类选择器（续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237" y="1129437"/>
            <a:ext cx="3679739" cy="470657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：定义伪类选择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4212756" y="3789040"/>
            <a:ext cx="863299" cy="720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4742" y="1556792"/>
            <a:ext cx="38846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 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gray;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 : 9pt;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txt:focus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 : black;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font-size: 11pt;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4742" y="4725144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891175"/>
            <a:ext cx="3611025" cy="283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3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3" grpId="1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选择器（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 伪类选择器 为页面元素设置样式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选择器优先</a:t>
            </a:r>
            <a:r>
              <a:rPr lang="zh-CN" altLang="en-US" dirty="0"/>
              <a:t>级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84898548"/>
              </p:ext>
            </p:extLst>
          </p:nvPr>
        </p:nvGraphicFramePr>
        <p:xfrm>
          <a:off x="827584" y="1416928"/>
          <a:ext cx="7416824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1252"/>
                <a:gridCol w="3845572"/>
              </a:tblGrid>
              <a:tr h="442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选择器类型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权值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6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元素选择器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0,0,0,1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6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类选择器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0,0,1,0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6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伪类选择器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0,0,1,0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6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0,1,0,0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6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内联样式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1,0,0,0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683568" y="4869160"/>
            <a:ext cx="7776864" cy="864096"/>
          </a:xfrm>
          <a:prstGeom prst="roundRect">
            <a:avLst>
              <a:gd name="adj" fmla="val 6629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选择器的权值加到一起，大的优先；如果权值相同，后定义的优先 </a:t>
            </a:r>
          </a:p>
        </p:txBody>
      </p:sp>
    </p:spTree>
    <p:extLst>
      <p:ext uri="{BB962C8B-B14F-4D97-AF65-F5344CB8AC3E}">
        <p14:creationId xmlns:p14="http://schemas.microsoft.com/office/powerpoint/2010/main" val="38127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3285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尺寸与边框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34076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520768"/>
            <a:ext cx="769349" cy="894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尺寸与边框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436510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414910"/>
            <a:ext cx="769349" cy="2130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915899" y="13407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15899" y="18088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颜色单位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15899" y="43651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915899" y="482115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边框倒角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64968" y="2636912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尺寸属性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15899" y="26369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15899" y="31049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15899" y="35730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哪些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元素可以设置尺寸属性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1" idx="3"/>
            <a:endCxn id="16" idx="1"/>
          </p:cNvCxnSpPr>
          <p:nvPr/>
        </p:nvCxnSpPr>
        <p:spPr>
          <a:xfrm>
            <a:off x="2411760" y="2414910"/>
            <a:ext cx="753208" cy="402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915899" y="527720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边框阴影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15899" y="57332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轮廓</a:t>
            </a:r>
          </a:p>
        </p:txBody>
      </p:sp>
    </p:spTree>
    <p:extLst>
      <p:ext uri="{BB962C8B-B14F-4D97-AF65-F5344CB8AC3E}">
        <p14:creationId xmlns:p14="http://schemas.microsoft.com/office/powerpoint/2010/main" val="26745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查看如下代码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628800"/>
            <a:ext cx="78180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="silver" text="blue"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  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&lt;h2&gt;h2 text&lt;/h2&gt;    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color="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red" 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Some text here.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5119001"/>
            <a:ext cx="5380616" cy="707886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标记中的属性来定义样式，各元素对于样式的属性定义各不相同！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73908"/>
            <a:ext cx="33147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8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5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尺寸单位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041380"/>
          </a:xfrm>
        </p:spPr>
        <p:txBody>
          <a:bodyPr/>
          <a:lstStyle/>
          <a:p>
            <a:r>
              <a:rPr lang="en-US" altLang="zh-CN" dirty="0" smtClean="0"/>
              <a:t>%</a:t>
            </a:r>
            <a:r>
              <a:rPr lang="zh-CN" altLang="en-US" dirty="0" smtClean="0"/>
              <a:t>：百分比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：英寸</a:t>
            </a:r>
            <a:endParaRPr lang="en-US" altLang="zh-CN" dirty="0" smtClean="0"/>
          </a:p>
          <a:p>
            <a:r>
              <a:rPr lang="en-US" altLang="zh-CN" dirty="0" smtClean="0"/>
              <a:t>cm</a:t>
            </a:r>
            <a:r>
              <a:rPr lang="zh-CN" altLang="en-US" dirty="0" smtClean="0"/>
              <a:t>：厘米</a:t>
            </a:r>
            <a:endParaRPr lang="en-US" altLang="zh-CN" dirty="0" smtClean="0"/>
          </a:p>
          <a:p>
            <a:r>
              <a:rPr lang="en-US" altLang="zh-CN" dirty="0" smtClean="0"/>
              <a:t>mm</a:t>
            </a:r>
            <a:r>
              <a:rPr lang="zh-CN" altLang="en-US" dirty="0" smtClean="0"/>
              <a:t>：毫米</a:t>
            </a:r>
            <a:endParaRPr lang="en-US" altLang="zh-CN" dirty="0" smtClean="0"/>
          </a:p>
          <a:p>
            <a:r>
              <a:rPr lang="en-US" altLang="zh-CN" dirty="0" err="1" smtClean="0"/>
              <a:t>pt</a:t>
            </a:r>
            <a:r>
              <a:rPr lang="zh-CN" altLang="en-US" dirty="0" smtClean="0"/>
              <a:t>：磅</a:t>
            </a:r>
            <a:r>
              <a:rPr lang="en-US" altLang="zh-CN" dirty="0" smtClean="0"/>
              <a:t>(1pt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1/72</a:t>
            </a:r>
            <a:r>
              <a:rPr lang="zh-CN" altLang="en-US" dirty="0" smtClean="0"/>
              <a:t>英寸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px</a:t>
            </a:r>
            <a:r>
              <a:rPr lang="zh-CN" altLang="en-US" dirty="0" smtClean="0"/>
              <a:t>：像素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计算机屏幕上的一个点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err="1" smtClean="0"/>
              <a:t>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1em</a:t>
            </a:r>
            <a:r>
              <a:rPr lang="zh-CN" altLang="en-US" dirty="0" smtClean="0"/>
              <a:t>等于当前的字体尺寸，</a:t>
            </a:r>
            <a:r>
              <a:rPr lang="en-US" altLang="zh-CN" dirty="0" smtClean="0"/>
              <a:t>2em</a:t>
            </a:r>
            <a:r>
              <a:rPr lang="zh-CN" altLang="en-US" dirty="0" smtClean="0"/>
              <a:t>等于当前字体尺寸的</a:t>
            </a:r>
            <a:r>
              <a:rPr lang="zh-CN" altLang="en-US" dirty="0" smtClean="0"/>
              <a:t>两倍，</a:t>
            </a:r>
            <a:r>
              <a:rPr lang="zh-CN" altLang="en-US" dirty="0"/>
              <a:t>继承父级元素的字体大小</a:t>
            </a:r>
            <a:endParaRPr lang="en-US" altLang="zh-CN" dirty="0" smtClean="0"/>
          </a:p>
          <a:p>
            <a:r>
              <a:rPr lang="en-US" altLang="zh-CN" dirty="0" smtClean="0"/>
              <a:t>rem</a:t>
            </a:r>
            <a:r>
              <a:rPr lang="zh-CN" altLang="en-US" dirty="0" smtClean="0"/>
              <a:t>：与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类似，但是相对于根元素设置字体尺寸的倍数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4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尺寸单位（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7343" y="1300698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12445" y="1556792"/>
            <a:ext cx="5426193" cy="1800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{font-size:10pt;}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{font-size:2rem;}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{font-size:2em;}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3707159" y="2044668"/>
            <a:ext cx="1944961" cy="412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563888" y="2456892"/>
            <a:ext cx="2088232" cy="4680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5"/>
          <a:stretch/>
        </p:blipFill>
        <p:spPr bwMode="auto">
          <a:xfrm>
            <a:off x="5652120" y="970112"/>
            <a:ext cx="2680334" cy="553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432048" y="414908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&lt;body&gt;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bb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&lt;p&gt;cc&lt;p&gt;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&lt;/body&gt;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3225540" y="2821418"/>
            <a:ext cx="2426579" cy="14716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8358" y="3757139"/>
            <a:ext cx="211143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5643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4" grpId="0" animBg="1"/>
      <p:bldP spid="14" grpId="1" animBg="1"/>
      <p:bldP spid="17" grpId="0" animBg="1"/>
      <p:bldP spid="17" grpId="1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颜色单位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03790"/>
          </a:xfrm>
        </p:spPr>
        <p:txBody>
          <a:bodyPr/>
          <a:lstStyle/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x,x,x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RGB </a:t>
            </a:r>
            <a:r>
              <a:rPr lang="zh-CN" altLang="en-US" dirty="0" smtClean="0"/>
              <a:t>值，如 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(255,0,0)</a:t>
            </a:r>
          </a:p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x%,x%,x</a:t>
            </a:r>
            <a:r>
              <a:rPr lang="en-US" altLang="zh-CN" dirty="0" smtClean="0"/>
              <a:t>%)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RGB</a:t>
            </a:r>
            <a:r>
              <a:rPr lang="zh-CN" altLang="en-US" dirty="0" smtClean="0"/>
              <a:t>百分比值，如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(100%,0%,0%)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rrggbb</a:t>
            </a:r>
            <a:r>
              <a:rPr lang="zh-CN" altLang="en-US" dirty="0" smtClean="0"/>
              <a:t>：十六进制数，如</a:t>
            </a:r>
            <a:r>
              <a:rPr lang="en-US" altLang="zh-CN" dirty="0" smtClean="0"/>
              <a:t>#ff0000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：简写的十六进制数，如</a:t>
            </a:r>
            <a:r>
              <a:rPr lang="en-US" altLang="zh-CN" dirty="0" smtClean="0"/>
              <a:t>#f00</a:t>
            </a:r>
          </a:p>
          <a:p>
            <a:r>
              <a:rPr lang="zh-CN" altLang="en-US" dirty="0" smtClean="0"/>
              <a:t>表示颜色的英文单词，如 </a:t>
            </a:r>
            <a:r>
              <a:rPr lang="en-US" altLang="zh-CN" dirty="0" smtClean="0"/>
              <a:t>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尺寸属性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3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尺寸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87492"/>
          </a:xfrm>
        </p:spPr>
        <p:txBody>
          <a:bodyPr/>
          <a:lstStyle/>
          <a:p>
            <a:r>
              <a:rPr lang="zh-CN" altLang="en-US" dirty="0"/>
              <a:t>尺寸</a:t>
            </a:r>
            <a:r>
              <a:rPr lang="zh-CN" altLang="en-US" dirty="0" smtClean="0"/>
              <a:t>属性是用于设置元素</a:t>
            </a:r>
            <a:r>
              <a:rPr lang="zh-CN" altLang="en-US" dirty="0"/>
              <a:t>的</a:t>
            </a:r>
            <a:r>
              <a:rPr lang="zh-CN" altLang="en-US" dirty="0" smtClean="0"/>
              <a:t>宽度和高度</a:t>
            </a:r>
            <a:endParaRPr lang="en-US" altLang="zh-CN" dirty="0"/>
          </a:p>
          <a:p>
            <a:pPr lvl="1"/>
            <a:r>
              <a:rPr lang="zh-CN" altLang="en-US" dirty="0" smtClean="0"/>
              <a:t>单位</a:t>
            </a:r>
            <a:r>
              <a:rPr lang="zh-CN" altLang="en-US" dirty="0"/>
              <a:t>一般为像素或</a:t>
            </a:r>
            <a:r>
              <a:rPr lang="zh-CN" altLang="en-US" dirty="0" smtClean="0"/>
              <a:t>百分比</a:t>
            </a:r>
            <a:endParaRPr lang="zh-CN" altLang="en-US" dirty="0"/>
          </a:p>
          <a:p>
            <a:r>
              <a:rPr lang="zh-CN" altLang="en-US" dirty="0" smtClean="0"/>
              <a:t>宽度属性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width</a:t>
            </a:r>
            <a:endParaRPr lang="en-US" altLang="zh-CN" dirty="0"/>
          </a:p>
          <a:p>
            <a:pPr lvl="1"/>
            <a:r>
              <a:rPr lang="en-US" altLang="zh-CN" dirty="0" smtClean="0"/>
              <a:t>max-width</a:t>
            </a:r>
          </a:p>
          <a:p>
            <a:pPr lvl="1"/>
            <a:r>
              <a:rPr lang="en-US" altLang="zh-CN" dirty="0" smtClean="0"/>
              <a:t>min-width</a:t>
            </a:r>
          </a:p>
          <a:p>
            <a:r>
              <a:rPr lang="zh-CN" altLang="en-US" dirty="0" smtClean="0"/>
              <a:t>高度属性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height</a:t>
            </a:r>
          </a:p>
          <a:p>
            <a:pPr lvl="1"/>
            <a:r>
              <a:rPr lang="en-US" altLang="zh-CN" dirty="0" smtClean="0"/>
              <a:t>max-height</a:t>
            </a:r>
          </a:p>
          <a:p>
            <a:pPr lvl="1"/>
            <a:r>
              <a:rPr lang="en-US" altLang="zh-CN" dirty="0" smtClean="0"/>
              <a:t>min-height</a:t>
            </a:r>
          </a:p>
        </p:txBody>
      </p:sp>
    </p:spTree>
    <p:extLst>
      <p:ext uri="{BB962C8B-B14F-4D97-AF65-F5344CB8AC3E}">
        <p14:creationId xmlns:p14="http://schemas.microsoft.com/office/powerpoint/2010/main" val="28411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溢出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42892"/>
          </a:xfrm>
        </p:spPr>
        <p:txBody>
          <a:bodyPr/>
          <a:lstStyle/>
          <a:p>
            <a:r>
              <a:rPr lang="zh-CN" altLang="zh-CN" dirty="0"/>
              <a:t>使用尺寸属性控制框的大小时，如果内容所需的空间大于框本身的空间，会导致内容溢出</a:t>
            </a:r>
            <a:endParaRPr lang="en-US" altLang="zh-CN" dirty="0" smtClean="0"/>
          </a:p>
          <a:p>
            <a:r>
              <a:rPr lang="en-US" altLang="zh-CN" dirty="0" smtClean="0"/>
              <a:t>overflow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当内容溢出元素框时如何处理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visible</a:t>
            </a:r>
          </a:p>
          <a:p>
            <a:pPr lvl="1"/>
            <a:r>
              <a:rPr lang="en-US" altLang="zh-CN" dirty="0" smtClean="0"/>
              <a:t>hidden</a:t>
            </a:r>
          </a:p>
          <a:p>
            <a:pPr lvl="1"/>
            <a:r>
              <a:rPr lang="en-US" altLang="zh-CN" dirty="0" smtClean="0"/>
              <a:t>scroll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uto</a:t>
            </a:r>
          </a:p>
          <a:p>
            <a:r>
              <a:rPr lang="en-US" altLang="zh-CN" dirty="0" smtClean="0"/>
              <a:t>overflow-x</a:t>
            </a:r>
          </a:p>
          <a:p>
            <a:r>
              <a:rPr lang="en-US" altLang="zh-CN" dirty="0" smtClean="0"/>
              <a:t>overflow-y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75856" y="2708920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250262" y="3212976"/>
            <a:ext cx="5426193" cy="352839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width:130px;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height:50px;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border:1px solid black;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div.hidden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overflow:hidden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div.scroll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overflow:scroll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div.auto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overflow:auto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6048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溢出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187460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9552" y="1484784"/>
            <a:ext cx="6768752" cy="51125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默认为显示，即使超出尺寸，也显示全部内容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class="hidden"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文本内容超出尺寸时，隐藏文本不显示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class="scroll"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总显示滚动条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class="auto"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自动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：不超出不显示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class="auto"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自动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：文本内容超出尺寸时，显示滚动条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53606"/>
            <a:ext cx="2771800" cy="519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5011300" y="3969060"/>
            <a:ext cx="863299" cy="720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尺寸属性的使用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使用尺寸属性为页面元素设置样式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9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哪些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</a:t>
            </a:r>
            <a:r>
              <a:rPr lang="zh-CN" altLang="en-US" dirty="0"/>
              <a:t>可以设置尺寸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96451"/>
          </a:xfrm>
        </p:spPr>
        <p:txBody>
          <a:bodyPr/>
          <a:lstStyle/>
          <a:p>
            <a:r>
              <a:rPr lang="zh-CN" altLang="en-US" dirty="0" smtClean="0"/>
              <a:t>块级对象，如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p,</a:t>
            </a:r>
          </a:p>
          <a:p>
            <a:pPr lvl="1"/>
            <a:r>
              <a:rPr lang="en-US" altLang="zh-CN" dirty="0" smtClean="0"/>
              <a:t>div</a:t>
            </a:r>
          </a:p>
          <a:p>
            <a:pPr lvl="1"/>
            <a:r>
              <a:rPr lang="en-US" altLang="zh-CN" dirty="0" smtClean="0"/>
              <a:t>h1,h2,h3,h4,h5,h6</a:t>
            </a:r>
          </a:p>
          <a:p>
            <a:pPr lvl="1"/>
            <a:r>
              <a:rPr lang="en-US" altLang="zh-CN" dirty="0" err="1" smtClean="0"/>
              <a:t>ul,ol,li,dl,dt,dd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存在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属性的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table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3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的作用（续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576" y="836712"/>
            <a:ext cx="69127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&lt;head&gt;  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&lt;style type="text/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{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background-color:silver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{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background-color:orange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color:green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}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&lt;/head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07951" y="3650212"/>
            <a:ext cx="2916832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定义样式</a:t>
            </a:r>
          </a:p>
        </p:txBody>
      </p:sp>
    </p:spTree>
    <p:extLst>
      <p:ext uri="{BB962C8B-B14F-4D97-AF65-F5344CB8AC3E}">
        <p14:creationId xmlns:p14="http://schemas.microsoft.com/office/powerpoint/2010/main" val="31186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6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30581"/>
          </a:xfrm>
        </p:spPr>
        <p:txBody>
          <a:bodyPr/>
          <a:lstStyle/>
          <a:p>
            <a:r>
              <a:rPr lang="zh-CN" altLang="en-US" dirty="0" smtClean="0"/>
              <a:t>简写方式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 smtClean="0"/>
              <a:t>border:width</a:t>
            </a:r>
            <a:r>
              <a:rPr lang="en-US" altLang="zh-CN" dirty="0" smtClean="0"/>
              <a:t> style color;</a:t>
            </a:r>
          </a:p>
          <a:p>
            <a:r>
              <a:rPr lang="zh-CN" altLang="en-US" dirty="0" smtClean="0"/>
              <a:t>单边定义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border-left/right/top/</a:t>
            </a:r>
            <a:r>
              <a:rPr lang="en-US" altLang="zh-CN" dirty="0" err="1" smtClean="0"/>
              <a:t>bottom:width</a:t>
            </a:r>
            <a:r>
              <a:rPr lang="en-US" altLang="zh-CN" dirty="0" smtClean="0"/>
              <a:t> style color;</a:t>
            </a:r>
          </a:p>
          <a:p>
            <a:r>
              <a:rPr lang="en-US" altLang="zh-CN" dirty="0" smtClean="0"/>
              <a:t>border-width</a:t>
            </a:r>
          </a:p>
          <a:p>
            <a:pPr lvl="1"/>
            <a:r>
              <a:rPr lang="en-US" altLang="zh-CN" dirty="0" smtClean="0"/>
              <a:t>border-left/right/top/bottom-width</a:t>
            </a:r>
          </a:p>
          <a:p>
            <a:r>
              <a:rPr lang="en-US" altLang="zh-CN" dirty="0" smtClean="0"/>
              <a:t>border-style</a:t>
            </a:r>
          </a:p>
          <a:p>
            <a:pPr lvl="1"/>
            <a:r>
              <a:rPr lang="en-US" altLang="zh-CN" dirty="0" smtClean="0"/>
              <a:t>border-left/right/top/bottom-style</a:t>
            </a:r>
          </a:p>
          <a:p>
            <a:r>
              <a:rPr lang="en-US" altLang="zh-CN" dirty="0" smtClean="0"/>
              <a:t>border-color</a:t>
            </a:r>
          </a:p>
          <a:p>
            <a:pPr lvl="1"/>
            <a:r>
              <a:rPr lang="en-US" altLang="zh-CN" dirty="0" smtClean="0"/>
              <a:t>border-left/right/top/bottom-color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27584" y="6021288"/>
            <a:ext cx="818144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边框颜色，可设置为值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transparent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（用于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创建有宽度的不可见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6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边框倒角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96451"/>
          </a:xfrm>
        </p:spPr>
        <p:txBody>
          <a:bodyPr/>
          <a:lstStyle/>
          <a:p>
            <a:r>
              <a:rPr lang="en-US" altLang="zh-CN" dirty="0" smtClean="0"/>
              <a:t>border-radius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为简写属性，按顺时针顺序设置四个倒角</a:t>
            </a:r>
            <a:endParaRPr lang="en-US" altLang="zh-CN" dirty="0" smtClean="0"/>
          </a:p>
          <a:p>
            <a:pPr lvl="1"/>
            <a:r>
              <a:rPr lang="zh-CN" altLang="en-US" dirty="0"/>
              <a:t>取值</a:t>
            </a:r>
            <a:r>
              <a:rPr lang="zh-CN" altLang="en-US" dirty="0" smtClean="0"/>
              <a:t>为绝对值或者百分比</a:t>
            </a:r>
            <a:endParaRPr lang="en-US" altLang="zh-CN" dirty="0" smtClean="0"/>
          </a:p>
          <a:p>
            <a:r>
              <a:rPr lang="zh-CN" altLang="en-US" dirty="0" smtClean="0"/>
              <a:t>单独定义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border-top-left-radius</a:t>
            </a:r>
            <a:r>
              <a:rPr lang="zh-CN" altLang="en-US" dirty="0" smtClean="0"/>
              <a:t>：边框左上角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border-top-right-radius</a:t>
            </a:r>
            <a:r>
              <a:rPr lang="zh-CN" altLang="en-US" dirty="0" smtClean="0"/>
              <a:t>：边框右上角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border-bottom-left-radius</a:t>
            </a:r>
            <a:r>
              <a:rPr lang="zh-CN" altLang="en-US" dirty="0" smtClean="0"/>
              <a:t>：边框左下角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border-bottom-right-radius</a:t>
            </a:r>
            <a:r>
              <a:rPr lang="zh-CN" altLang="en-US" dirty="0" smtClean="0"/>
              <a:t>：边框右下角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5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边框倒角（续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3568" y="1628800"/>
            <a:ext cx="5184576" cy="460851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solid red;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width:200px;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#d1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border-radius:10px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15px 20px 25px;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#d2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border-radius:5px;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845156" y="1772816"/>
            <a:ext cx="3902070" cy="864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id="d2"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8692" y="1187460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1187460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88" y="3539766"/>
            <a:ext cx="3048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4838692" y="5085184"/>
            <a:ext cx="863299" cy="720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0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边框阴影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30690"/>
          </a:xfrm>
        </p:spPr>
        <p:txBody>
          <a:bodyPr/>
          <a:lstStyle/>
          <a:p>
            <a:r>
              <a:rPr lang="en-US" altLang="zh-CN" dirty="0" smtClean="0"/>
              <a:t>box-shadow</a:t>
            </a:r>
            <a:r>
              <a:rPr lang="zh-CN" altLang="en-US" dirty="0" smtClean="0"/>
              <a:t>：向方框添加一个或多个阴影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取值为多个属性值的列表</a:t>
            </a:r>
            <a:endParaRPr lang="en-US" altLang="zh-CN" dirty="0" smtClean="0"/>
          </a:p>
          <a:p>
            <a:r>
              <a:rPr lang="en-US" altLang="zh-CN" dirty="0" smtClean="0"/>
              <a:t>box-shadow: h-shadow v-shadow blur spread color inset;</a:t>
            </a:r>
          </a:p>
          <a:p>
            <a:r>
              <a:rPr lang="zh-CN" altLang="en-US" dirty="0" smtClean="0"/>
              <a:t>其中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h-shadow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必需</a:t>
            </a:r>
            <a:r>
              <a:rPr lang="zh-CN" altLang="en-US" dirty="0" smtClean="0"/>
              <a:t>，为</a:t>
            </a:r>
            <a:r>
              <a:rPr lang="zh-CN" altLang="zh-CN" dirty="0" smtClean="0"/>
              <a:t>水平阴影的位置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v-shadow</a:t>
            </a:r>
            <a:r>
              <a:rPr lang="zh-CN" altLang="en-US" dirty="0" smtClean="0"/>
              <a:t>：必需，为垂直阴影的位置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blur</a:t>
            </a:r>
            <a:r>
              <a:rPr lang="zh-CN" altLang="en-US" dirty="0" smtClean="0"/>
              <a:t>：可选，为模糊距离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spread</a:t>
            </a:r>
            <a:r>
              <a:rPr lang="zh-CN" altLang="en-US" dirty="0" smtClean="0"/>
              <a:t>：可选，为阴影的尺寸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color</a:t>
            </a:r>
            <a:r>
              <a:rPr lang="zh-CN" altLang="en-US" dirty="0" smtClean="0"/>
              <a:t>：可选，为阴影的颜色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inset</a:t>
            </a:r>
            <a:r>
              <a:rPr lang="zh-CN" altLang="en-US" dirty="0" smtClean="0"/>
              <a:t>：可选，将外部阴影 </a:t>
            </a:r>
            <a:r>
              <a:rPr lang="en-US" altLang="zh-CN" dirty="0" smtClean="0"/>
              <a:t>(outset) </a:t>
            </a:r>
            <a:r>
              <a:rPr lang="zh-CN" altLang="en-US" dirty="0" smtClean="0"/>
              <a:t>改为内部阴影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边框阴影（续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7544" y="1320840"/>
            <a:ext cx="5904656" cy="403244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solid red;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width:200px;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#d1 {box-shadow: 5px 15px;}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#d2 {box-shadow: 10px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#ccc;}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#d3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box-shadow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10px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5px  #000;}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#d4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box-shadow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10px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5px  10px #000;}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16016" y="1340768"/>
            <a:ext cx="3902070" cy="15121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id="d2"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id="d3"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id="d4"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8692" y="980728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1052736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999114" y="5353288"/>
            <a:ext cx="863299" cy="2359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92" y="2857820"/>
            <a:ext cx="2889904" cy="395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0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0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轮廓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20964"/>
          </a:xfrm>
        </p:spPr>
        <p:txBody>
          <a:bodyPr/>
          <a:lstStyle/>
          <a:p>
            <a:r>
              <a:rPr lang="zh-CN" altLang="zh-CN" dirty="0" smtClean="0"/>
              <a:t>轮廓（</a:t>
            </a:r>
            <a:r>
              <a:rPr lang="en-US" altLang="zh-CN" dirty="0" smtClean="0"/>
              <a:t>outline</a:t>
            </a:r>
            <a:r>
              <a:rPr lang="zh-CN" altLang="zh-CN" dirty="0" smtClean="0"/>
              <a:t>）是绘制于元素周围的一条线，位于边框边缘的外围，可起到突出元素的作用</a:t>
            </a:r>
            <a:endParaRPr lang="en-US" altLang="zh-CN" dirty="0" smtClean="0"/>
          </a:p>
          <a:p>
            <a:r>
              <a:rPr lang="zh-CN" altLang="en-US" dirty="0"/>
              <a:t>简写方式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err="1" smtClean="0"/>
              <a:t>outline:color</a:t>
            </a:r>
            <a:r>
              <a:rPr lang="en-US" altLang="zh-CN" dirty="0" smtClean="0"/>
              <a:t> style width;</a:t>
            </a:r>
            <a:endParaRPr lang="en-US" altLang="zh-CN" dirty="0"/>
          </a:p>
          <a:p>
            <a:r>
              <a:rPr lang="en-US" altLang="zh-CN" dirty="0" smtClean="0"/>
              <a:t>outline-width</a:t>
            </a:r>
            <a:r>
              <a:rPr lang="zh-CN" altLang="en-US" dirty="0" smtClean="0"/>
              <a:t>：轮廓的宽度</a:t>
            </a:r>
            <a:endParaRPr lang="en-US" altLang="zh-CN" dirty="0"/>
          </a:p>
          <a:p>
            <a:r>
              <a:rPr lang="en-US" altLang="zh-CN" dirty="0" err="1" smtClean="0"/>
              <a:t>oultine</a:t>
            </a:r>
            <a:r>
              <a:rPr lang="en-US" altLang="zh-CN" dirty="0" smtClean="0"/>
              <a:t>-style</a:t>
            </a:r>
            <a:r>
              <a:rPr lang="zh-CN" altLang="en-US" dirty="0" smtClean="0"/>
              <a:t>：轮廓的样式</a:t>
            </a:r>
            <a:endParaRPr lang="en-US" altLang="zh-CN" dirty="0" smtClean="0"/>
          </a:p>
          <a:p>
            <a:r>
              <a:rPr lang="en-US" altLang="zh-CN" dirty="0" smtClean="0"/>
              <a:t>outline-color</a:t>
            </a:r>
            <a:r>
              <a:rPr lang="zh-CN" altLang="en-US" dirty="0" smtClean="0"/>
              <a:t>：轮廓的颜色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6" r="86525" b="88084"/>
          <a:stretch/>
        </p:blipFill>
        <p:spPr bwMode="auto">
          <a:xfrm>
            <a:off x="5436096" y="2343552"/>
            <a:ext cx="31789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971600" y="5004116"/>
            <a:ext cx="2952328" cy="7920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 {outline:0; }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8344" r="86476" b="87593"/>
          <a:stretch/>
        </p:blipFill>
        <p:spPr bwMode="auto">
          <a:xfrm>
            <a:off x="5586636" y="5237936"/>
            <a:ext cx="3312368" cy="55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3923928" y="5400160"/>
            <a:ext cx="1346508" cy="3987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边框属性的使用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smtClean="0"/>
              <a:t>使用边框</a:t>
            </a:r>
            <a:r>
              <a:rPr lang="zh-CN" altLang="en-US" dirty="0" smtClean="0"/>
              <a:t>属性为页面元素设置样式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的作用（续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1582" y="4778877"/>
            <a:ext cx="5570617" cy="1242411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各元素使用统一的样式声明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且提高了样式的可重用性和可维护性！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1583" y="1277636"/>
            <a:ext cx="420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&lt;h2&gt;h2 text&lt;/h2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&lt;</a:t>
            </a:r>
            <a:r>
              <a:rPr lang="en-US" altLang="zh-CN" sz="2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    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Some text here.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641" y="1844824"/>
            <a:ext cx="33147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什么是 </a:t>
            </a:r>
            <a:r>
              <a:rPr lang="en-US" altLang="zh-CN" smtClean="0"/>
              <a:t>CSS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（</a:t>
            </a:r>
            <a:r>
              <a:rPr lang="zh-CN" altLang="zh-CN" dirty="0" smtClean="0"/>
              <a:t>Cascading Style Sheets</a:t>
            </a:r>
            <a:r>
              <a:rPr lang="zh-CN" altLang="en-US" dirty="0" smtClean="0"/>
              <a:t>）：层叠样式表，又叫级联样式表，简称样式表</a:t>
            </a:r>
          </a:p>
          <a:p>
            <a:r>
              <a:rPr lang="zh-CN" altLang="en-US" dirty="0" smtClean="0"/>
              <a:t>用于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文档中元素的样式定义</a:t>
            </a:r>
          </a:p>
          <a:p>
            <a:pPr lvl="1"/>
            <a:r>
              <a:rPr lang="zh-CN" altLang="zh-CN" dirty="0" smtClean="0"/>
              <a:t>实现了将内容与表现分离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提高代码的可重用性和可维护性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5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569660"/>
          </a:xfrm>
        </p:spPr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用于构建网页的结构</a:t>
            </a:r>
            <a:endParaRPr lang="en-US" altLang="zh-CN" dirty="0" smtClean="0"/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用于构建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元素的样式</a:t>
            </a:r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是页面的内容组成，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是页面的表现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43608" y="2780928"/>
            <a:ext cx="3816424" cy="3816424"/>
          </a:xfrm>
          <a:prstGeom prst="roundRect">
            <a:avLst>
              <a:gd name="adj" fmla="val 2883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font-size:14px;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text-align:center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1&lt;/p&gt;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2&lt;/p&gt;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3&lt;/p&gt;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419872" y="5733256"/>
            <a:ext cx="24482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222151" y="3874871"/>
            <a:ext cx="1790010" cy="46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1622" y="369485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8867" y="55485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9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9826</TotalTime>
  <Words>3534</Words>
  <Application>Microsoft Office PowerPoint</Application>
  <PresentationFormat>全屏显示(4:3)</PresentationFormat>
  <Paragraphs>775</Paragraphs>
  <Slides>68</Slides>
  <Notes>66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网页编程基础 CSS3基础</vt:lpstr>
      <vt:lpstr>PowerPoint 演示文稿</vt:lpstr>
      <vt:lpstr>PowerPoint 演示文稿</vt:lpstr>
      <vt:lpstr>CSS 概述</vt:lpstr>
      <vt:lpstr>CSS 的作用</vt:lpstr>
      <vt:lpstr>CSS 的作用（续1）</vt:lpstr>
      <vt:lpstr>CSS 的作用（续2）</vt:lpstr>
      <vt:lpstr>什么是 CSS</vt:lpstr>
      <vt:lpstr>CSS 与 HTML 之间的关系</vt:lpstr>
      <vt:lpstr>HTML 属性与 CSS 样式的使用原则</vt:lpstr>
      <vt:lpstr>使用 CSS 样式表</vt:lpstr>
      <vt:lpstr>使用 CSS 样式表的方式</vt:lpstr>
      <vt:lpstr>内联方式使用 CSS</vt:lpstr>
      <vt:lpstr>内部样式表</vt:lpstr>
      <vt:lpstr>内部样式表（续1）</vt:lpstr>
      <vt:lpstr>外部样式表</vt:lpstr>
      <vt:lpstr>外部样式表（续1）</vt:lpstr>
      <vt:lpstr>使用 CSS 样式</vt:lpstr>
      <vt:lpstr>PowerPoint 演示文稿</vt:lpstr>
      <vt:lpstr>CSS 语法规范</vt:lpstr>
      <vt:lpstr>CSS 语法规范总结</vt:lpstr>
      <vt:lpstr>CSS 样式表特征</vt:lpstr>
      <vt:lpstr>样式优先级</vt:lpstr>
      <vt:lpstr>测试 CSS 样式优先级</vt:lpstr>
      <vt:lpstr>!important 规则</vt:lpstr>
      <vt:lpstr>CSS 基础选择器</vt:lpstr>
      <vt:lpstr>通用选择器</vt:lpstr>
      <vt:lpstr>元素选择器</vt:lpstr>
      <vt:lpstr>CSS 选择器（1）</vt:lpstr>
      <vt:lpstr>类选择器</vt:lpstr>
      <vt:lpstr>类选择器（续1）</vt:lpstr>
      <vt:lpstr>类选择器（续2）</vt:lpstr>
      <vt:lpstr>类选择器（续3）</vt:lpstr>
      <vt:lpstr>CSS 选择器（2）</vt:lpstr>
      <vt:lpstr>id 选择器</vt:lpstr>
      <vt:lpstr>id 选择器（续1）</vt:lpstr>
      <vt:lpstr>群组选择器</vt:lpstr>
      <vt:lpstr>CSS 选择器（3）</vt:lpstr>
      <vt:lpstr>后代选择器</vt:lpstr>
      <vt:lpstr>子代选择器</vt:lpstr>
      <vt:lpstr>子代选择器（续1）</vt:lpstr>
      <vt:lpstr>CSS 选择器（4）</vt:lpstr>
      <vt:lpstr>伪类选择器</vt:lpstr>
      <vt:lpstr>伪类选择器（续1）</vt:lpstr>
      <vt:lpstr>伪类选择器（续2）</vt:lpstr>
      <vt:lpstr>伪类选择器（续3）</vt:lpstr>
      <vt:lpstr>CSS 选择器（5）</vt:lpstr>
      <vt:lpstr>选择器优先级</vt:lpstr>
      <vt:lpstr>PowerPoint 演示文稿</vt:lpstr>
      <vt:lpstr>CSS 单位</vt:lpstr>
      <vt:lpstr>尺寸单位</vt:lpstr>
      <vt:lpstr>尺寸单位（续1）</vt:lpstr>
      <vt:lpstr>颜色单位</vt:lpstr>
      <vt:lpstr>尺寸属性</vt:lpstr>
      <vt:lpstr>尺寸</vt:lpstr>
      <vt:lpstr>溢出</vt:lpstr>
      <vt:lpstr>溢出（续1）</vt:lpstr>
      <vt:lpstr>尺寸属性的使用</vt:lpstr>
      <vt:lpstr>哪些 HTML 元素可以设置尺寸属性</vt:lpstr>
      <vt:lpstr>边框属性</vt:lpstr>
      <vt:lpstr>边框</vt:lpstr>
      <vt:lpstr>边框倒角</vt:lpstr>
      <vt:lpstr>边框倒角（续1）</vt:lpstr>
      <vt:lpstr>边框阴影</vt:lpstr>
      <vt:lpstr>边框阴影（续1）</vt:lpstr>
      <vt:lpstr>轮廓</vt:lpstr>
      <vt:lpstr>边框属性的使用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李大神仙</dc:creator>
  <cp:lastModifiedBy>ppmmjjyy</cp:lastModifiedBy>
  <cp:revision>1970</cp:revision>
  <dcterms:modified xsi:type="dcterms:W3CDTF">2016-12-14T07:06:05Z</dcterms:modified>
</cp:coreProperties>
</file>