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53" r:id="rId3"/>
    <p:sldId id="588" r:id="rId4"/>
    <p:sldId id="587" r:id="rId5"/>
    <p:sldId id="589" r:id="rId6"/>
    <p:sldId id="634" r:id="rId7"/>
    <p:sldId id="633" r:id="rId8"/>
    <p:sldId id="635" r:id="rId9"/>
    <p:sldId id="590" r:id="rId10"/>
    <p:sldId id="636" r:id="rId11"/>
    <p:sldId id="637" r:id="rId12"/>
    <p:sldId id="592" r:id="rId13"/>
    <p:sldId id="489" r:id="rId14"/>
    <p:sldId id="639" r:id="rId15"/>
    <p:sldId id="591" r:id="rId16"/>
    <p:sldId id="593" r:id="rId17"/>
    <p:sldId id="640" r:id="rId18"/>
    <p:sldId id="594" r:id="rId19"/>
    <p:sldId id="641" r:id="rId20"/>
    <p:sldId id="596" r:id="rId21"/>
    <p:sldId id="604" r:id="rId22"/>
    <p:sldId id="605" r:id="rId23"/>
    <p:sldId id="606" r:id="rId24"/>
    <p:sldId id="615" r:id="rId25"/>
    <p:sldId id="607" r:id="rId26"/>
    <p:sldId id="608" r:id="rId27"/>
    <p:sldId id="642" r:id="rId28"/>
    <p:sldId id="609" r:id="rId29"/>
    <p:sldId id="614" r:id="rId30"/>
    <p:sldId id="610" r:id="rId31"/>
    <p:sldId id="626" r:id="rId32"/>
    <p:sldId id="611" r:id="rId33"/>
    <p:sldId id="612" r:id="rId34"/>
    <p:sldId id="613" r:id="rId35"/>
    <p:sldId id="657" r:id="rId36"/>
    <p:sldId id="658" r:id="rId37"/>
    <p:sldId id="659" r:id="rId38"/>
    <p:sldId id="660" r:id="rId39"/>
    <p:sldId id="661" r:id="rId40"/>
    <p:sldId id="662" r:id="rId41"/>
    <p:sldId id="663" r:id="rId42"/>
    <p:sldId id="664" r:id="rId43"/>
    <p:sldId id="665" r:id="rId44"/>
    <p:sldId id="666" r:id="rId45"/>
    <p:sldId id="667" r:id="rId46"/>
    <p:sldId id="475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F26"/>
    <a:srgbClr val="231F20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0055" autoAdjust="0"/>
  </p:normalViewPr>
  <p:slideViewPr>
    <p:cSldViewPr>
      <p:cViewPr>
        <p:scale>
          <a:sx n="66" d="100"/>
          <a:sy n="66" d="100"/>
        </p:scale>
        <p:origin x="-144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t>2015/5/6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2015/5/6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图像和链接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0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图像格式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54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图像元素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54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链接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7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链接元素 </a:t>
            </a:r>
            <a:r>
              <a:rPr lang="en-US" altLang="zh-CN" dirty="0" smtClean="0"/>
              <a:t>&lt;a&gt;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74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链接的表现形式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40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锚点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25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锚点（续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25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表格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57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表格的作用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65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表格的作用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使用表格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57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创建表格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97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表格的常用属性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98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表格的常用属性（续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98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表格标题 </a:t>
            </a:r>
            <a:r>
              <a:rPr lang="en-US" altLang="zh-CN" dirty="0" smtClean="0"/>
              <a:t>&lt;caption&gt;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68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表格的复杂应用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65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行分组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40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行分组（续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4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06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不规则表格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211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表格的嵌套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090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列表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列表的作用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090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列表的作用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2346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有序列表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2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有序列表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21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无序列表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7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目录结构（续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805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无序列表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705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列表嵌套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692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定义列表 </a:t>
            </a:r>
            <a:r>
              <a:rPr lang="en-US" altLang="zh-CN" dirty="0" smtClean="0"/>
              <a:t>&lt;dl&gt;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692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06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绝对路径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06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相对路径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80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相对路径（续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80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相对路径（续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3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8580" y="227139"/>
            <a:ext cx="6104624" cy="681413"/>
          </a:xfrm>
        </p:spPr>
        <p:txBody>
          <a:bodyPr/>
          <a:lstStyle>
            <a:lvl1pPr algn="r">
              <a:defRPr sz="2800">
                <a:latin typeface="Consolas" pitchFamily="49" charset="0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936" indent="-450936">
              <a:spcBef>
                <a:spcPts val="592"/>
              </a:spcBef>
              <a:spcAft>
                <a:spcPts val="592"/>
              </a:spcAft>
              <a:buFont typeface="黑体" pitchFamily="49" charset="-122"/>
              <a:buChar char="&gt;"/>
              <a:defRPr sz="2400" b="0">
                <a:latin typeface="Consolas" pitchFamily="49" charset="0"/>
                <a:ea typeface="黑体" pitchFamily="49" charset="-122"/>
              </a:defRPr>
            </a:lvl1pPr>
            <a:lvl2pPr marL="679536" indent="-450936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200" b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黑体" pitchFamily="49" charset="-122"/>
              </a:defRPr>
            </a:lvl2pPr>
            <a:lvl3pPr>
              <a:buFont typeface="华文细黑" pitchFamily="2" charset="-122"/>
              <a:buChar char="‐"/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buFont typeface="Consolas" pitchFamily="49" charset="0"/>
              <a:buChar char="−"/>
              <a:defRPr lang="zh-CN" altLang="en-US" sz="2200" b="0" dirty="0" smtClean="0">
                <a:solidFill>
                  <a:schemeClr val="accent6">
                    <a:lumMod val="25000"/>
                  </a:schemeClr>
                </a:solidFill>
                <a:latin typeface="Consolas" pitchFamily="49" charset="0"/>
                <a:ea typeface="楷体" pitchFamily="49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49227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案例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92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讲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解</a:t>
            </a:r>
            <a:endParaRPr lang="zh-CN" altLang="en-US" sz="1200" b="1" dirty="0">
              <a:solidFill>
                <a:srgbClr val="F9FAFB"/>
              </a:solidFill>
            </a:endParaRP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189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3" r:id="rId12"/>
    <p:sldLayoutId id="2147483734" r:id="rId13"/>
    <p:sldLayoutId id="2147483735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088879"/>
            <a:ext cx="9439129" cy="1470025"/>
          </a:xfrm>
        </p:spPr>
        <p:txBody>
          <a:bodyPr/>
          <a:lstStyle/>
          <a:p>
            <a:r>
              <a:rPr lang="zh-CN" altLang="en-US" dirty="0" smtClean="0"/>
              <a:t>网页编程基础 </a:t>
            </a:r>
            <a:r>
              <a:rPr kumimoji="1" lang="en-US" altLang="zh-CN" dirty="0" smtClean="0">
                <a:solidFill>
                  <a:srgbClr val="DC1F26"/>
                </a:solidFill>
              </a:rPr>
              <a:t>HTML5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WebBasic</a:t>
            </a:r>
            <a:r>
              <a:rPr lang="en-US" altLang="zh-CN" dirty="0" smtClean="0"/>
              <a:t> HTML5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Unit02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相对路径（续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>
            <a:off x="3606444" y="4965016"/>
            <a:ext cx="203843" cy="58975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802175" y="5554775"/>
            <a:ext cx="2016224" cy="400110"/>
          </a:xfrm>
          <a:prstGeom prst="rect">
            <a:avLst/>
          </a:prstGeom>
          <a:solidFill>
            <a:srgbClr val="DC1F2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表示下一级目录</a:t>
            </a:r>
            <a:endParaRPr lang="zh-CN" altLang="en-US" sz="20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23180" y="1287686"/>
            <a:ext cx="7674692" cy="2911632"/>
            <a:chOff x="1279332" y="2743830"/>
            <a:chExt cx="7674692" cy="2911632"/>
          </a:xfrm>
        </p:grpSpPr>
        <p:grpSp>
          <p:nvGrpSpPr>
            <p:cNvPr id="27" name="组合 26"/>
            <p:cNvGrpSpPr/>
            <p:nvPr/>
          </p:nvGrpSpPr>
          <p:grpSpPr>
            <a:xfrm>
              <a:off x="2267744" y="2743830"/>
              <a:ext cx="5904656" cy="901193"/>
              <a:chOff x="1979712" y="2887847"/>
              <a:chExt cx="5904656" cy="901193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5128500" y="2887847"/>
                <a:ext cx="216024" cy="28803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1979712" y="3356992"/>
                <a:ext cx="0" cy="43204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1979712" y="3356992"/>
                <a:ext cx="590465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364088" y="3356992"/>
                <a:ext cx="0" cy="43204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矩形 27"/>
            <p:cNvSpPr/>
            <p:nvPr/>
          </p:nvSpPr>
          <p:spPr>
            <a:xfrm>
              <a:off x="1583668" y="3645023"/>
              <a:ext cx="1368152" cy="576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download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68044" y="3645023"/>
              <a:ext cx="1368152" cy="576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images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652120" y="4221088"/>
              <a:ext cx="0" cy="4320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166017" y="4709254"/>
              <a:ext cx="0" cy="4320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166017" y="4709254"/>
              <a:ext cx="338437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7550393" y="4709254"/>
              <a:ext cx="0" cy="4320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267744" y="4260371"/>
              <a:ext cx="0" cy="4320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279332" y="4771970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htmlday01.zip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84816" y="5166318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banner.jpg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12328" y="5193797"/>
              <a:ext cx="1659429" cy="4616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lt1"/>
                  </a:solidFill>
                  <a:latin typeface="Courier New" pitchFamily="49" charset="0"/>
                  <a:cs typeface="Courier New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dirty="0"/>
                <a:t>logo.png</a:t>
              </a:r>
              <a:endParaRPr lang="zh-CN" altLang="en-US" dirty="0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8176890" y="3212975"/>
              <a:ext cx="0" cy="4320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390776" y="3645023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index.html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4" name="圆角矩形 43"/>
          <p:cNvSpPr/>
          <p:nvPr/>
        </p:nvSpPr>
        <p:spPr>
          <a:xfrm>
            <a:off x="859282" y="4521627"/>
            <a:ext cx="6485026" cy="443389"/>
          </a:xfrm>
          <a:prstGeom prst="roundRect">
            <a:avLst>
              <a:gd name="adj" fmla="val 5295"/>
            </a:avLst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="images/logo.png" alt=""/&gt;</a:t>
            </a:r>
            <a:endParaRPr lang="zh-CN" altLang="en-US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780055" y="2175299"/>
            <a:ext cx="1655271" cy="461613"/>
          </a:xfrm>
          <a:prstGeom prst="round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7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相对路径（续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08509" y="4899169"/>
            <a:ext cx="6485026" cy="443389"/>
          </a:xfrm>
          <a:prstGeom prst="roundRect">
            <a:avLst>
              <a:gd name="adj" fmla="val 5295"/>
            </a:avLst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="../logo.png" alt=""/&gt;</a:t>
            </a:r>
            <a:endParaRPr lang="zh-CN" altLang="en-US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607295"/>
            <a:ext cx="1659429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logo.png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439652" y="1700808"/>
            <a:ext cx="3384376" cy="879617"/>
            <a:chOff x="1979712" y="2909423"/>
            <a:chExt cx="3384376" cy="87961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554106" y="2909423"/>
              <a:ext cx="216024" cy="28803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979712" y="3356992"/>
              <a:ext cx="0" cy="4320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979712" y="3356992"/>
              <a:ext cx="336481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364088" y="3356992"/>
              <a:ext cx="0" cy="4320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4139952" y="2580425"/>
            <a:ext cx="1368152" cy="57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articles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824028" y="3156490"/>
            <a:ext cx="0" cy="4320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337925" y="3644656"/>
            <a:ext cx="0" cy="4320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337925" y="3644656"/>
            <a:ext cx="33843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2301" y="3644656"/>
            <a:ext cx="0" cy="4320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6724" y="410172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index.html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792" y="412919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china.html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710712" y="4055579"/>
            <a:ext cx="1655271" cy="461613"/>
          </a:xfrm>
          <a:prstGeom prst="round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3936109" y="5365126"/>
            <a:ext cx="203843" cy="58975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31840" y="5954885"/>
            <a:ext cx="2016224" cy="400110"/>
          </a:xfrm>
          <a:prstGeom prst="rect">
            <a:avLst/>
          </a:prstGeom>
          <a:solidFill>
            <a:srgbClr val="DC1F2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表示上一级目录</a:t>
            </a:r>
          </a:p>
        </p:txBody>
      </p:sp>
    </p:spTree>
    <p:extLst>
      <p:ext uri="{BB962C8B-B14F-4D97-AF65-F5344CB8AC3E}">
        <p14:creationId xmlns:p14="http://schemas.microsoft.com/office/powerpoint/2010/main" val="271288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9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图像格式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262979"/>
          </a:xfrm>
        </p:spPr>
        <p:txBody>
          <a:bodyPr/>
          <a:lstStyle/>
          <a:p>
            <a:r>
              <a:rPr lang="zh-CN" altLang="zh-CN" dirty="0"/>
              <a:t>JPEG(</a:t>
            </a:r>
            <a:r>
              <a:rPr lang="zh-CN" altLang="en-US" dirty="0"/>
              <a:t>图形图像联合专家组， </a:t>
            </a:r>
            <a:r>
              <a:rPr lang="zh-CN" altLang="zh-CN" dirty="0"/>
              <a:t>Joint Photopraphic Experts Group)</a:t>
            </a:r>
            <a:endParaRPr lang="en-US" altLang="zh-CN" dirty="0"/>
          </a:p>
          <a:p>
            <a:pPr lvl="1"/>
            <a:r>
              <a:rPr lang="zh-CN" altLang="en-US" dirty="0"/>
              <a:t>采用有损压缩算法，压缩比较大</a:t>
            </a:r>
          </a:p>
          <a:p>
            <a:r>
              <a:rPr lang="zh-CN" altLang="zh-CN" dirty="0"/>
              <a:t>GIF(</a:t>
            </a:r>
            <a:r>
              <a:rPr lang="zh-CN" altLang="en-US" dirty="0"/>
              <a:t>图形接口格式</a:t>
            </a:r>
            <a:r>
              <a:rPr lang="zh-CN" altLang="zh-CN" dirty="0"/>
              <a:t>,Graphics Interface Format)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zh-CN" dirty="0"/>
              <a:t>256</a:t>
            </a:r>
            <a:r>
              <a:rPr lang="zh-CN" altLang="en-US" dirty="0"/>
              <a:t>色的方法来压缩图像，色彩会有较大的失真</a:t>
            </a:r>
          </a:p>
          <a:p>
            <a:pPr lvl="1"/>
            <a:r>
              <a:rPr lang="zh-CN" altLang="en-US" dirty="0"/>
              <a:t>主要用于线条为主的图像，或者图像面幅很小时，另外</a:t>
            </a:r>
            <a:r>
              <a:rPr lang="zh-CN" altLang="zh-CN" dirty="0"/>
              <a:t>GIF</a:t>
            </a:r>
            <a:r>
              <a:rPr lang="zh-CN" altLang="en-US" dirty="0"/>
              <a:t>支持动画和透明图像</a:t>
            </a:r>
          </a:p>
          <a:p>
            <a:r>
              <a:rPr lang="zh-CN" altLang="zh-CN" dirty="0"/>
              <a:t>PNG(</a:t>
            </a:r>
            <a:r>
              <a:rPr lang="zh-CN" altLang="en-US" dirty="0"/>
              <a:t>可移植网络图形</a:t>
            </a:r>
            <a:r>
              <a:rPr lang="zh-CN" altLang="zh-CN" dirty="0"/>
              <a:t>, Portable Network Graphic)</a:t>
            </a:r>
            <a:endParaRPr lang="en-US" altLang="zh-CN" dirty="0"/>
          </a:p>
          <a:p>
            <a:pPr lvl="1"/>
            <a:r>
              <a:rPr lang="zh-CN" altLang="en-US" dirty="0"/>
              <a:t>采用无损</a:t>
            </a:r>
            <a:r>
              <a:rPr lang="zh-CN" altLang="en-US" dirty="0" smtClean="0"/>
              <a:t>压缩，有</a:t>
            </a:r>
            <a:r>
              <a:rPr lang="en-US" altLang="zh-CN" dirty="0"/>
              <a:t>8</a:t>
            </a:r>
            <a:r>
              <a:rPr lang="zh-CN" altLang="en-US" dirty="0"/>
              <a:t>位、</a:t>
            </a:r>
            <a:r>
              <a:rPr lang="en-US" altLang="zh-CN" dirty="0"/>
              <a:t>24</a:t>
            </a:r>
            <a:r>
              <a:rPr lang="zh-CN" altLang="en-US" dirty="0"/>
              <a:t>位、</a:t>
            </a:r>
            <a:r>
              <a:rPr lang="en-US" altLang="zh-CN" dirty="0"/>
              <a:t>32</a:t>
            </a:r>
            <a:r>
              <a:rPr lang="zh-CN" altLang="en-US" dirty="0"/>
              <a:t>位三种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透明色</a:t>
            </a:r>
            <a:r>
              <a:rPr lang="en-US" altLang="zh-CN" dirty="0"/>
              <a:t>(PNG24</a:t>
            </a:r>
            <a:r>
              <a:rPr lang="zh-CN" altLang="en-US" dirty="0"/>
              <a:t>位不支持</a:t>
            </a:r>
            <a:r>
              <a:rPr lang="en-US" altLang="zh-CN" dirty="0"/>
              <a:t>)</a:t>
            </a:r>
            <a:r>
              <a:rPr lang="zh-CN" altLang="en-US" dirty="0"/>
              <a:t>，但不支持</a:t>
            </a:r>
            <a:r>
              <a:rPr lang="zh-CN" altLang="en-US" dirty="0" smtClean="0"/>
              <a:t>动画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</a:t>
            </a:r>
            <a:r>
              <a:rPr lang="zh-CN" altLang="en-US" dirty="0"/>
              <a:t>颜色可达</a:t>
            </a:r>
            <a:r>
              <a:rPr lang="en-US" altLang="zh-CN" dirty="0"/>
              <a:t>1670</a:t>
            </a:r>
            <a:r>
              <a:rPr lang="zh-CN" altLang="en-US" dirty="0"/>
              <a:t>万</a:t>
            </a:r>
            <a:r>
              <a:rPr lang="zh-CN" altLang="en-US" dirty="0" smtClean="0"/>
              <a:t>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4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图像元素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523127"/>
          </a:xfrm>
        </p:spPr>
        <p:txBody>
          <a:bodyPr/>
          <a:lstStyle/>
          <a:p>
            <a:r>
              <a:rPr lang="zh-CN" altLang="zh-CN" dirty="0"/>
              <a:t>使用 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 </a:t>
            </a:r>
            <a:r>
              <a:rPr lang="zh-CN" altLang="zh-CN" dirty="0"/>
              <a:t>元素</a:t>
            </a:r>
            <a:r>
              <a:rPr lang="zh-CN" altLang="en-US" dirty="0"/>
              <a:t>将图像添加到页面</a:t>
            </a:r>
            <a:endParaRPr lang="en-US" altLang="zh-CN" dirty="0"/>
          </a:p>
          <a:p>
            <a:pPr lvl="1"/>
            <a:r>
              <a:rPr lang="zh-CN" altLang="en-US" dirty="0"/>
              <a:t>空标记</a:t>
            </a:r>
            <a:endParaRPr lang="en-US" altLang="zh-CN" dirty="0"/>
          </a:p>
          <a:p>
            <a:r>
              <a:rPr lang="zh-CN" altLang="en-US" dirty="0"/>
              <a:t>必须属性：</a:t>
            </a:r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zh-CN" altLang="en-US" dirty="0"/>
              <a:t>常用属性：</a:t>
            </a:r>
            <a:r>
              <a:rPr lang="en-US" altLang="zh-CN" dirty="0"/>
              <a:t>width</a:t>
            </a:r>
            <a:r>
              <a:rPr lang="zh-CN" altLang="en-US" dirty="0"/>
              <a:t>、</a:t>
            </a:r>
            <a:r>
              <a:rPr lang="en-US" altLang="zh-CN" dirty="0"/>
              <a:t>height</a:t>
            </a:r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24619" y="3356992"/>
            <a:ext cx="6643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width="100" 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="image/rose.jpg"  /&gt;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1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</a:p>
        </p:txBody>
      </p:sp>
    </p:spTree>
    <p:extLst>
      <p:ext uri="{BB962C8B-B14F-4D97-AF65-F5344CB8AC3E}">
        <p14:creationId xmlns:p14="http://schemas.microsoft.com/office/powerpoint/2010/main" val="10286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链接元素 </a:t>
            </a:r>
            <a:r>
              <a:rPr lang="en-US" altLang="zh-CN" dirty="0" smtClean="0"/>
              <a:t>&lt;a&gt;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74524"/>
          </a:xfrm>
        </p:spPr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&lt;a&gt; </a:t>
            </a:r>
            <a:r>
              <a:rPr lang="zh-CN" altLang="zh-CN" dirty="0" smtClean="0"/>
              <a:t>元素创建一个超级链接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语法如下：</a:t>
            </a:r>
          </a:p>
          <a:p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="" target=""&gt;</a:t>
            </a:r>
            <a:r>
              <a:rPr lang="zh-CN" altLang="zh-CN" dirty="0" smtClean="0"/>
              <a:t>文本</a:t>
            </a:r>
            <a:r>
              <a:rPr lang="en-US" altLang="zh-CN" dirty="0" smtClean="0"/>
              <a:t>&lt;/a&gt;</a:t>
            </a:r>
            <a:endParaRPr lang="zh-CN" altLang="zh-CN" dirty="0" smtClean="0"/>
          </a:p>
          <a:p>
            <a:pPr lvl="1"/>
            <a:r>
              <a:rPr lang="en-US" altLang="zh-CN" dirty="0" err="1" smtClean="0"/>
              <a:t>href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属性：链接 </a:t>
            </a:r>
            <a:r>
              <a:rPr lang="en-US" altLang="zh-CN" dirty="0" smtClean="0"/>
              <a:t>URL</a:t>
            </a:r>
          </a:p>
          <a:p>
            <a:pPr lvl="1"/>
            <a:r>
              <a:rPr lang="en-US" altLang="zh-CN" dirty="0" smtClean="0"/>
              <a:t>target </a:t>
            </a:r>
            <a:r>
              <a:rPr lang="zh-CN" altLang="en-US" dirty="0" smtClean="0"/>
              <a:t>属性：目标，可取值为 </a:t>
            </a:r>
            <a:r>
              <a:rPr lang="en-US" altLang="zh-CN" dirty="0" smtClean="0"/>
              <a:t>_blank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_self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 </a:t>
            </a:r>
            <a:r>
              <a:rPr lang="zh-CN" altLang="en-US" dirty="0" smtClean="0"/>
              <a:t>属性：锚点名称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3608188"/>
            <a:ext cx="8460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="http://www.google.com.hk"&gt;To Google&lt;/a&gt;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="teacher/teacher.asp" target="_blank"&gt;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To other page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843808" y="5392931"/>
            <a:ext cx="847880" cy="4087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488136"/>
            <a:ext cx="2198972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7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链接的表现形式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</p:spPr>
        <p:txBody>
          <a:bodyPr/>
          <a:lstStyle/>
          <a:p>
            <a:r>
              <a:rPr lang="zh-CN" altLang="en-US" dirty="0" smtClean="0"/>
              <a:t>目标文档为下载资源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电子邮件链接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返回页面顶部的空链接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链接到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40167" y="1628800"/>
            <a:ext cx="5472608" cy="447556"/>
          </a:xfrm>
          <a:prstGeom prst="roundRect">
            <a:avLst>
              <a:gd name="adj" fmla="val 7822"/>
            </a:avLst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="DAY02.zip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</a:t>
            </a:r>
            <a:endParaRPr lang="zh-CN" altLang="en-US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51072" y="2532481"/>
            <a:ext cx="7797392" cy="451723"/>
          </a:xfrm>
          <a:prstGeom prst="roundRect">
            <a:avLst>
              <a:gd name="adj" fmla="val 8863"/>
            </a:avLst>
          </a:prstGeom>
        </p:spPr>
        <p:txBody>
          <a:bodyPr wrap="square">
            <a:spAutoFit/>
          </a:bodyPr>
          <a:lstStyle/>
          <a:p>
            <a:r>
              <a:rPr lang="pt-BR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href="mailto:tarena@tarena.com.cn"&gt;</a:t>
            </a:r>
            <a:r>
              <a:rPr lang="zh-CN" altLang="pt-BR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</a:t>
            </a:r>
            <a:r>
              <a:rPr lang="zh-CN" altLang="en-US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pt-BR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</a:t>
            </a:r>
            <a:endParaRPr lang="zh-CN" altLang="en-US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5869" y="3717032"/>
            <a:ext cx="56043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="#"&gt;...&lt;/a&gt;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60588" y="4673208"/>
            <a:ext cx="7632848" cy="430887"/>
          </a:xfrm>
          <a:prstGeom prst="roundRect">
            <a:avLst>
              <a:gd name="adj" fmla="val 799"/>
            </a:avLst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…"&gt;JS </a:t>
            </a:r>
            <a:r>
              <a:rPr lang="zh-CN" altLang="en-US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a&gt;</a:t>
            </a:r>
            <a:endParaRPr lang="zh-CN" altLang="en-US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2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锚点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948499"/>
          </a:xfrm>
        </p:spPr>
        <p:txBody>
          <a:bodyPr/>
          <a:lstStyle/>
          <a:p>
            <a:r>
              <a:rPr lang="zh-CN" altLang="en-US" dirty="0" smtClean="0"/>
              <a:t>锚点是文档中某行的一个记号</a:t>
            </a:r>
          </a:p>
          <a:p>
            <a:pPr lvl="1"/>
            <a:r>
              <a:rPr lang="zh-CN" altLang="en-US" dirty="0" smtClean="0"/>
              <a:t>用于链接到文档中的某个位置</a:t>
            </a:r>
          </a:p>
          <a:p>
            <a:r>
              <a:rPr lang="zh-CN" altLang="en-US" dirty="0" smtClean="0"/>
              <a:t>使用方式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、定义锚点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、链接到锚点：在锚点名前加上</a:t>
            </a:r>
            <a:r>
              <a:rPr lang="zh-CN" altLang="zh-CN" dirty="0" smtClean="0"/>
              <a:t>#</a:t>
            </a:r>
            <a:endParaRPr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1043608" y="3068960"/>
            <a:ext cx="6480720" cy="451723"/>
          </a:xfrm>
          <a:prstGeom prst="roundRect">
            <a:avLst>
              <a:gd name="adj" fmla="val 8863"/>
            </a:avLst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name=”anchorname1”&gt;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锚点一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</a:t>
            </a:r>
            <a:r>
              <a:rPr lang="zh-CN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43608" y="4005064"/>
            <a:ext cx="6480720" cy="451723"/>
          </a:xfrm>
          <a:prstGeom prst="roundRect">
            <a:avLst>
              <a:gd name="adj" fmla="val 8863"/>
            </a:avLst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="#anchorname1"&gt;...&lt;/a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43739" y="4456787"/>
            <a:ext cx="4198585" cy="400110"/>
          </a:xfrm>
          <a:prstGeom prst="rect">
            <a:avLst/>
          </a:prstGeom>
          <a:solidFill>
            <a:srgbClr val="DC1F2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5720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如果文本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图像与锚点存在同一页面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67701" y="5085184"/>
            <a:ext cx="6480720" cy="451723"/>
          </a:xfrm>
          <a:prstGeom prst="roundRect">
            <a:avLst>
              <a:gd name="adj" fmla="val 8863"/>
            </a:avLst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URL#anchorname1"&gt;...&lt;/a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3739" y="5517232"/>
            <a:ext cx="4198585" cy="369332"/>
          </a:xfrm>
          <a:prstGeom prst="rect">
            <a:avLst/>
          </a:prstGeom>
          <a:solidFill>
            <a:srgbClr val="DC1F2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如果文本</a:t>
            </a:r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图像与锚点存在不同页面</a:t>
            </a:r>
            <a:endParaRPr lang="en-US" altLang="zh-CN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89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锚点（续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4932" y="1988840"/>
            <a:ext cx="64388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name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="here"&gt;&lt;/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a&gt;</a:t>
            </a:r>
            <a:endParaRPr lang="zh-CN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/&gt;&lt;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/&gt;&lt;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/&gt;&lt;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="#here"&gt;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to top&lt;/a&gt;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0643" y="2018874"/>
            <a:ext cx="2458974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定义锚点</a:t>
            </a:r>
          </a:p>
        </p:txBody>
      </p:sp>
      <p:sp>
        <p:nvSpPr>
          <p:cNvPr id="10" name="矩形 9"/>
          <p:cNvSpPr/>
          <p:nvPr/>
        </p:nvSpPr>
        <p:spPr>
          <a:xfrm>
            <a:off x="3923928" y="4349135"/>
            <a:ext cx="2986085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使用链接，导航到锚点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4593152" y="2195859"/>
            <a:ext cx="122256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2944317" y="4027334"/>
            <a:ext cx="847880" cy="4087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4784"/>
            <a:ext cx="914400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09270"/>
              </p:ext>
            </p:extLst>
          </p:nvPr>
        </p:nvGraphicFramePr>
        <p:xfrm>
          <a:off x="1115616" y="2060848"/>
          <a:ext cx="7200801" cy="3867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3648406"/>
                <a:gridCol w="2400267"/>
              </a:tblGrid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09:00 ~ 09:30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作业讲解和回顾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09:30 ~ 10:20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图像和链接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 ~ 11:20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~ 12:00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14:00 ~ 14:50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15:00 ~ 15:50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16:00 ~ 16:50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17:00 ~ 17:30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HTML</a:t>
            </a:r>
            <a:r>
              <a:rPr lang="zh-CN" altLang="en-US" dirty="0"/>
              <a:t>页面添加图像和链接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</a:t>
            </a:r>
            <a:r>
              <a:rPr lang="en-US" altLang="zh-CN" dirty="0" smtClean="0"/>
              <a:t>COOKBOOK】</a:t>
            </a:r>
          </a:p>
          <a:p>
            <a:endParaRPr lang="zh-CN" altLang="en-US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、创建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smtClean="0"/>
              <a:t>、使用图像和链接元素为</a:t>
            </a:r>
            <a:r>
              <a:rPr lang="zh-CN" altLang="en-US" dirty="0" smtClean="0"/>
              <a:t>页面添加内容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34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1560" y="2144812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902539" y="184482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表格的作用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902539" y="249289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创建表格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1109" y="1844824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表格的作用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902539" y="292494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表格的常用属性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11760" y="2024824"/>
            <a:ext cx="769349" cy="402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表格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181109" y="2492896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使用表格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8" idx="1"/>
          </p:cNvCxnSpPr>
          <p:nvPr/>
        </p:nvCxnSpPr>
        <p:spPr>
          <a:xfrm>
            <a:off x="2411760" y="2426866"/>
            <a:ext cx="769349" cy="246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915899" y="335699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表格标题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&lt;caption&gt;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25278" y="400510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行分组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925278" y="443715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不规则表格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03848" y="4005104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表格的复杂应用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938638" y="486920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表格的嵌套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1" idx="3"/>
            <a:endCxn id="16" idx="1"/>
          </p:cNvCxnSpPr>
          <p:nvPr/>
        </p:nvCxnSpPr>
        <p:spPr>
          <a:xfrm>
            <a:off x="2411760" y="2426866"/>
            <a:ext cx="792088" cy="1758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表格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5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表格的作用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表格通常用来组织结构化的信息</a:t>
            </a:r>
          </a:p>
          <a:p>
            <a:r>
              <a:rPr lang="zh-CN" altLang="en-US" smtClean="0"/>
              <a:t>表格是一些被称作单元格的矩形框按照从左到右，从上到下的顺序排列在一起而形成的</a:t>
            </a:r>
          </a:p>
          <a:p>
            <a:r>
              <a:rPr lang="zh-CN" altLang="en-US" smtClean="0"/>
              <a:t>表格的数据保存在单元格里</a:t>
            </a:r>
            <a:endParaRPr lang="en-US" altLang="zh-CN" smtClean="0"/>
          </a:p>
          <a:p>
            <a:pPr lvl="1"/>
            <a:r>
              <a:rPr lang="zh-CN" altLang="en-US" smtClean="0"/>
              <a:t>显示表格数据</a:t>
            </a:r>
            <a:endParaRPr lang="en-US" altLang="zh-CN" smtClean="0"/>
          </a:p>
          <a:p>
            <a:pPr lvl="1"/>
            <a:r>
              <a:rPr lang="zh-CN" altLang="en-US" smtClean="0"/>
              <a:t>设置页面布局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77072"/>
            <a:ext cx="46767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1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使用表格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1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创建表格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smtClean="0"/>
              <a:t>定义表格</a:t>
            </a:r>
            <a:r>
              <a:rPr lang="zh-CN" altLang="en-US" smtClean="0"/>
              <a:t>：</a:t>
            </a:r>
            <a:r>
              <a:rPr lang="zh-CN" altLang="zh-CN" smtClean="0"/>
              <a:t>使用成对的 </a:t>
            </a:r>
            <a:r>
              <a:rPr lang="en-US" altLang="zh-CN" smtClean="0"/>
              <a:t>&lt;table&gt;&lt;/table&gt; </a:t>
            </a:r>
            <a:r>
              <a:rPr lang="zh-CN" altLang="zh-CN" smtClean="0"/>
              <a:t>标记</a:t>
            </a:r>
            <a:endParaRPr lang="en-US" altLang="zh-CN" smtClean="0"/>
          </a:p>
          <a:p>
            <a:r>
              <a:rPr lang="zh-CN" altLang="en-US" smtClean="0"/>
              <a:t>创建表行：</a:t>
            </a:r>
            <a:r>
              <a:rPr lang="zh-CN" altLang="zh-CN" smtClean="0"/>
              <a:t>使用成对的 </a:t>
            </a:r>
            <a:r>
              <a:rPr lang="en-US" altLang="zh-CN" smtClean="0"/>
              <a:t>&lt;tr&gt;&lt;/tr&gt; </a:t>
            </a:r>
            <a:r>
              <a:rPr lang="zh-CN" altLang="zh-CN" smtClean="0"/>
              <a:t>标记</a:t>
            </a:r>
            <a:endParaRPr lang="en-US" altLang="zh-CN" smtClean="0"/>
          </a:p>
          <a:p>
            <a:r>
              <a:rPr lang="zh-CN" altLang="en-US" smtClean="0"/>
              <a:t>创建单元格：</a:t>
            </a:r>
            <a:r>
              <a:rPr lang="zh-CN" altLang="zh-CN" smtClean="0"/>
              <a:t>使用成对的 </a:t>
            </a:r>
            <a:r>
              <a:rPr lang="en-US" altLang="zh-CN" smtClean="0"/>
              <a:t>&lt;td&gt;&lt;/td&gt; </a:t>
            </a:r>
            <a:r>
              <a:rPr lang="zh-CN" altLang="zh-CN" smtClean="0"/>
              <a:t>标记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5" y="2924944"/>
            <a:ext cx="511256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border="1"&gt;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&lt;td&gt;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行，第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&lt;td&gt;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行，第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&lt;td&gt;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行，第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&lt;td&gt;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行，第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table&gt;</a:t>
            </a:r>
            <a:endParaRPr lang="zh-CN" altLang="en-US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269641" y="4218463"/>
            <a:ext cx="92411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4531" t="31839" r="27335" b="44406"/>
          <a:stretch/>
        </p:blipFill>
        <p:spPr bwMode="auto">
          <a:xfrm>
            <a:off x="6337773" y="3711783"/>
            <a:ext cx="2410691" cy="101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390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表格的常用属性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53363"/>
          </a:xfrm>
        </p:spPr>
        <p:txBody>
          <a:bodyPr/>
          <a:lstStyle/>
          <a:p>
            <a:r>
              <a:rPr lang="en-US" altLang="zh-CN" dirty="0" smtClean="0"/>
              <a:t>&lt;table&gt;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width</a:t>
            </a:r>
            <a:r>
              <a:rPr lang="zh-CN" altLang="en-US" dirty="0" smtClean="0"/>
              <a:t>，设置</a:t>
            </a:r>
            <a:r>
              <a:rPr lang="zh-CN" altLang="en-US" dirty="0"/>
              <a:t>表格宽度</a:t>
            </a:r>
            <a:endParaRPr lang="en-US" altLang="zh-CN" dirty="0"/>
          </a:p>
          <a:p>
            <a:pPr lvl="1"/>
            <a:r>
              <a:rPr lang="en-US" altLang="zh-CN" dirty="0"/>
              <a:t>height</a:t>
            </a:r>
            <a:r>
              <a:rPr lang="zh-CN" altLang="en-US" dirty="0"/>
              <a:t>，设置表格高度</a:t>
            </a:r>
            <a:endParaRPr lang="en-US" altLang="zh-CN" dirty="0"/>
          </a:p>
          <a:p>
            <a:pPr lvl="1"/>
            <a:r>
              <a:rPr lang="en-US" altLang="zh-CN" dirty="0"/>
              <a:t>align，</a:t>
            </a:r>
            <a:r>
              <a:rPr lang="zh-CN" altLang="en-US" dirty="0"/>
              <a:t>设置表格对齐方式</a:t>
            </a:r>
            <a:r>
              <a:rPr lang="en-US" altLang="zh-CN" dirty="0"/>
              <a:t>(</a:t>
            </a:r>
            <a:r>
              <a:rPr lang="en-US" altLang="zh-CN" dirty="0" err="1"/>
              <a:t>left|center|right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en-US" altLang="zh-CN" dirty="0"/>
              <a:t>border</a:t>
            </a:r>
            <a:r>
              <a:rPr lang="zh-CN" altLang="en-US" dirty="0"/>
              <a:t>，设置表格边框宽度</a:t>
            </a:r>
            <a:endParaRPr lang="en-US" altLang="zh-CN" dirty="0"/>
          </a:p>
          <a:p>
            <a:pPr lvl="1"/>
            <a:r>
              <a:rPr lang="en-US" altLang="zh-CN" dirty="0" err="1"/>
              <a:t>cellpadding</a:t>
            </a:r>
            <a:r>
              <a:rPr lang="zh-CN" altLang="en-US" dirty="0"/>
              <a:t>，设置内边距</a:t>
            </a:r>
            <a:r>
              <a:rPr lang="en-US" altLang="zh-CN" dirty="0"/>
              <a:t>(</a:t>
            </a:r>
            <a:r>
              <a:rPr lang="zh-CN" altLang="zh-CN" dirty="0"/>
              <a:t>单元格</a:t>
            </a:r>
            <a:r>
              <a:rPr lang="zh-CN" altLang="en-US" dirty="0"/>
              <a:t>边框</a:t>
            </a:r>
            <a:r>
              <a:rPr lang="zh-CN" altLang="zh-CN" dirty="0"/>
              <a:t>与内容之间的</a:t>
            </a:r>
            <a:r>
              <a:rPr lang="zh-CN" altLang="en-US" dirty="0"/>
              <a:t>距离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cellspacing</a:t>
            </a:r>
            <a:r>
              <a:rPr lang="zh-CN" altLang="en-US" dirty="0"/>
              <a:t>，设置外边距</a:t>
            </a:r>
            <a:r>
              <a:rPr lang="en-US" altLang="zh-CN" dirty="0"/>
              <a:t>(</a:t>
            </a:r>
            <a:r>
              <a:rPr lang="zh-CN" altLang="zh-CN" dirty="0"/>
              <a:t>单元格</a:t>
            </a:r>
            <a:r>
              <a:rPr lang="zh-CN" altLang="en-US" dirty="0"/>
              <a:t>之间的距离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 smtClean="0"/>
              <a:t>bgcolor</a:t>
            </a:r>
            <a:r>
              <a:rPr lang="zh-CN" altLang="en-US" dirty="0"/>
              <a:t>，设置表格背景</a:t>
            </a:r>
            <a:r>
              <a:rPr lang="zh-CN" altLang="en-US" dirty="0" smtClean="0"/>
              <a:t>颜色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00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表格的常用属性（续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844403"/>
          </a:xfrm>
        </p:spPr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align</a:t>
            </a:r>
            <a:r>
              <a:rPr lang="zh-CN" altLang="en-US" dirty="0"/>
              <a:t>，设置水平对齐方式</a:t>
            </a:r>
            <a:r>
              <a:rPr lang="en-US" altLang="zh-CN" dirty="0"/>
              <a:t>(</a:t>
            </a:r>
            <a:r>
              <a:rPr lang="en-US" altLang="zh-CN" dirty="0" err="1"/>
              <a:t>left|center|right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 smtClean="0"/>
              <a:t>valign</a:t>
            </a:r>
            <a:r>
              <a:rPr lang="zh-CN" altLang="en-US" dirty="0"/>
              <a:t>，设置垂直对齐方式</a:t>
            </a:r>
            <a:r>
              <a:rPr lang="en-US" altLang="zh-CN" dirty="0"/>
              <a:t>(</a:t>
            </a:r>
            <a:r>
              <a:rPr lang="en-US" altLang="zh-CN" dirty="0" err="1"/>
              <a:t>top|middle|bottom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 smtClean="0"/>
              <a:t>&lt;td&gt;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align</a:t>
            </a:r>
            <a:r>
              <a:rPr lang="zh-CN" altLang="en-US" dirty="0" smtClean="0"/>
              <a:t>，设置</a:t>
            </a:r>
            <a:r>
              <a:rPr lang="zh-CN" altLang="en-US" dirty="0"/>
              <a:t>水平对齐方式</a:t>
            </a:r>
            <a:r>
              <a:rPr lang="en-US" altLang="zh-CN" dirty="0"/>
              <a:t>(</a:t>
            </a:r>
            <a:r>
              <a:rPr lang="en-US" altLang="zh-CN" dirty="0" err="1"/>
              <a:t>left|center|right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 smtClean="0"/>
              <a:t>valign</a:t>
            </a:r>
            <a:r>
              <a:rPr lang="zh-CN" altLang="en-US" dirty="0"/>
              <a:t>，设置垂直对齐方式</a:t>
            </a:r>
            <a:r>
              <a:rPr lang="en-US" altLang="zh-CN" dirty="0"/>
              <a:t>(</a:t>
            </a:r>
            <a:r>
              <a:rPr lang="en-US" altLang="zh-CN" dirty="0" err="1"/>
              <a:t>top|middle|bottom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width</a:t>
            </a:r>
            <a:r>
              <a:rPr lang="zh-CN" altLang="en-US" dirty="0" smtClean="0"/>
              <a:t>，设置宽度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height</a:t>
            </a:r>
            <a:r>
              <a:rPr lang="zh-CN" altLang="en-US" dirty="0" smtClean="0"/>
              <a:t>，设置高度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colspan</a:t>
            </a:r>
            <a:r>
              <a:rPr lang="zh-CN" altLang="en-US" dirty="0" smtClean="0"/>
              <a:t>，设置单元格跨列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rowspan</a:t>
            </a:r>
            <a:r>
              <a:rPr lang="zh-CN" altLang="en-US" dirty="0" smtClean="0"/>
              <a:t>，设置单元格跨行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表格标题 </a:t>
            </a:r>
            <a:r>
              <a:rPr lang="en-US" altLang="zh-CN" dirty="0" smtClean="0"/>
              <a:t>&lt;caption&gt;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smtClean="0"/>
              <a:t>使用 </a:t>
            </a:r>
            <a:r>
              <a:rPr lang="en-US" altLang="zh-CN" smtClean="0"/>
              <a:t>&lt;caption&gt; </a:t>
            </a:r>
            <a:r>
              <a:rPr lang="zh-CN" altLang="zh-CN" smtClean="0"/>
              <a:t>元素为表格定义标题</a:t>
            </a:r>
            <a:endParaRPr lang="en-US" altLang="zh-CN" smtClean="0"/>
          </a:p>
          <a:p>
            <a:pPr lvl="1"/>
            <a:r>
              <a:rPr lang="zh-CN" altLang="zh-CN" smtClean="0"/>
              <a:t>默认情况下，标题将在表格上方居中显示</a:t>
            </a:r>
          </a:p>
          <a:p>
            <a:r>
              <a:rPr lang="en-US" altLang="zh-CN" smtClean="0"/>
              <a:t>&lt;caption&gt; </a:t>
            </a:r>
            <a:r>
              <a:rPr lang="zh-CN" altLang="zh-CN" smtClean="0"/>
              <a:t>标签必须紧随 </a:t>
            </a:r>
            <a:r>
              <a:rPr lang="en-US" altLang="zh-CN" smtClean="0"/>
              <a:t>&lt;table&gt; </a:t>
            </a:r>
            <a:r>
              <a:rPr lang="zh-CN" altLang="zh-CN" smtClean="0"/>
              <a:t>标签之后，且只能对每个表格定义一个标题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3284984"/>
            <a:ext cx="60846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border="1"&gt;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caption&gt;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我的表格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&lt;/caption&gt;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&lt;td&gt;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行，第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&lt;td&gt;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行，第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  <a:endParaRPr lang="zh-CN" altLang="en-US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796136" y="4537289"/>
            <a:ext cx="866898" cy="27305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059" y="5201097"/>
            <a:ext cx="3384376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50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表格的复杂应用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2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1560" y="2864892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图像和链接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181109" y="1556792"/>
            <a:ext cx="162002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902539" y="389579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902539" y="522920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1109" y="3895798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902539" y="616534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锚点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直接箭头连接符 130"/>
          <p:cNvCxnSpPr>
            <a:stCxn id="11" idx="3"/>
            <a:endCxn id="12" idx="1"/>
          </p:cNvCxnSpPr>
          <p:nvPr/>
        </p:nvCxnSpPr>
        <p:spPr>
          <a:xfrm flipV="1">
            <a:off x="2411760" y="1736792"/>
            <a:ext cx="769349" cy="1410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>
            <a:off x="2411760" y="3146946"/>
            <a:ext cx="769349" cy="928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图像和链接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4902539" y="205232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181109" y="5229200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8" idx="1"/>
          </p:cNvCxnSpPr>
          <p:nvPr/>
        </p:nvCxnSpPr>
        <p:spPr>
          <a:xfrm>
            <a:off x="2411760" y="3146946"/>
            <a:ext cx="769349" cy="2262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902539" y="254786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902539" y="155679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目录结构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02539" y="436514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图像元素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02539" y="569727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链接的表现形式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902538" y="303127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6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行分组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smtClean="0"/>
              <a:t>表格可以划分为</a:t>
            </a:r>
            <a:r>
              <a:rPr lang="en-US" altLang="zh-CN" smtClean="0"/>
              <a:t>3</a:t>
            </a:r>
            <a:r>
              <a:rPr lang="zh-CN" altLang="zh-CN" smtClean="0"/>
              <a:t>个部分：表头、表主体和表尾</a:t>
            </a:r>
            <a:endParaRPr lang="en-US" altLang="zh-CN" smtClean="0"/>
          </a:p>
          <a:p>
            <a:r>
              <a:rPr lang="zh-CN" altLang="en-US" smtClean="0"/>
              <a:t>表头行分组：</a:t>
            </a:r>
            <a:r>
              <a:rPr lang="zh-CN" altLang="zh-CN" smtClean="0"/>
              <a:t>&lt;thead&gt;&lt;/thead&gt;</a:t>
            </a:r>
            <a:endParaRPr lang="en-US" altLang="zh-CN" smtClean="0"/>
          </a:p>
          <a:p>
            <a:r>
              <a:rPr lang="zh-CN" altLang="en-US" smtClean="0"/>
              <a:t>表主体行分组：</a:t>
            </a:r>
            <a:r>
              <a:rPr lang="zh-CN" altLang="zh-CN" smtClean="0"/>
              <a:t>&lt;tbody&gt;&lt;/tbody&gt;</a:t>
            </a:r>
            <a:endParaRPr lang="en-US" altLang="zh-CN" smtClean="0"/>
          </a:p>
          <a:p>
            <a:r>
              <a:rPr lang="zh-CN" altLang="en-US" smtClean="0"/>
              <a:t>表尾行分组：</a:t>
            </a:r>
            <a:r>
              <a:rPr lang="zh-CN" altLang="zh-CN" smtClean="0"/>
              <a:t>&lt;tfoot&gt;&lt;/tfoot&gt;</a:t>
            </a:r>
            <a:endParaRPr lang="en-US" altLang="zh-CN" smtClean="0"/>
          </a:p>
          <a:p>
            <a:pPr lvl="1"/>
            <a:r>
              <a:rPr lang="zh-CN" altLang="en-US" smtClean="0"/>
              <a:t>包含一个或者多个 </a:t>
            </a:r>
            <a:r>
              <a:rPr lang="en-US" altLang="zh-CN" smtClean="0"/>
              <a:t>&lt;tr&gt; </a:t>
            </a:r>
            <a:r>
              <a:rPr lang="zh-CN" altLang="en-US" smtClean="0"/>
              <a:t>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6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行分组（续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5576" y="980728"/>
            <a:ext cx="48245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width="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300“&gt;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thead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align="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center"&gt;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&lt;td&gt;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&lt;td&gt;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thead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tbody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align="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right"&gt;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&lt;td&gt;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&lt;td&gt;18&lt;/td&gt;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&lt;td&gt;jerry&lt;/td&gt;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&lt;td&gt;20&lt;/td&gt;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tbody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77072"/>
            <a:ext cx="3899567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8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不规则表格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设置单元格 </a:t>
            </a:r>
            <a:r>
              <a:rPr lang="en-US" altLang="zh-CN" smtClean="0"/>
              <a:t>&lt;td&gt; </a:t>
            </a:r>
            <a:r>
              <a:rPr lang="zh-CN" altLang="en-US" smtClean="0"/>
              <a:t>的跨行或者跨列属性</a:t>
            </a:r>
          </a:p>
          <a:p>
            <a:r>
              <a:rPr lang="zh-CN" altLang="en-US" smtClean="0"/>
              <a:t>跨列：</a:t>
            </a:r>
            <a:r>
              <a:rPr lang="zh-CN" altLang="zh-CN" smtClean="0"/>
              <a:t>colspan</a:t>
            </a:r>
          </a:p>
          <a:p>
            <a:pPr lvl="1"/>
            <a:r>
              <a:rPr lang="zh-CN" altLang="en-US" smtClean="0"/>
              <a:t>水平方向延伸单元格，值为一正整数，代表此单元格水平延伸的单元格数</a:t>
            </a:r>
          </a:p>
          <a:p>
            <a:r>
              <a:rPr lang="zh-CN" altLang="en-US" smtClean="0"/>
              <a:t>跨行：</a:t>
            </a:r>
            <a:r>
              <a:rPr lang="zh-CN" altLang="zh-CN" smtClean="0"/>
              <a:t>rowspan</a:t>
            </a:r>
          </a:p>
          <a:p>
            <a:pPr lvl="1"/>
            <a:r>
              <a:rPr lang="zh-CN" altLang="en-US" smtClean="0"/>
              <a:t>垂直方向延伸单元格，值为一正整数，代表此单元格垂直延伸的单元格数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670" y="4595791"/>
            <a:ext cx="2284383" cy="1619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83568" y="5224367"/>
            <a:ext cx="1794777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单元格跨行</a:t>
            </a:r>
          </a:p>
        </p:txBody>
      </p:sp>
      <p:sp>
        <p:nvSpPr>
          <p:cNvPr id="10" name="矩形 9"/>
          <p:cNvSpPr/>
          <p:nvPr/>
        </p:nvSpPr>
        <p:spPr>
          <a:xfrm>
            <a:off x="5201769" y="4851581"/>
            <a:ext cx="1818503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单元格跨列</a:t>
            </a:r>
          </a:p>
        </p:txBody>
      </p:sp>
    </p:spTree>
    <p:extLst>
      <p:ext uri="{BB962C8B-B14F-4D97-AF65-F5344CB8AC3E}">
        <p14:creationId xmlns:p14="http://schemas.microsoft.com/office/powerpoint/2010/main" val="10828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表格的嵌套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00548"/>
          </a:xfrm>
        </p:spPr>
        <p:txBody>
          <a:bodyPr/>
          <a:lstStyle/>
          <a:p>
            <a:r>
              <a:rPr lang="zh-CN" altLang="en-US" dirty="0" smtClean="0"/>
              <a:t>嵌套表格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在单元格中放置另外一个表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</a:t>
            </a:r>
            <a:r>
              <a:rPr lang="zh-CN" altLang="zh-CN" dirty="0" smtClean="0"/>
              <a:t> </a:t>
            </a:r>
            <a:r>
              <a:rPr lang="en-US" altLang="zh-CN" dirty="0" smtClean="0"/>
              <a:t>&lt;td&gt; </a:t>
            </a:r>
            <a:r>
              <a:rPr lang="zh-CN" altLang="zh-CN" dirty="0" smtClean="0"/>
              <a:t>元素中再包含 </a:t>
            </a:r>
            <a:r>
              <a:rPr lang="en-US" altLang="zh-CN" dirty="0" smtClean="0"/>
              <a:t>&lt;table&gt; </a:t>
            </a:r>
            <a:r>
              <a:rPr lang="zh-CN" altLang="zh-CN" dirty="0" smtClean="0"/>
              <a:t>元素</a:t>
            </a:r>
            <a:endParaRPr lang="en-US" altLang="zh-CN" dirty="0" smtClean="0"/>
          </a:p>
          <a:p>
            <a:r>
              <a:rPr lang="zh-CN" altLang="en-US" dirty="0" smtClean="0"/>
              <a:t>使用嵌套的表格以设计复杂表格或者复杂布局</a:t>
            </a:r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73016"/>
            <a:ext cx="2736304" cy="190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355976" y="4357140"/>
            <a:ext cx="2016224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嵌套的表格</a:t>
            </a:r>
          </a:p>
        </p:txBody>
      </p:sp>
    </p:spTree>
    <p:extLst>
      <p:ext uri="{BB962C8B-B14F-4D97-AF65-F5344CB8AC3E}">
        <p14:creationId xmlns:p14="http://schemas.microsoft.com/office/powerpoint/2010/main" val="29406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571482"/>
            <a:ext cx="6088760" cy="1047757"/>
          </a:xfrm>
        </p:spPr>
        <p:txBody>
          <a:bodyPr/>
          <a:lstStyle/>
          <a:p>
            <a:r>
              <a:rPr lang="zh-CN" altLang="en-US" dirty="0" smtClean="0"/>
              <a:t>为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文档添加表格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参见</a:t>
            </a:r>
            <a:r>
              <a:rPr lang="en-US" altLang="zh-CN" dirty="0"/>
              <a:t>COOKBOOK</a:t>
            </a:r>
            <a:r>
              <a:rPr lang="en-US" altLang="zh-CN" dirty="0" smtClean="0"/>
              <a:t>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24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1560" y="2060848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902539" y="184482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列表的作用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902539" y="262860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有序列表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1109" y="1844824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列表的作用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902539" y="308744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无序列表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11760" y="2024824"/>
            <a:ext cx="769349" cy="3180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/>
                <a:t>列表</a:t>
              </a: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181109" y="2628608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使用列表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8" idx="1"/>
          </p:cNvCxnSpPr>
          <p:nvPr/>
        </p:nvCxnSpPr>
        <p:spPr>
          <a:xfrm>
            <a:off x="2411760" y="2342902"/>
            <a:ext cx="769349" cy="465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915899" y="354627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列表嵌套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15899" y="400510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定义列表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&lt;dl&gt;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72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列表的作用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8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列表的作用</a:t>
            </a:r>
            <a:endParaRPr lang="zh-CN" altLang="en-US" dirty="0"/>
          </a:p>
        </p:txBody>
      </p:sp>
      <p:sp>
        <p:nvSpPr>
          <p:cNvPr id="14" name="副标题 13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65674"/>
          </a:xfrm>
        </p:spPr>
        <p:txBody>
          <a:bodyPr/>
          <a:lstStyle/>
          <a:p>
            <a:r>
              <a:rPr lang="zh-CN" altLang="en-US" dirty="0" smtClean="0"/>
              <a:t>列表是指将具有相似特征或者具有先后</a:t>
            </a:r>
            <a:r>
              <a:rPr lang="en-US" altLang="zh-CN" dirty="0" err="1" smtClean="0"/>
              <a:t>顺序的几行文字进行对齐排列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zh-CN" dirty="0" smtClean="0"/>
              <a:t>所有的列表都由</a:t>
            </a:r>
            <a:r>
              <a:rPr lang="zh-CN" altLang="en-US" dirty="0" smtClean="0"/>
              <a:t>列表类型和列表项</a:t>
            </a:r>
            <a:r>
              <a:rPr lang="zh-CN" altLang="zh-CN" dirty="0" smtClean="0"/>
              <a:t>组成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列表类型</a:t>
            </a:r>
            <a:r>
              <a:rPr lang="zh-CN" altLang="en-US" dirty="0" smtClean="0"/>
              <a:t>：有序列表</a:t>
            </a:r>
            <a:r>
              <a:rPr lang="zh-CN" altLang="zh-CN" dirty="0" smtClean="0"/>
              <a:t>&lt;ol&gt;</a:t>
            </a:r>
            <a:r>
              <a:rPr lang="zh-CN" altLang="en-US" dirty="0" smtClean="0"/>
              <a:t>和无序列表</a:t>
            </a:r>
            <a:r>
              <a:rPr lang="zh-CN" altLang="zh-CN" dirty="0" smtClean="0"/>
              <a:t>&lt;ul&gt;</a:t>
            </a:r>
            <a:endParaRPr lang="zh-CN" altLang="en-US" dirty="0" smtClean="0"/>
          </a:p>
          <a:p>
            <a:pPr lvl="1"/>
            <a:r>
              <a:rPr lang="zh-CN" altLang="zh-CN" dirty="0" smtClean="0"/>
              <a:t>列表项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&lt;li&gt;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用于指示具体的列表内容</a:t>
            </a:r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94" y="2060848"/>
            <a:ext cx="133052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8"/>
          <a:stretch/>
        </p:blipFill>
        <p:spPr bwMode="auto">
          <a:xfrm>
            <a:off x="3491880" y="2060848"/>
            <a:ext cx="136815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71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5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有序列表 </a:t>
            </a:r>
            <a:r>
              <a:rPr lang="en-US" altLang="zh-CN" smtClean="0"/>
              <a:t>&lt;ol&gt;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7447552"/>
          </a:xfrm>
        </p:spPr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 </a:t>
            </a:r>
            <a:r>
              <a:rPr lang="zh-CN" altLang="zh-CN" dirty="0" smtClean="0"/>
              <a:t>元素编写</a:t>
            </a:r>
            <a:r>
              <a:rPr lang="zh-CN" altLang="en-US" dirty="0" smtClean="0"/>
              <a:t>有序列表，用于</a:t>
            </a:r>
            <a:r>
              <a:rPr lang="zh-CN" altLang="zh-CN" dirty="0" smtClean="0"/>
              <a:t>列出页面上</a:t>
            </a:r>
            <a:r>
              <a:rPr lang="zh-CN" altLang="en-US" dirty="0" smtClean="0"/>
              <a:t>有特定次序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一些</a:t>
            </a:r>
            <a:r>
              <a:rPr lang="zh-CN" altLang="zh-CN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元素</a:t>
            </a:r>
            <a:r>
              <a:rPr lang="zh-CN" altLang="zh-CN" dirty="0" smtClean="0"/>
              <a:t>中只能包含列表项元素</a:t>
            </a:r>
            <a:r>
              <a:rPr lang="en-US" altLang="zh-CN" dirty="0" smtClean="0"/>
              <a:t> &lt;li&gt;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type </a:t>
            </a:r>
            <a:r>
              <a:rPr lang="zh-CN" altLang="en-US" dirty="0" smtClean="0"/>
              <a:t>属性值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，数字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，小写字母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，大写字母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</a:t>
            </a:r>
            <a:r>
              <a:rPr lang="en-US" altLang="zh-CN" dirty="0" smtClean="0"/>
              <a:t>，</a:t>
            </a:r>
            <a:r>
              <a:rPr lang="zh-CN" altLang="en-US" dirty="0" smtClean="0"/>
              <a:t>小写罗马数字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I，</a:t>
            </a:r>
            <a:r>
              <a:rPr lang="zh-CN" altLang="en-US" dirty="0" smtClean="0"/>
              <a:t>大写罗马数字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420888"/>
            <a:ext cx="640871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type="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列表类型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start="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起始编号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&lt;li&gt;…&lt;/li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li&gt;…&lt;/li&gt;</a:t>
            </a:r>
          </a:p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…</a:t>
            </a:r>
          </a:p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6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1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有序列表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1605" y="1772816"/>
            <a:ext cx="54726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type="A" start="3"&gt;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&lt;li&gt;MySQL&lt;/li&gt;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&lt;li&gt;MS SQL Server&lt;/li&gt;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&lt;li&gt;Oracle&lt;/li&gt;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&lt;li&gt;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Sysbase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&lt;li&gt;Informix&lt;/li&gt;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067944" y="4220389"/>
            <a:ext cx="1163195" cy="720080"/>
          </a:xfrm>
          <a:prstGeom prst="line">
            <a:avLst/>
          </a:prstGeom>
          <a:noFill/>
          <a:ln w="57150">
            <a:solidFill>
              <a:schemeClr val="tx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20389"/>
            <a:ext cx="30099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79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无序列表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503045"/>
          </a:xfrm>
        </p:spPr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 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表示无序列表，用于</a:t>
            </a:r>
            <a:r>
              <a:rPr lang="zh-CN" altLang="zh-CN" dirty="0" smtClean="0"/>
              <a:t>列出页面上没有特定次序的</a:t>
            </a:r>
            <a:r>
              <a:rPr lang="zh-CN" altLang="en-US" dirty="0" smtClean="0"/>
              <a:t>一些</a:t>
            </a:r>
            <a:r>
              <a:rPr lang="zh-CN" altLang="zh-CN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元素</a:t>
            </a:r>
            <a:r>
              <a:rPr lang="zh-CN" altLang="zh-CN" dirty="0" smtClean="0"/>
              <a:t>中只能包含具体的列表项元素</a:t>
            </a:r>
            <a:r>
              <a:rPr lang="en-US" altLang="zh-CN" dirty="0" smtClean="0"/>
              <a:t> &lt;li&gt;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type </a:t>
            </a:r>
            <a:r>
              <a:rPr lang="zh-CN" altLang="en-US" dirty="0" smtClean="0"/>
              <a:t>属性值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disc</a:t>
            </a:r>
            <a:r>
              <a:rPr lang="zh-CN" altLang="en-US" dirty="0" smtClean="0"/>
              <a:t>，实心圆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circle</a:t>
            </a:r>
            <a:r>
              <a:rPr lang="zh-CN" altLang="en-US" dirty="0"/>
              <a:t>，空心圆</a:t>
            </a:r>
            <a:endParaRPr lang="en-US" altLang="zh-CN" dirty="0"/>
          </a:p>
          <a:p>
            <a:pPr lvl="1"/>
            <a:r>
              <a:rPr lang="en-US" altLang="zh-CN" dirty="0"/>
              <a:t>square</a:t>
            </a:r>
            <a:r>
              <a:rPr lang="zh-CN" altLang="en-US" dirty="0"/>
              <a:t>，实心</a:t>
            </a:r>
            <a:r>
              <a:rPr lang="zh-CN" altLang="en-US" dirty="0" smtClean="0"/>
              <a:t>矩形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87624" y="2708920"/>
            <a:ext cx="554461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type="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列表类型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&lt;li&gt;…&lt;/li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li&gt;…&lt;/li&gt;</a:t>
            </a:r>
          </a:p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…</a:t>
            </a:r>
          </a:p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1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无序列表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3314" y="1484784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type="circle"&gt;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&lt;li&gt;HTML/XHTML&lt;/li&gt;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&lt;li&gt;XML&lt;/li&gt;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&lt;li&gt;CSS&lt;/li&gt;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&lt;li&gt;JavaScript&lt;/li&gt;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203848" y="3645024"/>
            <a:ext cx="1872208" cy="94018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140968"/>
            <a:ext cx="348010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83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列表嵌套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将列表元素嵌套使用，可以创建多层列表</a:t>
            </a:r>
            <a:endParaRPr lang="en-US" altLang="zh-CN" smtClean="0"/>
          </a:p>
          <a:p>
            <a:pPr lvl="1"/>
            <a:r>
              <a:rPr lang="zh-CN" altLang="en-US" smtClean="0"/>
              <a:t>常用于创建文档大纲、导航菜单等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7281" y="2132856"/>
            <a:ext cx="57509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&lt;li&gt;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Web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</a:p>
          <a:p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&lt;li&gt;Web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的工作原理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&lt;/li&gt; 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&lt;/li&gt;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&lt;li&gt;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HTML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</a:p>
          <a:p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&lt;li&gt;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基础语法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&lt;/li&gt;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05064"/>
            <a:ext cx="3096344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635896" y="3970935"/>
            <a:ext cx="1944216" cy="8659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8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定义列表 </a:t>
            </a:r>
            <a:r>
              <a:rPr lang="en-US" altLang="zh-CN" dirty="0" smtClean="0"/>
              <a:t>&lt;dl&gt;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00657"/>
          </a:xfrm>
        </p:spPr>
        <p:txBody>
          <a:bodyPr/>
          <a:lstStyle/>
          <a:p>
            <a:r>
              <a:rPr lang="zh-CN" altLang="en-US" dirty="0" smtClean="0"/>
              <a:t>定义列表往往用于要给出一类事物的定义的情形，如名词解释、字典等</a:t>
            </a:r>
          </a:p>
          <a:p>
            <a:pPr lvl="1"/>
            <a:r>
              <a:rPr lang="zh-CN" altLang="zh-CN" dirty="0" smtClean="0"/>
              <a:t>&lt;dl&gt;</a:t>
            </a:r>
            <a:r>
              <a:rPr lang="zh-CN" altLang="en-US" dirty="0" smtClean="0"/>
              <a:t>标记定义一个定义列表</a:t>
            </a:r>
          </a:p>
          <a:p>
            <a:pPr lvl="1"/>
            <a:r>
              <a:rPr lang="zh-CN" altLang="zh-CN" dirty="0" smtClean="0"/>
              <a:t>&lt;dt&gt;</a:t>
            </a:r>
            <a:r>
              <a:rPr lang="zh-CN" altLang="en-US" dirty="0" smtClean="0"/>
              <a:t>标记定义了定义列表中的一个术语</a:t>
            </a:r>
          </a:p>
          <a:p>
            <a:pPr lvl="1"/>
            <a:r>
              <a:rPr lang="zh-CN" altLang="zh-CN" dirty="0" smtClean="0"/>
              <a:t>&lt;dd&gt;</a:t>
            </a:r>
            <a:r>
              <a:rPr lang="zh-CN" altLang="en-US" dirty="0" smtClean="0"/>
              <a:t>标记对定义列表中的术语提供定义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83568" y="3356992"/>
            <a:ext cx="5328592" cy="2014002"/>
          </a:xfrm>
          <a:prstGeom prst="roundRect">
            <a:avLst>
              <a:gd name="adj" fmla="val 7034"/>
            </a:avLst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&lt;dl&gt;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用来计算的仪器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...&lt;/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显示器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以视觉方式显示信息的视备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&lt;/dl&gt;</a:t>
            </a:r>
            <a:endParaRPr lang="zh-CN" altLang="en-US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725144"/>
            <a:ext cx="2808312" cy="200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347864" y="5150252"/>
            <a:ext cx="1944216" cy="8659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8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为 </a:t>
            </a:r>
            <a:r>
              <a:rPr lang="en-US" altLang="zh-CN" dirty="0"/>
              <a:t>HTML </a:t>
            </a:r>
            <a:r>
              <a:rPr lang="zh-CN" altLang="en-US" dirty="0"/>
              <a:t>页面添加导航目录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参见</a:t>
            </a:r>
            <a:r>
              <a:rPr lang="en-US" altLang="zh-CN" dirty="0"/>
              <a:t>COOKBOOK】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使用列表元素为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文档添加导航目录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506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总结和答疑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034677"/>
          </a:xfrm>
        </p:spPr>
        <p:txBody>
          <a:bodyPr/>
          <a:lstStyle/>
          <a:p>
            <a:r>
              <a:rPr lang="zh-CN" altLang="zh-CN" dirty="0" smtClean="0"/>
              <a:t>目录就是</a:t>
            </a:r>
            <a:r>
              <a:rPr lang="en-US" altLang="zh-CN" dirty="0" smtClean="0"/>
              <a:t> Web </a:t>
            </a:r>
            <a:r>
              <a:rPr lang="zh-CN" altLang="zh-CN" dirty="0" smtClean="0"/>
              <a:t>站点</a:t>
            </a:r>
            <a:r>
              <a:rPr lang="zh-CN" altLang="zh-CN" dirty="0"/>
              <a:t>中文件夹的</a:t>
            </a:r>
            <a:r>
              <a:rPr lang="zh-CN" altLang="zh-CN" dirty="0" smtClean="0"/>
              <a:t>名称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包含</a:t>
            </a:r>
            <a:r>
              <a:rPr lang="zh-CN" altLang="zh-CN" dirty="0"/>
              <a:t>多个</a:t>
            </a:r>
            <a:r>
              <a:rPr lang="zh-CN" altLang="zh-CN" dirty="0" smtClean="0"/>
              <a:t>目录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每个</a:t>
            </a:r>
            <a:r>
              <a:rPr lang="zh-CN" altLang="zh-CN" dirty="0"/>
              <a:t>目录包含站点的不同</a:t>
            </a:r>
            <a:r>
              <a:rPr lang="zh-CN" altLang="zh-CN" dirty="0" smtClean="0"/>
              <a:t>部分</a:t>
            </a:r>
            <a:endParaRPr lang="en-US" altLang="zh-CN" dirty="0" smtClean="0"/>
          </a:p>
          <a:p>
            <a:r>
              <a:rPr lang="en-US" altLang="zh-CN" dirty="0" smtClean="0"/>
              <a:t>Web </a:t>
            </a:r>
            <a:r>
              <a:rPr lang="zh-CN" altLang="zh-CN" dirty="0" smtClean="0"/>
              <a:t>站点</a:t>
            </a:r>
            <a:r>
              <a:rPr lang="zh-CN" altLang="zh-CN" dirty="0"/>
              <a:t>的主目录，</a:t>
            </a:r>
            <a:r>
              <a:rPr lang="zh-CN" altLang="zh-CN" dirty="0" smtClean="0"/>
              <a:t>称为</a:t>
            </a:r>
            <a:r>
              <a:rPr lang="en-US" altLang="zh-CN" dirty="0" smtClean="0"/>
              <a:t> Web </a:t>
            </a:r>
            <a:r>
              <a:rPr lang="zh-CN" altLang="zh-CN" dirty="0" smtClean="0"/>
              <a:t>站点</a:t>
            </a:r>
            <a:r>
              <a:rPr lang="zh-CN" altLang="zh-CN" dirty="0"/>
              <a:t>的</a:t>
            </a:r>
            <a:r>
              <a:rPr lang="zh-CN" altLang="zh-CN" dirty="0" smtClean="0"/>
              <a:t>根目录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位于</a:t>
            </a:r>
            <a:r>
              <a:rPr lang="zh-CN" altLang="zh-CN" dirty="0"/>
              <a:t>根目录下的其他</a:t>
            </a:r>
            <a:r>
              <a:rPr lang="zh-CN" altLang="zh-CN" dirty="0" smtClean="0"/>
              <a:t>文件夹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称为子目录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每</a:t>
            </a:r>
            <a:r>
              <a:rPr lang="zh-CN" altLang="zh-CN" dirty="0"/>
              <a:t>个子目录下都会包含具体功能的下一级</a:t>
            </a:r>
            <a:r>
              <a:rPr lang="zh-CN" altLang="zh-CN" dirty="0" smtClean="0"/>
              <a:t>子目录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309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27746"/>
          <a:stretch/>
        </p:blipFill>
        <p:spPr bwMode="auto">
          <a:xfrm>
            <a:off x="755576" y="1196752"/>
            <a:ext cx="7920880" cy="557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zh-CN" altLang="en-US" dirty="0" smtClean="0"/>
              <a:t>结构（续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403648" y="2924944"/>
            <a:ext cx="2160240" cy="432048"/>
          </a:xfrm>
          <a:prstGeom prst="roundRect">
            <a:avLst>
              <a:gd name="adj" fmla="val 569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3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908762"/>
          </a:xfrm>
        </p:spPr>
        <p:txBody>
          <a:bodyPr/>
          <a:lstStyle/>
          <a:p>
            <a:r>
              <a:rPr lang="zh-CN" altLang="zh-CN" dirty="0" smtClean="0"/>
              <a:t>URL</a:t>
            </a:r>
            <a:r>
              <a:rPr lang="zh-CN" altLang="en-US" dirty="0" smtClean="0"/>
              <a:t> </a:t>
            </a:r>
            <a:r>
              <a:rPr lang="zh-CN" altLang="zh-CN" dirty="0" smtClean="0"/>
              <a:t>(Uniform Resource Locator) </a:t>
            </a:r>
            <a:r>
              <a:rPr lang="zh-CN" altLang="en-US" dirty="0" smtClean="0"/>
              <a:t>：统一资源定位器，用来标识网络中的任何资源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文本、图片、音视频文件，段落，或其他超文本</a:t>
            </a:r>
          </a:p>
          <a:p>
            <a:r>
              <a:rPr lang="zh-CN" altLang="en-US" dirty="0"/>
              <a:t>即路径，指从当前位置到目标位置所经过的路线</a:t>
            </a:r>
            <a:endParaRPr lang="en-US" altLang="zh-CN" dirty="0"/>
          </a:p>
          <a:p>
            <a:r>
              <a:rPr lang="zh-CN" altLang="en-US" dirty="0" smtClean="0"/>
              <a:t>路径在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页面</a:t>
            </a:r>
            <a:r>
              <a:rPr lang="zh-CN" altLang="en-US" dirty="0"/>
              <a:t>主要有三种形式：</a:t>
            </a:r>
            <a:endParaRPr lang="en-US" altLang="zh-CN" dirty="0"/>
          </a:p>
          <a:p>
            <a:pPr lvl="1"/>
            <a:r>
              <a:rPr lang="zh-CN" altLang="en-US" dirty="0"/>
              <a:t>绝对路径</a:t>
            </a:r>
            <a:endParaRPr lang="en-US" altLang="zh-CN" dirty="0"/>
          </a:p>
          <a:p>
            <a:pPr lvl="1"/>
            <a:r>
              <a:rPr lang="zh-CN" altLang="en-US" dirty="0" smtClean="0"/>
              <a:t>相对路径</a:t>
            </a:r>
            <a:endParaRPr lang="en-US" altLang="zh-CN" dirty="0"/>
          </a:p>
          <a:p>
            <a:pPr lvl="1"/>
            <a:r>
              <a:rPr lang="zh-CN" altLang="en-US" dirty="0"/>
              <a:t>根相对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0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绝对路径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861472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指的是文件从最高级目录下开始的完整的路径，无论当前路径是什么，使用绝对路径总是能找到要链接的文件</a:t>
            </a:r>
          </a:p>
          <a:p>
            <a:r>
              <a:rPr lang="zh-CN" altLang="en-US" dirty="0" smtClean="0"/>
              <a:t>即完整的 </a:t>
            </a:r>
            <a:r>
              <a:rPr lang="zh-CN" altLang="zh-CN" dirty="0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组成</a:t>
            </a:r>
          </a:p>
          <a:p>
            <a:pPr lvl="1"/>
            <a:r>
              <a:rPr lang="zh-CN" altLang="en-US" dirty="0" smtClean="0"/>
              <a:t>协议、主机名、目录路径、文件名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955509" y="3095089"/>
            <a:ext cx="73448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http://www.w3.org/TR/CSS2/syndata.</a:t>
            </a:r>
            <a:r>
              <a:rPr lang="zh-CN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en-US" altLang="zh-CN" sz="2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itchFamily="2" charset="2"/>
              <a:buNone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：协议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名（用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分隔）</a:t>
            </a:r>
          </a:p>
          <a:p>
            <a:pPr lvl="2">
              <a:buFont typeface="Wingdings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www.w3.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：主机名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/TR/CSS2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：目录路径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itchFamily="2" charset="2"/>
              <a:buNone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syndata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链接的文件名</a:t>
            </a:r>
          </a:p>
        </p:txBody>
      </p:sp>
    </p:spTree>
    <p:extLst>
      <p:ext uri="{BB962C8B-B14F-4D97-AF65-F5344CB8AC3E}">
        <p14:creationId xmlns:p14="http://schemas.microsoft.com/office/powerpoint/2010/main" val="18177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相对路径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363724"/>
          </a:xfrm>
        </p:spPr>
        <p:txBody>
          <a:bodyPr/>
          <a:lstStyle/>
          <a:p>
            <a:r>
              <a:rPr lang="zh-CN" altLang="en-US" dirty="0" smtClean="0"/>
              <a:t>相对路径</a:t>
            </a:r>
          </a:p>
          <a:p>
            <a:pPr lvl="1"/>
            <a:r>
              <a:rPr lang="zh-CN" altLang="en-US" dirty="0" smtClean="0"/>
              <a:t>指文件的位置是相对于当前文件的位置。它包括目录名，或指向一个可以从当前目录出发找到该文件的路径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279332" y="2492896"/>
            <a:ext cx="7112337" cy="2911632"/>
            <a:chOff x="1279332" y="2492896"/>
            <a:chExt cx="7112337" cy="2911632"/>
          </a:xfrm>
        </p:grpSpPr>
        <p:grpSp>
          <p:nvGrpSpPr>
            <p:cNvPr id="6" name="组合 5"/>
            <p:cNvGrpSpPr/>
            <p:nvPr/>
          </p:nvGrpSpPr>
          <p:grpSpPr>
            <a:xfrm>
              <a:off x="2267744" y="2492896"/>
              <a:ext cx="3384376" cy="901193"/>
              <a:chOff x="1979712" y="2887847"/>
              <a:chExt cx="3384376" cy="901193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3492793" y="2887847"/>
                <a:ext cx="216024" cy="28803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979712" y="3356992"/>
                <a:ext cx="0" cy="43204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979712" y="3356992"/>
                <a:ext cx="338437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5364088" y="3356992"/>
                <a:ext cx="0" cy="43204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矩形 12"/>
            <p:cNvSpPr/>
            <p:nvPr/>
          </p:nvSpPr>
          <p:spPr>
            <a:xfrm>
              <a:off x="1583668" y="3394089"/>
              <a:ext cx="1368152" cy="576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download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68044" y="3394089"/>
              <a:ext cx="1368152" cy="576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articles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652120" y="3970154"/>
              <a:ext cx="0" cy="4320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166017" y="4458320"/>
              <a:ext cx="0" cy="4320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166017" y="4458320"/>
              <a:ext cx="338437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550393" y="4458320"/>
              <a:ext cx="0" cy="4320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267744" y="4009437"/>
              <a:ext cx="0" cy="4320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79332" y="4521036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htmlday01.zip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4816" y="4915384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index.html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2240" y="4942863"/>
              <a:ext cx="1659429" cy="4616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logo.png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566472" y="5674782"/>
            <a:ext cx="5076564" cy="443389"/>
          </a:xfrm>
          <a:prstGeom prst="roundRect">
            <a:avLst>
              <a:gd name="adj" fmla="val 5295"/>
            </a:avLst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="logo.png" alt=""/&gt;</a:t>
            </a:r>
            <a:endParaRPr lang="zh-CN" altLang="en-US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 flipV="1">
            <a:off x="4788022" y="5896476"/>
            <a:ext cx="57606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534169" y="5666500"/>
            <a:ext cx="2016224" cy="400110"/>
          </a:xfrm>
          <a:prstGeom prst="rect">
            <a:avLst/>
          </a:prstGeom>
          <a:solidFill>
            <a:srgbClr val="DC1F2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表示同一个目录</a:t>
            </a:r>
            <a:endParaRPr lang="zh-CN" altLang="en-US" sz="20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92792" y="4869160"/>
            <a:ext cx="1655271" cy="461613"/>
          </a:xfrm>
          <a:prstGeom prst="round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68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8737</TotalTime>
  <Words>2279</Words>
  <Application>Microsoft Office PowerPoint</Application>
  <PresentationFormat>全屏显示(4:3)</PresentationFormat>
  <Paragraphs>444</Paragraphs>
  <Slides>46</Slides>
  <Notes>44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</vt:lpstr>
      <vt:lpstr>网页编程基础 HTML5</vt:lpstr>
      <vt:lpstr>PowerPoint 演示文稿</vt:lpstr>
      <vt:lpstr>PowerPoint 演示文稿</vt:lpstr>
      <vt:lpstr>URL</vt:lpstr>
      <vt:lpstr>目录结构</vt:lpstr>
      <vt:lpstr>目录结构（续1）</vt:lpstr>
      <vt:lpstr>URL</vt:lpstr>
      <vt:lpstr>绝对路径</vt:lpstr>
      <vt:lpstr>相对路径</vt:lpstr>
      <vt:lpstr>相对路径（续1）</vt:lpstr>
      <vt:lpstr>相对路径（续2）</vt:lpstr>
      <vt:lpstr>图像</vt:lpstr>
      <vt:lpstr>图像格式</vt:lpstr>
      <vt:lpstr>图像元素 &lt;img&gt;</vt:lpstr>
      <vt:lpstr>链接</vt:lpstr>
      <vt:lpstr>链接元素 &lt;a&gt;</vt:lpstr>
      <vt:lpstr>链接的表现形式</vt:lpstr>
      <vt:lpstr>锚点</vt:lpstr>
      <vt:lpstr>锚点（续1）</vt:lpstr>
      <vt:lpstr>为HTML页面添加图像和链接</vt:lpstr>
      <vt:lpstr>PowerPoint 演示文稿</vt:lpstr>
      <vt:lpstr>表格的作用</vt:lpstr>
      <vt:lpstr>表格的作用</vt:lpstr>
      <vt:lpstr>使用表格</vt:lpstr>
      <vt:lpstr>创建表格</vt:lpstr>
      <vt:lpstr>表格的常用属性</vt:lpstr>
      <vt:lpstr>表格的常用属性（续1）</vt:lpstr>
      <vt:lpstr>表格标题 &lt;caption&gt;</vt:lpstr>
      <vt:lpstr>表格的复杂应用</vt:lpstr>
      <vt:lpstr>行分组</vt:lpstr>
      <vt:lpstr>行分组（续1）</vt:lpstr>
      <vt:lpstr>不规则表格</vt:lpstr>
      <vt:lpstr>表格的嵌套</vt:lpstr>
      <vt:lpstr>为 HTML文档添加表格 </vt:lpstr>
      <vt:lpstr>PowerPoint 演示文稿</vt:lpstr>
      <vt:lpstr>列表的作用</vt:lpstr>
      <vt:lpstr>列表的作用</vt:lpstr>
      <vt:lpstr>使用列表</vt:lpstr>
      <vt:lpstr>有序列表 &lt;ol&gt;</vt:lpstr>
      <vt:lpstr>有序列表 &lt;ol&gt;（续1）</vt:lpstr>
      <vt:lpstr>无序列表 &lt;ul&gt;</vt:lpstr>
      <vt:lpstr>无序列表 &lt;ul&gt;（续1）</vt:lpstr>
      <vt:lpstr>列表嵌套</vt:lpstr>
      <vt:lpstr>定义列表 &lt;dl&gt;</vt:lpstr>
      <vt:lpstr>为 HTML 页面添加导航目录</vt:lpstr>
      <vt:lpstr>总结和答疑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李大神仙</dc:creator>
  <cp:lastModifiedBy>Merita</cp:lastModifiedBy>
  <cp:revision>1853</cp:revision>
  <dcterms:modified xsi:type="dcterms:W3CDTF">2015-05-06T02:58:51Z</dcterms:modified>
</cp:coreProperties>
</file>