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7"/>
  </p:notesMasterIdLst>
  <p:handoutMasterIdLst>
    <p:handoutMasterId r:id="rId48"/>
  </p:handoutMasterIdLst>
  <p:sldIdLst>
    <p:sldId id="256" r:id="rId2"/>
    <p:sldId id="453" r:id="rId3"/>
    <p:sldId id="729" r:id="rId4"/>
    <p:sldId id="730" r:id="rId5"/>
    <p:sldId id="731" r:id="rId6"/>
    <p:sldId id="732" r:id="rId7"/>
    <p:sldId id="733" r:id="rId8"/>
    <p:sldId id="734" r:id="rId9"/>
    <p:sldId id="735" r:id="rId10"/>
    <p:sldId id="736" r:id="rId11"/>
    <p:sldId id="738" r:id="rId12"/>
    <p:sldId id="739" r:id="rId13"/>
    <p:sldId id="754" r:id="rId14"/>
    <p:sldId id="755" r:id="rId15"/>
    <p:sldId id="740" r:id="rId16"/>
    <p:sldId id="741" r:id="rId17"/>
    <p:sldId id="742" r:id="rId18"/>
    <p:sldId id="743" r:id="rId19"/>
    <p:sldId id="744" r:id="rId20"/>
    <p:sldId id="745" r:id="rId21"/>
    <p:sldId id="746" r:id="rId22"/>
    <p:sldId id="747" r:id="rId23"/>
    <p:sldId id="748" r:id="rId24"/>
    <p:sldId id="749" r:id="rId25"/>
    <p:sldId id="750" r:id="rId26"/>
    <p:sldId id="751" r:id="rId27"/>
    <p:sldId id="752" r:id="rId28"/>
    <p:sldId id="753" r:id="rId29"/>
    <p:sldId id="648" r:id="rId30"/>
    <p:sldId id="597" r:id="rId31"/>
    <p:sldId id="598" r:id="rId32"/>
    <p:sldId id="712" r:id="rId33"/>
    <p:sldId id="713" r:id="rId34"/>
    <p:sldId id="728" r:id="rId35"/>
    <p:sldId id="714" r:id="rId36"/>
    <p:sldId id="718" r:id="rId37"/>
    <p:sldId id="715" r:id="rId38"/>
    <p:sldId id="721" r:id="rId39"/>
    <p:sldId id="720" r:id="rId40"/>
    <p:sldId id="716" r:id="rId41"/>
    <p:sldId id="722" r:id="rId42"/>
    <p:sldId id="723" r:id="rId43"/>
    <p:sldId id="724" r:id="rId44"/>
    <p:sldId id="602" r:id="rId45"/>
    <p:sldId id="475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F26"/>
    <a:srgbClr val="231F20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3002" autoAdjust="0"/>
  </p:normalViewPr>
  <p:slideViewPr>
    <p:cSldViewPr>
      <p:cViewPr varScale="1">
        <p:scale>
          <a:sx n="79" d="100"/>
          <a:sy n="79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2015/6/8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opacity </a:t>
            </a:r>
            <a:r>
              <a:rPr lang="zh-CN" altLang="en-US" dirty="0" smtClean="0"/>
              <a:t>属性（续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53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vertical-align 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53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vertical-align </a:t>
            </a:r>
            <a:r>
              <a:rPr lang="zh-CN" altLang="en-US" dirty="0" smtClean="0"/>
              <a:t>属性（续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53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光标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7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光标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77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cursor 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77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列表样式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7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列表项标志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list-style-type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0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显示方式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7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列表项标志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list-style-type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（续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04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列表项图像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list-style-image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44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列表项图像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list-style-image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（续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44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列表项位置 </a:t>
            </a:r>
            <a:r>
              <a:rPr lang="en-US" altLang="zh-CN" dirty="0" smtClean="0"/>
              <a:t>list-style-position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59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列表项位置 </a:t>
            </a:r>
            <a:r>
              <a:rPr lang="en-US" altLang="zh-CN" dirty="0" smtClean="0"/>
              <a:t>list-style-position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（续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44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列表属性 </a:t>
            </a:r>
            <a:r>
              <a:rPr lang="en-US" altLang="zh-CN" dirty="0" smtClean="0"/>
              <a:t>list-style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210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定位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定位概述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09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什么是定位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08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显示方式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53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定位属性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607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定位属性（续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973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定位方式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090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相对定位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467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相对定位（续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125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绝对定位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772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绝对定位（续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805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绝对定位（续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80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绝对定位（续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805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堆叠顺序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23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display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531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堆叠顺序（续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471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固定定位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210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455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display </a:t>
            </a:r>
            <a:r>
              <a:rPr lang="zh-CN" altLang="en-US" dirty="0" smtClean="0"/>
              <a:t>属性（续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53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7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visibility 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5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visibility </a:t>
            </a:r>
            <a:r>
              <a:rPr lang="zh-CN" altLang="en-US" dirty="0" smtClean="0"/>
              <a:t>属性（续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3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opacity </a:t>
            </a:r>
            <a:r>
              <a:rPr lang="zh-CN" altLang="en-US" b="1" dirty="0" smtClean="0"/>
              <a:t>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5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8580" y="227139"/>
            <a:ext cx="6104624" cy="681413"/>
          </a:xfrm>
        </p:spPr>
        <p:txBody>
          <a:bodyPr/>
          <a:lstStyle>
            <a:lvl1pPr algn="r">
              <a:defRPr sz="2800">
                <a:latin typeface="Consolas" pitchFamily="49" charset="0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936" indent="-450936">
              <a:spcBef>
                <a:spcPts val="592"/>
              </a:spcBef>
              <a:spcAft>
                <a:spcPts val="592"/>
              </a:spcAft>
              <a:buFont typeface="黑体" pitchFamily="49" charset="-122"/>
              <a:buChar char="&gt;"/>
              <a:defRPr sz="2400" b="0">
                <a:latin typeface="Consolas" pitchFamily="49" charset="0"/>
                <a:ea typeface="黑体" pitchFamily="49" charset="-122"/>
              </a:defRPr>
            </a:lvl1pPr>
            <a:lvl2pPr marL="679536" indent="-450936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2200" b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黑体" pitchFamily="49" charset="-122"/>
              </a:defRPr>
            </a:lvl2pPr>
            <a:lvl3pPr>
              <a:buFont typeface="华文细黑" pitchFamily="2" charset="-122"/>
              <a:buChar char="‐"/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buFont typeface="Consolas" pitchFamily="49" charset="0"/>
              <a:buChar char="−"/>
              <a:defRPr lang="zh-CN" altLang="en-US" sz="2200" b="0" dirty="0" smtClean="0">
                <a:solidFill>
                  <a:schemeClr val="accent6">
                    <a:lumMod val="25000"/>
                  </a:schemeClr>
                </a:solidFill>
                <a:latin typeface="Consolas" pitchFamily="49" charset="0"/>
                <a:ea typeface="楷体" pitchFamily="49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49227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导入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0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案例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3" r:id="rId12"/>
    <p:sldLayoutId id="2147483736" r:id="rId13"/>
    <p:sldLayoutId id="214748373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88879"/>
            <a:ext cx="8935074" cy="1470025"/>
          </a:xfrm>
        </p:spPr>
        <p:txBody>
          <a:bodyPr/>
          <a:lstStyle/>
          <a:p>
            <a:r>
              <a:rPr lang="zh-CN" altLang="en-US" dirty="0" smtClean="0"/>
              <a:t>网页编程基础 </a:t>
            </a:r>
            <a:r>
              <a:rPr kumimoji="1" lang="en-US" altLang="zh-CN" dirty="0" smtClean="0">
                <a:solidFill>
                  <a:srgbClr val="DC1F26"/>
                </a:solidFill>
              </a:rPr>
              <a:t>CSS3</a:t>
            </a:r>
            <a:r>
              <a:rPr kumimoji="1" lang="zh-CN" altLang="en-US" dirty="0" smtClean="0">
                <a:solidFill>
                  <a:srgbClr val="DC1F26"/>
                </a:solidFill>
              </a:rPr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Unit04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39553" y="3564703"/>
            <a:ext cx="4392488" cy="622920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WebBasic</a:t>
            </a:r>
            <a:r>
              <a:rPr lang="en-US" altLang="zh-CN" dirty="0" smtClean="0"/>
              <a:t> </a:t>
            </a:r>
            <a:r>
              <a:rPr lang="en-US" altLang="zh-CN" dirty="0" smtClean="0"/>
              <a:t>CSS3BASIC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visibility </a:t>
            </a:r>
            <a:r>
              <a:rPr lang="zh-CN" altLang="en-US" dirty="0" smtClean="0"/>
              <a:t>属性（续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348" y="1646479"/>
            <a:ext cx="5297812" cy="2358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width:100px;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height:50px;    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border:1px solid black;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348" y="4509120"/>
            <a:ext cx="7632848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&lt;div&gt;div 1&lt;/div&gt;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style="</a:t>
            </a: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visibility:hidden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;"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&gt;div 2&lt;/div&gt;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&lt;div&gt;div 3&lt;/div&gt;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48" y="1214430"/>
            <a:ext cx="2592288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样式：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4129623"/>
            <a:ext cx="2592288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530772" y="2743357"/>
            <a:ext cx="1036953" cy="63612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60" y="2129991"/>
            <a:ext cx="30099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4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opacity 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opacity </a:t>
            </a:r>
            <a:r>
              <a:rPr lang="zh-CN" altLang="en-US" smtClean="0"/>
              <a:t>属性设置元素的不透明级别</a:t>
            </a:r>
            <a:endParaRPr lang="en-US" altLang="zh-CN" smtClean="0"/>
          </a:p>
          <a:p>
            <a:r>
              <a:rPr lang="zh-CN" altLang="en-US" smtClean="0"/>
              <a:t>取值 </a:t>
            </a:r>
            <a:r>
              <a:rPr lang="en-US" altLang="zh-CN" smtClean="0"/>
              <a:t>opacity : value;</a:t>
            </a:r>
          </a:p>
          <a:p>
            <a:pPr lvl="1"/>
            <a:r>
              <a:rPr lang="en-US" altLang="zh-CN" smtClean="0"/>
              <a:t>value </a:t>
            </a:r>
            <a:r>
              <a:rPr lang="zh-CN" altLang="en-US" smtClean="0"/>
              <a:t>规定不透明度，从 </a:t>
            </a:r>
            <a:r>
              <a:rPr lang="en-US" altLang="zh-CN" smtClean="0"/>
              <a:t>0.0 </a:t>
            </a:r>
            <a:r>
              <a:rPr lang="zh-CN" altLang="en-US" smtClean="0"/>
              <a:t>（完全透明）到 </a:t>
            </a:r>
            <a:r>
              <a:rPr lang="en-US" altLang="zh-CN" smtClean="0"/>
              <a:t>1.0</a:t>
            </a:r>
            <a:r>
              <a:rPr lang="zh-CN" altLang="en-US" smtClean="0"/>
              <a:t>（完全不透明）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66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opacity </a:t>
            </a:r>
            <a:r>
              <a:rPr lang="zh-CN" altLang="en-US" dirty="0"/>
              <a:t>属性（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4348" y="1646479"/>
            <a:ext cx="5297812" cy="1566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{border:1px solid black;}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#p1 {opacity:0;}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#p2 {opacity:0.5;}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#p3 {opacity:1;}</a:t>
            </a:r>
            <a:endParaRPr lang="zh-CN" altLang="en-US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4452750"/>
            <a:ext cx="7632848" cy="1327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 id="p1"&gt;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段落，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opacity 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 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0&lt;/p&gt;</a:t>
            </a:r>
          </a:p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id="p2"&gt;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段落，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opacity 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 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0.5&lt;/p&gt;</a:t>
            </a:r>
          </a:p>
          <a:p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id="p3"&gt;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段落，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opacity 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 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1&lt;/p&gt;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1214430"/>
            <a:ext cx="2592288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样式：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4129623"/>
            <a:ext cx="2592288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72" y="1443198"/>
            <a:ext cx="3855592" cy="312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4139953" y="3645024"/>
            <a:ext cx="648072" cy="4845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20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vertical-align </a:t>
            </a:r>
            <a:r>
              <a:rPr lang="zh-CN" altLang="en-US" smtClean="0"/>
              <a:t>属性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45805"/>
          </a:xfrm>
        </p:spPr>
        <p:txBody>
          <a:bodyPr/>
          <a:lstStyle/>
          <a:p>
            <a:r>
              <a:rPr lang="zh-CN" altLang="en-US" dirty="0" smtClean="0"/>
              <a:t>设置</a:t>
            </a:r>
            <a:r>
              <a:rPr lang="zh-CN" altLang="en-US" dirty="0"/>
              <a:t>单元格框中的单元格内容</a:t>
            </a:r>
            <a:r>
              <a:rPr lang="zh-CN" altLang="en-US" dirty="0" smtClean="0"/>
              <a:t>的</a:t>
            </a:r>
            <a:r>
              <a:rPr lang="zh-CN" altLang="en-US" dirty="0"/>
              <a:t>垂直</a:t>
            </a:r>
            <a:r>
              <a:rPr lang="zh-CN" altLang="en-US" dirty="0" smtClean="0"/>
              <a:t>对齐方式</a:t>
            </a:r>
            <a:endParaRPr lang="en-US" altLang="zh-CN" dirty="0" smtClean="0"/>
          </a:p>
          <a:p>
            <a:r>
              <a:rPr lang="zh-CN" altLang="en-US" dirty="0" smtClean="0"/>
              <a:t>对于行内块级元素，如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，可设置垂直对齐方式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定义行内元素的基线相对于该元素所在行的基线的垂直对齐</a:t>
            </a:r>
            <a:endParaRPr lang="en-US" altLang="zh-CN" dirty="0" smtClean="0"/>
          </a:p>
          <a:p>
            <a:r>
              <a:rPr lang="zh-CN" altLang="en-US" dirty="0" smtClean="0"/>
              <a:t>常用取值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baseline</a:t>
            </a:r>
            <a:r>
              <a:rPr lang="zh-CN" altLang="en-US" dirty="0" smtClean="0"/>
              <a:t>：默认，元素放置在父元素的基线上</a:t>
            </a:r>
          </a:p>
          <a:p>
            <a:pPr lvl="1"/>
            <a:r>
              <a:rPr lang="en-US" altLang="zh-CN" dirty="0" smtClean="0"/>
              <a:t>top</a:t>
            </a:r>
            <a:r>
              <a:rPr lang="zh-CN" altLang="en-US" dirty="0" smtClean="0"/>
              <a:t>：把元素的顶端与行中最高元素的顶端对齐</a:t>
            </a:r>
          </a:p>
          <a:p>
            <a:pPr lvl="1"/>
            <a:r>
              <a:rPr lang="en-US" altLang="zh-CN" dirty="0" smtClean="0"/>
              <a:t>bottom</a:t>
            </a:r>
            <a:r>
              <a:rPr lang="zh-CN" altLang="en-US" dirty="0" smtClean="0"/>
              <a:t>：把元素的顶端与行中最低的元素的顶端对齐</a:t>
            </a:r>
          </a:p>
          <a:p>
            <a:pPr lvl="1"/>
            <a:r>
              <a:rPr lang="en-US" altLang="zh-CN" dirty="0" smtClean="0"/>
              <a:t>middle</a:t>
            </a:r>
            <a:r>
              <a:rPr lang="zh-CN" altLang="en-US" dirty="0" smtClean="0"/>
              <a:t>：把此元素放置在父元素的中部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21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vertical-align </a:t>
            </a:r>
            <a:r>
              <a:rPr lang="zh-CN" altLang="en-US" dirty="0"/>
              <a:t>属性（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9552" y="1340768"/>
            <a:ext cx="4058286" cy="475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{</a:t>
            </a:r>
            <a:endParaRPr lang="en-US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width:400px;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height:100px;    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border:1px solid black;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{border:1px solid red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endParaRPr lang="en-US" altLang="zh-CN" sz="2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#img1{</a:t>
            </a:r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vertical-align:middle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endParaRPr lang="en-US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#img2{</a:t>
            </a:r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vertical-align:top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endParaRPr lang="en-US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#img3{</a:t>
            </a:r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vertical-align:bottom</a:t>
            </a:r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  <a:endParaRPr lang="zh-CN" altLang="en-US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980728"/>
            <a:ext cx="2592288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样式：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033" y="1214430"/>
            <a:ext cx="4179566" cy="548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4301971" y="3573015"/>
            <a:ext cx="486054" cy="7920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4139953" y="4797152"/>
            <a:ext cx="648072" cy="4845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3815917" y="6165304"/>
            <a:ext cx="972108" cy="14401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23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光标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2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光标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271939"/>
          </a:xfrm>
        </p:spPr>
        <p:txBody>
          <a:bodyPr/>
          <a:lstStyle/>
          <a:p>
            <a:r>
              <a:rPr lang="zh-CN" altLang="zh-CN" dirty="0" smtClean="0"/>
              <a:t>默认</a:t>
            </a:r>
            <a:r>
              <a:rPr lang="zh-CN" altLang="zh-CN" dirty="0"/>
              <a:t>情况下，光标会根据用户的操作发生</a:t>
            </a:r>
            <a:r>
              <a:rPr lang="zh-CN" altLang="zh-CN" dirty="0" smtClean="0"/>
              <a:t>改变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</a:t>
            </a:r>
            <a:r>
              <a:rPr lang="zh-CN" altLang="zh-CN" dirty="0"/>
              <a:t>鼠标悬停在一个链接上时，光标将从指针形状变为手状</a:t>
            </a:r>
            <a:r>
              <a:rPr lang="zh-CN" altLang="zh-CN" dirty="0" smtClean="0"/>
              <a:t>形状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</a:t>
            </a:r>
            <a:r>
              <a:rPr lang="zh-CN" altLang="zh-CN" dirty="0"/>
              <a:t>鼠标悬停在文本区域时，会显示</a:t>
            </a:r>
            <a:r>
              <a:rPr lang="en-US" altLang="zh-CN" dirty="0"/>
              <a:t> I </a:t>
            </a:r>
            <a:r>
              <a:rPr lang="zh-CN" altLang="zh-CN" dirty="0" smtClean="0"/>
              <a:t>形状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而</a:t>
            </a:r>
            <a:r>
              <a:rPr lang="zh-CN" altLang="zh-CN" dirty="0"/>
              <a:t>当鼠标悬停在一个按钮上时，光标会显示为</a:t>
            </a:r>
            <a:r>
              <a:rPr lang="zh-CN" altLang="zh-CN" dirty="0" smtClean="0"/>
              <a:t>箭头</a:t>
            </a:r>
            <a:endParaRPr lang="zh-CN" altLang="zh-CN" dirty="0"/>
          </a:p>
          <a:p>
            <a:r>
              <a:rPr lang="zh-CN" altLang="zh-CN" dirty="0"/>
              <a:t>可以使用</a:t>
            </a:r>
            <a:r>
              <a:rPr lang="en-US" altLang="zh-CN" dirty="0"/>
              <a:t> cursor </a:t>
            </a:r>
            <a:r>
              <a:rPr lang="zh-CN" altLang="zh-CN" dirty="0"/>
              <a:t>属性指定显示给用户的鼠标光标类型（形状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可以</a:t>
            </a:r>
            <a:r>
              <a:rPr lang="zh-CN" altLang="zh-CN" dirty="0"/>
              <a:t>为用户提供一种可视化的暗示，</a:t>
            </a:r>
            <a:r>
              <a:rPr lang="zh-CN" altLang="zh-CN" dirty="0" smtClean="0"/>
              <a:t>提示</a:t>
            </a:r>
            <a:r>
              <a:rPr lang="zh-CN" altLang="en-US" dirty="0" smtClean="0"/>
              <a:t>可以进行的操作</a:t>
            </a:r>
          </a:p>
          <a:p>
            <a:pPr lvl="1"/>
            <a:endParaRPr lang="en-US" altLang="zh-CN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cursor </a:t>
            </a:r>
            <a:r>
              <a:rPr lang="zh-CN" altLang="en-US" smtClean="0"/>
              <a:t>属性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39650"/>
          </a:xfrm>
        </p:spPr>
        <p:txBody>
          <a:bodyPr/>
          <a:lstStyle/>
          <a:p>
            <a:r>
              <a:rPr lang="en-US" altLang="zh-CN" dirty="0" smtClean="0"/>
              <a:t>cursor </a:t>
            </a:r>
            <a:r>
              <a:rPr lang="zh-CN" altLang="zh-CN" dirty="0" smtClean="0"/>
              <a:t>属性定义了鼠标指针放在一个元素边界范围内时所用的光标形状</a:t>
            </a:r>
            <a:endParaRPr lang="en-US" altLang="zh-CN" dirty="0" smtClean="0"/>
          </a:p>
          <a:p>
            <a:r>
              <a:rPr lang="zh-CN" altLang="en-US" dirty="0" smtClean="0"/>
              <a:t>可取值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default</a:t>
            </a:r>
          </a:p>
          <a:p>
            <a:pPr lvl="1"/>
            <a:r>
              <a:rPr lang="en-US" altLang="zh-CN" dirty="0" smtClean="0"/>
              <a:t>pointer</a:t>
            </a:r>
          </a:p>
          <a:p>
            <a:pPr lvl="1"/>
            <a:r>
              <a:rPr lang="en-US" altLang="zh-CN" dirty="0" smtClean="0"/>
              <a:t>crosshair</a:t>
            </a:r>
          </a:p>
          <a:p>
            <a:pPr lvl="1"/>
            <a:r>
              <a:rPr lang="en-US" altLang="zh-CN" dirty="0" smtClean="0"/>
              <a:t>text</a:t>
            </a:r>
          </a:p>
          <a:p>
            <a:pPr lvl="1"/>
            <a:r>
              <a:rPr lang="en-US" altLang="zh-CN" dirty="0" smtClean="0"/>
              <a:t>wait</a:t>
            </a:r>
          </a:p>
          <a:p>
            <a:pPr lvl="1"/>
            <a:r>
              <a:rPr lang="en-US" altLang="zh-CN" smtClean="0"/>
              <a:t>help </a:t>
            </a:r>
            <a:r>
              <a:rPr lang="zh-CN" altLang="en-US" smtClean="0"/>
              <a:t>等</a:t>
            </a:r>
            <a:endParaRPr lang="en-US" altLang="zh-CN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571482"/>
            <a:ext cx="7528920" cy="1047757"/>
          </a:xfrm>
        </p:spPr>
        <p:txBody>
          <a:bodyPr/>
          <a:lstStyle/>
          <a:p>
            <a:r>
              <a:rPr lang="zh-CN" altLang="en-US" dirty="0"/>
              <a:t>显示</a:t>
            </a:r>
            <a:r>
              <a:rPr lang="zh-CN" altLang="en-US" dirty="0" smtClean="0"/>
              <a:t>属性的应用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r>
              <a:rPr lang="zh-CN" altLang="en-US" dirty="0" smtClean="0"/>
              <a:t>使用显示属性为页面元素定义样式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03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2072804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2132856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列表样式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11760" y="2312856"/>
            <a:ext cx="769349" cy="42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列表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860032" y="213285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列表项标志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list-style-type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860032" y="261290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列表项图像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list-style-image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860032" y="309296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项位置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list-style-position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860032" y="357301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列表属性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list-style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50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4784"/>
            <a:ext cx="914400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36838"/>
              </p:ext>
            </p:extLst>
          </p:nvPr>
        </p:nvGraphicFramePr>
        <p:xfrm>
          <a:off x="1115616" y="2060848"/>
          <a:ext cx="7200801" cy="3867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3648406"/>
                <a:gridCol w="2400267"/>
              </a:tblGrid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09:00 ~ 09:30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作业讲解和回顾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09:30 ~ 10:20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 ~ 11:20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~ 12:00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 ~ 14:50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 ~ 15:50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16:00 ~ 16:50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17:00 ~ 17:30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列表样式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列表项标志 </a:t>
            </a:r>
            <a:r>
              <a:rPr lang="en-US" altLang="zh-CN" smtClean="0"/>
              <a:t>list-style-type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02716"/>
          </a:xfrm>
        </p:spPr>
        <p:txBody>
          <a:bodyPr/>
          <a:lstStyle/>
          <a:p>
            <a:r>
              <a:rPr lang="en-US" altLang="zh-CN" dirty="0" smtClean="0"/>
              <a:t>list-style-type </a:t>
            </a:r>
            <a:r>
              <a:rPr lang="zh-CN" altLang="zh-CN" dirty="0" smtClean="0"/>
              <a:t>属性用于控制列表中列表项标志的样式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无序列表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出现在各列表项旁边的圆点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有序列表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可能是字母、数字或另外某种计数体系中的一个符号</a:t>
            </a:r>
            <a:endParaRPr lang="en-US" altLang="zh-CN" dirty="0" smtClean="0"/>
          </a:p>
          <a:p>
            <a:r>
              <a:rPr lang="zh-CN" altLang="en-US" dirty="0" smtClean="0"/>
              <a:t>无序列表取值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none</a:t>
            </a:r>
            <a:r>
              <a:rPr lang="zh-CN" altLang="en-US" dirty="0" smtClean="0"/>
              <a:t>：无标记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disc</a:t>
            </a:r>
            <a:r>
              <a:rPr lang="zh-CN" altLang="en-US" dirty="0" smtClean="0"/>
              <a:t>：实心圆，为默认值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circle</a:t>
            </a:r>
            <a:r>
              <a:rPr lang="zh-CN" altLang="en-US" dirty="0" smtClean="0"/>
              <a:t>：空心圆</a:t>
            </a:r>
            <a:endParaRPr lang="en-US" altLang="zh-CN" dirty="0"/>
          </a:p>
          <a:p>
            <a:pPr lvl="1"/>
            <a:r>
              <a:rPr lang="en-US" altLang="zh-CN" dirty="0" smtClean="0"/>
              <a:t>square</a:t>
            </a:r>
            <a:r>
              <a:rPr lang="zh-CN" altLang="en-US" dirty="0" smtClean="0"/>
              <a:t>：实心方块</a:t>
            </a:r>
            <a:endParaRPr lang="en-US" altLang="zh-CN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列表项标志 </a:t>
            </a:r>
            <a:r>
              <a:rPr lang="en-US" altLang="zh-CN" dirty="0" smtClean="0"/>
              <a:t>list-style-type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905411"/>
          </a:xfrm>
        </p:spPr>
        <p:txBody>
          <a:bodyPr/>
          <a:lstStyle/>
          <a:p>
            <a:r>
              <a:rPr lang="zh-CN" altLang="en-US" dirty="0" smtClean="0"/>
              <a:t>有序列表取值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none</a:t>
            </a:r>
            <a:r>
              <a:rPr lang="zh-CN" altLang="en-US" dirty="0" smtClean="0"/>
              <a:t>：无标记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decimal</a:t>
            </a:r>
            <a:r>
              <a:rPr lang="zh-CN" altLang="en-US" dirty="0" smtClean="0"/>
              <a:t>：数字（如 </a:t>
            </a:r>
            <a:r>
              <a:rPr lang="en-US" altLang="zh-CN" dirty="0" smtClean="0"/>
              <a:t>1,2,3,4,5</a:t>
            </a:r>
            <a:r>
              <a:rPr lang="zh-CN" altLang="en-US" dirty="0" smtClean="0"/>
              <a:t>），为默认值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lower-roman</a:t>
            </a:r>
            <a:r>
              <a:rPr lang="zh-CN" altLang="en-US" dirty="0" smtClean="0"/>
              <a:t>：小写罗马数字（如  </a:t>
            </a:r>
            <a:r>
              <a:rPr lang="en-US" altLang="zh-CN" dirty="0" err="1" smtClean="0"/>
              <a:t>i</a:t>
            </a:r>
            <a:r>
              <a:rPr lang="en-US" altLang="zh-CN" dirty="0"/>
              <a:t>, ii, iii, iv, </a:t>
            </a:r>
            <a:r>
              <a:rPr lang="en-US" altLang="zh-CN" dirty="0" smtClean="0"/>
              <a:t>v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upper-roman</a:t>
            </a:r>
            <a:r>
              <a:rPr lang="zh-CN" altLang="en-US" dirty="0" smtClean="0"/>
              <a:t>：大写罗马数字（如 </a:t>
            </a:r>
            <a:r>
              <a:rPr lang="en-US" altLang="zh-CN" dirty="0" smtClean="0"/>
              <a:t>I</a:t>
            </a:r>
            <a:r>
              <a:rPr lang="en-US" altLang="zh-CN" dirty="0"/>
              <a:t>, II, III, IV, </a:t>
            </a:r>
            <a:r>
              <a:rPr lang="en-US" altLang="zh-CN" dirty="0" smtClean="0"/>
              <a:t>V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等</a:t>
            </a:r>
            <a:endParaRPr lang="en-US" altLang="zh-CN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列表项图像 </a:t>
            </a:r>
            <a:r>
              <a:rPr lang="en-US" altLang="zh-CN" dirty="0"/>
              <a:t>list-style-image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/>
          <a:lstStyle/>
          <a:p>
            <a:r>
              <a:rPr lang="en-US" altLang="zh-CN" dirty="0"/>
              <a:t>list-style-image </a:t>
            </a:r>
            <a:r>
              <a:rPr lang="zh-CN" altLang="zh-CN" dirty="0"/>
              <a:t>属性使用图像来替换列表项的</a:t>
            </a:r>
            <a:r>
              <a:rPr lang="zh-CN" altLang="zh-CN" dirty="0" smtClean="0"/>
              <a:t>标记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取值为：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( )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指定</a:t>
            </a:r>
            <a:r>
              <a:rPr lang="zh-CN" altLang="zh-CN" dirty="0"/>
              <a:t>图像</a:t>
            </a:r>
            <a:r>
              <a:rPr lang="zh-CN" altLang="zh-CN" dirty="0" smtClean="0"/>
              <a:t>作为有序</a:t>
            </a:r>
            <a:r>
              <a:rPr lang="zh-CN" altLang="zh-CN" dirty="0"/>
              <a:t>或无序列表项的标志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203848" y="2276872"/>
            <a:ext cx="57606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class="parent"&gt;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</a:p>
          <a:p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&lt;li&gt;&lt;a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&lt;li&gt;&lt;a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修改密码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&lt;/li&gt;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相册 </a:t>
            </a:r>
            <a:endParaRPr lang="en-US" altLang="zh-CN" sz="2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&lt;li&gt;&lt;a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上传照片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&lt;li&gt;&lt;a 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我的相册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&lt;/li&gt;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2276872"/>
            <a:ext cx="2485049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64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列表项图像 </a:t>
            </a:r>
            <a:r>
              <a:rPr lang="en-US" altLang="zh-CN" dirty="0" smtClean="0"/>
              <a:t>list-style-image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14348" y="1844824"/>
            <a:ext cx="60899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  {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list-style-type:none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 a  {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text-decoration:none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ul.parent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list-style-image:url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(dh.gif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ul.parent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list-style-image:url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(ph.gif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36912"/>
            <a:ext cx="2592288" cy="229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714348" y="1214430"/>
            <a:ext cx="2592288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样式：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923928" y="2924944"/>
            <a:ext cx="1152128" cy="36004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4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列表项位置 </a:t>
            </a:r>
            <a:r>
              <a:rPr lang="en-US" altLang="zh-CN" dirty="0" smtClean="0"/>
              <a:t>list-style-position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06813"/>
          </a:xfrm>
        </p:spPr>
        <p:txBody>
          <a:bodyPr/>
          <a:lstStyle/>
          <a:p>
            <a:r>
              <a:rPr lang="en-US" altLang="zh-CN" dirty="0" smtClean="0"/>
              <a:t>list-style-position </a:t>
            </a:r>
            <a:r>
              <a:rPr lang="zh-CN" altLang="en-US" dirty="0" smtClean="0"/>
              <a:t>属性</a:t>
            </a:r>
            <a:r>
              <a:rPr lang="zh-CN" altLang="en-US" dirty="0"/>
              <a:t>可以控制列表标记的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/>
              <a:t>可取值</a:t>
            </a:r>
            <a:endParaRPr lang="en-US" altLang="zh-CN" dirty="0"/>
          </a:p>
          <a:p>
            <a:pPr lvl="1"/>
            <a:r>
              <a:rPr lang="en-US" altLang="zh-CN" dirty="0" smtClean="0"/>
              <a:t>outside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标记</a:t>
            </a:r>
            <a:r>
              <a:rPr lang="zh-CN" altLang="zh-CN" dirty="0"/>
              <a:t>位于文本的</a:t>
            </a:r>
            <a:r>
              <a:rPr lang="zh-CN" altLang="zh-CN" dirty="0" smtClean="0"/>
              <a:t>左侧</a:t>
            </a:r>
            <a:r>
              <a:rPr lang="zh-CN" altLang="en-US" dirty="0" smtClean="0"/>
              <a:t>，且</a:t>
            </a:r>
            <a:r>
              <a:rPr lang="zh-CN" altLang="zh-CN" dirty="0" smtClean="0"/>
              <a:t>放置</a:t>
            </a:r>
            <a:r>
              <a:rPr lang="zh-CN" altLang="zh-CN" dirty="0"/>
              <a:t>在文本以外</a:t>
            </a:r>
            <a:r>
              <a:rPr lang="zh-CN" altLang="zh-CN" dirty="0" smtClean="0"/>
              <a:t>，为</a:t>
            </a:r>
            <a:r>
              <a:rPr lang="zh-CN" altLang="zh-CN" dirty="0"/>
              <a:t>默认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inside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标记</a:t>
            </a:r>
            <a:r>
              <a:rPr lang="zh-CN" altLang="zh-CN" dirty="0"/>
              <a:t>放置在文本</a:t>
            </a:r>
            <a:r>
              <a:rPr lang="zh-CN" altLang="zh-CN" dirty="0" smtClean="0"/>
              <a:t>以内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1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272808" cy="713088"/>
          </a:xfrm>
        </p:spPr>
        <p:txBody>
          <a:bodyPr/>
          <a:lstStyle/>
          <a:p>
            <a:r>
              <a:rPr lang="zh-CN" altLang="en-US" smtClean="0"/>
              <a:t>列表项位置 </a:t>
            </a:r>
            <a:r>
              <a:rPr lang="en-US" altLang="zh-CN" smtClean="0"/>
              <a:t>list-style-position</a:t>
            </a:r>
            <a:r>
              <a:rPr lang="zh-CN" altLang="en-US" smtClean="0"/>
              <a:t>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14348" y="1616050"/>
            <a:ext cx="60899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.list1 li{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list-style-position:inside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border:2px solid #f00;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.list2 li{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list-style-position:outside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border:2px solid #00f;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1214430"/>
            <a:ext cx="2592288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样式：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4048" y="1666930"/>
            <a:ext cx="38884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class="list1"&gt;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列表标志在内侧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列表标志在内侧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class="list2"&gt;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列表标志在外侧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&lt;li&gt;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列表标志在外侧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6056" y="1215940"/>
            <a:ext cx="2485049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8" y="4365104"/>
            <a:ext cx="30099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331641" y="4129621"/>
            <a:ext cx="678852" cy="117158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9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列表属性 </a:t>
            </a:r>
            <a:r>
              <a:rPr lang="en-US" altLang="zh-CN" dirty="0"/>
              <a:t>list-style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43636"/>
          </a:xfrm>
        </p:spPr>
        <p:txBody>
          <a:bodyPr/>
          <a:lstStyle/>
          <a:p>
            <a:r>
              <a:rPr lang="en-US" altLang="zh-CN" dirty="0" smtClean="0"/>
              <a:t>list-style </a:t>
            </a:r>
            <a:r>
              <a:rPr lang="zh-CN" altLang="en-US" dirty="0" smtClean="0"/>
              <a:t>属性为简写属性，用于控制</a:t>
            </a:r>
            <a:r>
              <a:rPr lang="zh-CN" altLang="en-US" dirty="0"/>
              <a:t>项表项的样式</a:t>
            </a:r>
            <a:endParaRPr lang="en-US" altLang="zh-CN" dirty="0"/>
          </a:p>
          <a:p>
            <a:r>
              <a:rPr lang="zh-CN" altLang="en-US" dirty="0" smtClean="0"/>
              <a:t>语法为</a:t>
            </a:r>
            <a:endParaRPr lang="en-US" altLang="zh-CN" dirty="0"/>
          </a:p>
          <a:p>
            <a:pPr lvl="1"/>
            <a:r>
              <a:rPr lang="en-US" altLang="zh-CN" dirty="0" err="1"/>
              <a:t>list-style:type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zh-CN" altLang="en-US" dirty="0"/>
              <a:t>图像</a:t>
            </a:r>
            <a:r>
              <a:rPr lang="en-US" altLang="zh-CN" dirty="0"/>
              <a:t>URL) position;</a:t>
            </a:r>
          </a:p>
          <a:p>
            <a:r>
              <a:rPr lang="zh-CN" altLang="en-US" dirty="0"/>
              <a:t>一般情况下，直接将</a:t>
            </a:r>
            <a:r>
              <a:rPr lang="en-US" altLang="zh-CN" dirty="0"/>
              <a:t>list-style</a:t>
            </a:r>
            <a:r>
              <a:rPr lang="zh-CN" altLang="en-US" dirty="0"/>
              <a:t>属性设置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7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571482"/>
            <a:ext cx="6952856" cy="1047757"/>
          </a:xfrm>
        </p:spPr>
        <p:txBody>
          <a:bodyPr/>
          <a:lstStyle/>
          <a:p>
            <a:r>
              <a:rPr lang="zh-CN" altLang="en-US" dirty="0" smtClean="0"/>
              <a:t>列表属性的应用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r>
              <a:rPr lang="zh-CN" altLang="en-US" dirty="0" smtClean="0"/>
              <a:t>使用列表属性为页面元素定义样式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7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1700808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1796858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定位概述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11760" y="1976858"/>
            <a:ext cx="769349" cy="6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定位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860032" y="179685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什么是定位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860032" y="361307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860032" y="409712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堆叠顺序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860032" y="458116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固定定位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0032" y="3129025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相对定位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860032" y="227687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81109" y="3129025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</p:txBody>
      </p:sp>
      <p:cxnSp>
        <p:nvCxnSpPr>
          <p:cNvPr id="17" name="直接箭头连接符 16"/>
          <p:cNvCxnSpPr>
            <a:stCxn id="11" idx="3"/>
            <a:endCxn id="14" idx="1"/>
          </p:cNvCxnSpPr>
          <p:nvPr/>
        </p:nvCxnSpPr>
        <p:spPr>
          <a:xfrm>
            <a:off x="2411760" y="1982862"/>
            <a:ext cx="769349" cy="13261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1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1560" y="2060848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181109" y="1628840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显示方式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411760" y="1808840"/>
            <a:ext cx="769349" cy="534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显示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181109" y="2924944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显示效果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1"/>
          </p:cNvCxnSpPr>
          <p:nvPr/>
        </p:nvCxnSpPr>
        <p:spPr>
          <a:xfrm>
            <a:off x="2411760" y="2342902"/>
            <a:ext cx="769349" cy="762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860032" y="162884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显示方式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860032" y="292494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visibility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60032" y="206084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display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60032" y="335699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opacity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81109" y="4653136"/>
            <a:ext cx="1594157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860032" y="465313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860032" y="508522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cursor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1" idx="3"/>
            <a:endCxn id="14" idx="1"/>
          </p:cNvCxnSpPr>
          <p:nvPr/>
        </p:nvCxnSpPr>
        <p:spPr>
          <a:xfrm>
            <a:off x="2411760" y="2342902"/>
            <a:ext cx="769349" cy="2490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860032" y="378904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vertical-align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8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定位概述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7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什么是定位</a:t>
            </a:r>
            <a:endParaRPr lang="zh-CN" altLang="en-US" dirty="0"/>
          </a:p>
        </p:txBody>
      </p:sp>
      <p:sp>
        <p:nvSpPr>
          <p:cNvPr id="14" name="副标题 13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25717"/>
          </a:xfrm>
        </p:spPr>
        <p:txBody>
          <a:bodyPr/>
          <a:lstStyle/>
          <a:p>
            <a:r>
              <a:rPr lang="zh-CN" altLang="zh-CN" dirty="0" smtClean="0"/>
              <a:t>普通</a:t>
            </a:r>
            <a:r>
              <a:rPr lang="zh-CN" altLang="en-US" dirty="0" smtClean="0"/>
              <a:t>流</a:t>
            </a:r>
            <a:r>
              <a:rPr lang="zh-CN" altLang="zh-CN" dirty="0" smtClean="0"/>
              <a:t>定位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页面中的块级元素框从上到下一个接一个地排列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每一个块级元素都会出现在一个新行中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内联元素将在一行中从左到右排列水平布置</a:t>
            </a:r>
            <a:endParaRPr lang="en-US" altLang="zh-CN" dirty="0" smtClean="0"/>
          </a:p>
          <a:p>
            <a:r>
              <a:rPr lang="zh-CN" altLang="en-US" dirty="0" smtClean="0"/>
              <a:t>浮动</a:t>
            </a:r>
            <a:endParaRPr lang="en-US" altLang="zh-CN" dirty="0" smtClean="0"/>
          </a:p>
          <a:p>
            <a:r>
              <a:rPr lang="zh-CN" altLang="en-US" dirty="0" smtClean="0"/>
              <a:t>相对定位</a:t>
            </a:r>
            <a:endParaRPr lang="en-US" altLang="zh-CN" dirty="0" smtClean="0"/>
          </a:p>
          <a:p>
            <a:r>
              <a:rPr lang="zh-CN" altLang="en-US" dirty="0" smtClean="0"/>
              <a:t>绝对定位</a:t>
            </a:r>
          </a:p>
          <a:p>
            <a:r>
              <a:rPr lang="zh-CN" altLang="en-US" dirty="0" smtClean="0"/>
              <a:t>固定定位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91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定位属性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73259"/>
              </p:ext>
            </p:extLst>
          </p:nvPr>
        </p:nvGraphicFramePr>
        <p:xfrm>
          <a:off x="611560" y="1196752"/>
          <a:ext cx="7992888" cy="3240361"/>
        </p:xfrm>
        <a:graphic>
          <a:graphicData uri="http://schemas.openxmlformats.org/drawingml/2006/table">
            <a:tbl>
              <a:tblPr/>
              <a:tblGrid>
                <a:gridCol w="1728192"/>
                <a:gridCol w="6264696"/>
              </a:tblGrid>
              <a:tr h="78291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属性</a:t>
                      </a:r>
                      <a:endParaRPr lang="zh-CN" altLang="zh-CN" sz="2400" b="1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说明</a:t>
                      </a:r>
                      <a:endParaRPr lang="zh-CN" altLang="zh-CN" sz="2400" b="1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6442"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position </a:t>
                      </a:r>
                      <a:endParaRPr lang="zh-CN" altLang="zh-CN" sz="20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规定元素的定位类型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，可取值：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static/relative/absolute/fixed</a:t>
                      </a:r>
                      <a:endParaRPr lang="zh-CN" sz="200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44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偏移属性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top</a:t>
                      </a:r>
                      <a:r>
                        <a:rPr lang="zh-CN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bottom</a:t>
                      </a:r>
                      <a:r>
                        <a:rPr lang="zh-CN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left</a:t>
                      </a:r>
                      <a:r>
                        <a:rPr lang="zh-CN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right</a:t>
                      </a:r>
                      <a:r>
                        <a:rPr lang="zh-CN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属性，用于定义元素框的偏移位置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79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z-index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设置元素的堆叠顺序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279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float/clear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浮动定位属性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611560" y="4658292"/>
            <a:ext cx="8064896" cy="1723036"/>
          </a:xfr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 </a:t>
            </a: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属性和偏移</a:t>
            </a:r>
            <a:r>
              <a:rPr lang="zh-CN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0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实现普通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相对定位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固定定位</a:t>
            </a:r>
            <a:endParaRPr lang="en-US" altLang="zh-CN" sz="20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</a:t>
            </a:r>
            <a:r>
              <a:rPr lang="zh-CN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属性实现</a:t>
            </a: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</a:t>
            </a:r>
            <a:r>
              <a:rPr lang="zh-CN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2000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属性为辅助属性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9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定位属性（续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34786"/>
          </a:xfrm>
        </p:spPr>
        <p:txBody>
          <a:bodyPr/>
          <a:lstStyle/>
          <a:p>
            <a:r>
              <a:rPr lang="en-US" altLang="zh-CN" dirty="0" smtClean="0"/>
              <a:t>position 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更改定位模式为相对定位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绝对定位</a:t>
            </a:r>
            <a:r>
              <a:rPr lang="zh-CN" altLang="en-US" dirty="0" smtClean="0"/>
              <a:t>或者固定定位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position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static/relative/absolute/fixed;</a:t>
            </a:r>
          </a:p>
          <a:p>
            <a:r>
              <a:rPr lang="zh-CN" altLang="zh-CN" dirty="0" smtClean="0"/>
              <a:t>偏移属性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实现元素框位置的偏移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top/bottom/right/left: value;</a:t>
            </a:r>
          </a:p>
          <a:p>
            <a:r>
              <a:rPr lang="zh-CN" altLang="en-US" dirty="0" smtClean="0"/>
              <a:t>堆叠顺序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z-index : value;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41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定位方式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7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相对定位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05958"/>
          </a:xfrm>
        </p:spPr>
        <p:txBody>
          <a:bodyPr/>
          <a:lstStyle/>
          <a:p>
            <a:r>
              <a:rPr lang="zh-CN" altLang="zh-CN" dirty="0" smtClean="0"/>
              <a:t>元素</a:t>
            </a:r>
            <a:r>
              <a:rPr lang="zh-CN" altLang="zh-CN" dirty="0"/>
              <a:t>仍保持其未定位前的</a:t>
            </a:r>
            <a:r>
              <a:rPr lang="zh-CN" altLang="zh-CN" dirty="0" smtClean="0"/>
              <a:t>形状</a:t>
            </a:r>
            <a:endParaRPr lang="en-US" altLang="zh-CN" dirty="0" smtClean="0"/>
          </a:p>
          <a:p>
            <a:r>
              <a:rPr lang="zh-CN" altLang="en-US" dirty="0" smtClean="0"/>
              <a:t>元素</a:t>
            </a:r>
            <a:r>
              <a:rPr lang="zh-CN" altLang="zh-CN" dirty="0" smtClean="0"/>
              <a:t>原本</a:t>
            </a:r>
            <a:r>
              <a:rPr lang="zh-CN" altLang="zh-CN" dirty="0"/>
              <a:t>所占的空间仍</a:t>
            </a:r>
            <a:r>
              <a:rPr lang="zh-CN" altLang="zh-CN" dirty="0" smtClean="0"/>
              <a:t>保留</a:t>
            </a:r>
            <a:endParaRPr lang="en-US" altLang="zh-CN" dirty="0" smtClean="0"/>
          </a:p>
          <a:p>
            <a:r>
              <a:rPr lang="zh-CN" altLang="zh-CN" dirty="0" smtClean="0"/>
              <a:t>元素</a:t>
            </a:r>
            <a:r>
              <a:rPr lang="zh-CN" altLang="zh-CN" dirty="0"/>
              <a:t>框会相对于它原来的位置偏移某个</a:t>
            </a:r>
            <a:r>
              <a:rPr lang="zh-CN" altLang="zh-CN" dirty="0" smtClean="0"/>
              <a:t>距离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设置</a:t>
            </a:r>
            <a:r>
              <a:rPr lang="zh-CN" altLang="zh-CN" dirty="0"/>
              <a:t>垂直或水平位置，</a:t>
            </a:r>
            <a:r>
              <a:rPr lang="zh-CN" altLang="zh-CN" dirty="0" smtClean="0"/>
              <a:t>让元素</a:t>
            </a:r>
            <a:r>
              <a:rPr lang="zh-CN" altLang="zh-CN" dirty="0"/>
              <a:t>相对于它的起点进行</a:t>
            </a:r>
            <a:r>
              <a:rPr lang="zh-CN" altLang="zh-CN" dirty="0" smtClean="0"/>
              <a:t>移动</a:t>
            </a:r>
            <a:endParaRPr lang="zh-CN" altLang="zh-CN" dirty="0"/>
          </a:p>
          <a:p>
            <a:r>
              <a:rPr lang="zh-CN" altLang="zh-CN" dirty="0" smtClean="0"/>
              <a:t>设置</a:t>
            </a:r>
            <a:r>
              <a:rPr lang="zh-CN" altLang="zh-CN" dirty="0"/>
              <a:t>元素为相对</a:t>
            </a:r>
            <a:r>
              <a:rPr lang="zh-CN" altLang="zh-CN" dirty="0" smtClean="0"/>
              <a:t>定位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首先</a:t>
            </a:r>
            <a:r>
              <a:rPr lang="zh-CN" altLang="zh-CN" dirty="0"/>
              <a:t>需要设置</a:t>
            </a:r>
            <a:r>
              <a:rPr lang="en-US" altLang="zh-CN" dirty="0"/>
              <a:t>position </a:t>
            </a:r>
            <a:r>
              <a:rPr lang="zh-CN" altLang="zh-CN" dirty="0"/>
              <a:t>属性的值为 </a:t>
            </a:r>
            <a:r>
              <a:rPr lang="en-US" altLang="zh-CN" dirty="0" smtClean="0"/>
              <a:t>relative</a:t>
            </a:r>
          </a:p>
          <a:p>
            <a:pPr lvl="1"/>
            <a:r>
              <a:rPr lang="zh-CN" altLang="zh-CN" dirty="0" smtClean="0"/>
              <a:t>然后</a:t>
            </a:r>
            <a:r>
              <a:rPr lang="zh-CN" altLang="zh-CN" dirty="0"/>
              <a:t>使用</a:t>
            </a:r>
            <a:r>
              <a:rPr lang="en-US" altLang="zh-CN" dirty="0"/>
              <a:t>left </a:t>
            </a:r>
            <a:r>
              <a:rPr lang="zh-CN" altLang="zh-CN" dirty="0"/>
              <a:t>属性或者</a:t>
            </a:r>
            <a:r>
              <a:rPr lang="en-US" altLang="zh-CN" dirty="0"/>
              <a:t>right </a:t>
            </a:r>
            <a:r>
              <a:rPr lang="zh-CN" altLang="zh-CN" dirty="0"/>
              <a:t>属性设置水平方向的偏移</a:t>
            </a:r>
            <a:r>
              <a:rPr lang="zh-CN" altLang="zh-CN" dirty="0" smtClean="0"/>
              <a:t>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也</a:t>
            </a:r>
            <a:r>
              <a:rPr lang="zh-CN" altLang="zh-CN" dirty="0"/>
              <a:t>可以使用</a:t>
            </a:r>
            <a:r>
              <a:rPr lang="en-US" altLang="zh-CN" dirty="0"/>
              <a:t>top </a:t>
            </a:r>
            <a:r>
              <a:rPr lang="zh-CN" altLang="zh-CN" dirty="0"/>
              <a:t>属性或者</a:t>
            </a:r>
            <a:r>
              <a:rPr lang="en-US" altLang="zh-CN" dirty="0"/>
              <a:t>bottom </a:t>
            </a:r>
            <a:r>
              <a:rPr lang="zh-CN" altLang="zh-CN" dirty="0"/>
              <a:t>属性设置垂直方向的偏移量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0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相对定位（续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3343" y="1673056"/>
            <a:ext cx="45987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 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 : 100px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 : 50px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 : 1px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solid gray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682" y="4265801"/>
            <a:ext cx="84343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&lt;div&gt;&lt;/div&gt;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&lt;div style="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position:relative;left:20px;top:10px;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"&gt;&lt;/div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后续段落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  <a:endParaRPr lang="en-US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1214430"/>
            <a:ext cx="2592288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样式：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3833753"/>
            <a:ext cx="2592288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74116"/>
            <a:ext cx="2016224" cy="231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C:\Users\Merita\Desktop\TTS 辅助相关\flash原素\arr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31302">
            <a:off x="5003236" y="4209434"/>
            <a:ext cx="1062144" cy="27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652120" y="4265801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原本所占的空间仍保留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36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绝对定位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52070"/>
          </a:xfrm>
        </p:spPr>
        <p:txBody>
          <a:bodyPr/>
          <a:lstStyle/>
          <a:p>
            <a:r>
              <a:rPr lang="zh-CN" altLang="zh-CN" dirty="0" smtClean="0"/>
              <a:t>将元素的内容从普通流中完全移除</a:t>
            </a:r>
            <a:r>
              <a:rPr lang="zh-CN" altLang="en-US" dirty="0" smtClean="0"/>
              <a:t>，</a:t>
            </a:r>
            <a:r>
              <a:rPr lang="zh-CN" altLang="zh-CN" dirty="0"/>
              <a:t>不占据空间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zh-CN" dirty="0" smtClean="0"/>
              <a:t>使用偏移属性来固定该元素的位置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相对于最近的已定位祖先元素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如果元素没有已定位的祖先元素，那么它的位置相对于最初的包含块</a:t>
            </a:r>
            <a:r>
              <a:rPr lang="zh-CN" altLang="en-US" dirty="0" smtClean="0"/>
              <a:t>，比如 </a:t>
            </a:r>
            <a:r>
              <a:rPr lang="en-US" altLang="zh-CN" dirty="0" smtClean="0"/>
              <a:t>body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zh-CN" altLang="en-US" dirty="0" smtClean="0"/>
              <a:t>设置元素为绝对定位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首先</a:t>
            </a:r>
            <a:r>
              <a:rPr lang="zh-CN" altLang="zh-CN" dirty="0"/>
              <a:t>需要设置</a:t>
            </a:r>
            <a:r>
              <a:rPr lang="en-US" altLang="zh-CN" dirty="0"/>
              <a:t>position </a:t>
            </a:r>
            <a:r>
              <a:rPr lang="zh-CN" altLang="zh-CN" dirty="0"/>
              <a:t>属性的值为</a:t>
            </a:r>
            <a:r>
              <a:rPr lang="en-US" altLang="zh-CN" dirty="0"/>
              <a:t> </a:t>
            </a:r>
            <a:r>
              <a:rPr lang="en-US" altLang="zh-CN" dirty="0" smtClean="0"/>
              <a:t>absolute</a:t>
            </a:r>
          </a:p>
          <a:p>
            <a:pPr lvl="1"/>
            <a:r>
              <a:rPr lang="zh-CN" altLang="zh-CN" dirty="0" smtClean="0"/>
              <a:t>然后</a:t>
            </a:r>
            <a:r>
              <a:rPr lang="zh-CN" altLang="zh-CN" dirty="0"/>
              <a:t>使用</a:t>
            </a:r>
            <a:r>
              <a:rPr lang="en-US" altLang="zh-CN" dirty="0"/>
              <a:t>left </a:t>
            </a:r>
            <a:r>
              <a:rPr lang="zh-CN" altLang="zh-CN" dirty="0"/>
              <a:t>属性或者</a:t>
            </a:r>
            <a:r>
              <a:rPr lang="en-US" altLang="zh-CN" dirty="0"/>
              <a:t>right </a:t>
            </a:r>
            <a:r>
              <a:rPr lang="zh-CN" altLang="zh-CN" dirty="0"/>
              <a:t>属性设置元素的水</a:t>
            </a:r>
            <a:r>
              <a:rPr lang="zh-CN" altLang="zh-CN" dirty="0" smtClean="0"/>
              <a:t>平位置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也</a:t>
            </a:r>
            <a:r>
              <a:rPr lang="zh-CN" altLang="zh-CN" dirty="0"/>
              <a:t>可以使用</a:t>
            </a:r>
            <a:r>
              <a:rPr lang="en-US" altLang="zh-CN" dirty="0"/>
              <a:t>top </a:t>
            </a:r>
            <a:r>
              <a:rPr lang="zh-CN" altLang="zh-CN" dirty="0"/>
              <a:t>属性或者</a:t>
            </a:r>
            <a:r>
              <a:rPr lang="en-US" altLang="zh-CN" dirty="0"/>
              <a:t>bottom </a:t>
            </a:r>
            <a:r>
              <a:rPr lang="zh-CN" altLang="zh-CN" dirty="0"/>
              <a:t>属性设置元素的垂直位置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39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绝对</a:t>
            </a:r>
            <a:r>
              <a:rPr lang="zh-CN" altLang="en-US" dirty="0" smtClean="0"/>
              <a:t>定位（续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0030" y="1418000"/>
            <a:ext cx="38479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div.parent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width:200px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height:150px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border:1px solid gray;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0030" y="4377442"/>
            <a:ext cx="88165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&lt;div class="parent"&gt;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&lt;div class="child"&gt;1&lt;/div&gt;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&lt;div class="child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2&lt;/div&gt;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&lt;/div&gt;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32284" y="1418000"/>
            <a:ext cx="42161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div.child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width:80px;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height:30px;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border:1px solid black;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background-color:silver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0030" y="980728"/>
            <a:ext cx="2592288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样式：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0030" y="3924986"/>
            <a:ext cx="2592288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664768"/>
            <a:ext cx="3024436" cy="315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 descr="C:\Users\Merita\Desktop\TTS 辅助相关\flash原素\arr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039056"/>
            <a:ext cx="1062144" cy="27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2123728" y="598121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没有设置定位属性时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1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绝对</a:t>
            </a:r>
            <a:r>
              <a:rPr lang="zh-CN" altLang="en-US" dirty="0" smtClean="0"/>
              <a:t>定位（续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0030" y="1433496"/>
            <a:ext cx="88165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&lt;div class="parent"&gt;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&lt;div class="child"&gt;1&lt;/div&gt;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&lt;div class="child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style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 : absolute ; top :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15px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left :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30px ;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2&lt;/div&gt;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&lt;/div&gt;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0030" y="981040"/>
            <a:ext cx="2592288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77342"/>
            <a:ext cx="3600400" cy="375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C:\Users\Merita\Desktop\TTS 辅助相关\flash原素\arr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8295">
            <a:off x="3945211" y="3541576"/>
            <a:ext cx="1062144" cy="27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6119981" y="215677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设置为绝对定位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520" y="4509120"/>
            <a:ext cx="5040560" cy="1692771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框不再占用原有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位置，会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产生重叠</a:t>
            </a:r>
            <a:endParaRPr lang="zh-CN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相对于最近的已定位祖先元素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没有已定位的祖先元素，那么它的位置相对于最初的包含块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 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90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显示方式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绝对</a:t>
            </a:r>
            <a:r>
              <a:rPr lang="zh-CN" altLang="en-US" dirty="0" smtClean="0"/>
              <a:t>定位（续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4046" y="1830303"/>
            <a:ext cx="38479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div.parent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 : 200px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 : 150px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 : 1px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solid gray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b="1" dirty="0" smtClean="0">
                <a:solidFill>
                  <a:srgbClr val="00B0F0"/>
                </a:solidFill>
              </a:rPr>
              <a:t>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position : relative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4046" y="1393031"/>
            <a:ext cx="2592288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样式：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6" descr="C:\Users\Merita\Desktop\TTS 辅助相关\flash原素\arr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3070">
            <a:off x="4232905" y="4714451"/>
            <a:ext cx="1062144" cy="27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402599" y="5157192"/>
            <a:ext cx="4456669" cy="892552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会根据父元素 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 </a:t>
            </a: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的位置进行定位</a:t>
            </a:r>
            <a:endParaRPr lang="en-US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因为父元素设置了定位属性</a:t>
            </a:r>
            <a:endParaRPr lang="en-US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30030"/>
            <a:ext cx="3576960" cy="375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9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堆叠顺序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97853"/>
          </a:xfrm>
        </p:spPr>
        <p:txBody>
          <a:bodyPr/>
          <a:lstStyle/>
          <a:p>
            <a:r>
              <a:rPr lang="zh-CN" altLang="zh-CN" dirty="0" smtClean="0"/>
              <a:t>一旦</a:t>
            </a:r>
            <a:r>
              <a:rPr lang="zh-CN" altLang="zh-CN" dirty="0"/>
              <a:t>修改了元素的定位方式，则元素可能会发生</a:t>
            </a:r>
            <a:r>
              <a:rPr lang="zh-CN" altLang="zh-CN" dirty="0" smtClean="0"/>
              <a:t>堆叠</a:t>
            </a:r>
            <a:endParaRPr lang="en-US" altLang="zh-CN" dirty="0" smtClean="0"/>
          </a:p>
          <a:p>
            <a:r>
              <a:rPr lang="zh-CN" altLang="zh-CN" dirty="0" smtClean="0"/>
              <a:t>可以</a:t>
            </a:r>
            <a:r>
              <a:rPr lang="zh-CN" altLang="zh-CN" dirty="0"/>
              <a:t>使用</a:t>
            </a:r>
            <a:r>
              <a:rPr lang="en-US" altLang="zh-CN" dirty="0"/>
              <a:t>z-index </a:t>
            </a:r>
            <a:r>
              <a:rPr lang="zh-CN" altLang="zh-CN" dirty="0"/>
              <a:t>属性</a:t>
            </a:r>
            <a:r>
              <a:rPr lang="zh-CN" altLang="zh-CN" dirty="0" smtClean="0"/>
              <a:t>来控制</a:t>
            </a:r>
            <a:r>
              <a:rPr lang="zh-CN" altLang="zh-CN" dirty="0"/>
              <a:t>元素框出现的重叠</a:t>
            </a:r>
            <a:r>
              <a:rPr lang="zh-CN" altLang="zh-CN" dirty="0" smtClean="0"/>
              <a:t>顺序</a:t>
            </a:r>
            <a:endParaRPr lang="en-US" altLang="zh-CN" dirty="0" smtClean="0"/>
          </a:p>
          <a:p>
            <a:r>
              <a:rPr lang="en-US" altLang="zh-CN" dirty="0" smtClean="0"/>
              <a:t>z-index </a:t>
            </a:r>
            <a:r>
              <a:rPr lang="zh-CN" altLang="zh-CN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值</a:t>
            </a:r>
            <a:r>
              <a:rPr lang="zh-CN" altLang="zh-CN" dirty="0"/>
              <a:t>为</a:t>
            </a:r>
            <a:r>
              <a:rPr lang="zh-CN" altLang="zh-CN" dirty="0" smtClean="0"/>
              <a:t>数值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数值</a:t>
            </a:r>
            <a:r>
              <a:rPr lang="zh-CN" altLang="zh-CN" dirty="0"/>
              <a:t>越大表示堆叠顺序更</a:t>
            </a:r>
            <a:r>
              <a:rPr lang="zh-CN" altLang="zh-CN" dirty="0" smtClean="0"/>
              <a:t>高</a:t>
            </a:r>
            <a:r>
              <a:rPr lang="zh-CN" altLang="en-US" dirty="0" smtClean="0"/>
              <a:t>，即</a:t>
            </a:r>
            <a:r>
              <a:rPr lang="zh-CN" altLang="zh-CN" dirty="0" smtClean="0"/>
              <a:t>离</a:t>
            </a:r>
            <a:r>
              <a:rPr lang="zh-CN" altLang="zh-CN" dirty="0"/>
              <a:t>用户更近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拥有</a:t>
            </a:r>
            <a:r>
              <a:rPr lang="zh-CN" altLang="zh-CN" dirty="0"/>
              <a:t>更高堆叠顺序的元素总是会处于堆叠顺序较低的元素的前面，即元素的显示会接近页面</a:t>
            </a:r>
            <a:r>
              <a:rPr lang="zh-CN" altLang="zh-CN" dirty="0" smtClean="0"/>
              <a:t>表面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zh-CN" dirty="0" smtClean="0"/>
              <a:t>设置</a:t>
            </a:r>
            <a:r>
              <a:rPr lang="zh-CN" altLang="zh-CN" dirty="0"/>
              <a:t>为</a:t>
            </a:r>
            <a:r>
              <a:rPr lang="zh-CN" altLang="zh-CN" dirty="0" smtClean="0"/>
              <a:t>负值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表示</a:t>
            </a:r>
            <a:r>
              <a:rPr lang="zh-CN" altLang="zh-CN" dirty="0"/>
              <a:t>离用户更远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5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堆叠顺序（续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1074958"/>
            <a:ext cx="457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 {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z-index:100;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width:200px;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height:100px;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border:1px solid gray;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background-color:White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}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div.first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{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position:relative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top:-10px;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left:30px;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z-index:-1;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background-color:Silver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div.second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position:absolute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top:60px;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left:150px;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z-index:2;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background-color:gray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23739"/>
            <a:ext cx="4641239" cy="3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8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固定定位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54765"/>
          </a:xfrm>
        </p:spPr>
        <p:txBody>
          <a:bodyPr/>
          <a:lstStyle/>
          <a:p>
            <a:r>
              <a:rPr lang="zh-CN" altLang="zh-CN" dirty="0" smtClean="0"/>
              <a:t>将元素的内容固定在页面的某个位置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元素从普通流中完全移除，</a:t>
            </a:r>
            <a:r>
              <a:rPr lang="zh-CN" altLang="en-US" dirty="0" smtClean="0"/>
              <a:t>不占用页面空间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当用户向下滚动页面时元素框并不随着移动</a:t>
            </a:r>
          </a:p>
          <a:p>
            <a:r>
              <a:rPr lang="zh-CN" altLang="zh-CN" dirty="0" smtClean="0"/>
              <a:t>设置固定定位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首先需要设置</a:t>
            </a:r>
            <a:r>
              <a:rPr lang="en-US" altLang="zh-CN" dirty="0" smtClean="0"/>
              <a:t>position </a:t>
            </a:r>
            <a:r>
              <a:rPr lang="zh-CN" altLang="zh-CN" dirty="0" smtClean="0"/>
              <a:t>属性的值为</a:t>
            </a:r>
            <a:r>
              <a:rPr lang="en-US" altLang="zh-CN" dirty="0" smtClean="0"/>
              <a:t> fixed</a:t>
            </a:r>
          </a:p>
          <a:p>
            <a:pPr lvl="1"/>
            <a:r>
              <a:rPr lang="zh-CN" altLang="zh-CN" dirty="0" smtClean="0"/>
              <a:t>通过</a:t>
            </a:r>
            <a:r>
              <a:rPr lang="en-US" altLang="zh-CN" dirty="0" smtClean="0"/>
              <a:t> left</a:t>
            </a:r>
            <a:r>
              <a:rPr lang="zh-CN" altLang="zh-CN" dirty="0" smtClean="0"/>
              <a:t>、</a:t>
            </a:r>
            <a:r>
              <a:rPr lang="en-US" altLang="zh-CN" dirty="0" smtClean="0"/>
              <a:t>top</a:t>
            </a:r>
            <a:r>
              <a:rPr lang="zh-CN" altLang="zh-CN" dirty="0" smtClean="0"/>
              <a:t>、</a:t>
            </a:r>
            <a:r>
              <a:rPr lang="en-US" altLang="zh-CN" dirty="0" smtClean="0"/>
              <a:t>right </a:t>
            </a:r>
            <a:r>
              <a:rPr lang="zh-CN" altLang="zh-CN" dirty="0" smtClean="0"/>
              <a:t>以及</a:t>
            </a:r>
            <a:r>
              <a:rPr lang="en-US" altLang="zh-CN" dirty="0" smtClean="0"/>
              <a:t>bottom </a:t>
            </a:r>
            <a:r>
              <a:rPr lang="zh-CN" altLang="zh-CN" dirty="0" smtClean="0"/>
              <a:t>这些偏移属性来</a:t>
            </a:r>
            <a:r>
              <a:rPr lang="zh-CN" altLang="en-US" dirty="0" smtClean="0"/>
              <a:t>定义</a:t>
            </a:r>
            <a:r>
              <a:rPr lang="zh-CN" altLang="zh-CN" dirty="0" smtClean="0"/>
              <a:t>元素</a:t>
            </a:r>
            <a:r>
              <a:rPr lang="zh-CN" altLang="zh-CN" dirty="0"/>
              <a:t>的</a:t>
            </a:r>
            <a:r>
              <a:rPr lang="zh-CN" altLang="zh-CN" dirty="0" smtClean="0"/>
              <a:t>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8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571482"/>
            <a:ext cx="7744944" cy="1047757"/>
          </a:xfrm>
        </p:spPr>
        <p:txBody>
          <a:bodyPr/>
          <a:lstStyle/>
          <a:p>
            <a:r>
              <a:rPr lang="zh-CN" altLang="en-US" dirty="0" smtClean="0"/>
              <a:t>定位属性的应用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pPr lvl="1"/>
            <a:r>
              <a:rPr lang="zh-CN" altLang="en-US" dirty="0" smtClean="0"/>
              <a:t>使用定位属性为页面元素定义样式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3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总结和答疑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显示方式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 smtClean="0"/>
              <a:t>“一切皆为框”</a:t>
            </a:r>
            <a:r>
              <a:rPr lang="zh-CN" altLang="en-US" dirty="0" smtClean="0"/>
              <a:t>：</a:t>
            </a:r>
            <a:r>
              <a:rPr lang="zh-CN" altLang="zh-CN" dirty="0" smtClean="0"/>
              <a:t>页面上所有的元素都可以显示为框</a:t>
            </a:r>
            <a:endParaRPr lang="en-US" altLang="zh-CN" dirty="0" smtClean="0"/>
          </a:p>
          <a:p>
            <a:r>
              <a:rPr lang="zh-CN" altLang="en-US" dirty="0" smtClean="0"/>
              <a:t>块级元素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&lt;div&gt;</a:t>
            </a:r>
            <a:r>
              <a:rPr lang="zh-CN" altLang="zh-CN" dirty="0" smtClean="0"/>
              <a:t>、</a:t>
            </a:r>
            <a:r>
              <a:rPr lang="en-US" altLang="zh-CN" dirty="0" smtClean="0"/>
              <a:t>&lt;h1&gt; </a:t>
            </a:r>
            <a:r>
              <a:rPr lang="zh-CN" altLang="zh-CN" dirty="0" smtClean="0"/>
              <a:t>或 </a:t>
            </a:r>
            <a:r>
              <a:rPr lang="en-US" altLang="zh-CN" dirty="0" smtClean="0"/>
              <a:t>&lt;p&gt; 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这些元素显示为一块内容，即“块框”</a:t>
            </a:r>
            <a:endParaRPr lang="en-US" altLang="zh-CN" dirty="0" smtClean="0"/>
          </a:p>
          <a:p>
            <a:r>
              <a:rPr lang="zh-CN" altLang="zh-CN" dirty="0" smtClean="0"/>
              <a:t>内联元素</a:t>
            </a:r>
            <a:r>
              <a:rPr lang="en-US" altLang="zh-CN" dirty="0" smtClean="0"/>
              <a:t> /</a:t>
            </a:r>
            <a:r>
              <a:rPr lang="zh-CN" altLang="zh-CN" dirty="0" smtClean="0"/>
              <a:t>行内元素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&lt;span&gt;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&lt;a&gt;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内容显示在行中，即“行内框”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55576" y="4725144"/>
            <a:ext cx="7632848" cy="92333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除了默认的显示效果之外，可以使用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display </a:t>
            </a: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属性来修改元素框的显示方式，即改变生成的框的类型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display 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404556"/>
          </a:xfrm>
        </p:spPr>
        <p:txBody>
          <a:bodyPr/>
          <a:lstStyle/>
          <a:p>
            <a:r>
              <a:rPr lang="zh-CN" altLang="en-US" dirty="0" smtClean="0"/>
              <a:t>取值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display : none/block/inline/</a:t>
            </a:r>
            <a:r>
              <a:rPr lang="en-US" altLang="zh-CN" dirty="0"/>
              <a:t>inline-block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none</a:t>
            </a:r>
          </a:p>
          <a:p>
            <a:pPr lvl="1"/>
            <a:r>
              <a:rPr lang="zh-CN" altLang="zh-CN" dirty="0"/>
              <a:t>让生成的元素根本没有</a:t>
            </a:r>
            <a:r>
              <a:rPr lang="zh-CN" altLang="zh-CN" dirty="0" smtClean="0"/>
              <a:t>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该</a:t>
            </a:r>
            <a:r>
              <a:rPr lang="zh-CN" altLang="zh-CN" dirty="0"/>
              <a:t>框及其所有内容就不再显示，不占用文档中的空间</a:t>
            </a:r>
            <a:endParaRPr lang="en-US" altLang="zh-CN" dirty="0" smtClean="0"/>
          </a:p>
          <a:p>
            <a:r>
              <a:rPr lang="en-US" altLang="zh-CN" dirty="0" smtClean="0"/>
              <a:t>block</a:t>
            </a:r>
          </a:p>
          <a:p>
            <a:pPr lvl="1"/>
            <a:r>
              <a:rPr lang="zh-CN" altLang="zh-CN" dirty="0"/>
              <a:t>让行内元素（比如</a:t>
            </a:r>
            <a:r>
              <a:rPr lang="en-US" altLang="zh-CN" dirty="0"/>
              <a:t> &lt;a&gt; </a:t>
            </a:r>
            <a:r>
              <a:rPr lang="zh-CN" altLang="zh-CN" dirty="0"/>
              <a:t>元素）表现得像块级元素一样</a:t>
            </a:r>
            <a:endParaRPr lang="en-US" altLang="zh-CN" dirty="0" smtClean="0"/>
          </a:p>
          <a:p>
            <a:r>
              <a:rPr lang="en-US" altLang="zh-CN" dirty="0" smtClean="0"/>
              <a:t>inline</a:t>
            </a:r>
          </a:p>
          <a:p>
            <a:pPr lvl="1"/>
            <a:r>
              <a:rPr lang="zh-CN" altLang="zh-CN" dirty="0"/>
              <a:t>让块级元素（比如</a:t>
            </a:r>
            <a:r>
              <a:rPr lang="en-US" altLang="zh-CN" dirty="0"/>
              <a:t> &lt;p&gt; </a:t>
            </a:r>
            <a:r>
              <a:rPr lang="zh-CN" altLang="zh-CN" dirty="0"/>
              <a:t>元素）表现得像内联元素</a:t>
            </a:r>
            <a:r>
              <a:rPr lang="zh-CN" altLang="zh-CN" dirty="0" smtClean="0"/>
              <a:t>一样</a:t>
            </a:r>
            <a:endParaRPr lang="en-US" altLang="zh-CN" dirty="0" smtClean="0"/>
          </a:p>
          <a:p>
            <a:r>
              <a:rPr lang="en-US" altLang="zh-CN" dirty="0" smtClean="0"/>
              <a:t>inline-block</a:t>
            </a:r>
          </a:p>
          <a:p>
            <a:pPr lvl="1"/>
            <a:r>
              <a:rPr lang="zh-CN" altLang="zh-CN" dirty="0"/>
              <a:t>行内块元素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0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display </a:t>
            </a:r>
            <a:r>
              <a:rPr lang="zh-CN" altLang="en-US" dirty="0" smtClean="0"/>
              <a:t>属性（续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4348" y="1646479"/>
            <a:ext cx="5297812" cy="2358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endParaRPr lang="en-US" altLang="zh-CN" sz="2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border:1px solid black;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width:70px;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height:30px;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background-color:silver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4725144"/>
            <a:ext cx="7632848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="#"&gt;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1&lt;/a&gt;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 style="</a:t>
            </a: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display:inline-block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2&lt;/a&gt;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 style="</a:t>
            </a: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display:block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3&lt;/a&gt;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 style="</a:t>
            </a: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display:none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4&lt;/a&gt;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</a:t>
            </a:r>
            <a:r>
              <a:rPr lang="en-US" altLang="zh-CN" sz="2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="#"&gt;</a:t>
            </a:r>
            <a:r>
              <a:rPr lang="zh-CN" altLang="en-US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en-US" altLang="zh-CN" sz="2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5&lt;/a&gt;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1214430"/>
            <a:ext cx="2592288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样式：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4348" y="4129623"/>
            <a:ext cx="2592288" cy="40011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8575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4561491" y="2825771"/>
            <a:ext cx="1036953" cy="63612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12867"/>
            <a:ext cx="2425299" cy="161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05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显示效果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2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visibility 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80789"/>
          </a:xfrm>
        </p:spPr>
        <p:txBody>
          <a:bodyPr/>
          <a:lstStyle/>
          <a:p>
            <a:r>
              <a:rPr lang="en-US" altLang="zh-CN" dirty="0"/>
              <a:t>visibility </a:t>
            </a:r>
            <a:r>
              <a:rPr lang="zh-CN" altLang="en-US" dirty="0"/>
              <a:t>属性规定元素是否</a:t>
            </a:r>
            <a:r>
              <a:rPr lang="zh-CN" altLang="en-US" dirty="0" smtClean="0"/>
              <a:t>可见</a:t>
            </a:r>
            <a:endParaRPr lang="zh-CN" altLang="en-US" dirty="0"/>
          </a:p>
          <a:p>
            <a:r>
              <a:rPr lang="zh-CN" altLang="en-US" dirty="0" smtClean="0"/>
              <a:t>可取值</a:t>
            </a:r>
            <a:endParaRPr lang="en-US" altLang="zh-CN" dirty="0"/>
          </a:p>
          <a:p>
            <a:pPr lvl="1"/>
            <a:r>
              <a:rPr lang="en-US" altLang="zh-CN" dirty="0" smtClean="0"/>
              <a:t>visible</a:t>
            </a:r>
            <a:r>
              <a:rPr lang="zh-CN" altLang="en-US" dirty="0" smtClean="0"/>
              <a:t>：</a:t>
            </a:r>
            <a:r>
              <a:rPr lang="zh-CN" altLang="en-US" dirty="0"/>
              <a:t>默认</a:t>
            </a:r>
            <a:r>
              <a:rPr lang="zh-CN" altLang="en-US" dirty="0" smtClean="0"/>
              <a:t>值，元素可见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hidden</a:t>
            </a:r>
            <a:r>
              <a:rPr lang="zh-CN" altLang="en-US" dirty="0" smtClean="0"/>
              <a:t>：元素不可见，但是依然占据空间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collapse</a:t>
            </a:r>
            <a:r>
              <a:rPr lang="zh-CN" altLang="en-US" dirty="0" smtClean="0"/>
              <a:t>：用在表格元素时，可</a:t>
            </a:r>
            <a:r>
              <a:rPr lang="zh-CN" altLang="en-US" dirty="0"/>
              <a:t>删除一行或一列</a:t>
            </a:r>
            <a:r>
              <a:rPr lang="zh-CN" altLang="en-US" dirty="0" smtClean="0"/>
              <a:t>，且不影响</a:t>
            </a:r>
            <a:r>
              <a:rPr lang="zh-CN" altLang="en-US" dirty="0"/>
              <a:t>表格的</a:t>
            </a:r>
            <a:r>
              <a:rPr lang="zh-CN" altLang="en-US" dirty="0" smtClean="0"/>
              <a:t>布局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971465" y="4754761"/>
            <a:ext cx="7632848" cy="92333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不可见的元素也会占据页面上的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"display"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属性来创建不占据页面空间的不可见元素</a:t>
            </a:r>
          </a:p>
        </p:txBody>
      </p:sp>
    </p:spTree>
    <p:extLst>
      <p:ext uri="{BB962C8B-B14F-4D97-AF65-F5344CB8AC3E}">
        <p14:creationId xmlns:p14="http://schemas.microsoft.com/office/powerpoint/2010/main" val="12034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9063</TotalTime>
  <Words>2162</Words>
  <Application>Microsoft Office PowerPoint</Application>
  <PresentationFormat>全屏显示(4:3)</PresentationFormat>
  <Paragraphs>478</Paragraphs>
  <Slides>45</Slides>
  <Notes>43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网页编程基础 CSS3基础</vt:lpstr>
      <vt:lpstr>PowerPoint 演示文稿</vt:lpstr>
      <vt:lpstr>PowerPoint 演示文稿</vt:lpstr>
      <vt:lpstr>显示方式</vt:lpstr>
      <vt:lpstr>显示方式</vt:lpstr>
      <vt:lpstr>display 属性</vt:lpstr>
      <vt:lpstr>display 属性（续1）</vt:lpstr>
      <vt:lpstr>显示效果</vt:lpstr>
      <vt:lpstr>visibility 属性</vt:lpstr>
      <vt:lpstr>visibility 属性（续1）</vt:lpstr>
      <vt:lpstr>opacity 属性</vt:lpstr>
      <vt:lpstr>opacity 属性（续1）</vt:lpstr>
      <vt:lpstr>vertical-align 属性</vt:lpstr>
      <vt:lpstr>vertical-align 属性（续1）</vt:lpstr>
      <vt:lpstr>光标</vt:lpstr>
      <vt:lpstr>光标</vt:lpstr>
      <vt:lpstr>cursor 属性</vt:lpstr>
      <vt:lpstr>显示属性的应用</vt:lpstr>
      <vt:lpstr>PowerPoint 演示文稿</vt:lpstr>
      <vt:lpstr>列表样式</vt:lpstr>
      <vt:lpstr>列表项标志 list-style-type</vt:lpstr>
      <vt:lpstr>列表项标志 list-style-type（续1）</vt:lpstr>
      <vt:lpstr>列表项图像 list-style-image</vt:lpstr>
      <vt:lpstr>列表项图像 list-style-image（续1）</vt:lpstr>
      <vt:lpstr>列表项位置 list-style-position</vt:lpstr>
      <vt:lpstr>列表项位置 list-style-position（续1）</vt:lpstr>
      <vt:lpstr>列表属性 list-style</vt:lpstr>
      <vt:lpstr>列表属性的应用</vt:lpstr>
      <vt:lpstr>PowerPoint 演示文稿</vt:lpstr>
      <vt:lpstr>定位概述</vt:lpstr>
      <vt:lpstr>什么是定位</vt:lpstr>
      <vt:lpstr>定位属性</vt:lpstr>
      <vt:lpstr>定位属性（续1）</vt:lpstr>
      <vt:lpstr>定位方式</vt:lpstr>
      <vt:lpstr>相对定位</vt:lpstr>
      <vt:lpstr>相对定位（续1）</vt:lpstr>
      <vt:lpstr>绝对定位</vt:lpstr>
      <vt:lpstr>绝对定位（续1）</vt:lpstr>
      <vt:lpstr>绝对定位（续2）</vt:lpstr>
      <vt:lpstr>绝对定位（续3）</vt:lpstr>
      <vt:lpstr>堆叠顺序</vt:lpstr>
      <vt:lpstr>堆叠顺序（续1）</vt:lpstr>
      <vt:lpstr>固定定位</vt:lpstr>
      <vt:lpstr>定位属性的应用</vt:lpstr>
      <vt:lpstr>总结和答疑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李大神仙</dc:creator>
  <cp:lastModifiedBy>Merita</cp:lastModifiedBy>
  <cp:revision>1944</cp:revision>
  <dcterms:modified xsi:type="dcterms:W3CDTF">2015-06-08T03:58:49Z</dcterms:modified>
</cp:coreProperties>
</file>