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60"/>
  </p:notesMasterIdLst>
  <p:handoutMasterIdLst>
    <p:handoutMasterId r:id="rId61"/>
  </p:handoutMasterIdLst>
  <p:sldIdLst>
    <p:sldId id="256" r:id="rId2"/>
    <p:sldId id="453" r:id="rId3"/>
    <p:sldId id="662" r:id="rId4"/>
    <p:sldId id="663" r:id="rId5"/>
    <p:sldId id="664" r:id="rId6"/>
    <p:sldId id="665" r:id="rId7"/>
    <p:sldId id="666" r:id="rId8"/>
    <p:sldId id="667" r:id="rId9"/>
    <p:sldId id="668" r:id="rId10"/>
    <p:sldId id="669" r:id="rId11"/>
    <p:sldId id="670" r:id="rId12"/>
    <p:sldId id="671" r:id="rId13"/>
    <p:sldId id="672" r:id="rId14"/>
    <p:sldId id="673" r:id="rId15"/>
    <p:sldId id="674" r:id="rId16"/>
    <p:sldId id="675" r:id="rId17"/>
    <p:sldId id="616" r:id="rId18"/>
    <p:sldId id="633" r:id="rId19"/>
    <p:sldId id="617" r:id="rId20"/>
    <p:sldId id="618" r:id="rId21"/>
    <p:sldId id="619" r:id="rId22"/>
    <p:sldId id="620" r:id="rId23"/>
    <p:sldId id="628" r:id="rId24"/>
    <p:sldId id="627" r:id="rId25"/>
    <p:sldId id="621" r:id="rId26"/>
    <p:sldId id="622" r:id="rId27"/>
    <p:sldId id="634" r:id="rId28"/>
    <p:sldId id="623" r:id="rId29"/>
    <p:sldId id="635" r:id="rId30"/>
    <p:sldId id="624" r:id="rId31"/>
    <p:sldId id="625" r:id="rId32"/>
    <p:sldId id="629" r:id="rId33"/>
    <p:sldId id="636" r:id="rId34"/>
    <p:sldId id="637" r:id="rId35"/>
    <p:sldId id="638" r:id="rId36"/>
    <p:sldId id="639" r:id="rId37"/>
    <p:sldId id="640" r:id="rId38"/>
    <p:sldId id="641" r:id="rId39"/>
    <p:sldId id="679" r:id="rId40"/>
    <p:sldId id="676" r:id="rId41"/>
    <p:sldId id="677" r:id="rId42"/>
    <p:sldId id="678" r:id="rId43"/>
    <p:sldId id="680" r:id="rId44"/>
    <p:sldId id="684" r:id="rId45"/>
    <p:sldId id="683" r:id="rId46"/>
    <p:sldId id="697" r:id="rId47"/>
    <p:sldId id="685" r:id="rId48"/>
    <p:sldId id="686" r:id="rId49"/>
    <p:sldId id="687" r:id="rId50"/>
    <p:sldId id="688" r:id="rId51"/>
    <p:sldId id="689" r:id="rId52"/>
    <p:sldId id="690" r:id="rId53"/>
    <p:sldId id="691" r:id="rId54"/>
    <p:sldId id="693" r:id="rId55"/>
    <p:sldId id="694" r:id="rId56"/>
    <p:sldId id="695" r:id="rId57"/>
    <p:sldId id="696" r:id="rId58"/>
    <p:sldId id="475" r:id="rId5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1F26"/>
    <a:srgbClr val="231F20"/>
    <a:srgbClr val="007E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0055" autoAdjust="0"/>
  </p:normalViewPr>
  <p:slideViewPr>
    <p:cSldViewPr>
      <p:cViewPr>
        <p:scale>
          <a:sx n="66" d="100"/>
          <a:sy n="66" d="100"/>
        </p:scale>
        <p:origin x="-1236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F4DCA-3177-4375-A53D-C33BDF2D97C5}" type="datetimeFigureOut">
              <a:rPr lang="zh-CN" altLang="en-US" smtClean="0"/>
              <a:t>2016/12/14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70F7D-486B-488E-8EBC-4D52E95A3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777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E3B9F-8426-4C0A-B4B6-F9877F22AD29}" type="datetimeFigureOut">
              <a:rPr lang="zh-CN" altLang="en-US" smtClean="0"/>
              <a:pPr/>
              <a:t>2016/12/14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DBA66-0B01-47E8-A365-7C30D6EBFF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27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dirty="0" smtClean="0"/>
              <a:t>结构标记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146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&lt;section&gt; </a:t>
            </a:r>
            <a:r>
              <a:rPr lang="zh-CN" altLang="en-US" dirty="0" smtClean="0"/>
              <a:t>元素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60801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&lt;article&gt; </a:t>
            </a:r>
            <a:r>
              <a:rPr lang="zh-CN" altLang="en-US" dirty="0" smtClean="0"/>
              <a:t>元素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60801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&lt;footer&gt; </a:t>
            </a:r>
            <a:r>
              <a:rPr lang="zh-CN" altLang="en-US" dirty="0" smtClean="0"/>
              <a:t>元素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60801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&lt;aside&gt; </a:t>
            </a:r>
            <a:r>
              <a:rPr lang="zh-CN" altLang="en-US" dirty="0" smtClean="0"/>
              <a:t>元素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60801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78455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 smtClean="0"/>
              <a:t>表单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146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 smtClean="0"/>
              <a:t>表单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146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表单概述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3479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表单的作用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4478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表单的作用（续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6080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结构标记概述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7650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表单元素 </a:t>
            </a:r>
            <a:r>
              <a:rPr lang="en-US" altLang="zh-CN" dirty="0" smtClean="0"/>
              <a:t>&lt;form&gt;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0518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表单控件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4060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&lt;input&gt; </a:t>
            </a:r>
            <a:r>
              <a:rPr lang="zh-CN" altLang="en-US" dirty="0" smtClean="0"/>
              <a:t>元素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4636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&lt;input&gt; </a:t>
            </a:r>
            <a:r>
              <a:rPr lang="zh-CN" altLang="en-US" dirty="0" smtClean="0"/>
              <a:t>元素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6539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文本框与密码框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1634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文本框与密码框（续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1634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单选框和复选框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3869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单选框和复选框（续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3869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按钮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6720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隐藏域和文件选择框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070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结构标记的作用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60801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78455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其他控件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841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&lt;label&gt; </a:t>
            </a:r>
            <a:r>
              <a:rPr lang="zh-CN" altLang="en-US" dirty="0" smtClean="0"/>
              <a:t>元素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1821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选项框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0778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选项框（续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0873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&lt;</a:t>
            </a:r>
            <a:r>
              <a:rPr lang="en-US" altLang="zh-CN" dirty="0" err="1" smtClean="0"/>
              <a:t>textarea</a:t>
            </a:r>
            <a:r>
              <a:rPr lang="en-US" altLang="zh-CN" dirty="0" smtClean="0"/>
              <a:t>&gt; </a:t>
            </a:r>
            <a:r>
              <a:rPr lang="zh-CN" altLang="en-US" dirty="0" smtClean="0"/>
              <a:t>元素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3258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为控件分组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7296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39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78455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浮动框架</a:t>
            </a:r>
            <a:r>
              <a:rPr lang="en-US" altLang="zh-CN" dirty="0" smtClean="0"/>
              <a:t>&lt;iframe&gt;</a:t>
            </a:r>
            <a:r>
              <a:rPr lang="zh-CN" altLang="en-US" dirty="0" smtClean="0"/>
              <a:t>元素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40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60801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浮动框架</a:t>
            </a:r>
            <a:r>
              <a:rPr lang="en-US" altLang="zh-CN" dirty="0" smtClean="0"/>
              <a:t>&lt;iframe&gt;</a:t>
            </a:r>
            <a:r>
              <a:rPr lang="zh-CN" altLang="en-US" dirty="0" smtClean="0"/>
              <a:t>元素（续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350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结构标记的作用（续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608013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浮动框架</a:t>
            </a:r>
            <a:r>
              <a:rPr lang="en-US" altLang="zh-CN" dirty="0" smtClean="0"/>
              <a:t>&lt;iframe&gt;</a:t>
            </a:r>
            <a:r>
              <a:rPr lang="zh-CN" altLang="en-US" dirty="0" smtClean="0"/>
              <a:t>元素（续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57580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新表</a:t>
            </a:r>
            <a:r>
              <a:rPr lang="zh-CN" altLang="en-US" dirty="0" smtClean="0"/>
              <a:t>单元素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10646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新表单元素简介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18483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新表</a:t>
            </a:r>
            <a:r>
              <a:rPr lang="zh-CN" altLang="en-US" dirty="0" smtClean="0"/>
              <a:t>单元素简介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13244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新的 </a:t>
            </a:r>
            <a:r>
              <a:rPr lang="en-US" altLang="zh-CN" dirty="0" smtClean="0"/>
              <a:t>input </a:t>
            </a:r>
            <a:r>
              <a:rPr lang="zh-CN" altLang="en-US" dirty="0" smtClean="0"/>
              <a:t>类型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18483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电子邮件类型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28281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搜索类型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05702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URL</a:t>
            </a:r>
            <a:r>
              <a:rPr lang="zh-CN" altLang="en-US" dirty="0" smtClean="0"/>
              <a:t>类型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45415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电话号码类型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97407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数字类型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976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结构标记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32836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范围类型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316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颜色类型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74622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日期类型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59410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周类型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3729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月份类型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94042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总结和答疑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680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结构标记（续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328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结构标记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765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&lt;header&gt; </a:t>
            </a:r>
            <a:r>
              <a:rPr lang="zh-CN" altLang="en-US" dirty="0" smtClean="0"/>
              <a:t>元素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60801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&lt;</a:t>
            </a:r>
            <a:r>
              <a:rPr lang="en-US" altLang="zh-CN" dirty="0" err="1" smtClean="0"/>
              <a:t>nav</a:t>
            </a:r>
            <a:r>
              <a:rPr lang="en-US" altLang="zh-CN" dirty="0" smtClean="0"/>
              <a:t>&gt; </a:t>
            </a:r>
            <a:r>
              <a:rPr lang="zh-CN" altLang="en-US" dirty="0" smtClean="0"/>
              <a:t>元素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04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4067944" y="108"/>
            <a:ext cx="5076056" cy="684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79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28662" y="2060848"/>
            <a:ext cx="6786610" cy="1047757"/>
          </a:xfrm>
        </p:spPr>
        <p:txBody>
          <a:bodyPr>
            <a:noAutofit/>
          </a:bodyPr>
          <a:lstStyle>
            <a:lvl1pPr algn="l">
              <a:defRPr sz="4800" b="1"/>
            </a:lvl1pPr>
          </a:lstStyle>
          <a:p>
            <a:r>
              <a:rPr lang="zh-CN" altLang="en-US" dirty="0" smtClean="0"/>
              <a:t>内容标题</a:t>
            </a:r>
            <a:endParaRPr lang="zh-CN" altLang="en-US" dirty="0"/>
          </a:p>
        </p:txBody>
      </p:sp>
      <p:pic>
        <p:nvPicPr>
          <p:cNvPr id="6" name="图片 5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9" name="圆角矩形 8"/>
          <p:cNvSpPr/>
          <p:nvPr userDrawn="1"/>
        </p:nvSpPr>
        <p:spPr>
          <a:xfrm>
            <a:off x="899592" y="3161931"/>
            <a:ext cx="6840760" cy="216024"/>
          </a:xfrm>
          <a:prstGeom prst="roundRect">
            <a:avLst/>
          </a:prstGeom>
          <a:solidFill>
            <a:srgbClr val="00B050"/>
          </a:solidFill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6036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971600" y="1916831"/>
            <a:ext cx="6984776" cy="3672409"/>
          </a:xfrm>
          <a:noFill/>
        </p:spPr>
        <p:txBody>
          <a:bodyPr>
            <a:normAutofit/>
          </a:bodyPr>
          <a:lstStyle>
            <a:lvl1pPr marL="457200" indent="-457200" algn="l">
              <a:buFont typeface="+mj-lt"/>
              <a:buAutoNum type="arabicPeriod"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本节内容</a:t>
            </a:r>
            <a:endParaRPr lang="en-US" altLang="zh-CN" dirty="0" smtClean="0"/>
          </a:p>
          <a:p>
            <a:r>
              <a:rPr lang="zh-CN" altLang="en-US" dirty="0" smtClean="0"/>
              <a:t>本节内容</a:t>
            </a:r>
            <a:endParaRPr lang="zh-CN" altLang="en-US" dirty="0"/>
          </a:p>
        </p:txBody>
      </p:sp>
      <p:sp>
        <p:nvSpPr>
          <p:cNvPr id="9" name="十字形 8"/>
          <p:cNvSpPr/>
          <p:nvPr userDrawn="1"/>
        </p:nvSpPr>
        <p:spPr>
          <a:xfrm>
            <a:off x="142844" y="6215082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十字形 9"/>
          <p:cNvSpPr/>
          <p:nvPr userDrawn="1"/>
        </p:nvSpPr>
        <p:spPr>
          <a:xfrm>
            <a:off x="569224" y="600076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548680"/>
            <a:ext cx="9144000" cy="936104"/>
          </a:xfrm>
          <a:prstGeom prst="rect">
            <a:avLst/>
          </a:prstGeom>
          <a:solidFill>
            <a:srgbClr val="DC1F26"/>
          </a:solidFill>
          <a:ln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内容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58580" y="227139"/>
            <a:ext cx="6104624" cy="681413"/>
          </a:xfrm>
        </p:spPr>
        <p:txBody>
          <a:bodyPr/>
          <a:lstStyle>
            <a:lvl1pPr algn="r">
              <a:defRPr sz="2800">
                <a:latin typeface="Consolas" pitchFamily="49" charset="0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0936" indent="-450936">
              <a:spcBef>
                <a:spcPts val="592"/>
              </a:spcBef>
              <a:spcAft>
                <a:spcPts val="592"/>
              </a:spcAft>
              <a:buFont typeface="黑体" pitchFamily="49" charset="-122"/>
              <a:buChar char="&gt;"/>
              <a:defRPr sz="2400" b="0">
                <a:latin typeface="Consolas" pitchFamily="49" charset="0"/>
                <a:ea typeface="黑体" pitchFamily="49" charset="-122"/>
              </a:defRPr>
            </a:lvl1pPr>
            <a:lvl2pPr marL="679536" indent="-450936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 sz="2200" b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黑体" pitchFamily="49" charset="-122"/>
              </a:defRPr>
            </a:lvl2pPr>
            <a:lvl3pPr>
              <a:buFont typeface="华文细黑" pitchFamily="2" charset="-122"/>
              <a:buChar char="‐"/>
              <a:defRPr>
                <a:latin typeface="华文细黑" pitchFamily="2" charset="-122"/>
                <a:ea typeface="华文细黑" pitchFamily="2" charset="-122"/>
              </a:defRPr>
            </a:lvl3pPr>
            <a:lvl4pPr>
              <a:buFont typeface="Consolas" pitchFamily="49" charset="0"/>
              <a:buChar char="−"/>
              <a:defRPr lang="zh-CN" altLang="en-US" sz="2200" b="0" dirty="0" smtClean="0">
                <a:solidFill>
                  <a:schemeClr val="accent6">
                    <a:lumMod val="25000"/>
                  </a:schemeClr>
                </a:solidFill>
                <a:latin typeface="Consolas" pitchFamily="49" charset="0"/>
                <a:ea typeface="楷体" pitchFamily="49" charset="-122"/>
              </a:defRPr>
            </a:lvl4pPr>
            <a:lvl5pPr>
              <a:defRPr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492273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Logo(达内-白色)_Li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578" y="571481"/>
            <a:ext cx="2071702" cy="9068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9" y="571483"/>
            <a:ext cx="5643603" cy="1047757"/>
          </a:xfrm>
        </p:spPr>
        <p:txBody>
          <a:bodyPr>
            <a:noAutofit/>
          </a:bodyPr>
          <a:lstStyle>
            <a:lvl1pPr algn="l">
              <a:defRPr sz="3600" baseline="0"/>
            </a:lvl1pPr>
          </a:lstStyle>
          <a:p>
            <a:r>
              <a:rPr lang="zh-CN" altLang="en-US" dirty="0" smtClean="0"/>
              <a:t>单击此处编辑母版标题样</a:t>
            </a:r>
            <a:endParaRPr lang="zh-CN" altLang="en-US" dirty="0"/>
          </a:p>
        </p:txBody>
      </p:sp>
      <p:sp>
        <p:nvSpPr>
          <p:cNvPr id="11" name="十字形 10"/>
          <p:cNvSpPr/>
          <p:nvPr/>
        </p:nvSpPr>
        <p:spPr>
          <a:xfrm>
            <a:off x="252001" y="6191269"/>
            <a:ext cx="428629" cy="57148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十字形 11"/>
          <p:cNvSpPr/>
          <p:nvPr/>
        </p:nvSpPr>
        <p:spPr>
          <a:xfrm>
            <a:off x="571472" y="6096019"/>
            <a:ext cx="180000" cy="24000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728268" y="1907154"/>
            <a:ext cx="5629684" cy="4338716"/>
          </a:xfrm>
        </p:spPr>
        <p:txBody>
          <a:bodyPr/>
          <a:lstStyle>
            <a:lvl1pPr>
              <a:defRPr sz="2000" baseline="0">
                <a:latin typeface="微软雅黑" pitchFamily="34" charset="-122"/>
                <a:ea typeface="微软雅黑" pitchFamily="34" charset="-122"/>
              </a:defRPr>
            </a:lvl1pPr>
            <a:lvl2pPr>
              <a:defRPr sz="1800" baseline="0"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/>
            </a:lvl3pPr>
          </a:lstStyle>
          <a:p>
            <a:pPr lvl="0"/>
            <a:r>
              <a:rPr lang="zh-CN" altLang="en-US" dirty="0" smtClean="0"/>
              <a:t>单</a:t>
            </a:r>
            <a:r>
              <a:rPr lang="en-US" altLang="zh-CN" dirty="0" err="1" smtClean="0"/>
              <a:t>sfsdf</a:t>
            </a:r>
            <a:r>
              <a:rPr lang="zh-CN" altLang="en-US" dirty="0" smtClean="0"/>
              <a:t>击此处编辑母版文本样式</a:t>
            </a:r>
          </a:p>
          <a:p>
            <a:pPr lvl="1"/>
            <a:r>
              <a:rPr lang="zh-CN" altLang="en-US" dirty="0" smtClean="0"/>
              <a:t>第</a:t>
            </a:r>
            <a:r>
              <a:rPr lang="en-US" altLang="zh-CN" dirty="0" err="1" smtClean="0"/>
              <a:t>dsfsdf</a:t>
            </a:r>
            <a:r>
              <a:rPr lang="zh-CN" altLang="en-US" dirty="0" smtClean="0"/>
              <a:t>二级</a:t>
            </a:r>
            <a:endParaRPr lang="en-US" altLang="zh-CN" dirty="0" smtClean="0"/>
          </a:p>
        </p:txBody>
      </p:sp>
      <p:sp>
        <p:nvSpPr>
          <p:cNvPr id="9" name="标题 1"/>
          <p:cNvSpPr txBox="1">
            <a:spLocks/>
          </p:cNvSpPr>
          <p:nvPr userDrawn="1"/>
        </p:nvSpPr>
        <p:spPr>
          <a:xfrm>
            <a:off x="-47499" y="696686"/>
            <a:ext cx="486590" cy="19950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0070C0"/>
            </a:solidFill>
          </a:ln>
          <a:effectLst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知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识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案例</a:t>
            </a:r>
            <a:endParaRPr lang="en-US" altLang="zh-CN" sz="1200" b="1" dirty="0" smtClean="0">
              <a:solidFill>
                <a:srgbClr val="F9FA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392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86578" y="571481"/>
            <a:ext cx="2071702" cy="906875"/>
          </a:xfrm>
          <a:prstGeom prst="rect">
            <a:avLst/>
          </a:prstGeom>
        </p:spPr>
      </p:pic>
      <p:sp>
        <p:nvSpPr>
          <p:cNvPr id="14" name="标题 1"/>
          <p:cNvSpPr>
            <a:spLocks noGrp="1"/>
          </p:cNvSpPr>
          <p:nvPr>
            <p:ph type="ctrTitle"/>
          </p:nvPr>
        </p:nvSpPr>
        <p:spPr>
          <a:xfrm>
            <a:off x="714349" y="571483"/>
            <a:ext cx="5643603" cy="1047757"/>
          </a:xfrm>
        </p:spPr>
        <p:txBody>
          <a:bodyPr>
            <a:noAutofit/>
          </a:bodyPr>
          <a:lstStyle>
            <a:lvl1pPr algn="l">
              <a:defRPr sz="3600" baseline="0"/>
            </a:lvl1pPr>
          </a:lstStyle>
          <a:p>
            <a:r>
              <a:rPr lang="zh-CN" altLang="en-US" dirty="0" smtClean="0"/>
              <a:t>单击此处编辑母版标题样</a:t>
            </a:r>
            <a:endParaRPr lang="zh-CN" altLang="en-US" dirty="0"/>
          </a:p>
        </p:txBody>
      </p:sp>
      <p:sp>
        <p:nvSpPr>
          <p:cNvPr id="15" name="十字形 14"/>
          <p:cNvSpPr/>
          <p:nvPr userDrawn="1"/>
        </p:nvSpPr>
        <p:spPr>
          <a:xfrm>
            <a:off x="252001" y="6191269"/>
            <a:ext cx="428629" cy="57148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形 15"/>
          <p:cNvSpPr/>
          <p:nvPr userDrawn="1"/>
        </p:nvSpPr>
        <p:spPr>
          <a:xfrm>
            <a:off x="571472" y="6096019"/>
            <a:ext cx="180000" cy="24000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 txBox="1">
            <a:spLocks/>
          </p:cNvSpPr>
          <p:nvPr userDrawn="1"/>
        </p:nvSpPr>
        <p:spPr>
          <a:xfrm>
            <a:off x="-47499" y="696689"/>
            <a:ext cx="486590" cy="199505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知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识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讲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解</a:t>
            </a:r>
            <a:endParaRPr lang="zh-CN" altLang="en-US" sz="1200" b="1" dirty="0">
              <a:solidFill>
                <a:srgbClr val="F9FAFB"/>
              </a:solidFill>
            </a:endParaRPr>
          </a:p>
        </p:txBody>
      </p:sp>
      <p:sp>
        <p:nvSpPr>
          <p:cNvPr id="19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728268" y="1907154"/>
            <a:ext cx="5629684" cy="4338716"/>
          </a:xfrm>
        </p:spPr>
        <p:txBody>
          <a:bodyPr/>
          <a:lstStyle>
            <a:lvl1pPr>
              <a:defRPr sz="2000" baseline="0">
                <a:latin typeface="微软雅黑" pitchFamily="34" charset="-122"/>
                <a:ea typeface="微软雅黑" pitchFamily="34" charset="-122"/>
              </a:defRPr>
            </a:lvl1pPr>
            <a:lvl2pPr>
              <a:defRPr sz="1800" baseline="0"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/>
            </a:lvl3pPr>
          </a:lstStyle>
          <a:p>
            <a:pPr lvl="0"/>
            <a:r>
              <a:rPr lang="zh-CN" altLang="en-US" dirty="0" smtClean="0"/>
              <a:t>单</a:t>
            </a:r>
            <a:r>
              <a:rPr lang="en-US" altLang="zh-CN" dirty="0" err="1" smtClean="0"/>
              <a:t>sfsdf</a:t>
            </a:r>
            <a:r>
              <a:rPr lang="zh-CN" altLang="en-US" dirty="0" smtClean="0"/>
              <a:t>击此处编辑母版文本样式</a:t>
            </a:r>
          </a:p>
          <a:p>
            <a:pPr lvl="1"/>
            <a:r>
              <a:rPr lang="zh-CN" altLang="en-US" dirty="0" smtClean="0"/>
              <a:t>第</a:t>
            </a:r>
            <a:r>
              <a:rPr lang="en-US" altLang="zh-CN" dirty="0" err="1" smtClean="0"/>
              <a:t>dsfsdf</a:t>
            </a:r>
            <a:r>
              <a:rPr lang="zh-CN" altLang="en-US" dirty="0" smtClean="0"/>
              <a:t>二级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21892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77487" y="2088879"/>
            <a:ext cx="7772400" cy="1470025"/>
          </a:xfrm>
        </p:spPr>
        <p:txBody>
          <a:bodyPr>
            <a:noAutofit/>
          </a:bodyPr>
          <a:lstStyle>
            <a:lvl1pPr algn="l">
              <a:defRPr sz="6000" b="1"/>
            </a:lvl1pPr>
          </a:lstStyle>
          <a:p>
            <a:r>
              <a:rPr lang="zh-CN" altLang="en-US" dirty="0" smtClean="0"/>
              <a:t>课程标题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75255" y="3564703"/>
            <a:ext cx="4256785" cy="622920"/>
          </a:xfrm>
          <a:solidFill>
            <a:srgbClr val="DC1F26"/>
          </a:solidFill>
        </p:spPr>
        <p:txBody>
          <a:bodyPr/>
          <a:lstStyle>
            <a:lvl1pPr marL="0" indent="0" algn="l">
              <a:buNone/>
              <a:defRPr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 课程英文副标题</a:t>
            </a:r>
            <a:endParaRPr lang="zh-CN" altLang="en-US" dirty="0"/>
          </a:p>
        </p:txBody>
      </p:sp>
      <p:pic>
        <p:nvPicPr>
          <p:cNvPr id="5" name="图片 4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2483768" y="3558904"/>
            <a:ext cx="4392513" cy="647675"/>
          </a:xfrm>
        </p:spPr>
        <p:txBody>
          <a:bodyPr>
            <a:noAutofit/>
          </a:bodyPr>
          <a:lstStyle>
            <a:lvl1pPr algn="r">
              <a:buNone/>
              <a:defRPr sz="4000" b="1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altLang="zh-CN" dirty="0" smtClean="0"/>
              <a:t>DAY01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67544" y="260648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知识点标题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11" name="十字形 10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十字形 13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</p:txBody>
      </p:sp>
      <p:pic>
        <p:nvPicPr>
          <p:cNvPr id="10" name="图片 9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52320" y="243818"/>
            <a:ext cx="1535313" cy="504056"/>
          </a:xfrm>
          <a:prstGeom prst="rect">
            <a:avLst/>
          </a:prstGeom>
        </p:spPr>
      </p:pic>
      <p:sp>
        <p:nvSpPr>
          <p:cNvPr id="8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知识讲解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 userDrawn="1"/>
        </p:nvSpPr>
        <p:spPr>
          <a:xfrm>
            <a:off x="0" y="2566527"/>
            <a:ext cx="468000" cy="14962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代码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实践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67544" y="260648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知识点标题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11" name="十字形 10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十字形 13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</p:txBody>
      </p:sp>
      <p:pic>
        <p:nvPicPr>
          <p:cNvPr id="10" name="图片 9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52320" y="243818"/>
            <a:ext cx="1535313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07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知识讲解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半闭框 8"/>
          <p:cNvSpPr/>
          <p:nvPr userDrawn="1"/>
        </p:nvSpPr>
        <p:spPr>
          <a:xfrm>
            <a:off x="0" y="0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419964" y="5143489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611561" y="404664"/>
            <a:ext cx="7920880" cy="60486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堂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课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堂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练习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zh-CN" altLang="en-US" dirty="0" smtClean="0"/>
              <a:t>课堂练习标题</a:t>
            </a:r>
            <a:endParaRPr lang="zh-CN" altLang="en-US" dirty="0"/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8136903" cy="48245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代码实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代码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实践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zh-CN" altLang="en-US" dirty="0" smtClean="0"/>
              <a:t>代码实践标题</a:t>
            </a:r>
            <a:endParaRPr lang="zh-CN" altLang="en-US" dirty="0"/>
          </a:p>
        </p:txBody>
      </p:sp>
      <p:sp>
        <p:nvSpPr>
          <p:cNvPr id="9" name="半闭框 8"/>
          <p:cNvSpPr/>
          <p:nvPr userDrawn="1"/>
        </p:nvSpPr>
        <p:spPr>
          <a:xfrm rot="10800000">
            <a:off x="3923928" y="2969498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419964" y="5143489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8136903" cy="48245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知识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知识案例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知识案例标题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71472" y="1714488"/>
            <a:ext cx="8215370" cy="4667283"/>
          </a:xfrm>
        </p:spPr>
        <p:txBody>
          <a:bodyPr>
            <a:normAutofit/>
          </a:bodyPr>
          <a:lstStyle>
            <a:lvl1pPr marL="0" indent="0" algn="l">
              <a:buFont typeface="Arial" pitchFamily="34" charset="0"/>
              <a:buNone/>
              <a:defRPr sz="24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知识案例内容</a:t>
            </a:r>
            <a:endParaRPr lang="zh-CN" altLang="en-US" dirty="0"/>
          </a:p>
        </p:txBody>
      </p:sp>
      <p:sp>
        <p:nvSpPr>
          <p:cNvPr id="9" name="半闭框 8"/>
          <p:cNvSpPr/>
          <p:nvPr userDrawn="1"/>
        </p:nvSpPr>
        <p:spPr>
          <a:xfrm>
            <a:off x="285720" y="214290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277120" y="5000635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28662" y="2060848"/>
            <a:ext cx="6786610" cy="1047757"/>
          </a:xfrm>
        </p:spPr>
        <p:txBody>
          <a:bodyPr>
            <a:noAutofit/>
          </a:bodyPr>
          <a:lstStyle>
            <a:lvl1pPr algn="l">
              <a:defRPr sz="4800" b="1"/>
            </a:lvl1pPr>
          </a:lstStyle>
          <a:p>
            <a:r>
              <a:rPr lang="zh-CN" altLang="en-US" dirty="0" smtClean="0"/>
              <a:t>内容标题</a:t>
            </a:r>
            <a:endParaRPr lang="zh-CN" altLang="en-US" dirty="0"/>
          </a:p>
        </p:txBody>
      </p:sp>
      <p:pic>
        <p:nvPicPr>
          <p:cNvPr id="6" name="图片 5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9" name="圆角矩形 8"/>
          <p:cNvSpPr/>
          <p:nvPr userDrawn="1"/>
        </p:nvSpPr>
        <p:spPr>
          <a:xfrm>
            <a:off x="899592" y="3161931"/>
            <a:ext cx="6840760" cy="216024"/>
          </a:xfrm>
          <a:prstGeom prst="roundRect">
            <a:avLst/>
          </a:prstGeom>
          <a:solidFill>
            <a:srgbClr val="DC1F26"/>
          </a:solidFill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09" r:id="rId2"/>
    <p:sldLayoutId id="2147483722" r:id="rId3"/>
    <p:sldLayoutId id="2147483732" r:id="rId4"/>
    <p:sldLayoutId id="2147483728" r:id="rId5"/>
    <p:sldLayoutId id="2147483726" r:id="rId6"/>
    <p:sldLayoutId id="2147483725" r:id="rId7"/>
    <p:sldLayoutId id="2147483727" r:id="rId8"/>
    <p:sldLayoutId id="2147483723" r:id="rId9"/>
    <p:sldLayoutId id="2147483731" r:id="rId10"/>
    <p:sldLayoutId id="2147483724" r:id="rId11"/>
    <p:sldLayoutId id="2147483733" r:id="rId12"/>
    <p:sldLayoutId id="2147483734" r:id="rId13"/>
    <p:sldLayoutId id="2147483735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2088879"/>
            <a:ext cx="9439129" cy="1470025"/>
          </a:xfrm>
        </p:spPr>
        <p:txBody>
          <a:bodyPr/>
          <a:lstStyle/>
          <a:p>
            <a:r>
              <a:rPr lang="zh-CN" altLang="en-US" dirty="0" smtClean="0"/>
              <a:t>网页编程基础 </a:t>
            </a:r>
            <a:r>
              <a:rPr kumimoji="1" lang="en-US" altLang="zh-CN" dirty="0" smtClean="0">
                <a:solidFill>
                  <a:srgbClr val="DC1F26"/>
                </a:solidFill>
              </a:rPr>
              <a:t>HTML5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WebBasic</a:t>
            </a:r>
            <a:r>
              <a:rPr lang="en-US" altLang="zh-CN" dirty="0" smtClean="0"/>
              <a:t> HTML5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Unit03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&lt;header&gt; </a:t>
            </a:r>
            <a:r>
              <a:rPr lang="zh-CN" altLang="en-US" dirty="0"/>
              <a:t>元素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889748"/>
          </a:xfrm>
        </p:spPr>
        <p:txBody>
          <a:bodyPr/>
          <a:lstStyle/>
          <a:p>
            <a:r>
              <a:rPr lang="en-US" altLang="zh-CN" dirty="0"/>
              <a:t>&lt;header&gt; </a:t>
            </a:r>
            <a:r>
              <a:rPr lang="zh-CN" altLang="zh-CN" dirty="0"/>
              <a:t>标签，用于定义文档的</a:t>
            </a:r>
            <a:r>
              <a:rPr lang="zh-CN" altLang="zh-CN" dirty="0" smtClean="0"/>
              <a:t>页眉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通常</a:t>
            </a:r>
            <a:r>
              <a:rPr lang="zh-CN" altLang="zh-CN" dirty="0"/>
              <a:t>是一些介绍信息、导航信息、站点标题或者</a:t>
            </a:r>
            <a:r>
              <a:rPr lang="en-US" altLang="zh-CN" dirty="0"/>
              <a:t>logo </a:t>
            </a:r>
            <a:r>
              <a:rPr lang="zh-CN" altLang="zh-CN" dirty="0"/>
              <a:t>图片</a:t>
            </a:r>
            <a:r>
              <a:rPr lang="zh-CN" altLang="zh-CN" dirty="0" smtClean="0"/>
              <a:t>等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可以</a:t>
            </a:r>
            <a:r>
              <a:rPr lang="zh-CN" altLang="zh-CN" dirty="0"/>
              <a:t>在页面上出现多次，可以作为任何部分的头部定义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1475656" y="3429000"/>
            <a:ext cx="705678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&lt;body&gt;</a:t>
            </a:r>
            <a:endParaRPr lang="zh-CN" altLang="zh-CN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header</a:t>
            </a:r>
            <a:r>
              <a:rPr lang="en-US" altLang="zh-CN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&lt;</a:t>
            </a:r>
            <a:r>
              <a:rPr lang="en-US" altLang="zh-CN" sz="20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="image/flower.jpg" </a:t>
            </a:r>
            <a:r>
              <a:rPr lang="en-US" altLang="zh-CN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/&gt;</a:t>
            </a:r>
            <a:endParaRPr lang="zh-CN" altLang="zh-CN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&lt;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h1</a:t>
            </a:r>
            <a:r>
              <a:rPr lang="en-US" altLang="zh-CN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Welcome 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 my </a:t>
            </a:r>
            <a:r>
              <a:rPr lang="en-US" altLang="zh-CN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homepage&lt;/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h1&gt;</a:t>
            </a:r>
            <a:endParaRPr lang="zh-CN" altLang="zh-CN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&lt;/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header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zh-CN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&lt;/body&gt;</a:t>
            </a:r>
            <a:endParaRPr lang="zh-CN" altLang="zh-CN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246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&lt;</a:t>
            </a:r>
            <a:r>
              <a:rPr lang="en-US" altLang="zh-CN" dirty="0" err="1"/>
              <a:t>nav</a:t>
            </a:r>
            <a:r>
              <a:rPr lang="en-US" altLang="zh-CN" dirty="0"/>
              <a:t>&gt; </a:t>
            </a:r>
            <a:r>
              <a:rPr lang="zh-CN" altLang="en-US" dirty="0"/>
              <a:t>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009507"/>
          </a:xfrm>
        </p:spPr>
        <p:txBody>
          <a:bodyPr/>
          <a:lstStyle/>
          <a:p>
            <a:r>
              <a:rPr lang="en-US" altLang="zh-CN" dirty="0"/>
              <a:t>&lt;</a:t>
            </a:r>
            <a:r>
              <a:rPr lang="en-US" altLang="zh-CN" dirty="0" err="1"/>
              <a:t>nav</a:t>
            </a:r>
            <a:r>
              <a:rPr lang="en-US" altLang="zh-CN" dirty="0"/>
              <a:t>&gt; </a:t>
            </a:r>
            <a:r>
              <a:rPr lang="zh-CN" altLang="zh-CN" dirty="0"/>
              <a:t>元素来定义页面的导航链接</a:t>
            </a:r>
            <a:r>
              <a:rPr lang="zh-CN" altLang="zh-CN" dirty="0" smtClean="0"/>
              <a:t>部分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用于包含表示链接的其他元素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7584" y="2708920"/>
            <a:ext cx="712879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&lt;body&gt;</a:t>
            </a:r>
          </a:p>
          <a:p>
            <a:pPr lvl="1"/>
            <a:r>
              <a:rPr lang="en-US" altLang="zh-CN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header&gt;Flowers&lt;/header&gt;</a:t>
            </a:r>
            <a:endParaRPr lang="zh-CN" altLang="zh-CN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nav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zh-CN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</a:t>
            </a:r>
            <a:r>
              <a:rPr lang="en-US" altLang="zh-CN" sz="20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ul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zh-CN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&lt;li&gt;&lt;a </a:t>
            </a:r>
            <a:r>
              <a:rPr lang="en-US" altLang="zh-CN" sz="20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href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=""&gt;Rose&lt;/a&gt;&lt;/li&gt;</a:t>
            </a:r>
            <a:endParaRPr lang="zh-CN" altLang="zh-CN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&lt;li&gt;&lt;a </a:t>
            </a:r>
            <a:r>
              <a:rPr lang="en-US" altLang="zh-CN" sz="20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href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=""&gt;Daisy&lt;/a&gt;&lt;/li&gt;</a:t>
            </a:r>
            <a:endParaRPr lang="zh-CN" altLang="zh-CN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&lt;li&gt;&lt;a </a:t>
            </a:r>
            <a:r>
              <a:rPr lang="en-US" altLang="zh-CN" sz="20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href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=""&gt;Daffodil&lt;/a&gt;&lt;/li&gt;</a:t>
            </a:r>
            <a:endParaRPr lang="zh-CN" altLang="zh-CN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&lt;/</a:t>
            </a:r>
            <a:r>
              <a:rPr lang="en-US" altLang="zh-CN" sz="20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ul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zh-CN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nav</a:t>
            </a:r>
            <a:r>
              <a:rPr lang="en-US" altLang="zh-CN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&lt;/body&gt;</a:t>
            </a:r>
            <a:endParaRPr lang="zh-CN" altLang="zh-CN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1960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&lt;section&gt; </a:t>
            </a:r>
            <a:r>
              <a:rPr lang="zh-CN" altLang="en-US" dirty="0"/>
              <a:t>元素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486835"/>
          </a:xfrm>
        </p:spPr>
        <p:txBody>
          <a:bodyPr/>
          <a:lstStyle/>
          <a:p>
            <a:r>
              <a:rPr lang="en-US" altLang="zh-CN" dirty="0" smtClean="0"/>
              <a:t>&lt;</a:t>
            </a:r>
            <a:r>
              <a:rPr lang="en-US" altLang="zh-CN" dirty="0"/>
              <a:t>section&gt; </a:t>
            </a:r>
            <a:r>
              <a:rPr lang="zh-CN" altLang="zh-CN" dirty="0"/>
              <a:t>标签用于定义文档中的</a:t>
            </a:r>
            <a:r>
              <a:rPr lang="zh-CN" altLang="zh-CN" dirty="0" smtClean="0"/>
              <a:t>节</a:t>
            </a:r>
            <a:endParaRPr lang="en-US" altLang="zh-CN" dirty="0" smtClean="0"/>
          </a:p>
          <a:p>
            <a:r>
              <a:rPr lang="zh-CN" altLang="zh-CN" dirty="0"/>
              <a:t>表示文档中的一个具体的</a:t>
            </a:r>
            <a:r>
              <a:rPr lang="zh-CN" altLang="zh-CN" dirty="0" smtClean="0"/>
              <a:t>组成部分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常用</a:t>
            </a:r>
            <a:r>
              <a:rPr lang="zh-CN" altLang="en-US" dirty="0"/>
              <a:t>于</a:t>
            </a:r>
            <a:r>
              <a:rPr lang="zh-CN" altLang="zh-CN" dirty="0" smtClean="0"/>
              <a:t>为</a:t>
            </a:r>
            <a:r>
              <a:rPr lang="zh-CN" altLang="zh-CN" dirty="0"/>
              <a:t>页面上的内容分块，比如定义章节、页眉、页脚或文档中的其他</a:t>
            </a:r>
            <a:r>
              <a:rPr lang="zh-CN" altLang="zh-CN" dirty="0" smtClean="0"/>
              <a:t>部分</a:t>
            </a:r>
            <a:endParaRPr lang="zh-CN" altLang="zh-CN" dirty="0"/>
          </a:p>
          <a:p>
            <a:pPr lvl="1"/>
            <a:r>
              <a:rPr lang="zh-CN" altLang="en-US" dirty="0" smtClean="0"/>
              <a:t>可以</a:t>
            </a:r>
            <a:r>
              <a:rPr lang="zh-CN" altLang="zh-CN" dirty="0" smtClean="0"/>
              <a:t>使用</a:t>
            </a:r>
            <a:r>
              <a:rPr lang="en-US" altLang="zh-CN" dirty="0" smtClean="0"/>
              <a:t> </a:t>
            </a:r>
            <a:r>
              <a:rPr lang="en-US" altLang="zh-CN" dirty="0"/>
              <a:t>&lt;header&gt; </a:t>
            </a:r>
            <a:r>
              <a:rPr lang="zh-CN" altLang="zh-CN" dirty="0"/>
              <a:t>元素为内容添加</a:t>
            </a:r>
            <a:r>
              <a:rPr lang="zh-CN" altLang="zh-CN" dirty="0" smtClean="0"/>
              <a:t>标题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827584" y="3687901"/>
            <a:ext cx="748883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&lt;body&gt;</a:t>
            </a:r>
            <a:endParaRPr lang="zh-CN" altLang="zh-CN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&lt;header </a:t>
            </a:r>
            <a:r>
              <a:rPr lang="en-US" altLang="zh-CN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Rose&lt;/header&gt;</a:t>
            </a:r>
            <a:endParaRPr lang="zh-CN" altLang="zh-CN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zh-CN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="image/rose.jpg" alt="rose"/&gt;</a:t>
            </a:r>
            <a:endParaRPr lang="zh-CN" altLang="zh-CN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With 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sunshine, water, and careful tending, roses will bloom several times in a season.</a:t>
            </a:r>
            <a:endParaRPr lang="zh-CN" altLang="zh-CN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&lt;/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zh-CN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&lt;/body&gt;</a:t>
            </a:r>
            <a:endParaRPr lang="zh-CN" altLang="zh-CN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60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&lt;article&gt; </a:t>
            </a:r>
            <a:r>
              <a:rPr lang="zh-CN" altLang="en-US" smtClean="0"/>
              <a:t>元素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415772"/>
          </a:xfrm>
        </p:spPr>
        <p:txBody>
          <a:bodyPr/>
          <a:lstStyle/>
          <a:p>
            <a:r>
              <a:rPr lang="en-US" altLang="zh-CN" dirty="0" smtClean="0"/>
              <a:t>&lt;article&gt; </a:t>
            </a:r>
            <a:r>
              <a:rPr lang="zh-CN" altLang="zh-CN" dirty="0" smtClean="0"/>
              <a:t>标签常用于定义独立于文档的其他部分的内容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比如论坛的一个帖子、一篇报纸文章、某个博客条目或者用户评论等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827584" y="2780928"/>
            <a:ext cx="7488832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&lt;body&gt;</a:t>
            </a:r>
            <a:endParaRPr lang="zh-CN" altLang="zh-CN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&lt;header </a:t>
            </a:r>
            <a:r>
              <a:rPr lang="en-US" altLang="zh-CN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Rose&lt;/header&gt;</a:t>
            </a:r>
            <a:endParaRPr lang="zh-CN" altLang="zh-CN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&lt;section&gt;</a:t>
            </a:r>
            <a:endParaRPr lang="zh-CN" altLang="zh-CN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&lt;</a:t>
            </a:r>
            <a:r>
              <a:rPr lang="en-US" altLang="zh-CN" sz="20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="image/rose.jpg" alt="rose"/&gt;</a:t>
            </a:r>
            <a:endParaRPr lang="zh-CN" altLang="zh-CN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With sunshine, water, and careful tending, roses will bloom several times in a season.</a:t>
            </a:r>
            <a:endParaRPr lang="zh-CN" altLang="zh-CN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&lt;/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section&gt;</a:t>
            </a:r>
          </a:p>
          <a:p>
            <a:pPr lvl="1"/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article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endParaRPr lang="en-US" altLang="zh-CN" sz="20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h1&gt;Internet Explorer 9&lt;/h1</a:t>
            </a:r>
            <a:r>
              <a:rPr lang="en-US" altLang="zh-CN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lvl="2"/>
            <a:r>
              <a:rPr lang="en-US" altLang="zh-CN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&lt;p&gt;</a:t>
            </a:r>
            <a:r>
              <a:rPr lang="zh-CN" altLang="en-US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IE9</a:t>
            </a:r>
            <a:r>
              <a:rPr lang="zh-CN" altLang="en-US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于 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2011 </a:t>
            </a:r>
            <a:r>
              <a:rPr lang="zh-CN" altLang="en-US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 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 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 </a:t>
            </a:r>
            <a:r>
              <a:rPr lang="zh-CN" altLang="en-US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日发布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.....&lt;/p&gt; </a:t>
            </a:r>
            <a:endParaRPr lang="en-US" altLang="zh-CN" sz="20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article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zh-CN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&lt;/body&gt;</a:t>
            </a:r>
            <a:endParaRPr lang="zh-CN" altLang="zh-CN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082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&lt;footer&gt; </a:t>
            </a:r>
            <a:r>
              <a:rPr lang="zh-CN" altLang="en-US" smtClean="0"/>
              <a:t>元素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889748"/>
          </a:xfrm>
        </p:spPr>
        <p:txBody>
          <a:bodyPr/>
          <a:lstStyle/>
          <a:p>
            <a:r>
              <a:rPr lang="en-US" altLang="zh-CN" dirty="0" smtClean="0"/>
              <a:t>&lt;footer&gt; </a:t>
            </a:r>
            <a:r>
              <a:rPr lang="zh-CN" altLang="zh-CN" dirty="0" smtClean="0"/>
              <a:t>元素常用于定义某区域的脚注信息</a:t>
            </a:r>
            <a:endParaRPr lang="en-US" altLang="zh-CN" dirty="0" smtClean="0"/>
          </a:p>
          <a:p>
            <a:pPr lvl="1"/>
            <a:r>
              <a:rPr lang="zh-CN" altLang="en-US" dirty="0"/>
              <a:t>常</a:t>
            </a:r>
            <a:r>
              <a:rPr lang="zh-CN" altLang="zh-CN" dirty="0" smtClean="0"/>
              <a:t>用来定义文档的页脚，以包含友情链接、版权信息和作者信息等</a:t>
            </a:r>
          </a:p>
          <a:p>
            <a:pPr lvl="1"/>
            <a:r>
              <a:rPr lang="zh-CN" altLang="zh-CN" dirty="0" smtClean="0"/>
              <a:t>一个页面中也可以包含多个</a:t>
            </a:r>
            <a:r>
              <a:rPr lang="en-US" altLang="zh-CN" dirty="0" smtClean="0"/>
              <a:t> &lt;footer&gt; </a:t>
            </a:r>
            <a:r>
              <a:rPr lang="zh-CN" altLang="zh-CN" dirty="0" smtClean="0"/>
              <a:t>元素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971600" y="2949238"/>
            <a:ext cx="74888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&lt;body&gt;</a:t>
            </a:r>
            <a:endParaRPr lang="zh-CN" altLang="zh-CN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  <a:p>
            <a:pPr lvl="1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footer&gt;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&lt;</a:t>
            </a:r>
            <a:r>
              <a:rPr lang="en-US" altLang="zh-CN" sz="20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ul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zh-CN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&lt;li&gt;&lt;a </a:t>
            </a:r>
            <a:r>
              <a:rPr lang="en-US" altLang="zh-CN" sz="20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href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=""&gt;</a:t>
            </a:r>
            <a:r>
              <a:rPr lang="zh-CN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关于我们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&lt;/a&gt;&lt;/li&gt;</a:t>
            </a:r>
            <a:endParaRPr lang="zh-CN" altLang="zh-CN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&lt;li&gt;&lt;a </a:t>
            </a:r>
            <a:r>
              <a:rPr lang="en-US" altLang="zh-CN" sz="20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href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=""&gt;</a:t>
            </a:r>
            <a:r>
              <a:rPr lang="zh-CN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站点地图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&lt;/a&gt;&lt;/li&gt;</a:t>
            </a:r>
            <a:endParaRPr lang="zh-CN" altLang="zh-CN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&lt;li&gt;&lt;a </a:t>
            </a:r>
            <a:r>
              <a:rPr lang="en-US" altLang="zh-CN" sz="20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href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=""&gt;</a:t>
            </a:r>
            <a:r>
              <a:rPr lang="zh-CN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帮助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&lt;/a&gt;&lt;/li&gt;</a:t>
            </a:r>
            <a:endParaRPr lang="zh-CN" altLang="zh-CN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sz="20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ul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zh-CN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&lt;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span&gt;&amp;copy;2012 XX</a:t>
            </a:r>
            <a:r>
              <a:rPr lang="zh-CN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京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ICP</a:t>
            </a:r>
            <a:r>
              <a:rPr lang="zh-CN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XXXXX</a:t>
            </a:r>
            <a:r>
              <a:rPr lang="zh-CN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&lt;/span&gt;     </a:t>
            </a:r>
            <a:endParaRPr lang="zh-CN" altLang="zh-CN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&lt;/footer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&lt;/body&gt;</a:t>
            </a:r>
            <a:endParaRPr lang="zh-CN" altLang="zh-CN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545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&lt;aside&gt; </a:t>
            </a:r>
            <a:r>
              <a:rPr lang="zh-CN" altLang="en-US" dirty="0"/>
              <a:t>元素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975075"/>
          </a:xfrm>
        </p:spPr>
        <p:txBody>
          <a:bodyPr/>
          <a:lstStyle/>
          <a:p>
            <a:r>
              <a:rPr lang="en-US" altLang="zh-CN" dirty="0" smtClean="0"/>
              <a:t>&lt;</a:t>
            </a:r>
            <a:r>
              <a:rPr lang="en-US" altLang="zh-CN" dirty="0"/>
              <a:t>aside&gt; </a:t>
            </a:r>
            <a:r>
              <a:rPr lang="zh-CN" altLang="zh-CN" dirty="0" smtClean="0"/>
              <a:t>元素</a:t>
            </a:r>
            <a:r>
              <a:rPr lang="zh-CN" altLang="en-US" dirty="0" smtClean="0"/>
              <a:t>常用于定义</a:t>
            </a:r>
            <a:r>
              <a:rPr lang="zh-CN" altLang="zh-CN" dirty="0" smtClean="0"/>
              <a:t>页面</a:t>
            </a:r>
            <a:r>
              <a:rPr lang="zh-CN" altLang="zh-CN" dirty="0"/>
              <a:t>的一些额外</a:t>
            </a:r>
            <a:r>
              <a:rPr lang="zh-CN" altLang="zh-CN" dirty="0" smtClean="0"/>
              <a:t>组成部分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如</a:t>
            </a:r>
            <a:r>
              <a:rPr lang="zh-CN" altLang="zh-CN" dirty="0"/>
              <a:t>广告栏、侧边栏和相关引用信息</a:t>
            </a:r>
            <a:r>
              <a:rPr lang="zh-CN" altLang="zh-CN" dirty="0" smtClean="0"/>
              <a:t>等</a:t>
            </a:r>
            <a:endParaRPr lang="zh-CN" altLang="zh-CN" dirty="0"/>
          </a:p>
        </p:txBody>
      </p:sp>
      <p:sp>
        <p:nvSpPr>
          <p:cNvPr id="4" name="矩形 3"/>
          <p:cNvSpPr/>
          <p:nvPr/>
        </p:nvSpPr>
        <p:spPr>
          <a:xfrm>
            <a:off x="971600" y="2053292"/>
            <a:ext cx="748883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&lt;body&gt;</a:t>
            </a:r>
            <a:endParaRPr lang="zh-CN" altLang="zh-CN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  <a:p>
            <a:pPr lvl="1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&lt;aside&gt;</a:t>
            </a:r>
            <a:endParaRPr lang="zh-CN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&lt;p&gt;</a:t>
            </a:r>
            <a:r>
              <a:rPr lang="zh-CN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最新留言</a:t>
            </a:r>
            <a:r>
              <a:rPr lang="en-US" altLang="zh-CN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&lt;/p&gt;</a:t>
            </a:r>
            <a:endParaRPr lang="zh-CN" altLang="zh-CN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&lt;section&gt;</a:t>
            </a:r>
            <a:r>
              <a:rPr lang="zh-CN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广告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&lt;/section&gt;</a:t>
            </a:r>
            <a:endParaRPr lang="zh-CN" altLang="zh-CN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aside&gt;</a:t>
            </a:r>
          </a:p>
          <a:p>
            <a:pPr lvl="1"/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&lt;footer&gt;</a:t>
            </a:r>
            <a:endParaRPr lang="zh-CN" altLang="zh-CN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&lt;</a:t>
            </a:r>
            <a:r>
              <a:rPr lang="en-US" altLang="zh-CN" sz="20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ul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zh-CN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&lt;li&gt;&lt;a </a:t>
            </a:r>
            <a:r>
              <a:rPr lang="en-US" altLang="zh-CN" sz="20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href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=""&gt;</a:t>
            </a:r>
            <a:r>
              <a:rPr lang="zh-CN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关于我们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&lt;/a&gt;&lt;/li&gt;</a:t>
            </a:r>
            <a:endParaRPr lang="zh-CN" altLang="zh-CN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&lt;li&gt;&lt;a </a:t>
            </a:r>
            <a:r>
              <a:rPr lang="en-US" altLang="zh-CN" sz="20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href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=""&gt;</a:t>
            </a:r>
            <a:r>
              <a:rPr lang="zh-CN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站点地图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&lt;/a&gt;&lt;/li&gt;</a:t>
            </a:r>
            <a:endParaRPr lang="zh-CN" altLang="zh-CN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&lt;li&gt;&lt;a </a:t>
            </a:r>
            <a:r>
              <a:rPr lang="en-US" altLang="zh-CN" sz="20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href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=""&gt;</a:t>
            </a:r>
            <a:r>
              <a:rPr lang="zh-CN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帮助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&lt;/a&gt;&lt;/li&gt;</a:t>
            </a:r>
            <a:endParaRPr lang="zh-CN" altLang="zh-CN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&lt;/</a:t>
            </a:r>
            <a:r>
              <a:rPr lang="en-US" altLang="zh-CN" sz="20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ul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zh-CN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&lt;span&gt;&amp;copy;2012 XX</a:t>
            </a:r>
            <a:r>
              <a:rPr lang="zh-CN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京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ICP</a:t>
            </a:r>
            <a:r>
              <a:rPr lang="zh-CN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XXXXX</a:t>
            </a:r>
            <a:r>
              <a:rPr lang="zh-CN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&lt;/span&gt;     </a:t>
            </a:r>
            <a:endParaRPr lang="zh-CN" altLang="zh-CN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&lt;/footer&gt;</a:t>
            </a:r>
            <a:endParaRPr lang="zh-CN" altLang="zh-CN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&lt;/body&gt;</a:t>
            </a:r>
            <a:endParaRPr lang="zh-CN" altLang="zh-CN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61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1472" y="571482"/>
            <a:ext cx="6088760" cy="1047757"/>
          </a:xfrm>
        </p:spPr>
        <p:txBody>
          <a:bodyPr/>
          <a:lstStyle/>
          <a:p>
            <a:r>
              <a:rPr lang="zh-CN" altLang="en-US" dirty="0" smtClean="0"/>
              <a:t>使用结构标记为 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文档定义布局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参见</a:t>
            </a:r>
            <a:r>
              <a:rPr lang="en-US" altLang="zh-CN" dirty="0"/>
              <a:t>COOKBOOK</a:t>
            </a:r>
            <a:r>
              <a:rPr lang="en-US" altLang="zh-CN" dirty="0" smtClean="0"/>
              <a:t>】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3010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11560" y="2720876"/>
            <a:ext cx="1800200" cy="564108"/>
          </a:xfrm>
          <a:prstGeom prst="roundRect">
            <a:avLst/>
          </a:prstGeom>
          <a:solidFill>
            <a:srgbClr val="DC1F2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表单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865785" y="1880868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表单元素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&lt;form&gt;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865785" y="3140968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&lt;input&gt;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3181109" y="1412816"/>
            <a:ext cx="1594157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表单概述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4865785" y="3601860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文本框与密码框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2" name="直接箭头连接符 131"/>
          <p:cNvCxnSpPr>
            <a:stCxn id="11" idx="3"/>
            <a:endCxn id="105" idx="1"/>
          </p:cNvCxnSpPr>
          <p:nvPr/>
        </p:nvCxnSpPr>
        <p:spPr>
          <a:xfrm flipV="1">
            <a:off x="2411760" y="1592816"/>
            <a:ext cx="769349" cy="14101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组合 78"/>
          <p:cNvGrpSpPr/>
          <p:nvPr/>
        </p:nvGrpSpPr>
        <p:grpSpPr>
          <a:xfrm>
            <a:off x="251520" y="548680"/>
            <a:ext cx="2531550" cy="695586"/>
            <a:chOff x="179512" y="-57376"/>
            <a:chExt cx="2531550" cy="695586"/>
          </a:xfrm>
        </p:grpSpPr>
        <p:sp>
          <p:nvSpPr>
            <p:cNvPr id="88" name="标题 1"/>
            <p:cNvSpPr txBox="1">
              <a:spLocks/>
            </p:cNvSpPr>
            <p:nvPr/>
          </p:nvSpPr>
          <p:spPr>
            <a:xfrm>
              <a:off x="179512" y="-57376"/>
              <a:ext cx="2531550" cy="647856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r>
                <a:rPr lang="zh-CN" altLang="en-US" sz="2400" b="1" dirty="0" smtClean="0"/>
                <a:t>表单</a:t>
              </a:r>
              <a:endParaRPr lang="zh-CN" altLang="en-US" sz="2400" b="1" dirty="0"/>
            </a:p>
          </p:txBody>
        </p:sp>
        <p:sp>
          <p:nvSpPr>
            <p:cNvPr id="89" name="圆角矩形 88"/>
            <p:cNvSpPr/>
            <p:nvPr/>
          </p:nvSpPr>
          <p:spPr>
            <a:xfrm>
              <a:off x="323528" y="518688"/>
              <a:ext cx="2304256" cy="119522"/>
            </a:xfrm>
            <a:prstGeom prst="roundRect">
              <a:avLst/>
            </a:prstGeom>
            <a:solidFill>
              <a:srgbClr val="DC1F26"/>
            </a:solidFill>
            <a:ln w="38100"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8" name="圆角矩形 17"/>
          <p:cNvSpPr/>
          <p:nvPr/>
        </p:nvSpPr>
        <p:spPr>
          <a:xfrm>
            <a:off x="3181109" y="3140968"/>
            <a:ext cx="1594157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&lt;input&gt;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箭头连接符 19"/>
          <p:cNvCxnSpPr>
            <a:stCxn id="11" idx="3"/>
            <a:endCxn id="18" idx="1"/>
          </p:cNvCxnSpPr>
          <p:nvPr/>
        </p:nvCxnSpPr>
        <p:spPr>
          <a:xfrm>
            <a:off x="2411760" y="3002930"/>
            <a:ext cx="769349" cy="3180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4865785" y="4048310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单选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框和复选框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865785" y="4494760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按钮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4865785" y="4941208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隐藏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域和文件选择框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181109" y="5805264"/>
            <a:ext cx="1594157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其它控件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箭头连接符 22"/>
          <p:cNvCxnSpPr>
            <a:stCxn id="11" idx="3"/>
            <a:endCxn id="16" idx="1"/>
          </p:cNvCxnSpPr>
          <p:nvPr/>
        </p:nvCxnSpPr>
        <p:spPr>
          <a:xfrm>
            <a:off x="2411760" y="3002930"/>
            <a:ext cx="769349" cy="29823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4865785" y="2348920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表单控件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865785" y="1412816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表单的作用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956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11560" y="2132856"/>
            <a:ext cx="1800200" cy="564108"/>
          </a:xfrm>
          <a:prstGeom prst="roundRect">
            <a:avLst/>
          </a:prstGeom>
          <a:solidFill>
            <a:srgbClr val="DC1F2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表单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865784" y="3285024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&lt;label&gt;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3181109" y="1484824"/>
            <a:ext cx="1594157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表单概述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4865784" y="3720595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选项框</a:t>
            </a:r>
          </a:p>
        </p:txBody>
      </p:sp>
      <p:cxnSp>
        <p:nvCxnSpPr>
          <p:cNvPr id="132" name="直接箭头连接符 131"/>
          <p:cNvCxnSpPr>
            <a:stCxn id="11" idx="3"/>
            <a:endCxn id="105" idx="1"/>
          </p:cNvCxnSpPr>
          <p:nvPr/>
        </p:nvCxnSpPr>
        <p:spPr>
          <a:xfrm flipV="1">
            <a:off x="2411760" y="1664824"/>
            <a:ext cx="769349" cy="7500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组合 78"/>
          <p:cNvGrpSpPr/>
          <p:nvPr/>
        </p:nvGrpSpPr>
        <p:grpSpPr>
          <a:xfrm>
            <a:off x="251520" y="548680"/>
            <a:ext cx="2531550" cy="695586"/>
            <a:chOff x="179512" y="-57376"/>
            <a:chExt cx="2531550" cy="695586"/>
          </a:xfrm>
        </p:grpSpPr>
        <p:sp>
          <p:nvSpPr>
            <p:cNvPr id="88" name="标题 1"/>
            <p:cNvSpPr txBox="1">
              <a:spLocks/>
            </p:cNvSpPr>
            <p:nvPr/>
          </p:nvSpPr>
          <p:spPr>
            <a:xfrm>
              <a:off x="179512" y="-57376"/>
              <a:ext cx="2531550" cy="647856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r>
                <a:rPr lang="zh-CN" altLang="en-US" sz="2400" b="1" dirty="0" smtClean="0"/>
                <a:t>表单</a:t>
              </a:r>
              <a:endParaRPr lang="zh-CN" altLang="en-US" sz="2400" b="1" dirty="0"/>
            </a:p>
          </p:txBody>
        </p:sp>
        <p:sp>
          <p:nvSpPr>
            <p:cNvPr id="89" name="圆角矩形 88"/>
            <p:cNvSpPr/>
            <p:nvPr/>
          </p:nvSpPr>
          <p:spPr>
            <a:xfrm>
              <a:off x="323528" y="518688"/>
              <a:ext cx="2304256" cy="119522"/>
            </a:xfrm>
            <a:prstGeom prst="roundRect">
              <a:avLst/>
            </a:prstGeom>
            <a:solidFill>
              <a:srgbClr val="DC1F26"/>
            </a:solidFill>
            <a:ln w="38100"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8" name="圆角矩形 17"/>
          <p:cNvSpPr/>
          <p:nvPr/>
        </p:nvSpPr>
        <p:spPr>
          <a:xfrm>
            <a:off x="3181109" y="2348920"/>
            <a:ext cx="1594157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&lt;input&gt;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箭头连接符 19"/>
          <p:cNvCxnSpPr>
            <a:stCxn id="11" idx="3"/>
            <a:endCxn id="18" idx="1"/>
          </p:cNvCxnSpPr>
          <p:nvPr/>
        </p:nvCxnSpPr>
        <p:spPr>
          <a:xfrm>
            <a:off x="2411760" y="2414910"/>
            <a:ext cx="769349" cy="1140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4865784" y="4156166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textarea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865784" y="4591737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为控件分组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181109" y="3284984"/>
            <a:ext cx="1594157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其它控件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箭头连接符 22"/>
          <p:cNvCxnSpPr>
            <a:stCxn id="11" idx="3"/>
            <a:endCxn id="16" idx="1"/>
          </p:cNvCxnSpPr>
          <p:nvPr/>
        </p:nvCxnSpPr>
        <p:spPr>
          <a:xfrm>
            <a:off x="2411760" y="2414910"/>
            <a:ext cx="769349" cy="10500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4865784" y="5027307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浮动框架</a:t>
            </a:r>
            <a:r>
              <a:rPr lang="en-US" altLang="zh-CN" sz="1400" dirty="0"/>
              <a:t>&lt;</a:t>
            </a:r>
            <a:r>
              <a:rPr lang="en-US" altLang="zh-CN" sz="1400" dirty="0" err="1"/>
              <a:t>iframe</a:t>
            </a:r>
            <a:r>
              <a:rPr lang="en-US" altLang="zh-CN" sz="1400" dirty="0"/>
              <a:t>&gt;</a:t>
            </a:r>
            <a:r>
              <a:rPr lang="zh-CN" altLang="en-US" sz="1400" dirty="0"/>
              <a:t>元素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374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表单概述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522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484784"/>
            <a:ext cx="9144000" cy="3672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504064"/>
              </p:ext>
            </p:extLst>
          </p:nvPr>
        </p:nvGraphicFramePr>
        <p:xfrm>
          <a:off x="1115616" y="2060848"/>
          <a:ext cx="7200801" cy="38678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/>
                <a:gridCol w="3648406"/>
                <a:gridCol w="2400267"/>
              </a:tblGrid>
              <a:tr h="483482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上午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09:00 ~ 09:30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作业讲解和回顾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09:30 ~ 10:20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结构标记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8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10:30 ~ 11:20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表单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82">
                <a:tc vMerge="1"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11:30</a:t>
                      </a:r>
                      <a:r>
                        <a:rPr lang="en-US" altLang="zh-CN" b="1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~ 12:00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82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下午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14:00 ~ 14:50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8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15:00 ~ 15:50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新表单元素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8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16:00 ~ 16:50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82">
                <a:tc vMerge="1"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17:00 ~ 17:30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总结和答疑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93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表单的作用</a:t>
            </a:r>
            <a:endParaRPr lang="zh-CN" altLang="en-US" dirty="0"/>
          </a:p>
        </p:txBody>
      </p:sp>
      <p:pic>
        <p:nvPicPr>
          <p:cNvPr id="22" name="Picture 2" descr="H:\www\tts7.0\01_XHTML&amp;CSS\03_SRC\Day01\images\compu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561006"/>
            <a:ext cx="1869132" cy="1869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292" y="2142916"/>
            <a:ext cx="2883396" cy="2788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3563888" y="1844824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tarena</a:t>
            </a:r>
            <a:endParaRPr lang="zh-CN" altLang="en-US" dirty="0">
              <a:solidFill>
                <a:schemeClr val="tx2">
                  <a:lumMod val="1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63888" y="230508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2">
                    <a:lumMod val="10000"/>
                  </a:schemeClr>
                </a:solidFill>
              </a:rPr>
              <a:t>******</a:t>
            </a:r>
            <a:endParaRPr lang="zh-CN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66926" y="269962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2">
                    <a:lumMod val="10000"/>
                  </a:schemeClr>
                </a:solidFill>
              </a:rPr>
              <a:t>0718</a:t>
            </a:r>
            <a:endParaRPr lang="zh-CN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27" name="Picture 4" descr="H:\www\tts7.0\01_XHTML&amp;CSS\03_SRC\Day01\images\serv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708" y="1993756"/>
            <a:ext cx="1598731" cy="159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5" descr="C:\Users\wuhua\Downloads\hand_too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888" y="423886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C:\Users\wuhua\Downloads\system_binary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533" y="2708112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7" descr="C:\Users\wuhua\Downloads\system_config_services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294" y="2218241"/>
            <a:ext cx="1000645" cy="1000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9" descr="C:\Users\Merita\Desktop\6004e1bb99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932" y="1665426"/>
            <a:ext cx="758141" cy="72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C:\Users\Merita\Desktop\TTS 辅助相关\flash原素\arrow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53111">
            <a:off x="4805744" y="3746114"/>
            <a:ext cx="1963225" cy="21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471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1.48148E-6 L 0.14965 -0.0629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83" y="-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表单的作用（续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465564"/>
          </a:xfrm>
        </p:spPr>
        <p:txBody>
          <a:bodyPr/>
          <a:lstStyle/>
          <a:p>
            <a:r>
              <a:rPr lang="zh-CN" altLang="en-US" dirty="0" smtClean="0"/>
              <a:t>表单用于显示、收集</a:t>
            </a:r>
            <a:r>
              <a:rPr lang="zh-CN" altLang="zh-CN" dirty="0" smtClean="0"/>
              <a:t>信息</a:t>
            </a:r>
            <a:r>
              <a:rPr lang="zh-CN" altLang="en-US" dirty="0" smtClean="0"/>
              <a:t>，并提交信息到</a:t>
            </a:r>
            <a:r>
              <a:rPr lang="zh-CN" altLang="zh-CN" dirty="0" smtClean="0"/>
              <a:t>服务器</a:t>
            </a:r>
            <a:endParaRPr lang="en-US" altLang="zh-CN" dirty="0" smtClean="0"/>
          </a:p>
          <a:p>
            <a:r>
              <a:rPr lang="zh-CN" altLang="zh-CN" dirty="0" smtClean="0"/>
              <a:t>表单有两个基本部分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实现数据交互的</a:t>
            </a:r>
            <a:r>
              <a:rPr lang="zh-CN" altLang="en-US" dirty="0" smtClean="0"/>
              <a:t>可见的</a:t>
            </a:r>
            <a:r>
              <a:rPr lang="zh-CN" altLang="zh-CN" dirty="0" smtClean="0"/>
              <a:t>界面元素，比如文本框或按钮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提交后的表单处理</a:t>
            </a:r>
          </a:p>
          <a:p>
            <a:r>
              <a:rPr lang="zh-CN" altLang="en-US" dirty="0" smtClean="0"/>
              <a:t>界面元素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使用 </a:t>
            </a:r>
            <a:r>
              <a:rPr lang="en-US" altLang="zh-CN" dirty="0" smtClean="0"/>
              <a:t>&lt;form&gt; </a:t>
            </a:r>
            <a:r>
              <a:rPr lang="zh-CN" altLang="zh-CN" dirty="0" smtClean="0"/>
              <a:t>元素创建表单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在 </a:t>
            </a:r>
            <a:r>
              <a:rPr lang="en-US" altLang="zh-CN" dirty="0" smtClean="0"/>
              <a:t>&lt;form&gt; </a:t>
            </a:r>
            <a:r>
              <a:rPr lang="zh-CN" altLang="zh-CN" dirty="0" smtClean="0"/>
              <a:t>元素中添加其他表单可以包含的控件元素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0121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表单元素 </a:t>
            </a:r>
            <a:r>
              <a:rPr lang="en-US" altLang="zh-CN" dirty="0" smtClean="0"/>
              <a:t>&lt;form&gt;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726598"/>
          </a:xfrm>
        </p:spPr>
        <p:txBody>
          <a:bodyPr/>
          <a:lstStyle/>
          <a:p>
            <a:r>
              <a:rPr lang="zh-CN" altLang="zh-CN" dirty="0" smtClean="0"/>
              <a:t>定义</a:t>
            </a:r>
            <a:r>
              <a:rPr lang="zh-CN" altLang="en-US" dirty="0" smtClean="0"/>
              <a:t>表单：</a:t>
            </a:r>
            <a:r>
              <a:rPr lang="zh-CN" altLang="zh-CN" dirty="0" smtClean="0"/>
              <a:t>使用成对的 </a:t>
            </a:r>
            <a:r>
              <a:rPr lang="en-US" altLang="zh-CN" dirty="0" smtClean="0"/>
              <a:t>&lt;form&gt;&lt;/form&gt; </a:t>
            </a:r>
            <a:r>
              <a:rPr lang="zh-CN" altLang="zh-CN" dirty="0" smtClean="0"/>
              <a:t>标记</a:t>
            </a:r>
            <a:endParaRPr lang="en-US" altLang="zh-CN" dirty="0" smtClean="0"/>
          </a:p>
          <a:p>
            <a:r>
              <a:rPr lang="zh-CN" altLang="en-US" dirty="0" smtClean="0"/>
              <a:t>主要属性</a:t>
            </a:r>
          </a:p>
          <a:p>
            <a:pPr lvl="1"/>
            <a:r>
              <a:rPr lang="en-US" altLang="zh-CN" dirty="0" smtClean="0"/>
              <a:t>a</a:t>
            </a:r>
            <a:r>
              <a:rPr lang="zh-CN" altLang="zh-CN" dirty="0" smtClean="0"/>
              <a:t>ction</a:t>
            </a:r>
            <a:r>
              <a:rPr lang="zh-CN" altLang="en-US" dirty="0" smtClean="0"/>
              <a:t>：定义表单被提交时发生的动作，通常包含服务方脚本的</a:t>
            </a:r>
            <a:r>
              <a:rPr lang="zh-CN" altLang="zh-CN" dirty="0" smtClean="0"/>
              <a:t>URL</a:t>
            </a:r>
            <a:r>
              <a:rPr lang="zh-CN" altLang="en-US" dirty="0" smtClean="0"/>
              <a:t>（比如</a:t>
            </a:r>
            <a:r>
              <a:rPr lang="en-US" altLang="zh-CN" dirty="0" smtClean="0"/>
              <a:t>J</a:t>
            </a:r>
            <a:r>
              <a:rPr lang="zh-CN" altLang="zh-CN" dirty="0" smtClean="0"/>
              <a:t>SP</a:t>
            </a:r>
            <a:r>
              <a:rPr lang="zh-CN" altLang="en-US" dirty="0" smtClean="0"/>
              <a:t>、</a:t>
            </a:r>
            <a:r>
              <a:rPr lang="zh-CN" altLang="zh-CN" dirty="0" smtClean="0"/>
              <a:t>PHP</a:t>
            </a:r>
            <a:r>
              <a:rPr lang="zh-CN" altLang="en-US" dirty="0" smtClean="0"/>
              <a:t>）</a:t>
            </a:r>
          </a:p>
          <a:p>
            <a:pPr lvl="1"/>
            <a:r>
              <a:rPr lang="en-US" altLang="zh-CN" dirty="0" smtClean="0"/>
              <a:t>m</a:t>
            </a:r>
            <a:r>
              <a:rPr lang="zh-CN" altLang="zh-CN" dirty="0" smtClean="0"/>
              <a:t>ethod</a:t>
            </a:r>
            <a:r>
              <a:rPr lang="zh-CN" altLang="en-US" dirty="0" smtClean="0"/>
              <a:t>：指出表单数据提交的方式，取值为 </a:t>
            </a:r>
            <a:r>
              <a:rPr lang="en-US" altLang="zh-CN" dirty="0" smtClean="0"/>
              <a:t>get </a:t>
            </a:r>
            <a:r>
              <a:rPr lang="zh-CN" altLang="en-US" dirty="0" smtClean="0"/>
              <a:t>或者 </a:t>
            </a:r>
            <a:r>
              <a:rPr lang="en-US" altLang="zh-CN" dirty="0" smtClean="0"/>
              <a:t>post</a:t>
            </a:r>
          </a:p>
          <a:p>
            <a:pPr lvl="1"/>
            <a:r>
              <a:rPr lang="en-US" altLang="zh-CN" dirty="0" err="1" smtClean="0"/>
              <a:t>enctype</a:t>
            </a:r>
            <a:r>
              <a:rPr lang="zh-CN" altLang="en-US" dirty="0" smtClean="0"/>
              <a:t>：</a:t>
            </a:r>
            <a:r>
              <a:rPr lang="zh-CN" altLang="zh-CN" dirty="0" smtClean="0"/>
              <a:t>表单数据进行编码的方式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name</a:t>
            </a:r>
            <a:r>
              <a:rPr lang="zh-CN" altLang="en-US" dirty="0" smtClean="0"/>
              <a:t>：表单名称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500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表单控件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315027"/>
          </a:xfrm>
        </p:spPr>
        <p:txBody>
          <a:bodyPr/>
          <a:lstStyle/>
          <a:p>
            <a:r>
              <a:rPr lang="zh-CN" altLang="zh-CN" dirty="0" smtClean="0"/>
              <a:t>表</a:t>
            </a:r>
            <a:r>
              <a:rPr lang="zh-CN" altLang="zh-CN" dirty="0"/>
              <a:t>单可以包含很多不同类型的表单</a:t>
            </a:r>
            <a:r>
              <a:rPr lang="zh-CN" altLang="zh-CN" dirty="0" smtClean="0"/>
              <a:t>控件</a:t>
            </a:r>
            <a:endParaRPr lang="en-US" altLang="zh-CN" dirty="0" smtClean="0"/>
          </a:p>
          <a:p>
            <a:r>
              <a:rPr lang="zh-CN" altLang="en-US" dirty="0"/>
              <a:t>表单控件元素是包含在表单元素中具有可视化外观的</a:t>
            </a:r>
            <a:r>
              <a:rPr lang="zh-CN" altLang="zh-CN" dirty="0"/>
              <a:t>HTML</a:t>
            </a:r>
            <a:r>
              <a:rPr lang="zh-CN" altLang="en-US" dirty="0"/>
              <a:t>元素，用于访问者输入信息</a:t>
            </a:r>
          </a:p>
          <a:p>
            <a:r>
              <a:rPr lang="zh-CN" altLang="en-US" dirty="0"/>
              <a:t>表单控件元素</a:t>
            </a:r>
            <a:r>
              <a:rPr lang="zh-CN" altLang="en-US" dirty="0" smtClean="0"/>
              <a:t>有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input</a:t>
            </a:r>
            <a:r>
              <a:rPr lang="zh-CN" altLang="en-US" dirty="0" smtClean="0"/>
              <a:t>元素</a:t>
            </a:r>
            <a:r>
              <a:rPr lang="zh-CN" altLang="zh-CN" dirty="0"/>
              <a:t>：文本输入控件、按钮、单选和复选按钮、选项框、文件选择框和隐藏控件</a:t>
            </a:r>
            <a:r>
              <a:rPr lang="zh-CN" altLang="zh-CN" dirty="0" smtClean="0"/>
              <a:t>等</a:t>
            </a:r>
            <a:endParaRPr lang="zh-CN" altLang="en-US" dirty="0"/>
          </a:p>
          <a:p>
            <a:pPr lvl="1"/>
            <a:r>
              <a:rPr lang="zh-CN" altLang="zh-CN" dirty="0"/>
              <a:t>textarea</a:t>
            </a:r>
            <a:r>
              <a:rPr lang="zh-CN" altLang="en-US" dirty="0" smtClean="0"/>
              <a:t>元素</a:t>
            </a:r>
            <a:endParaRPr lang="zh-CN" altLang="en-US" dirty="0"/>
          </a:p>
          <a:p>
            <a:pPr lvl="1"/>
            <a:r>
              <a:rPr lang="zh-CN" altLang="zh-CN" dirty="0"/>
              <a:t>select</a:t>
            </a:r>
            <a:r>
              <a:rPr lang="zh-CN" altLang="en-US" dirty="0"/>
              <a:t>和</a:t>
            </a:r>
            <a:r>
              <a:rPr lang="zh-CN" altLang="zh-CN" dirty="0"/>
              <a:t>option</a:t>
            </a:r>
            <a:r>
              <a:rPr lang="zh-CN" altLang="en-US" dirty="0"/>
              <a:t>元素</a:t>
            </a:r>
          </a:p>
          <a:p>
            <a:pPr lvl="1"/>
            <a:r>
              <a:rPr lang="zh-CN" altLang="en-US" dirty="0"/>
              <a:t>其他</a:t>
            </a:r>
            <a:r>
              <a:rPr lang="zh-CN" altLang="en-US" dirty="0" smtClean="0"/>
              <a:t>元素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582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&lt;input&gt; </a:t>
            </a:r>
            <a:r>
              <a:rPr lang="zh-CN" altLang="en-US" dirty="0" smtClean="0"/>
              <a:t>元素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378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&lt;input&gt; </a:t>
            </a:r>
            <a:r>
              <a:rPr lang="zh-CN" altLang="en-US" dirty="0" smtClean="0"/>
              <a:t>元素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871829"/>
          </a:xfrm>
        </p:spPr>
        <p:txBody>
          <a:bodyPr/>
          <a:lstStyle/>
          <a:p>
            <a:r>
              <a:rPr lang="en-US" altLang="zh-CN" dirty="0" smtClean="0"/>
              <a:t>&lt;input&gt; </a:t>
            </a:r>
            <a:r>
              <a:rPr lang="zh-CN" altLang="zh-CN" dirty="0" smtClean="0"/>
              <a:t>元素用于收集用户信息</a:t>
            </a:r>
            <a:endParaRPr lang="en-US" altLang="zh-CN" dirty="0" smtClean="0"/>
          </a:p>
          <a:p>
            <a:r>
              <a:rPr lang="zh-CN" altLang="zh-CN" dirty="0" smtClean="0"/>
              <a:t>该元素是一个</a:t>
            </a:r>
            <a:r>
              <a:rPr lang="zh-CN" altLang="en-US" dirty="0" smtClean="0"/>
              <a:t>单</a:t>
            </a:r>
            <a:r>
              <a:rPr lang="zh-CN" altLang="zh-CN" dirty="0" smtClean="0"/>
              <a:t>标记，语法</a:t>
            </a:r>
            <a:r>
              <a:rPr lang="zh-CN" altLang="en-US" dirty="0" smtClean="0"/>
              <a:t>为</a:t>
            </a:r>
            <a:r>
              <a:rPr lang="zh-CN" altLang="zh-CN" dirty="0" smtClean="0"/>
              <a:t>：</a:t>
            </a:r>
            <a:r>
              <a:rPr lang="en-US" altLang="zh-CN" dirty="0" smtClean="0"/>
              <a:t>&lt;input /&gt;</a:t>
            </a:r>
            <a:endParaRPr lang="zh-CN" altLang="zh-CN" dirty="0" smtClean="0"/>
          </a:p>
          <a:p>
            <a:r>
              <a:rPr lang="zh-CN" altLang="en-US" dirty="0" smtClean="0"/>
              <a:t>主要属性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type</a:t>
            </a:r>
            <a:r>
              <a:rPr lang="zh-CN" altLang="en-US" dirty="0" smtClean="0"/>
              <a:t>：</a:t>
            </a:r>
            <a:r>
              <a:rPr lang="zh-CN" altLang="zh-CN" dirty="0" smtClean="0"/>
              <a:t>根据不同的</a:t>
            </a:r>
            <a:r>
              <a:rPr lang="en-US" altLang="zh-CN" dirty="0" smtClean="0"/>
              <a:t> type </a:t>
            </a:r>
            <a:r>
              <a:rPr lang="zh-CN" altLang="zh-CN" dirty="0" smtClean="0"/>
              <a:t>属性值，可以创建各种类型的输入字段，比如文本</a:t>
            </a:r>
            <a:r>
              <a:rPr lang="zh-CN" altLang="en-US" dirty="0" smtClean="0"/>
              <a:t>框</a:t>
            </a:r>
            <a:r>
              <a:rPr lang="zh-CN" altLang="zh-CN" dirty="0" smtClean="0"/>
              <a:t>、复选框等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value</a:t>
            </a:r>
            <a:r>
              <a:rPr lang="zh-CN" altLang="en-US" dirty="0" smtClean="0"/>
              <a:t>：控件的数据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name</a:t>
            </a:r>
            <a:r>
              <a:rPr lang="zh-CN" altLang="en-US" dirty="0" smtClean="0"/>
              <a:t>：控件的名称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disabled</a:t>
            </a:r>
            <a:r>
              <a:rPr lang="zh-CN" altLang="en-US" dirty="0" smtClean="0"/>
              <a:t>：禁用控件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9325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文本框与密码框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945054"/>
          </a:xfrm>
        </p:spPr>
        <p:txBody>
          <a:bodyPr/>
          <a:lstStyle/>
          <a:p>
            <a:r>
              <a:rPr lang="zh-CN" altLang="en-US" dirty="0" smtClean="0"/>
              <a:t>文本框：</a:t>
            </a:r>
            <a:r>
              <a:rPr lang="en-US" altLang="zh-CN" dirty="0" smtClean="0"/>
              <a:t>&lt;input t</a:t>
            </a:r>
            <a:r>
              <a:rPr lang="zh-CN" altLang="zh-CN" dirty="0" smtClean="0"/>
              <a:t>ype =“text”</a:t>
            </a:r>
            <a:r>
              <a:rPr lang="en-US" altLang="zh-CN" dirty="0" smtClean="0"/>
              <a:t> /&gt;</a:t>
            </a:r>
            <a:endParaRPr lang="zh-CN" altLang="zh-CN" dirty="0" smtClean="0"/>
          </a:p>
          <a:p>
            <a:r>
              <a:rPr lang="zh-CN" altLang="en-US" dirty="0" smtClean="0"/>
              <a:t>密码框：</a:t>
            </a:r>
            <a:r>
              <a:rPr lang="en-US" altLang="zh-CN" dirty="0" smtClean="0"/>
              <a:t>&lt;input t</a:t>
            </a:r>
            <a:r>
              <a:rPr lang="zh-CN" altLang="zh-CN" dirty="0" smtClean="0"/>
              <a:t>ype =“password”</a:t>
            </a:r>
            <a:r>
              <a:rPr lang="en-US" altLang="zh-CN" dirty="0" smtClean="0"/>
              <a:t>/&gt;</a:t>
            </a:r>
          </a:p>
          <a:p>
            <a:r>
              <a:rPr lang="zh-CN" altLang="en-US" dirty="0" smtClean="0"/>
              <a:t>主要属性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name</a:t>
            </a:r>
            <a:r>
              <a:rPr lang="zh-CN" altLang="en-US" dirty="0" smtClean="0"/>
              <a:t>：名称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value </a:t>
            </a:r>
            <a:r>
              <a:rPr lang="zh-CN" altLang="en-US" dirty="0" smtClean="0"/>
              <a:t>：由访问者自由输入的任何文本</a:t>
            </a:r>
          </a:p>
          <a:p>
            <a:pPr lvl="1"/>
            <a:r>
              <a:rPr lang="en-US" altLang="zh-CN" dirty="0" smtClean="0"/>
              <a:t>m</a:t>
            </a:r>
            <a:r>
              <a:rPr lang="zh-CN" altLang="zh-CN" dirty="0" smtClean="0"/>
              <a:t>axlength</a:t>
            </a:r>
            <a:r>
              <a:rPr lang="en-US" altLang="zh-CN" dirty="0" smtClean="0"/>
              <a:t> </a:t>
            </a:r>
            <a:r>
              <a:rPr lang="zh-CN" altLang="en-US" dirty="0" smtClean="0"/>
              <a:t>：限制输入的字符数</a:t>
            </a:r>
          </a:p>
          <a:p>
            <a:pPr lvl="1"/>
            <a:r>
              <a:rPr lang="en-US" altLang="zh-CN" dirty="0" smtClean="0"/>
              <a:t>r</a:t>
            </a:r>
            <a:r>
              <a:rPr lang="zh-CN" altLang="zh-CN" dirty="0" smtClean="0"/>
              <a:t>eadonly</a:t>
            </a:r>
            <a:r>
              <a:rPr lang="en-US" altLang="zh-CN" dirty="0" smtClean="0"/>
              <a:t> </a:t>
            </a:r>
            <a:r>
              <a:rPr lang="zh-CN" altLang="en-US" dirty="0" smtClean="0"/>
              <a:t>：设置文本控件只读</a:t>
            </a:r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39767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文本框与密码框（续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26028" y="1556792"/>
            <a:ext cx="770641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姓名：</a:t>
            </a:r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&lt;input type="text" name="username" </a:t>
            </a:r>
            <a:endParaRPr lang="en-US" altLang="zh-CN" sz="22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value</a:t>
            </a:r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</a:t>
            </a:r>
            <a:r>
              <a:rPr lang="en-US" altLang="zh-CN" sz="22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mary</a:t>
            </a:r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 </a:t>
            </a:r>
            <a:r>
              <a:rPr lang="en-US" altLang="zh-CN" sz="22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maxlength</a:t>
            </a:r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="6</a:t>
            </a:r>
            <a:r>
              <a:rPr lang="en-US" altLang="zh-CN" sz="2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</a:t>
            </a:r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/&gt;</a:t>
            </a:r>
          </a:p>
          <a:p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2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</a:t>
            </a:r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/&gt;</a:t>
            </a:r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2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</a:t>
            </a:r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/&gt;</a:t>
            </a:r>
          </a:p>
          <a:p>
            <a:r>
              <a:rPr lang="zh-CN" altLang="en-US" sz="2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密码</a:t>
            </a:r>
            <a:r>
              <a:rPr lang="zh-CN" altLang="en-US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&lt;input type="password" name="</a:t>
            </a:r>
            <a:r>
              <a:rPr lang="en-US" altLang="zh-CN" sz="22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pwd</a:t>
            </a:r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/&gt;</a:t>
            </a:r>
            <a:endParaRPr lang="zh-CN" altLang="en-US" sz="2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3400425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1691680" y="3284984"/>
            <a:ext cx="1584176" cy="936104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094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单选框和复选框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804118"/>
          </a:xfrm>
        </p:spPr>
        <p:txBody>
          <a:bodyPr/>
          <a:lstStyle/>
          <a:p>
            <a:r>
              <a:rPr lang="zh-CN" altLang="en-US" dirty="0" smtClean="0"/>
              <a:t>单选框： </a:t>
            </a:r>
            <a:r>
              <a:rPr lang="en-US" altLang="zh-CN" dirty="0" smtClean="0"/>
              <a:t>&lt;input t</a:t>
            </a:r>
            <a:r>
              <a:rPr lang="zh-CN" altLang="zh-CN" dirty="0" smtClean="0"/>
              <a:t>ype=“radio”</a:t>
            </a:r>
            <a:r>
              <a:rPr lang="en-US" altLang="zh-CN" dirty="0" smtClean="0"/>
              <a:t>/&gt;</a:t>
            </a:r>
          </a:p>
          <a:p>
            <a:r>
              <a:rPr lang="zh-CN" altLang="en-US" dirty="0" smtClean="0"/>
              <a:t>复选框： </a:t>
            </a:r>
            <a:r>
              <a:rPr lang="en-US" altLang="zh-CN" dirty="0" smtClean="0"/>
              <a:t>&lt;input type=“checkbox” /&gt;</a:t>
            </a:r>
          </a:p>
          <a:p>
            <a:r>
              <a:rPr lang="zh-CN" altLang="en-US" dirty="0" smtClean="0"/>
              <a:t>主要属性</a:t>
            </a:r>
            <a:endParaRPr lang="zh-CN" altLang="zh-CN" dirty="0" smtClean="0"/>
          </a:p>
          <a:p>
            <a:pPr lvl="1"/>
            <a:r>
              <a:rPr lang="en-US" altLang="zh-CN" dirty="0"/>
              <a:t>name</a:t>
            </a:r>
            <a:r>
              <a:rPr lang="zh-CN" altLang="en-US" dirty="0" smtClean="0"/>
              <a:t>：设置名称，并用于分组</a:t>
            </a:r>
            <a:r>
              <a:rPr lang="zh-CN" altLang="en-US" dirty="0"/>
              <a:t>，一组单选框或者复选框的名称必须相同</a:t>
            </a:r>
            <a:endParaRPr lang="en-US" altLang="zh-CN" dirty="0"/>
          </a:p>
          <a:p>
            <a:pPr lvl="1"/>
            <a:r>
              <a:rPr lang="zh-CN" altLang="zh-CN" dirty="0" smtClean="0"/>
              <a:t>value</a:t>
            </a:r>
            <a:r>
              <a:rPr lang="zh-CN" altLang="en-US" dirty="0" smtClean="0"/>
              <a:t>：文本，当提交 </a:t>
            </a:r>
            <a:r>
              <a:rPr lang="zh-CN" altLang="zh-CN" dirty="0" smtClean="0"/>
              <a:t>form</a:t>
            </a:r>
            <a:r>
              <a:rPr lang="en-US" altLang="zh-CN" dirty="0" smtClean="0"/>
              <a:t> </a:t>
            </a:r>
            <a:r>
              <a:rPr lang="zh-CN" altLang="en-US" dirty="0" smtClean="0"/>
              <a:t>时，如果选中了此单选按钮，那么 </a:t>
            </a:r>
            <a:r>
              <a:rPr lang="zh-CN" altLang="zh-CN" dirty="0" smtClean="0"/>
              <a:t>value</a:t>
            </a:r>
            <a:r>
              <a:rPr lang="en-US" altLang="zh-CN" dirty="0" smtClean="0"/>
              <a:t> </a:t>
            </a:r>
            <a:r>
              <a:rPr lang="zh-CN" altLang="en-US" dirty="0" smtClean="0"/>
              <a:t>就被发送到服务器</a:t>
            </a:r>
          </a:p>
          <a:p>
            <a:pPr lvl="1"/>
            <a:r>
              <a:rPr lang="en-US" altLang="zh-CN" dirty="0" smtClean="0"/>
              <a:t>checked</a:t>
            </a:r>
            <a:r>
              <a:rPr lang="zh-CN" altLang="en-US" dirty="0" smtClean="0"/>
              <a:t>： 设置默认被选中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47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单选框和复选框（续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67544" y="1028342"/>
            <a:ext cx="828674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性别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&lt;input type="radio" name="sex" value="0"/&gt;</a:t>
            </a:r>
            <a:r>
              <a:rPr lang="zh-CN" altLang="en-US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男</a:t>
            </a:r>
          </a:p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&lt;input type="radio" name="sex" value="1"/&gt;</a:t>
            </a:r>
            <a:r>
              <a:rPr lang="zh-CN" altLang="en-US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女</a:t>
            </a:r>
          </a:p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&lt;input type="radio" name="sex" value="2" checked="checked"/&gt;</a:t>
            </a:r>
            <a:r>
              <a:rPr lang="zh-CN" altLang="en-US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保密</a:t>
            </a:r>
          </a:p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/&gt;&lt;</a:t>
            </a:r>
            <a:r>
              <a:rPr lang="en-US" altLang="zh-CN" sz="20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/&gt;</a:t>
            </a:r>
          </a:p>
          <a:p>
            <a:r>
              <a:rPr lang="zh-CN" altLang="en-US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喜欢的城市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&lt;input type="checkbox" name="cities" value="1"/&gt;</a:t>
            </a:r>
            <a:r>
              <a:rPr lang="zh-CN" altLang="en-US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</a:t>
            </a:r>
          </a:p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&lt;input type="checkbox" name="cities" value="2"/&gt;</a:t>
            </a:r>
            <a:r>
              <a:rPr lang="zh-CN" altLang="en-US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厦门</a:t>
            </a:r>
          </a:p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&lt;input type="checkbox" name="cities" value="3"/&gt;</a:t>
            </a:r>
            <a:r>
              <a:rPr lang="zh-CN" altLang="en-US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敦煌</a:t>
            </a:r>
          </a:p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&lt;input type="checkbox" name="cities" value="4" checked="checked"/&gt;</a:t>
            </a:r>
            <a:r>
              <a:rPr lang="zh-CN" altLang="en-US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杭州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016" y="4557939"/>
            <a:ext cx="4486275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2123728" y="4941168"/>
            <a:ext cx="1584176" cy="936104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79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11560" y="2144812"/>
            <a:ext cx="1800200" cy="564108"/>
          </a:xfrm>
          <a:prstGeom prst="roundRect">
            <a:avLst/>
          </a:prstGeom>
          <a:solidFill>
            <a:srgbClr val="DC1F2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/>
              <a:t>结构</a:t>
            </a:r>
            <a:r>
              <a:rPr lang="zh-CN" altLang="en-US" sz="1600" b="1" dirty="0" smtClean="0"/>
              <a:t>标记</a:t>
            </a:r>
            <a:endParaRPr lang="zh-CN" altLang="en-US" sz="1600" b="1" dirty="0"/>
          </a:p>
        </p:txBody>
      </p:sp>
      <p:sp>
        <p:nvSpPr>
          <p:cNvPr id="17" name="圆角矩形 16"/>
          <p:cNvSpPr/>
          <p:nvPr/>
        </p:nvSpPr>
        <p:spPr>
          <a:xfrm>
            <a:off x="4902539" y="1844824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结构标记的作用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902539" y="2276872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结构标记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3181109" y="1844824"/>
            <a:ext cx="1594157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结构标记概述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4902539" y="3144893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&lt;header&gt;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</a:p>
        </p:txBody>
      </p:sp>
      <p:cxnSp>
        <p:nvCxnSpPr>
          <p:cNvPr id="132" name="直接箭头连接符 131"/>
          <p:cNvCxnSpPr>
            <a:stCxn id="11" idx="3"/>
            <a:endCxn id="105" idx="1"/>
          </p:cNvCxnSpPr>
          <p:nvPr/>
        </p:nvCxnSpPr>
        <p:spPr>
          <a:xfrm flipV="1">
            <a:off x="2411760" y="2024824"/>
            <a:ext cx="769349" cy="4020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组合 78"/>
          <p:cNvGrpSpPr/>
          <p:nvPr/>
        </p:nvGrpSpPr>
        <p:grpSpPr>
          <a:xfrm>
            <a:off x="251520" y="548680"/>
            <a:ext cx="2531550" cy="695586"/>
            <a:chOff x="179512" y="-57376"/>
            <a:chExt cx="2531550" cy="695586"/>
          </a:xfrm>
        </p:grpSpPr>
        <p:sp>
          <p:nvSpPr>
            <p:cNvPr id="88" name="标题 1"/>
            <p:cNvSpPr txBox="1">
              <a:spLocks/>
            </p:cNvSpPr>
            <p:nvPr/>
          </p:nvSpPr>
          <p:spPr>
            <a:xfrm>
              <a:off x="179512" y="-57376"/>
              <a:ext cx="2531550" cy="647856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r>
                <a:rPr lang="zh-CN" altLang="en-US" sz="2400" b="1" dirty="0" smtClean="0"/>
                <a:t>结构标记</a:t>
              </a:r>
              <a:endParaRPr lang="zh-CN" altLang="en-US" sz="2400" b="1" dirty="0"/>
            </a:p>
          </p:txBody>
        </p:sp>
        <p:sp>
          <p:nvSpPr>
            <p:cNvPr id="89" name="圆角矩形 88"/>
            <p:cNvSpPr/>
            <p:nvPr/>
          </p:nvSpPr>
          <p:spPr>
            <a:xfrm>
              <a:off x="323528" y="518688"/>
              <a:ext cx="2304256" cy="119522"/>
            </a:xfrm>
            <a:prstGeom prst="roundRect">
              <a:avLst/>
            </a:prstGeom>
            <a:solidFill>
              <a:srgbClr val="DC1F26"/>
            </a:solidFill>
            <a:ln w="38100"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1" name="圆角矩形 20"/>
          <p:cNvSpPr/>
          <p:nvPr/>
        </p:nvSpPr>
        <p:spPr>
          <a:xfrm>
            <a:off x="4915899" y="4036239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&lt;section&gt;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4925278" y="4481912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&lt;article&gt;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4915898" y="3590566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nav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3203848" y="3144893"/>
            <a:ext cx="1594157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结构标记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4938638" y="4927585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&lt;footer&gt;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</a:p>
        </p:txBody>
      </p:sp>
      <p:cxnSp>
        <p:nvCxnSpPr>
          <p:cNvPr id="23" name="直接箭头连接符 22"/>
          <p:cNvCxnSpPr>
            <a:stCxn id="11" idx="3"/>
            <a:endCxn id="16" idx="1"/>
          </p:cNvCxnSpPr>
          <p:nvPr/>
        </p:nvCxnSpPr>
        <p:spPr>
          <a:xfrm>
            <a:off x="2411760" y="2426866"/>
            <a:ext cx="792088" cy="8980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4925278" y="5373256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&lt;aside&gt;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</a:p>
        </p:txBody>
      </p:sp>
    </p:spTree>
    <p:extLst>
      <p:ext uri="{BB962C8B-B14F-4D97-AF65-F5344CB8AC3E}">
        <p14:creationId xmlns:p14="http://schemas.microsoft.com/office/powerpoint/2010/main" val="81187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按钮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465261"/>
          </a:xfrm>
        </p:spPr>
        <p:txBody>
          <a:bodyPr/>
          <a:lstStyle/>
          <a:p>
            <a:r>
              <a:rPr lang="zh-CN" altLang="en-US" dirty="0" smtClean="0"/>
              <a:t>提交按钮： </a:t>
            </a:r>
            <a:r>
              <a:rPr lang="en-US" altLang="zh-CN" dirty="0" smtClean="0"/>
              <a:t>&lt;input t</a:t>
            </a:r>
            <a:r>
              <a:rPr lang="zh-CN" altLang="zh-CN" dirty="0" smtClean="0"/>
              <a:t>ype=“</a:t>
            </a:r>
            <a:r>
              <a:rPr lang="en-US" altLang="zh-CN" dirty="0" smtClean="0"/>
              <a:t>submit</a:t>
            </a:r>
            <a:r>
              <a:rPr lang="zh-CN" altLang="zh-CN" dirty="0" smtClean="0"/>
              <a:t>”</a:t>
            </a:r>
            <a:r>
              <a:rPr lang="en-US" altLang="zh-CN" dirty="0" smtClean="0"/>
              <a:t>/&gt;</a:t>
            </a:r>
          </a:p>
          <a:p>
            <a:pPr lvl="1"/>
            <a:r>
              <a:rPr lang="zh-CN" altLang="en-US" dirty="0" smtClean="0"/>
              <a:t>传送表单数据给服务器端或其它程序处理</a:t>
            </a:r>
          </a:p>
          <a:p>
            <a:r>
              <a:rPr lang="zh-CN" altLang="en-US" dirty="0" smtClean="0"/>
              <a:t>重置按钮： </a:t>
            </a:r>
            <a:r>
              <a:rPr lang="en-US" altLang="zh-CN" dirty="0" smtClean="0"/>
              <a:t>&lt;input type=“reset” /&gt;</a:t>
            </a:r>
          </a:p>
          <a:p>
            <a:pPr lvl="1"/>
            <a:r>
              <a:rPr lang="zh-CN" altLang="en-US" dirty="0" smtClean="0"/>
              <a:t>清空表单的内容并把所有表单控件设置为最初的默认值</a:t>
            </a:r>
            <a:endParaRPr lang="en-US" altLang="zh-CN" dirty="0" smtClean="0"/>
          </a:p>
          <a:p>
            <a:r>
              <a:rPr lang="zh-CN" altLang="en-US" dirty="0" smtClean="0"/>
              <a:t>普通按钮： </a:t>
            </a:r>
            <a:r>
              <a:rPr lang="en-US" altLang="zh-CN" dirty="0" smtClean="0"/>
              <a:t>&lt;input type=“button” /&gt;</a:t>
            </a:r>
          </a:p>
          <a:p>
            <a:pPr lvl="1"/>
            <a:r>
              <a:rPr lang="zh-CN" altLang="en-US" dirty="0" smtClean="0"/>
              <a:t>用于执行客户端脚本</a:t>
            </a:r>
            <a:endParaRPr lang="en-US" altLang="zh-CN" dirty="0" smtClean="0"/>
          </a:p>
          <a:p>
            <a:r>
              <a:rPr lang="zh-CN" altLang="en-US" dirty="0" smtClean="0"/>
              <a:t>主要属性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name</a:t>
            </a:r>
            <a:r>
              <a:rPr lang="zh-CN" altLang="en-US" dirty="0" smtClean="0"/>
              <a:t>：名称</a:t>
            </a:r>
            <a:endParaRPr lang="zh-CN" altLang="zh-CN" dirty="0" smtClean="0"/>
          </a:p>
          <a:p>
            <a:pPr lvl="1"/>
            <a:r>
              <a:rPr lang="zh-CN" altLang="zh-CN" dirty="0" smtClean="0"/>
              <a:t>value</a:t>
            </a:r>
            <a:r>
              <a:rPr lang="zh-CN" altLang="en-US" dirty="0" smtClean="0"/>
              <a:t>：按钮的标题文本</a:t>
            </a:r>
            <a:endParaRPr lang="zh-CN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933056"/>
            <a:ext cx="2304256" cy="900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625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隐藏域和文件选择框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948499"/>
          </a:xfrm>
        </p:spPr>
        <p:txBody>
          <a:bodyPr/>
          <a:lstStyle/>
          <a:p>
            <a:r>
              <a:rPr lang="zh-CN" altLang="en-US" dirty="0" smtClean="0"/>
              <a:t>隐藏域： </a:t>
            </a:r>
            <a:r>
              <a:rPr lang="en-US" altLang="zh-CN" dirty="0" smtClean="0"/>
              <a:t>&lt;input t</a:t>
            </a:r>
            <a:r>
              <a:rPr lang="zh-CN" altLang="zh-CN" dirty="0" smtClean="0"/>
              <a:t>ype=“</a:t>
            </a:r>
            <a:r>
              <a:rPr lang="en-US" altLang="zh-CN" dirty="0" smtClean="0"/>
              <a:t>hidden</a:t>
            </a:r>
            <a:r>
              <a:rPr lang="zh-CN" altLang="zh-CN" dirty="0" smtClean="0"/>
              <a:t>”</a:t>
            </a:r>
            <a:r>
              <a:rPr lang="en-US" altLang="zh-CN" dirty="0" smtClean="0"/>
              <a:t>/&gt;</a:t>
            </a:r>
          </a:p>
          <a:p>
            <a:pPr lvl="1"/>
            <a:r>
              <a:rPr lang="zh-CN" altLang="en-US" dirty="0" smtClean="0"/>
              <a:t>在表单中包含不希望用户看见的信息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name </a:t>
            </a:r>
            <a:r>
              <a:rPr lang="zh-CN" altLang="en-US" dirty="0" smtClean="0"/>
              <a:t>属性：</a:t>
            </a:r>
            <a:r>
              <a:rPr lang="zh-CN" altLang="en-US" dirty="0"/>
              <a:t>名称</a:t>
            </a:r>
            <a:endParaRPr lang="zh-CN" altLang="zh-CN" dirty="0"/>
          </a:p>
          <a:p>
            <a:pPr lvl="1"/>
            <a:r>
              <a:rPr lang="zh-CN" altLang="zh-CN" dirty="0" smtClean="0"/>
              <a:t>value</a:t>
            </a:r>
            <a:r>
              <a:rPr lang="en-US" altLang="zh-CN" dirty="0" smtClean="0"/>
              <a:t> </a:t>
            </a:r>
            <a:r>
              <a:rPr lang="zh-CN" altLang="en-US" dirty="0" smtClean="0"/>
              <a:t>属性：值</a:t>
            </a:r>
          </a:p>
          <a:p>
            <a:r>
              <a:rPr lang="zh-CN" altLang="en-US" dirty="0" smtClean="0"/>
              <a:t>文件选择框： </a:t>
            </a:r>
            <a:r>
              <a:rPr lang="en-US" altLang="zh-CN" dirty="0" smtClean="0"/>
              <a:t>&lt;input type=“file” /&gt;</a:t>
            </a:r>
          </a:p>
          <a:p>
            <a:pPr lvl="1"/>
            <a:r>
              <a:rPr lang="en-US" altLang="zh-CN" dirty="0" smtClean="0"/>
              <a:t>name </a:t>
            </a:r>
            <a:r>
              <a:rPr lang="zh-CN" altLang="en-US" dirty="0" smtClean="0"/>
              <a:t>属性：名称</a:t>
            </a:r>
            <a:endParaRPr lang="en-US" altLang="zh-CN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529220"/>
            <a:ext cx="4176464" cy="801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694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创建基础表单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参见 </a:t>
            </a:r>
            <a:r>
              <a:rPr lang="en-US" altLang="zh-CN" dirty="0" smtClean="0"/>
              <a:t>COOKBOOK】</a:t>
            </a:r>
          </a:p>
        </p:txBody>
      </p:sp>
    </p:spTree>
    <p:extLst>
      <p:ext uri="{BB962C8B-B14F-4D97-AF65-F5344CB8AC3E}">
        <p14:creationId xmlns:p14="http://schemas.microsoft.com/office/powerpoint/2010/main" val="123948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其他控件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152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&lt;label&gt; </a:t>
            </a:r>
            <a:r>
              <a:rPr lang="zh-CN" altLang="en-US" dirty="0" smtClean="0"/>
              <a:t>元素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mtClean="0"/>
              <a:t>语法： </a:t>
            </a:r>
            <a:r>
              <a:rPr lang="en-US" altLang="zh-CN" smtClean="0"/>
              <a:t>&lt;label&gt;</a:t>
            </a:r>
            <a:r>
              <a:rPr lang="zh-CN" altLang="en-US" smtClean="0"/>
              <a:t>文本</a:t>
            </a:r>
            <a:r>
              <a:rPr lang="en-US" altLang="zh-CN" smtClean="0"/>
              <a:t>&lt;/label&gt;</a:t>
            </a:r>
            <a:endParaRPr lang="zh-CN" altLang="en-US" smtClean="0"/>
          </a:p>
          <a:p>
            <a:r>
              <a:rPr lang="zh-CN" altLang="en-US" smtClean="0"/>
              <a:t>主要属性：</a:t>
            </a:r>
          </a:p>
          <a:p>
            <a:pPr lvl="1"/>
            <a:r>
              <a:rPr lang="en-US" altLang="zh-CN" smtClean="0"/>
              <a:t>f</a:t>
            </a:r>
            <a:r>
              <a:rPr lang="zh-CN" altLang="zh-CN" smtClean="0"/>
              <a:t>or</a:t>
            </a:r>
            <a:r>
              <a:rPr lang="zh-CN" altLang="en-US" smtClean="0"/>
              <a:t>：表示与该元素相联系的控件的 </a:t>
            </a:r>
            <a:r>
              <a:rPr lang="zh-CN" altLang="zh-CN" smtClean="0"/>
              <a:t>ID</a:t>
            </a:r>
            <a:r>
              <a:rPr lang="en-US" altLang="zh-CN" smtClean="0"/>
              <a:t> </a:t>
            </a:r>
            <a:r>
              <a:rPr lang="zh-CN" altLang="en-US" smtClean="0"/>
              <a:t>值</a:t>
            </a:r>
          </a:p>
          <a:p>
            <a:r>
              <a:rPr lang="zh-CN" altLang="en-US" smtClean="0"/>
              <a:t>作用：</a:t>
            </a:r>
          </a:p>
          <a:p>
            <a:pPr lvl="1"/>
            <a:r>
              <a:rPr lang="zh-CN" altLang="en-US" smtClean="0"/>
              <a:t>将文本与控件联系在一起后，单击文本，效果就同单击控件一样</a:t>
            </a:r>
          </a:p>
          <a:p>
            <a:pPr lvl="1"/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179512" y="4203085"/>
            <a:ext cx="9001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 type="checkbox" name="</a:t>
            </a:r>
            <a:r>
              <a:rPr lang="en-US" altLang="zh-CN" sz="2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chkHid</a:t>
            </a:r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id="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chkHid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/&gt;</a:t>
            </a:r>
            <a:endParaRPr lang="zh-CN" altLang="zh-CN" sz="2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label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for="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chkHid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不要公开我的信息</a:t>
            </a:r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&lt;/label&gt;</a:t>
            </a:r>
            <a:endParaRPr lang="zh-CN" altLang="zh-CN" sz="2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898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选项框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mtClean="0"/>
              <a:t>两种：</a:t>
            </a:r>
            <a:r>
              <a:rPr lang="zh-CN" altLang="zh-CN" smtClean="0"/>
              <a:t>下拉选项框</a:t>
            </a:r>
            <a:r>
              <a:rPr lang="zh-CN" altLang="en-US" smtClean="0"/>
              <a:t>和</a:t>
            </a:r>
            <a:r>
              <a:rPr lang="zh-CN" altLang="zh-CN" smtClean="0"/>
              <a:t>滚动列表</a:t>
            </a:r>
            <a:endParaRPr lang="en-US" altLang="zh-CN" smtClean="0"/>
          </a:p>
          <a:p>
            <a:r>
              <a:rPr lang="en-US" altLang="zh-CN" smtClean="0"/>
              <a:t>&lt;select&gt;</a:t>
            </a:r>
            <a:r>
              <a:rPr lang="zh-CN" altLang="en-US" smtClean="0"/>
              <a:t>：</a:t>
            </a:r>
            <a:r>
              <a:rPr lang="zh-CN" altLang="zh-CN" smtClean="0"/>
              <a:t>创建选项框</a:t>
            </a:r>
            <a:endParaRPr lang="en-US" altLang="zh-CN" smtClean="0"/>
          </a:p>
          <a:p>
            <a:pPr lvl="1"/>
            <a:r>
              <a:rPr lang="en-US" altLang="zh-CN" smtClean="0"/>
              <a:t>name</a:t>
            </a:r>
            <a:r>
              <a:rPr lang="zh-CN" altLang="en-US" smtClean="0"/>
              <a:t>：选项框命名</a:t>
            </a:r>
          </a:p>
          <a:p>
            <a:pPr lvl="1"/>
            <a:r>
              <a:rPr lang="en-US" altLang="zh-CN" smtClean="0"/>
              <a:t>size</a:t>
            </a:r>
            <a:r>
              <a:rPr lang="zh-CN" altLang="en-US" smtClean="0"/>
              <a:t>：大于 </a:t>
            </a:r>
            <a:r>
              <a:rPr lang="en-US" altLang="zh-CN" smtClean="0"/>
              <a:t>1 </a:t>
            </a:r>
            <a:r>
              <a:rPr lang="zh-CN" altLang="en-US" smtClean="0"/>
              <a:t>，则为滚动列表</a:t>
            </a:r>
            <a:endParaRPr lang="en-US" altLang="zh-CN" smtClean="0"/>
          </a:p>
          <a:p>
            <a:pPr lvl="1"/>
            <a:r>
              <a:rPr lang="en-US" altLang="zh-CN" smtClean="0"/>
              <a:t>multiple</a:t>
            </a:r>
            <a:r>
              <a:rPr lang="zh-CN" altLang="en-US" smtClean="0"/>
              <a:t>：设置多选</a:t>
            </a:r>
            <a:endParaRPr lang="en-US" altLang="zh-CN" smtClean="0"/>
          </a:p>
          <a:p>
            <a:r>
              <a:rPr lang="en-US" altLang="zh-CN" smtClean="0"/>
              <a:t>&lt;option&gt;</a:t>
            </a:r>
            <a:r>
              <a:rPr lang="zh-CN" altLang="en-US" smtClean="0"/>
              <a:t>：</a:t>
            </a:r>
            <a:r>
              <a:rPr lang="zh-CN" altLang="zh-CN" smtClean="0"/>
              <a:t>选项</a:t>
            </a:r>
            <a:endParaRPr lang="en-US" altLang="zh-CN" smtClean="0"/>
          </a:p>
          <a:p>
            <a:pPr lvl="1"/>
            <a:r>
              <a:rPr lang="zh-CN" altLang="zh-CN" smtClean="0"/>
              <a:t>value</a:t>
            </a:r>
            <a:r>
              <a:rPr lang="zh-CN" altLang="en-US" smtClean="0"/>
              <a:t>：选项的值</a:t>
            </a:r>
          </a:p>
          <a:p>
            <a:pPr lvl="1"/>
            <a:r>
              <a:rPr lang="en-US" altLang="zh-CN" smtClean="0"/>
              <a:t>selected</a:t>
            </a:r>
            <a:r>
              <a:rPr lang="zh-CN" altLang="en-US" smtClean="0"/>
              <a:t>：预选中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475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选项</a:t>
            </a:r>
            <a:r>
              <a:rPr lang="zh-CN" altLang="en-US" dirty="0" smtClean="0"/>
              <a:t>框（续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3568" y="1124744"/>
            <a:ext cx="68407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选择课程：</a:t>
            </a:r>
            <a:endParaRPr lang="en-US" altLang="zh-CN" sz="2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&lt;select&gt;</a:t>
            </a:r>
          </a:p>
          <a:p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&lt;option value</a:t>
            </a:r>
            <a:r>
              <a:rPr lang="en-US" altLang="zh-CN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="1"&gt;</a:t>
            </a:r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Java&lt;/option&gt;</a:t>
            </a:r>
          </a:p>
          <a:p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&lt;option value</a:t>
            </a:r>
            <a:r>
              <a:rPr lang="en-US" altLang="zh-CN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="2"&gt;</a:t>
            </a:r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C++&lt;/option&gt;</a:t>
            </a:r>
          </a:p>
          <a:p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&lt;option value</a:t>
            </a:r>
            <a:r>
              <a:rPr lang="en-US" altLang="zh-CN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="3"&gt;</a:t>
            </a:r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PHP&lt;/option&gt;</a:t>
            </a:r>
          </a:p>
          <a:p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&lt;/select&gt;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001" y="3074994"/>
            <a:ext cx="2480599" cy="64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539552" y="4000996"/>
            <a:ext cx="7128792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选择课程：</a:t>
            </a:r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4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</a:t>
            </a:r>
            <a:r>
              <a:rPr lang="zh-CN" altLang="en-US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/&gt;</a:t>
            </a:r>
            <a:endParaRPr lang="zh-CN" altLang="en-US" sz="2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&lt;select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size="4"</a:t>
            </a:r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&lt;option value</a:t>
            </a:r>
            <a:r>
              <a:rPr lang="en-US" altLang="zh-CN" sz="2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="1"&gt;</a:t>
            </a:r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Java&lt;/option&gt;</a:t>
            </a:r>
          </a:p>
          <a:p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&lt;option value</a:t>
            </a:r>
            <a:r>
              <a:rPr lang="en-US" altLang="zh-CN" sz="2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="2"&gt;</a:t>
            </a:r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C++&lt;/option&gt;</a:t>
            </a:r>
          </a:p>
          <a:p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&lt;option value</a:t>
            </a:r>
            <a:r>
              <a:rPr lang="en-US" altLang="zh-CN" sz="2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="3"&gt;</a:t>
            </a:r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PHP&lt;/option&gt;</a:t>
            </a:r>
          </a:p>
          <a:p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&lt;/select&gt;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984" y="4509120"/>
            <a:ext cx="1533504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接连接符 7"/>
          <p:cNvCxnSpPr/>
          <p:nvPr/>
        </p:nvCxnSpPr>
        <p:spPr>
          <a:xfrm flipH="1">
            <a:off x="539552" y="3914943"/>
            <a:ext cx="8071012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63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&lt;</a:t>
            </a:r>
            <a:r>
              <a:rPr lang="en-US" altLang="zh-CN" dirty="0" err="1" smtClean="0"/>
              <a:t>textarea</a:t>
            </a:r>
            <a:r>
              <a:rPr lang="en-US" altLang="zh-CN" dirty="0" smtClean="0"/>
              <a:t>&gt; </a:t>
            </a:r>
            <a:r>
              <a:rPr lang="zh-CN" altLang="en-US" dirty="0" smtClean="0"/>
              <a:t>元素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422475"/>
          </a:xfrm>
        </p:spPr>
        <p:txBody>
          <a:bodyPr/>
          <a:lstStyle/>
          <a:p>
            <a:r>
              <a:rPr lang="zh-CN" altLang="en-US" dirty="0" smtClean="0"/>
              <a:t>多行文本输入框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&lt;</a:t>
            </a:r>
            <a:r>
              <a:rPr lang="en-US" altLang="zh-CN" dirty="0" err="1" smtClean="0"/>
              <a:t>textarea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文本</a:t>
            </a:r>
            <a:r>
              <a:rPr lang="en-US" altLang="zh-CN" dirty="0" smtClean="0"/>
              <a:t>&lt;/</a:t>
            </a:r>
            <a:r>
              <a:rPr lang="en-US" altLang="zh-CN" dirty="0" err="1" smtClean="0"/>
              <a:t>textarea</a:t>
            </a:r>
            <a:r>
              <a:rPr lang="en-US" altLang="zh-CN" dirty="0" smtClean="0"/>
              <a:t>&gt; </a:t>
            </a:r>
          </a:p>
          <a:p>
            <a:r>
              <a:rPr lang="zh-CN" altLang="en-US" dirty="0" smtClean="0"/>
              <a:t>主要属性：</a:t>
            </a:r>
          </a:p>
          <a:p>
            <a:pPr lvl="1"/>
            <a:r>
              <a:rPr lang="en-US" altLang="zh-CN" dirty="0" smtClean="0"/>
              <a:t>name</a:t>
            </a:r>
            <a:r>
              <a:rPr lang="zh-CN" altLang="en-US" dirty="0" smtClean="0"/>
              <a:t>：名称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cols</a:t>
            </a:r>
            <a:r>
              <a:rPr lang="zh-CN" altLang="en-US" dirty="0" smtClean="0"/>
              <a:t>：指定文本区域的列数</a:t>
            </a:r>
          </a:p>
          <a:p>
            <a:pPr lvl="1"/>
            <a:r>
              <a:rPr lang="zh-CN" altLang="zh-CN" dirty="0" smtClean="0"/>
              <a:t>rows</a:t>
            </a:r>
            <a:r>
              <a:rPr lang="zh-CN" altLang="en-US" dirty="0" smtClean="0"/>
              <a:t>：指定文本区域的行数</a:t>
            </a:r>
          </a:p>
          <a:p>
            <a:pPr lvl="1"/>
            <a:r>
              <a:rPr lang="en-US" altLang="zh-CN" dirty="0" smtClean="0"/>
              <a:t>r</a:t>
            </a:r>
            <a:r>
              <a:rPr lang="zh-CN" altLang="zh-CN" dirty="0" smtClean="0"/>
              <a:t>eadonly</a:t>
            </a:r>
            <a:r>
              <a:rPr lang="zh-CN" altLang="en-US" dirty="0" smtClean="0"/>
              <a:t>：只读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2272" t="25382" r="50000" b="37309"/>
          <a:stretch/>
        </p:blipFill>
        <p:spPr bwMode="auto">
          <a:xfrm>
            <a:off x="5724128" y="3434225"/>
            <a:ext cx="2592288" cy="1866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179512" y="5118283"/>
            <a:ext cx="9001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多行文本框</a:t>
            </a:r>
            <a:r>
              <a:rPr lang="zh-CN" altLang="en-US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TW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TW" sz="2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</a:t>
            </a:r>
            <a:r>
              <a:rPr lang="zh-TW" altLang="en-US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/&gt;</a:t>
            </a:r>
            <a:endParaRPr lang="zh-TW" altLang="en-US" sz="2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textarea</a:t>
            </a:r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name="</a:t>
            </a:r>
            <a:r>
              <a:rPr lang="en-US" altLang="zh-CN" sz="2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txtInfo</a:t>
            </a:r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rows="4" cols="20</a:t>
            </a:r>
            <a:r>
              <a:rPr lang="en-US" altLang="zh-CN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"&gt;&lt;/</a:t>
            </a:r>
            <a:r>
              <a:rPr lang="en-US" altLang="zh-CN" sz="2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textarea</a:t>
            </a:r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3696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为控件分组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mtClean="0"/>
              <a:t>&lt;fieldset&gt; </a:t>
            </a:r>
            <a:r>
              <a:rPr lang="zh-CN" altLang="zh-CN" smtClean="0"/>
              <a:t>元素</a:t>
            </a:r>
            <a:r>
              <a:rPr lang="zh-CN" altLang="en-US" smtClean="0"/>
              <a:t>：</a:t>
            </a:r>
            <a:r>
              <a:rPr lang="zh-CN" altLang="zh-CN" smtClean="0"/>
              <a:t>为控件分组</a:t>
            </a:r>
            <a:endParaRPr lang="en-US" altLang="zh-CN" smtClean="0"/>
          </a:p>
          <a:p>
            <a:r>
              <a:rPr lang="en-US" altLang="zh-CN" smtClean="0"/>
              <a:t>&lt;legend&gt; </a:t>
            </a:r>
            <a:r>
              <a:rPr lang="zh-CN" altLang="zh-CN" smtClean="0"/>
              <a:t>元素</a:t>
            </a:r>
            <a:r>
              <a:rPr lang="zh-CN" altLang="en-US" smtClean="0"/>
              <a:t>：</a:t>
            </a:r>
            <a:r>
              <a:rPr lang="zh-CN" altLang="zh-CN" smtClean="0"/>
              <a:t>为分组指定一个标题</a:t>
            </a:r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805982" y="2348880"/>
            <a:ext cx="779846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fieldset</a:t>
            </a:r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zh-CN" sz="2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&lt;legend&gt;</a:t>
            </a:r>
            <a:r>
              <a:rPr lang="zh-CN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地址信息</a:t>
            </a:r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&lt;/legend&gt;</a:t>
            </a:r>
            <a:endParaRPr lang="zh-CN" altLang="zh-CN" sz="2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地址：</a:t>
            </a:r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&lt;input type="text" /&gt;&lt;</a:t>
            </a:r>
            <a:r>
              <a:rPr lang="en-US" altLang="zh-CN" sz="2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</a:t>
            </a:r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/&gt;</a:t>
            </a:r>
            <a:endParaRPr lang="zh-CN" altLang="zh-CN" sz="2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邮编：</a:t>
            </a:r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&lt;input type="text" /&gt;</a:t>
            </a:r>
            <a:endParaRPr lang="zh-CN" altLang="zh-CN" sz="2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sz="2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fieldset</a:t>
            </a:r>
            <a:r>
              <a:rPr lang="en-US" altLang="zh-CN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zh-CN" sz="2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/>
          <a:srcRect l="3314" t="57949" r="3545" b="12767"/>
          <a:stretch/>
        </p:blipFill>
        <p:spPr bwMode="auto">
          <a:xfrm>
            <a:off x="1140030" y="4483079"/>
            <a:ext cx="4800122" cy="168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0817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创建复杂表</a:t>
            </a:r>
            <a:r>
              <a:rPr lang="zh-CN" altLang="en-US" dirty="0" smtClean="0"/>
              <a:t>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参见 </a:t>
            </a:r>
            <a:r>
              <a:rPr lang="en-US" altLang="zh-CN" dirty="0" smtClean="0"/>
              <a:t>COOKBOOK】</a:t>
            </a:r>
          </a:p>
        </p:txBody>
      </p:sp>
    </p:spTree>
    <p:extLst>
      <p:ext uri="{BB962C8B-B14F-4D97-AF65-F5344CB8AC3E}">
        <p14:creationId xmlns:p14="http://schemas.microsoft.com/office/powerpoint/2010/main" val="233173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结构标记概述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857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浮动框架</a:t>
            </a:r>
            <a:r>
              <a:rPr lang="en-US" altLang="zh-CN" dirty="0"/>
              <a:t>&lt;iframe&gt;</a:t>
            </a:r>
            <a:r>
              <a:rPr lang="zh-CN" altLang="en-US" dirty="0"/>
              <a:t>元素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483483"/>
          </a:xfrm>
        </p:spPr>
        <p:txBody>
          <a:bodyPr/>
          <a:lstStyle/>
          <a:p>
            <a:r>
              <a:rPr lang="zh-CN" altLang="en-US" dirty="0" smtClean="0"/>
              <a:t>可以在一个浏览器窗口中同时显示多个页面文档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在页面上</a:t>
            </a:r>
            <a:r>
              <a:rPr lang="zh-CN" altLang="zh-CN" dirty="0" smtClean="0"/>
              <a:t>使用 </a:t>
            </a:r>
            <a:r>
              <a:rPr lang="en-US" altLang="zh-CN" dirty="0"/>
              <a:t>&lt;iframe&gt; </a:t>
            </a:r>
            <a:r>
              <a:rPr lang="zh-CN" altLang="zh-CN" dirty="0" smtClean="0"/>
              <a:t>元素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设置 </a:t>
            </a:r>
            <a:r>
              <a:rPr lang="en-US" altLang="zh-CN" dirty="0" smtClean="0"/>
              <a:t>&lt;iframe&gt; </a:t>
            </a:r>
            <a:r>
              <a:rPr lang="zh-CN" altLang="en-US" dirty="0" smtClean="0"/>
              <a:t>元素的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 </a:t>
            </a:r>
            <a:r>
              <a:rPr lang="zh-CN" altLang="zh-CN" dirty="0" smtClean="0"/>
              <a:t>属性</a:t>
            </a:r>
            <a:r>
              <a:rPr lang="zh-CN" altLang="en-US" dirty="0" smtClean="0"/>
              <a:t>，指向其他页面的 </a:t>
            </a:r>
            <a:r>
              <a:rPr lang="en-US" altLang="zh-CN" dirty="0" smtClean="0"/>
              <a:t>URL</a:t>
            </a:r>
            <a:endParaRPr lang="zh-CN" altLang="en-US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35694" y="2708920"/>
            <a:ext cx="3888433" cy="3837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5"/>
          <p:cNvSpPr>
            <a:spLocks noChangeShapeType="1"/>
          </p:cNvSpPr>
          <p:nvPr/>
        </p:nvSpPr>
        <p:spPr bwMode="auto">
          <a:xfrm flipH="1">
            <a:off x="4644008" y="4157205"/>
            <a:ext cx="1440160" cy="470357"/>
          </a:xfrm>
          <a:prstGeom prst="line">
            <a:avLst/>
          </a:prstGeom>
          <a:noFill/>
          <a:ln w="5715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088969" y="3898263"/>
            <a:ext cx="24333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另外一个页面</a:t>
            </a:r>
            <a:endParaRPr lang="zh-CN" altLang="zh-CN" sz="2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268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浮动框架</a:t>
            </a:r>
            <a:r>
              <a:rPr lang="en-US" altLang="zh-CN" dirty="0"/>
              <a:t>&lt;iframe&gt;</a:t>
            </a:r>
            <a:r>
              <a:rPr lang="zh-CN" altLang="en-US" dirty="0" smtClean="0"/>
              <a:t>元素（续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302716"/>
          </a:xfrm>
        </p:spPr>
        <p:txBody>
          <a:bodyPr/>
          <a:lstStyle/>
          <a:p>
            <a:r>
              <a:rPr lang="zh-CN" altLang="en-US" dirty="0" smtClean="0"/>
              <a:t>语法</a:t>
            </a:r>
          </a:p>
          <a:p>
            <a:pPr lvl="1"/>
            <a:r>
              <a:rPr lang="zh-CN" altLang="en-US" dirty="0" smtClean="0"/>
              <a:t>开始标记：必需</a:t>
            </a:r>
          </a:p>
          <a:p>
            <a:pPr lvl="1"/>
            <a:r>
              <a:rPr lang="zh-CN" altLang="en-US" dirty="0" smtClean="0"/>
              <a:t>内容：</a:t>
            </a:r>
            <a:r>
              <a:rPr lang="zh-CN" altLang="zh-CN" dirty="0"/>
              <a:t>可以添加文本描述，当浏览器不支持</a:t>
            </a:r>
            <a:r>
              <a:rPr lang="en-US" altLang="zh-CN" dirty="0"/>
              <a:t>&lt;iframe&gt; </a:t>
            </a:r>
            <a:r>
              <a:rPr lang="zh-CN" altLang="zh-CN" dirty="0"/>
              <a:t>元素时，将显示该文本描述信息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结束标记：必需</a:t>
            </a:r>
          </a:p>
          <a:p>
            <a:r>
              <a:rPr lang="zh-CN" altLang="en-US" dirty="0" smtClean="0"/>
              <a:t>主要属性</a:t>
            </a:r>
          </a:p>
          <a:p>
            <a:pPr lvl="1"/>
            <a:r>
              <a:rPr lang="en-US" altLang="zh-CN" dirty="0" smtClean="0"/>
              <a:t>s</a:t>
            </a:r>
            <a:r>
              <a:rPr lang="zh-CN" altLang="zh-CN" dirty="0" smtClean="0"/>
              <a:t>rc</a:t>
            </a:r>
            <a:r>
              <a:rPr lang="zh-CN" altLang="en-US" dirty="0" smtClean="0"/>
              <a:t>：浮动框架中的网页的</a:t>
            </a:r>
            <a:r>
              <a:rPr lang="zh-CN" altLang="zh-CN" dirty="0" smtClean="0"/>
              <a:t>url</a:t>
            </a:r>
          </a:p>
          <a:p>
            <a:pPr lvl="1"/>
            <a:r>
              <a:rPr lang="en-US" altLang="zh-CN" dirty="0" smtClean="0"/>
              <a:t>h</a:t>
            </a:r>
            <a:r>
              <a:rPr lang="zh-CN" altLang="zh-CN" dirty="0" smtClean="0"/>
              <a:t>eight</a:t>
            </a:r>
            <a:r>
              <a:rPr lang="zh-CN" altLang="en-US" dirty="0" smtClean="0"/>
              <a:t>： 高度</a:t>
            </a:r>
          </a:p>
          <a:p>
            <a:pPr lvl="1"/>
            <a:r>
              <a:rPr lang="en-US" altLang="zh-CN" dirty="0" smtClean="0"/>
              <a:t>w</a:t>
            </a:r>
            <a:r>
              <a:rPr lang="zh-CN" altLang="zh-CN" dirty="0" smtClean="0"/>
              <a:t>idth</a:t>
            </a:r>
            <a:r>
              <a:rPr lang="zh-CN" altLang="en-US" dirty="0" smtClean="0"/>
              <a:t>： 宽度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576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浮动框架</a:t>
            </a:r>
            <a:r>
              <a:rPr lang="en-US" altLang="zh-CN" dirty="0"/>
              <a:t>&lt;iframe&gt;</a:t>
            </a:r>
            <a:r>
              <a:rPr lang="zh-CN" altLang="en-US" dirty="0"/>
              <a:t>元素（</a:t>
            </a:r>
            <a:r>
              <a:rPr lang="zh-CN" altLang="en-US" dirty="0" smtClean="0"/>
              <a:t>续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99592" y="1619250"/>
            <a:ext cx="76863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浮动框架</a:t>
            </a:r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iframe</a:t>
            </a:r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="frame1.html"&gt;&lt;/</a:t>
            </a:r>
            <a:r>
              <a:rPr lang="en-US" altLang="zh-CN" sz="2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iframe</a:t>
            </a:r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276872"/>
            <a:ext cx="5286375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439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611560" y="2576860"/>
            <a:ext cx="1800200" cy="564108"/>
          </a:xfrm>
          <a:prstGeom prst="roundRect">
            <a:avLst/>
          </a:prstGeom>
          <a:solidFill>
            <a:srgbClr val="DC1F2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新表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单元素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78"/>
          <p:cNvGrpSpPr/>
          <p:nvPr/>
        </p:nvGrpSpPr>
        <p:grpSpPr>
          <a:xfrm>
            <a:off x="251520" y="548680"/>
            <a:ext cx="2531550" cy="695586"/>
            <a:chOff x="179512" y="-57376"/>
            <a:chExt cx="2531550" cy="695586"/>
          </a:xfrm>
        </p:grpSpPr>
        <p:sp>
          <p:nvSpPr>
            <p:cNvPr id="7" name="标题 1"/>
            <p:cNvSpPr txBox="1">
              <a:spLocks/>
            </p:cNvSpPr>
            <p:nvPr/>
          </p:nvSpPr>
          <p:spPr>
            <a:xfrm>
              <a:off x="179512" y="-57376"/>
              <a:ext cx="2531550" cy="647856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r>
                <a:rPr lang="zh-CN" altLang="en-US" sz="2400" b="1" dirty="0"/>
                <a:t>新</a:t>
              </a:r>
              <a:r>
                <a:rPr lang="zh-CN" altLang="en-US" sz="2400" b="1" dirty="0" smtClean="0"/>
                <a:t>表</a:t>
              </a:r>
              <a:r>
                <a:rPr lang="zh-CN" altLang="en-US" sz="2400" b="1" dirty="0" smtClean="0"/>
                <a:t>单元素</a:t>
              </a:r>
              <a:endParaRPr lang="zh-CN" altLang="en-US" sz="2400" b="1" dirty="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323528" y="518688"/>
              <a:ext cx="2304256" cy="119522"/>
            </a:xfrm>
            <a:prstGeom prst="roundRect">
              <a:avLst/>
            </a:prstGeom>
            <a:solidFill>
              <a:srgbClr val="DC1F26"/>
            </a:solidFill>
            <a:ln w="38100"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" name="圆角矩形 8"/>
          <p:cNvSpPr/>
          <p:nvPr/>
        </p:nvSpPr>
        <p:spPr>
          <a:xfrm>
            <a:off x="3214678" y="1403635"/>
            <a:ext cx="1921640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新表单元素简介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/>
          <p:cNvCxnSpPr>
            <a:stCxn id="5" idx="3"/>
            <a:endCxn id="9" idx="1"/>
          </p:cNvCxnSpPr>
          <p:nvPr/>
        </p:nvCxnSpPr>
        <p:spPr>
          <a:xfrm flipV="1">
            <a:off x="2411760" y="1583635"/>
            <a:ext cx="802918" cy="12752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3214678" y="2046577"/>
            <a:ext cx="1890957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新的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input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/>
          <p:cNvCxnSpPr>
            <a:stCxn id="5" idx="3"/>
            <a:endCxn id="11" idx="1"/>
          </p:cNvCxnSpPr>
          <p:nvPr/>
        </p:nvCxnSpPr>
        <p:spPr>
          <a:xfrm flipV="1">
            <a:off x="2411760" y="2226577"/>
            <a:ext cx="802918" cy="6323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5286380" y="1403635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新表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单元素简介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293060" y="2046577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电子邮件类型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5293060" y="5687547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周类型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293060" y="3409039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电话号码类型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5293060" y="5233391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日期类型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293060" y="3863193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数字类型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5293060" y="4317347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范围类型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5293060" y="2500731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搜索类型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5293060" y="2954885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5286380" y="6165344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月份类型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5286380" y="4761221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颜色类型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40014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新表单元素简介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057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新</a:t>
            </a:r>
            <a:r>
              <a:rPr lang="zh-CN" altLang="en-US" dirty="0" smtClean="0"/>
              <a:t>表</a:t>
            </a:r>
            <a:r>
              <a:rPr lang="zh-CN" altLang="en-US" dirty="0" smtClean="0"/>
              <a:t>单元素简介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785652"/>
          </a:xfrm>
        </p:spPr>
        <p:txBody>
          <a:bodyPr/>
          <a:lstStyle/>
          <a:p>
            <a:r>
              <a:rPr lang="zh-CN" altLang="en-US" dirty="0" smtClean="0"/>
              <a:t>无论是实现功能还是展示页面元素，表单在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中都有不可替代的</a:t>
            </a:r>
            <a:r>
              <a:rPr lang="zh-CN" altLang="en-US" dirty="0" smtClean="0"/>
              <a:t>作用</a:t>
            </a:r>
            <a:endParaRPr lang="en-US" altLang="zh-CN" dirty="0" smtClean="0"/>
          </a:p>
          <a:p>
            <a:r>
              <a:rPr lang="zh-CN" altLang="en-US" dirty="0" smtClean="0"/>
              <a:t>在之前版本</a:t>
            </a:r>
            <a:r>
              <a:rPr lang="zh-CN" altLang="en-US" dirty="0" smtClean="0"/>
              <a:t>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中，表单包含的元素非常有限，并且属性也不多，尤其是在数据交互过程中数据的验证需要编写大量的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代码</a:t>
            </a:r>
            <a:endParaRPr lang="en-US" altLang="zh-CN" dirty="0" smtClean="0"/>
          </a:p>
          <a:p>
            <a:r>
              <a:rPr lang="zh-CN" altLang="en-US" dirty="0" smtClean="0"/>
              <a:t>上述的不足，都已经在</a:t>
            </a:r>
            <a:r>
              <a:rPr lang="en-US" altLang="zh-CN" dirty="0" smtClean="0"/>
              <a:t>HTML5</a:t>
            </a:r>
            <a:r>
              <a:rPr lang="zh-CN" altLang="en-US" dirty="0" smtClean="0"/>
              <a:t>中被克服了。</a:t>
            </a:r>
            <a:r>
              <a:rPr lang="en-US" altLang="zh-CN" dirty="0" smtClean="0"/>
              <a:t>HTML5</a:t>
            </a:r>
            <a:r>
              <a:rPr lang="zh-CN" altLang="en-US" dirty="0" smtClean="0"/>
              <a:t>在以上的基础上增加了许多标签以及属性，为开发人员带来了极大的</a:t>
            </a:r>
            <a:r>
              <a:rPr lang="zh-CN" altLang="en-US" dirty="0" smtClean="0"/>
              <a:t>方便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146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新的 </a:t>
            </a:r>
            <a:r>
              <a:rPr lang="en-US" altLang="zh-CN" dirty="0" smtClean="0"/>
              <a:t>input </a:t>
            </a:r>
            <a:r>
              <a:rPr lang="zh-CN" altLang="en-US" dirty="0" smtClean="0"/>
              <a:t>类型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935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电子邮件类型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086725"/>
          </a:xfrm>
        </p:spPr>
        <p:txBody>
          <a:bodyPr/>
          <a:lstStyle/>
          <a:p>
            <a:r>
              <a:rPr lang="zh-CN" altLang="en-US" dirty="0" smtClean="0"/>
              <a:t>功能描述：输入</a:t>
            </a:r>
            <a:r>
              <a:rPr lang="en-US" altLang="zh-CN" dirty="0" smtClean="0"/>
              <a:t>E-mail</a:t>
            </a:r>
            <a:r>
              <a:rPr lang="zh-CN" altLang="en-US" dirty="0" smtClean="0"/>
              <a:t>地址的文本框</a:t>
            </a:r>
            <a:endParaRPr lang="en-US" altLang="zh-CN" dirty="0" smtClean="0"/>
          </a:p>
          <a:p>
            <a:r>
              <a:rPr lang="zh-CN" altLang="en-US" dirty="0" smtClean="0"/>
              <a:t>语法：</a:t>
            </a:r>
            <a:r>
              <a:rPr lang="en-US" altLang="zh-CN" dirty="0" smtClean="0"/>
              <a:t> &lt;input type="email" /&gt;</a:t>
            </a:r>
          </a:p>
          <a:p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2786058"/>
            <a:ext cx="6049954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3429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搜索类型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569660"/>
          </a:xfrm>
        </p:spPr>
        <p:txBody>
          <a:bodyPr/>
          <a:lstStyle/>
          <a:p>
            <a:r>
              <a:rPr lang="zh-CN" altLang="en-US" dirty="0" smtClean="0"/>
              <a:t>功能描述：输入搜索关键字操作的文本框</a:t>
            </a:r>
            <a:endParaRPr lang="en-US" altLang="zh-CN" dirty="0" smtClean="0"/>
          </a:p>
          <a:p>
            <a:r>
              <a:rPr lang="zh-CN" altLang="en-US" dirty="0" smtClean="0"/>
              <a:t>语法：</a:t>
            </a:r>
            <a:r>
              <a:rPr lang="en-US" altLang="zh-CN" dirty="0" smtClean="0"/>
              <a:t> &lt;input type="search" /&gt;</a:t>
            </a:r>
          </a:p>
          <a:p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2928934"/>
            <a:ext cx="6000792" cy="1480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306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URL</a:t>
            </a:r>
            <a:r>
              <a:rPr lang="zh-CN" altLang="en-US" dirty="0" smtClean="0"/>
              <a:t>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569660"/>
          </a:xfrm>
        </p:spPr>
        <p:txBody>
          <a:bodyPr/>
          <a:lstStyle/>
          <a:p>
            <a:r>
              <a:rPr lang="zh-CN" altLang="en-US" dirty="0" smtClean="0"/>
              <a:t>功能描述：输入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站点地址的文本框</a:t>
            </a:r>
            <a:endParaRPr lang="en-US" altLang="zh-CN" dirty="0" smtClean="0"/>
          </a:p>
          <a:p>
            <a:r>
              <a:rPr lang="zh-CN" altLang="en-US" dirty="0" smtClean="0"/>
              <a:t>语法：</a:t>
            </a:r>
            <a:r>
              <a:rPr lang="en-US" altLang="zh-CN" dirty="0" smtClean="0"/>
              <a:t> &lt;input type="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" /&gt;</a:t>
            </a:r>
          </a:p>
          <a:p>
            <a:endParaRPr lang="en-US" altLang="zh-CN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3000372"/>
            <a:ext cx="6000792" cy="1731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303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结构标记的作用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847207"/>
          </a:xfrm>
        </p:spPr>
        <p:txBody>
          <a:bodyPr/>
          <a:lstStyle/>
          <a:p>
            <a:r>
              <a:rPr lang="zh-CN" altLang="en-US" dirty="0" smtClean="0"/>
              <a:t>经常使用 </a:t>
            </a:r>
            <a:r>
              <a:rPr lang="en-US" altLang="zh-CN" dirty="0" smtClean="0"/>
              <a:t>&lt;div&gt; </a:t>
            </a:r>
            <a:r>
              <a:rPr lang="zh-CN" altLang="en-US" dirty="0" smtClean="0"/>
              <a:t>元素</a:t>
            </a:r>
            <a:r>
              <a:rPr lang="zh-CN" altLang="zh-CN" dirty="0" smtClean="0"/>
              <a:t>设计</a:t>
            </a:r>
            <a:r>
              <a:rPr lang="zh-CN" altLang="zh-CN" dirty="0"/>
              <a:t>页面的大致</a:t>
            </a:r>
            <a:r>
              <a:rPr lang="zh-CN" altLang="zh-CN" dirty="0" smtClean="0"/>
              <a:t>布局，</a:t>
            </a:r>
            <a:r>
              <a:rPr lang="zh-CN" altLang="zh-CN" dirty="0"/>
              <a:t>如页头、导航栏、主要内容部分和</a:t>
            </a:r>
            <a:r>
              <a:rPr lang="zh-CN" altLang="zh-CN" dirty="0" smtClean="0"/>
              <a:t>页脚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布局复杂时，</a:t>
            </a:r>
            <a:r>
              <a:rPr lang="zh-CN" altLang="zh-CN" dirty="0" smtClean="0"/>
              <a:t>会</a:t>
            </a:r>
            <a:r>
              <a:rPr lang="zh-CN" altLang="zh-CN" dirty="0"/>
              <a:t>出现大量的</a:t>
            </a:r>
            <a:r>
              <a:rPr lang="en-US" altLang="zh-CN" dirty="0"/>
              <a:t> &lt;div&gt; </a:t>
            </a:r>
            <a:r>
              <a:rPr lang="zh-CN" altLang="zh-CN" dirty="0" smtClean="0"/>
              <a:t>元素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元素</a:t>
            </a:r>
            <a:r>
              <a:rPr lang="zh-CN" altLang="zh-CN" dirty="0" smtClean="0"/>
              <a:t>相互</a:t>
            </a:r>
            <a:r>
              <a:rPr lang="zh-CN" altLang="zh-CN" dirty="0"/>
              <a:t>形成</a:t>
            </a:r>
            <a:r>
              <a:rPr lang="zh-CN" altLang="zh-CN" dirty="0" smtClean="0"/>
              <a:t>嵌套</a:t>
            </a:r>
            <a:r>
              <a:rPr lang="zh-CN" altLang="en-US" dirty="0" smtClean="0"/>
              <a:t>，</a:t>
            </a:r>
            <a:r>
              <a:rPr lang="zh-CN" altLang="zh-CN" dirty="0" smtClean="0"/>
              <a:t>页面</a:t>
            </a:r>
            <a:r>
              <a:rPr lang="zh-CN" altLang="en-US" dirty="0" smtClean="0"/>
              <a:t>会</a:t>
            </a:r>
            <a:r>
              <a:rPr lang="zh-CN" altLang="zh-CN" dirty="0" smtClean="0"/>
              <a:t>难以</a:t>
            </a:r>
            <a:r>
              <a:rPr lang="zh-CN" altLang="zh-CN" dirty="0"/>
              <a:t>处理和</a:t>
            </a:r>
            <a:r>
              <a:rPr lang="zh-CN" altLang="zh-CN" dirty="0" smtClean="0"/>
              <a:t>维护</a:t>
            </a:r>
            <a:endParaRPr lang="zh-CN" altLang="zh-CN" dirty="0"/>
          </a:p>
          <a:p>
            <a:r>
              <a:rPr lang="en-US" altLang="zh-CN" dirty="0"/>
              <a:t>HTML5 </a:t>
            </a:r>
            <a:r>
              <a:rPr lang="zh-CN" altLang="zh-CN" dirty="0"/>
              <a:t>提供了结构</a:t>
            </a:r>
            <a:r>
              <a:rPr lang="zh-CN" altLang="zh-CN" dirty="0" smtClean="0"/>
              <a:t>标记</a:t>
            </a:r>
            <a:r>
              <a:rPr lang="zh-CN" altLang="en-US" dirty="0" smtClean="0"/>
              <a:t>，</a:t>
            </a:r>
            <a:r>
              <a:rPr lang="zh-CN" altLang="zh-CN" dirty="0" smtClean="0"/>
              <a:t>专门</a:t>
            </a:r>
            <a:r>
              <a:rPr lang="zh-CN" altLang="zh-CN" dirty="0"/>
              <a:t>用于标识常见的</a:t>
            </a:r>
            <a:r>
              <a:rPr lang="zh-CN" altLang="zh-CN" dirty="0" smtClean="0"/>
              <a:t>结构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如</a:t>
            </a:r>
            <a:r>
              <a:rPr lang="zh-CN" altLang="zh-CN" dirty="0"/>
              <a:t>页头、页脚</a:t>
            </a:r>
            <a:r>
              <a:rPr lang="zh-CN" altLang="zh-CN" dirty="0" smtClean="0"/>
              <a:t>等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可以</a:t>
            </a:r>
            <a:r>
              <a:rPr lang="zh-CN" altLang="zh-CN" dirty="0"/>
              <a:t>很方便的实现页面各个部分的</a:t>
            </a:r>
            <a:r>
              <a:rPr lang="zh-CN" altLang="zh-CN" dirty="0" smtClean="0"/>
              <a:t>划分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使得</a:t>
            </a:r>
            <a:r>
              <a:rPr lang="zh-CN" altLang="zh-CN" dirty="0"/>
              <a:t>文档结构更清晰明确，代码更容易</a:t>
            </a:r>
            <a:r>
              <a:rPr lang="zh-CN" altLang="zh-CN" dirty="0" smtClean="0"/>
              <a:t>阅读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6845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电话号码类型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495794"/>
          </a:xfrm>
        </p:spPr>
        <p:txBody>
          <a:bodyPr/>
          <a:lstStyle/>
          <a:p>
            <a:r>
              <a:rPr lang="zh-CN" altLang="en-US" dirty="0" smtClean="0"/>
              <a:t>功能描述：主要针对电话号码的输入，能够指示浏览器根据不同的设备进行调整</a:t>
            </a:r>
            <a:endParaRPr lang="en-US" altLang="zh-CN" dirty="0" smtClean="0"/>
          </a:p>
          <a:p>
            <a:r>
              <a:rPr lang="zh-CN" altLang="en-US" dirty="0" smtClean="0"/>
              <a:t>语法：</a:t>
            </a:r>
            <a:r>
              <a:rPr lang="en-US" altLang="zh-CN" dirty="0" smtClean="0"/>
              <a:t>&lt;input type=“</a:t>
            </a:r>
            <a:r>
              <a:rPr lang="en-US" altLang="zh-CN" dirty="0" err="1" smtClean="0"/>
              <a:t>tel</a:t>
            </a:r>
            <a:r>
              <a:rPr lang="en-US" altLang="zh-CN" dirty="0" smtClean="0"/>
              <a:t>” /&gt;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2714620"/>
            <a:ext cx="6105525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428728" y="4857760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IOS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效果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14876" y="4857760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效果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315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数字类型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508653"/>
          </a:xfrm>
        </p:spPr>
        <p:txBody>
          <a:bodyPr/>
          <a:lstStyle/>
          <a:p>
            <a:r>
              <a:rPr lang="zh-CN" altLang="en-US" dirty="0" smtClean="0"/>
              <a:t>功能描述：只能接收数字值</a:t>
            </a:r>
            <a:endParaRPr lang="en-US" altLang="zh-CN" dirty="0" smtClean="0"/>
          </a:p>
          <a:p>
            <a:r>
              <a:rPr lang="zh-CN" altLang="en-US" dirty="0" smtClean="0"/>
              <a:t>语法：</a:t>
            </a:r>
            <a:r>
              <a:rPr lang="en-US" altLang="zh-CN" dirty="0" smtClean="0"/>
              <a:t> &lt;input type=“number" /&gt;</a:t>
            </a:r>
          </a:p>
          <a:p>
            <a:r>
              <a:rPr lang="zh-CN" altLang="en-US" dirty="0" smtClean="0"/>
              <a:t>属性：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min:</a:t>
            </a:r>
            <a:r>
              <a:rPr lang="zh-CN" altLang="en-US" dirty="0" smtClean="0"/>
              <a:t>当前域能接受的最小值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max:</a:t>
            </a:r>
            <a:r>
              <a:rPr lang="zh-CN" altLang="en-US" dirty="0" smtClean="0"/>
              <a:t>当前域能接受的最大值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step:</a:t>
            </a:r>
            <a:r>
              <a:rPr lang="zh-CN" altLang="en-US" dirty="0" smtClean="0"/>
              <a:t>决定了域所接受值递增或递减的步长，默认为</a:t>
            </a:r>
            <a:r>
              <a:rPr lang="en-US" altLang="zh-CN" dirty="0" smtClean="0"/>
              <a:t>1</a:t>
            </a:r>
          </a:p>
          <a:p>
            <a:endParaRPr lang="en-US" altLang="zh-CN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4357694"/>
            <a:ext cx="5932000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8451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范围类型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425827"/>
          </a:xfrm>
        </p:spPr>
        <p:txBody>
          <a:bodyPr/>
          <a:lstStyle/>
          <a:p>
            <a:r>
              <a:rPr lang="zh-CN" altLang="en-US" dirty="0" smtClean="0"/>
              <a:t>功能描述：允许用户选择一个范围的数值</a:t>
            </a:r>
            <a:endParaRPr lang="en-US" altLang="zh-CN" dirty="0" smtClean="0"/>
          </a:p>
          <a:p>
            <a:r>
              <a:rPr lang="zh-CN" altLang="en-US" dirty="0" smtClean="0"/>
              <a:t>语法：</a:t>
            </a:r>
            <a:r>
              <a:rPr lang="en-US" altLang="zh-CN" dirty="0" smtClean="0"/>
              <a:t> &lt;input type=“</a:t>
            </a:r>
            <a:r>
              <a:rPr lang="en-US" altLang="zh-CN" dirty="0" err="1" smtClean="0"/>
              <a:t>range”min</a:t>
            </a:r>
            <a:r>
              <a:rPr lang="en-US" altLang="zh-CN" dirty="0" smtClean="0"/>
              <a:t>=“10” max=“1000” value=“50” /&gt;</a:t>
            </a:r>
          </a:p>
          <a:p>
            <a:r>
              <a:rPr lang="zh-CN" altLang="en-US" dirty="0" smtClean="0"/>
              <a:t>属性：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min:</a:t>
            </a:r>
            <a:r>
              <a:rPr lang="zh-CN" altLang="en-US" dirty="0" smtClean="0"/>
              <a:t>范围的下限值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max:</a:t>
            </a:r>
            <a:r>
              <a:rPr lang="zh-CN" altLang="en-US" dirty="0" smtClean="0"/>
              <a:t>范围的上限值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step:</a:t>
            </a:r>
            <a:r>
              <a:rPr lang="zh-CN" altLang="en-US" dirty="0" smtClean="0"/>
              <a:t>声明该值递增或递减的步长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value</a:t>
            </a:r>
            <a:r>
              <a:rPr lang="zh-CN" altLang="en-US" dirty="0" smtClean="0"/>
              <a:t>：设定初始值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5214950"/>
            <a:ext cx="5214974" cy="1313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4821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颜色类型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052596"/>
          </a:xfrm>
        </p:spPr>
        <p:txBody>
          <a:bodyPr/>
          <a:lstStyle/>
          <a:p>
            <a:r>
              <a:rPr lang="zh-CN" altLang="en-US" dirty="0" smtClean="0"/>
              <a:t>功能描述：预定义的颜色拾取控件</a:t>
            </a:r>
            <a:endParaRPr lang="en-US" altLang="zh-CN" dirty="0" smtClean="0"/>
          </a:p>
          <a:p>
            <a:r>
              <a:rPr lang="zh-CN" altLang="en-US" dirty="0" smtClean="0"/>
              <a:t>语法：</a:t>
            </a:r>
            <a:r>
              <a:rPr lang="en-US" altLang="zh-CN" dirty="0" smtClean="0"/>
              <a:t> &lt;input type="color" /&gt;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2428868"/>
            <a:ext cx="7572428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839835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日期类型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052596"/>
          </a:xfrm>
        </p:spPr>
        <p:txBody>
          <a:bodyPr/>
          <a:lstStyle/>
          <a:p>
            <a:r>
              <a:rPr lang="zh-CN" altLang="en-US" dirty="0" smtClean="0"/>
              <a:t>功能描述：创建一个日期输入域</a:t>
            </a:r>
            <a:endParaRPr lang="en-US" altLang="zh-CN" dirty="0" smtClean="0"/>
          </a:p>
          <a:p>
            <a:r>
              <a:rPr lang="zh-CN" altLang="en-US" dirty="0" smtClean="0"/>
              <a:t>语法：</a:t>
            </a:r>
            <a:r>
              <a:rPr lang="en-US" altLang="zh-CN" dirty="0" smtClean="0"/>
              <a:t> &lt;input type=“date" /&gt;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2357430"/>
            <a:ext cx="5072098" cy="4030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5833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周类型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052596"/>
          </a:xfrm>
        </p:spPr>
        <p:txBody>
          <a:bodyPr/>
          <a:lstStyle/>
          <a:p>
            <a:r>
              <a:rPr lang="zh-CN" altLang="en-US" dirty="0" smtClean="0"/>
              <a:t>功能描述：与</a:t>
            </a:r>
            <a:r>
              <a:rPr lang="en-US" altLang="zh-CN" dirty="0" smtClean="0"/>
              <a:t>date</a:t>
            </a:r>
            <a:r>
              <a:rPr lang="zh-CN" altLang="en-US" dirty="0" smtClean="0"/>
              <a:t>类型相似，但是只能选择周</a:t>
            </a:r>
            <a:endParaRPr lang="en-US" altLang="zh-CN" dirty="0" smtClean="0"/>
          </a:p>
          <a:p>
            <a:r>
              <a:rPr lang="zh-CN" altLang="en-US" dirty="0" smtClean="0"/>
              <a:t>语法：</a:t>
            </a:r>
            <a:r>
              <a:rPr lang="en-US" altLang="zh-CN" dirty="0" smtClean="0"/>
              <a:t>&lt;input type=“week”/&gt;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2714619"/>
            <a:ext cx="6357982" cy="3537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753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月份类型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052596"/>
          </a:xfrm>
        </p:spPr>
        <p:txBody>
          <a:bodyPr/>
          <a:lstStyle/>
          <a:p>
            <a:r>
              <a:rPr lang="zh-CN" altLang="en-US" dirty="0" smtClean="0"/>
              <a:t>功能描述：与</a:t>
            </a:r>
            <a:r>
              <a:rPr lang="en-US" altLang="zh-CN" dirty="0" smtClean="0"/>
              <a:t>date</a:t>
            </a:r>
            <a:r>
              <a:rPr lang="zh-CN" altLang="en-US" dirty="0" smtClean="0"/>
              <a:t>类型很相似，但是只能选择一个月份</a:t>
            </a:r>
            <a:endParaRPr lang="en-US" altLang="zh-CN" dirty="0" smtClean="0"/>
          </a:p>
          <a:p>
            <a:r>
              <a:rPr lang="zh-CN" altLang="en-US" dirty="0" smtClean="0"/>
              <a:t>语法</a:t>
            </a:r>
            <a:r>
              <a:rPr lang="en-US" altLang="zh-CN" dirty="0" smtClean="0"/>
              <a:t>:&lt;input type=“month”/&gt;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2500306"/>
            <a:ext cx="6357982" cy="3471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1685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新的 </a:t>
            </a:r>
            <a:r>
              <a:rPr lang="en-US" altLang="zh-CN" dirty="0" smtClean="0"/>
              <a:t>input </a:t>
            </a:r>
            <a:r>
              <a:rPr lang="zh-CN" altLang="en-US" dirty="0"/>
              <a:t>类型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参见 </a:t>
            </a:r>
            <a:r>
              <a:rPr lang="en-US" altLang="zh-CN" dirty="0"/>
              <a:t>COOKBOOK】</a:t>
            </a:r>
          </a:p>
          <a:p>
            <a:pPr lvl="1"/>
            <a:r>
              <a:rPr lang="zh-CN" altLang="en-US" dirty="0" smtClean="0"/>
              <a:t>通过</a:t>
            </a:r>
            <a:r>
              <a:rPr lang="en-US" altLang="zh-CN" dirty="0" smtClean="0"/>
              <a:t>HTML5</a:t>
            </a:r>
            <a:r>
              <a:rPr lang="zh-CN" altLang="en-US" dirty="0" smtClean="0"/>
              <a:t>的新的 </a:t>
            </a:r>
            <a:r>
              <a:rPr lang="en-US" altLang="zh-CN" dirty="0" smtClean="0"/>
              <a:t>input </a:t>
            </a:r>
            <a:r>
              <a:rPr lang="zh-CN" altLang="en-US" dirty="0" smtClean="0"/>
              <a:t>类型完成</a:t>
            </a:r>
            <a:r>
              <a:rPr lang="zh-CN" altLang="en-US" dirty="0" smtClean="0"/>
              <a:t>用户注册页面的设计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5490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总结和答疑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694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结构标记的作用（续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55576" y="980728"/>
            <a:ext cx="3960440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body&gt;</a:t>
            </a:r>
            <a:endParaRPr lang="zh-CN" altLang="zh-CN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id="header"&gt;</a:t>
            </a:r>
            <a:endParaRPr lang="zh-CN" altLang="zh-CN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页头部分内容</a:t>
            </a:r>
            <a:endParaRPr lang="zh-CN" altLang="zh-CN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&lt;/div</a:t>
            </a:r>
            <a:r>
              <a:rPr lang="en-US" altLang="zh-CN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lvl="1"/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id</a:t>
            </a:r>
            <a:r>
              <a:rPr lang="en-US" altLang="zh-CN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="main"&gt;</a:t>
            </a:r>
            <a:endParaRPr lang="zh-CN" altLang="zh-CN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页面主体部分内容</a:t>
            </a:r>
            <a:endParaRPr lang="zh-CN" altLang="zh-CN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&lt;/div&gt;</a:t>
            </a:r>
            <a:endParaRPr lang="zh-CN" altLang="zh-CN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id</a:t>
            </a:r>
            <a:r>
              <a:rPr lang="en-US" altLang="zh-CN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="footer"&gt;</a:t>
            </a:r>
            <a:endParaRPr lang="zh-CN" altLang="zh-CN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页脚部分</a:t>
            </a:r>
            <a:endParaRPr lang="zh-CN" altLang="zh-CN" sz="20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&lt;/div&gt;</a:t>
            </a:r>
            <a:endParaRPr lang="zh-CN" altLang="zh-CN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&lt;/body&gt;</a:t>
            </a:r>
            <a:endParaRPr lang="zh-CN" altLang="zh-CN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36096" y="2934811"/>
            <a:ext cx="3456384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body&gt;</a:t>
            </a:r>
            <a:endParaRPr lang="zh-CN" altLang="zh-CN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header</a:t>
            </a:r>
            <a:r>
              <a:rPr lang="en-US" altLang="zh-CN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zh-CN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页头部分内容</a:t>
            </a:r>
            <a:endParaRPr lang="zh-CN" altLang="zh-CN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&lt;/header&gt;</a:t>
            </a:r>
          </a:p>
          <a:p>
            <a:pPr lvl="1"/>
            <a:r>
              <a:rPr lang="en-US" altLang="zh-CN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r>
              <a:rPr lang="en-US" altLang="zh-CN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zh-CN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页面主体部分内容</a:t>
            </a:r>
            <a:endParaRPr lang="zh-CN" altLang="zh-CN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section </a:t>
            </a:r>
            <a:r>
              <a:rPr lang="en-US" altLang="zh-CN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zh-CN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footer</a:t>
            </a:r>
            <a:r>
              <a:rPr lang="en-US" altLang="zh-CN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zh-CN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页脚部分</a:t>
            </a:r>
            <a:endParaRPr lang="zh-CN" altLang="zh-CN" sz="20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footer </a:t>
            </a:r>
            <a:r>
              <a:rPr lang="en-US" altLang="zh-CN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zh-CN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&lt;/body&gt;</a:t>
            </a:r>
            <a:endParaRPr lang="zh-CN" altLang="zh-CN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563888" y="4316755"/>
            <a:ext cx="1728192" cy="55240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94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结构标记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962450"/>
            <a:ext cx="6061471" cy="5850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8810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结构标记（续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8" y="928688"/>
            <a:ext cx="6155191" cy="592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2180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结构标记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814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9173</TotalTime>
  <Words>2609</Words>
  <Application>Microsoft Office PowerPoint</Application>
  <PresentationFormat>全屏显示(4:3)</PresentationFormat>
  <Paragraphs>499</Paragraphs>
  <Slides>58</Slides>
  <Notes>55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59" baseType="lpstr">
      <vt:lpstr>Office 主题</vt:lpstr>
      <vt:lpstr>网页编程基础 HTML5</vt:lpstr>
      <vt:lpstr>PowerPoint 演示文稿</vt:lpstr>
      <vt:lpstr>PowerPoint 演示文稿</vt:lpstr>
      <vt:lpstr>结构标记概述</vt:lpstr>
      <vt:lpstr>结构标记的作用</vt:lpstr>
      <vt:lpstr>结构标记的作用（续1）</vt:lpstr>
      <vt:lpstr>结构标记</vt:lpstr>
      <vt:lpstr>结构标记（续1）</vt:lpstr>
      <vt:lpstr>结构标记</vt:lpstr>
      <vt:lpstr>&lt;header&gt; 元素</vt:lpstr>
      <vt:lpstr>&lt;nav&gt; 元素</vt:lpstr>
      <vt:lpstr>&lt;section&gt; 元素</vt:lpstr>
      <vt:lpstr>&lt;article&gt; 元素</vt:lpstr>
      <vt:lpstr>&lt;footer&gt; 元素</vt:lpstr>
      <vt:lpstr>&lt;aside&gt; 元素</vt:lpstr>
      <vt:lpstr>使用结构标记为 HTML文档定义布局</vt:lpstr>
      <vt:lpstr>PowerPoint 演示文稿</vt:lpstr>
      <vt:lpstr>PowerPoint 演示文稿</vt:lpstr>
      <vt:lpstr>表单概述</vt:lpstr>
      <vt:lpstr>表单的作用</vt:lpstr>
      <vt:lpstr>表单的作用（续1）</vt:lpstr>
      <vt:lpstr>表单元素 &lt;form&gt;</vt:lpstr>
      <vt:lpstr>表单控件</vt:lpstr>
      <vt:lpstr>&lt;input&gt; 元素</vt:lpstr>
      <vt:lpstr>&lt;input&gt; 元素</vt:lpstr>
      <vt:lpstr>文本框与密码框</vt:lpstr>
      <vt:lpstr>文本框与密码框（续1）</vt:lpstr>
      <vt:lpstr>单选框和复选框</vt:lpstr>
      <vt:lpstr>单选框和复选框（续1）</vt:lpstr>
      <vt:lpstr>按钮</vt:lpstr>
      <vt:lpstr>隐藏域和文件选择框</vt:lpstr>
      <vt:lpstr>创建基础表单</vt:lpstr>
      <vt:lpstr>其他控件</vt:lpstr>
      <vt:lpstr>&lt;label&gt; 元素</vt:lpstr>
      <vt:lpstr>选项框</vt:lpstr>
      <vt:lpstr>选项框（续1）</vt:lpstr>
      <vt:lpstr>&lt;textarea&gt; 元素</vt:lpstr>
      <vt:lpstr>为控件分组</vt:lpstr>
      <vt:lpstr>创建复杂表单</vt:lpstr>
      <vt:lpstr>浮动框架&lt;iframe&gt;元素</vt:lpstr>
      <vt:lpstr>浮动框架&lt;iframe&gt;元素（续1）</vt:lpstr>
      <vt:lpstr>浮动框架&lt;iframe&gt;元素（续2）</vt:lpstr>
      <vt:lpstr>PowerPoint 演示文稿</vt:lpstr>
      <vt:lpstr>新表单元素简介</vt:lpstr>
      <vt:lpstr>新表单元素简介</vt:lpstr>
      <vt:lpstr>新的 input 类型</vt:lpstr>
      <vt:lpstr>电子邮件类型</vt:lpstr>
      <vt:lpstr>搜索类型</vt:lpstr>
      <vt:lpstr>URL类型</vt:lpstr>
      <vt:lpstr>电话号码类型</vt:lpstr>
      <vt:lpstr>数字类型</vt:lpstr>
      <vt:lpstr>范围类型</vt:lpstr>
      <vt:lpstr>颜色类型</vt:lpstr>
      <vt:lpstr>日期类型</vt:lpstr>
      <vt:lpstr>周类型</vt:lpstr>
      <vt:lpstr>月份类型</vt:lpstr>
      <vt:lpstr>新的 input 类型</vt:lpstr>
      <vt:lpstr>总结和答疑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李大神仙</dc:creator>
  <cp:lastModifiedBy>ppmmjjyy</cp:lastModifiedBy>
  <cp:revision>1908</cp:revision>
  <dcterms:modified xsi:type="dcterms:W3CDTF">2016-12-14T06:45:33Z</dcterms:modified>
</cp:coreProperties>
</file>