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handoutMasterIdLst>
    <p:handoutMasterId r:id="rId52"/>
  </p:handoutMasterIdLst>
  <p:sldIdLst>
    <p:sldId id="736" r:id="rId2"/>
    <p:sldId id="453" r:id="rId3"/>
    <p:sldId id="647" r:id="rId4"/>
    <p:sldId id="675" r:id="rId5"/>
    <p:sldId id="681" r:id="rId6"/>
    <p:sldId id="682" r:id="rId7"/>
    <p:sldId id="683" r:id="rId8"/>
    <p:sldId id="690" r:id="rId9"/>
    <p:sldId id="694" r:id="rId10"/>
    <p:sldId id="685" r:id="rId11"/>
    <p:sldId id="695" r:id="rId12"/>
    <p:sldId id="697" r:id="rId13"/>
    <p:sldId id="686" r:id="rId14"/>
    <p:sldId id="696" r:id="rId15"/>
    <p:sldId id="698" r:id="rId16"/>
    <p:sldId id="699" r:id="rId17"/>
    <p:sldId id="684" r:id="rId18"/>
    <p:sldId id="700" r:id="rId19"/>
    <p:sldId id="701" r:id="rId20"/>
    <p:sldId id="687" r:id="rId21"/>
    <p:sldId id="648" r:id="rId22"/>
    <p:sldId id="597" r:id="rId23"/>
    <p:sldId id="702" r:id="rId24"/>
    <p:sldId id="603" r:id="rId25"/>
    <p:sldId id="598" r:id="rId26"/>
    <p:sldId id="600" r:id="rId27"/>
    <p:sldId id="599" r:id="rId28"/>
    <p:sldId id="691" r:id="rId29"/>
    <p:sldId id="703" r:id="rId30"/>
    <p:sldId id="704" r:id="rId31"/>
    <p:sldId id="705" r:id="rId32"/>
    <p:sldId id="693" r:id="rId33"/>
    <p:sldId id="601" r:id="rId34"/>
    <p:sldId id="692" r:id="rId35"/>
    <p:sldId id="708" r:id="rId36"/>
    <p:sldId id="602" r:id="rId37"/>
    <p:sldId id="724" r:id="rId38"/>
    <p:sldId id="725" r:id="rId39"/>
    <p:sldId id="726" r:id="rId40"/>
    <p:sldId id="727" r:id="rId41"/>
    <p:sldId id="728" r:id="rId42"/>
    <p:sldId id="729" r:id="rId43"/>
    <p:sldId id="730" r:id="rId44"/>
    <p:sldId id="731" r:id="rId45"/>
    <p:sldId id="732" r:id="rId46"/>
    <p:sldId id="733" r:id="rId47"/>
    <p:sldId id="734" r:id="rId48"/>
    <p:sldId id="735" r:id="rId49"/>
    <p:sldId id="47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687" autoAdjust="0"/>
  </p:normalViewPr>
  <p:slideViewPr>
    <p:cSldViewPr>
      <p:cViewPr varScale="1">
        <p:scale>
          <a:sx n="63" d="100"/>
          <a:sy n="63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框模型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6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4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外边距的简洁写法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外边距合并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18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内边距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什么是内边距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内边距 </a:t>
            </a:r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内边距的简洁写法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smtClean="0"/>
              <a:t>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9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背景属性的作用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背景色 </a:t>
            </a:r>
            <a:r>
              <a:rPr lang="en-US" altLang="zh-CN" dirty="0" smtClean="0"/>
              <a:t>background-color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 </a:t>
            </a:r>
            <a:r>
              <a:rPr lang="en-US" altLang="zh-CN" dirty="0" smtClean="0"/>
              <a:t>background-image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背景重复 </a:t>
            </a:r>
            <a:r>
              <a:rPr lang="en-US" altLang="zh-CN" dirty="0" smtClean="0"/>
              <a:t>background-repeat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背景重复 </a:t>
            </a:r>
            <a:r>
              <a:rPr lang="en-US" altLang="zh-CN" dirty="0" smtClean="0"/>
              <a:t>background-repeat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0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背景图片尺寸 </a:t>
            </a:r>
            <a:r>
              <a:rPr lang="en-US" altLang="zh-CN" dirty="0" smtClean="0"/>
              <a:t>background-size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背景图片尺寸 </a:t>
            </a:r>
            <a:r>
              <a:rPr lang="en-US" altLang="zh-CN" dirty="0" smtClean="0"/>
              <a:t>background-size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47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背景图片尺寸 </a:t>
            </a:r>
            <a:r>
              <a:rPr lang="en-US" altLang="zh-CN" dirty="0" smtClean="0"/>
              <a:t>background-size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4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77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背景图片的固定 </a:t>
            </a:r>
            <a:r>
              <a:rPr lang="en-US" altLang="zh-CN" dirty="0" smtClean="0"/>
              <a:t>background-attachment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89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背景定位 </a:t>
            </a:r>
            <a:r>
              <a:rPr lang="en-US" altLang="zh-CN" dirty="0" smtClean="0"/>
              <a:t>background-position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69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背景定位 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47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背景属性 </a:t>
            </a:r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3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4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6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6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04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82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径向渐变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6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径向渐变（续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82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重复渐变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6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重复渐变（续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6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浏览器兼容性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676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什么是外边距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外边距 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89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5" r:id="rId13"/>
    <p:sldLayoutId id="2147483736" r:id="rId14"/>
    <p:sldLayoutId id="214748373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CSS3</a:t>
            </a:r>
            <a:r>
              <a:rPr kumimoji="1" lang="zh-CN" altLang="en-US" dirty="0" smtClean="0">
                <a:solidFill>
                  <a:srgbClr val="DC1F26"/>
                </a:solidFill>
              </a:rPr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3" y="3564703"/>
            <a:ext cx="4392488" cy="62292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WebBasic</a:t>
            </a:r>
            <a:r>
              <a:rPr lang="en-US" altLang="zh-CN" dirty="0" smtClean="0"/>
              <a:t> CSS3BASIC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0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什么是外边距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00548"/>
          </a:xfrm>
        </p:spPr>
        <p:txBody>
          <a:bodyPr/>
          <a:lstStyle/>
          <a:p>
            <a:r>
              <a:rPr lang="zh-CN" altLang="zh-CN" dirty="0" smtClean="0"/>
              <a:t>围绕</a:t>
            </a:r>
            <a:r>
              <a:rPr lang="zh-CN" altLang="zh-CN" dirty="0"/>
              <a:t>在元素边框周围的空白区域是外边</a:t>
            </a:r>
            <a:r>
              <a:rPr lang="zh-CN" altLang="zh-CN" dirty="0" smtClean="0"/>
              <a:t>距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会</a:t>
            </a:r>
            <a:r>
              <a:rPr lang="zh-CN" altLang="zh-CN" dirty="0"/>
              <a:t>在元素外创建额外的</a:t>
            </a:r>
            <a:r>
              <a:rPr lang="zh-CN" altLang="zh-CN" dirty="0" smtClean="0"/>
              <a:t>空白</a:t>
            </a:r>
            <a:endParaRPr lang="en-US" altLang="zh-CN" dirty="0" smtClean="0"/>
          </a:p>
          <a:p>
            <a:pPr lvl="1"/>
            <a:r>
              <a:rPr lang="zh-CN" altLang="en-US" dirty="0"/>
              <a:t>外边距是透明的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83568" y="2564904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red;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 {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margin-top:15px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3205"/>
            <a:ext cx="3048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外边距 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60811"/>
          </a:xfrm>
        </p:spPr>
        <p:txBody>
          <a:bodyPr/>
          <a:lstStyle/>
          <a:p>
            <a:r>
              <a:rPr lang="zh-CN" altLang="en-US" dirty="0" smtClean="0"/>
              <a:t>外边距：</a:t>
            </a:r>
            <a:r>
              <a:rPr lang="zh-CN" altLang="zh-CN" dirty="0" smtClean="0"/>
              <a:t>与下一个元素之间的空间量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margin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value;</a:t>
            </a:r>
          </a:p>
          <a:p>
            <a:r>
              <a:rPr lang="zh-CN" altLang="en-US" dirty="0" smtClean="0"/>
              <a:t>单边设置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margin-top/right/bottom/left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value;</a:t>
            </a:r>
          </a:p>
          <a:p>
            <a:r>
              <a:rPr lang="zh-CN" altLang="en-US" dirty="0"/>
              <a:t>外边距的属性值可能为</a:t>
            </a:r>
            <a:r>
              <a:rPr lang="en-US" altLang="zh-CN" dirty="0" err="1"/>
              <a:t>px</a:t>
            </a:r>
            <a:r>
              <a:rPr lang="en-US" altLang="zh-CN" dirty="0"/>
              <a:t>(</a:t>
            </a:r>
            <a:r>
              <a:rPr lang="zh-CN" altLang="en-US" dirty="0"/>
              <a:t>像素</a:t>
            </a:r>
            <a:r>
              <a:rPr lang="en-US" altLang="zh-CN" dirty="0"/>
              <a:t>)</a:t>
            </a:r>
            <a:r>
              <a:rPr lang="zh-CN" altLang="en-US" dirty="0"/>
              <a:t>，百分比</a:t>
            </a:r>
            <a:r>
              <a:rPr lang="en-US" altLang="zh-CN" dirty="0"/>
              <a:t>(%)</a:t>
            </a:r>
            <a:r>
              <a:rPr lang="zh-CN" altLang="en-US" dirty="0"/>
              <a:t>或自动</a:t>
            </a:r>
            <a:r>
              <a:rPr lang="en-US" altLang="zh-CN" dirty="0"/>
              <a:t>(auto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，也可以为负值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39552" y="3861048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 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width:150px;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height:150px;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border:2px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#0f0;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margin-top:10px;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margin-right:20px;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margin-bottom:30px;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margin-left:40px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2" y="3717032"/>
            <a:ext cx="3060848" cy="290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外边距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zh-CN" altLang="en-US" dirty="0"/>
              <a:t>默认情况下，</a:t>
            </a:r>
            <a:r>
              <a:rPr lang="zh-CN" altLang="en-US" dirty="0" smtClean="0"/>
              <a:t>以下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块</a:t>
            </a:r>
            <a:r>
              <a:rPr lang="zh-CN" altLang="en-US" dirty="0"/>
              <a:t>级元素都存在外边距</a:t>
            </a:r>
            <a:endParaRPr lang="en-US" altLang="zh-CN" dirty="0"/>
          </a:p>
          <a:p>
            <a:pPr lvl="1"/>
            <a:r>
              <a:rPr lang="en-US" altLang="zh-CN" dirty="0"/>
              <a:t>body</a:t>
            </a:r>
          </a:p>
          <a:p>
            <a:pPr lvl="1"/>
            <a:r>
              <a:rPr lang="en-US" altLang="zh-CN" dirty="0"/>
              <a:t>h1,h2,h3,h4,h5,h6</a:t>
            </a:r>
          </a:p>
          <a:p>
            <a:pPr lvl="1"/>
            <a:r>
              <a:rPr lang="en-US" altLang="zh-CN" dirty="0"/>
              <a:t>p…</a:t>
            </a:r>
            <a:endParaRPr lang="zh-CN" altLang="en-US" dirty="0"/>
          </a:p>
          <a:p>
            <a:r>
              <a:rPr lang="zh-CN" altLang="zh-CN" dirty="0" smtClean="0"/>
              <a:t>声明</a:t>
            </a:r>
            <a:r>
              <a:rPr lang="en-US" altLang="zh-CN" dirty="0" smtClean="0"/>
              <a:t> margin </a:t>
            </a:r>
            <a:r>
              <a:rPr lang="zh-CN" altLang="zh-CN" dirty="0"/>
              <a:t>属性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覆盖</a:t>
            </a:r>
            <a:r>
              <a:rPr lang="zh-CN" altLang="zh-CN" dirty="0"/>
              <a:t>默认样式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3717032"/>
            <a:ext cx="6449164" cy="1223546"/>
          </a:xfrm>
          <a:prstGeom prst="roundRect">
            <a:avLst>
              <a:gd name="adj" fmla="val 4332"/>
            </a:avLst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body,p,div,h1,h2,h3,h4,h5,h6,pre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margin:0;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9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外边距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/>
          <a:lstStyle/>
          <a:p>
            <a:r>
              <a:rPr lang="en-US" altLang="zh-CN" dirty="0" smtClean="0"/>
              <a:t>margin </a:t>
            </a:r>
            <a:r>
              <a:rPr lang="zh-CN" altLang="en-US" dirty="0" smtClean="0"/>
              <a:t>可取值为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，由浏览器计算外边距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实现水平方向居中显示的效果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14349" y="2235479"/>
            <a:ext cx="4467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 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width:100px;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height:100px;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black;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margin:auto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8294" y="5909210"/>
            <a:ext cx="33681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设置水平方向居中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95" y="2564904"/>
            <a:ext cx="3048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5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外边距的简洁写法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31435"/>
          </a:xfrm>
        </p:spPr>
        <p:txBody>
          <a:bodyPr/>
          <a:lstStyle/>
          <a:p>
            <a:r>
              <a:rPr lang="zh-CN" altLang="en-US" dirty="0" smtClean="0"/>
              <a:t>外边</a:t>
            </a:r>
            <a:r>
              <a:rPr lang="zh-CN" altLang="en-US" dirty="0"/>
              <a:t>距的简捷写法有以下几种：</a:t>
            </a:r>
            <a:endParaRPr lang="en-US" altLang="zh-CN" dirty="0"/>
          </a:p>
          <a:p>
            <a:pPr lvl="1"/>
            <a:r>
              <a:rPr lang="en-US" altLang="zh-CN" dirty="0"/>
              <a:t>margin : value(</a:t>
            </a:r>
            <a:r>
              <a:rPr lang="zh-CN" altLang="en-US" dirty="0"/>
              <a:t>四个方向相同</a:t>
            </a:r>
            <a:r>
              <a:rPr lang="en-US" altLang="zh-CN" dirty="0"/>
              <a:t>) ;</a:t>
            </a:r>
          </a:p>
          <a:p>
            <a:pPr lvl="1"/>
            <a:r>
              <a:rPr lang="en-US" altLang="zh-CN" dirty="0"/>
              <a:t>margin : value(</a:t>
            </a:r>
            <a:r>
              <a:rPr lang="zh-CN" altLang="en-US" dirty="0"/>
              <a:t>上下</a:t>
            </a:r>
            <a:r>
              <a:rPr lang="en-US" altLang="zh-CN" dirty="0"/>
              <a:t>) value(</a:t>
            </a:r>
            <a:r>
              <a:rPr lang="zh-CN" altLang="en-US" dirty="0"/>
              <a:t>左右</a:t>
            </a:r>
            <a:r>
              <a:rPr lang="en-US" altLang="zh-CN" dirty="0"/>
              <a:t>) ;</a:t>
            </a:r>
          </a:p>
          <a:p>
            <a:pPr lvl="1"/>
            <a:r>
              <a:rPr lang="en-US" altLang="zh-CN" dirty="0"/>
              <a:t>margin : value(</a:t>
            </a:r>
            <a:r>
              <a:rPr lang="zh-CN" altLang="en-US" dirty="0"/>
              <a:t>上</a:t>
            </a:r>
            <a:r>
              <a:rPr lang="en-US" altLang="zh-CN" dirty="0"/>
              <a:t>) value(</a:t>
            </a:r>
            <a:r>
              <a:rPr lang="zh-CN" altLang="en-US" dirty="0"/>
              <a:t>左右</a:t>
            </a:r>
            <a:r>
              <a:rPr lang="en-US" altLang="zh-CN" dirty="0"/>
              <a:t>) value(</a:t>
            </a:r>
            <a:r>
              <a:rPr lang="zh-CN" altLang="en-US" dirty="0"/>
              <a:t>下</a:t>
            </a:r>
            <a:r>
              <a:rPr lang="en-US" altLang="zh-CN" dirty="0"/>
              <a:t>) ;</a:t>
            </a:r>
          </a:p>
          <a:p>
            <a:pPr lvl="1"/>
            <a:r>
              <a:rPr lang="en-US" altLang="zh-CN" dirty="0"/>
              <a:t>margin: value(</a:t>
            </a:r>
            <a:r>
              <a:rPr lang="zh-CN" altLang="en-US" dirty="0"/>
              <a:t>上</a:t>
            </a:r>
            <a:r>
              <a:rPr lang="en-US" altLang="zh-CN" dirty="0"/>
              <a:t>) value(</a:t>
            </a:r>
            <a:r>
              <a:rPr lang="zh-CN" altLang="en-US" dirty="0"/>
              <a:t>右</a:t>
            </a:r>
            <a:r>
              <a:rPr lang="en-US" altLang="zh-CN" dirty="0"/>
              <a:t>) value(</a:t>
            </a:r>
            <a:r>
              <a:rPr lang="zh-CN" altLang="en-US" dirty="0"/>
              <a:t>下</a:t>
            </a:r>
            <a:r>
              <a:rPr lang="en-US" altLang="zh-CN" dirty="0"/>
              <a:t>) value(</a:t>
            </a:r>
            <a:r>
              <a:rPr lang="zh-CN" altLang="en-US" dirty="0"/>
              <a:t>左</a:t>
            </a:r>
            <a:r>
              <a:rPr lang="en-US" altLang="zh-CN" dirty="0"/>
              <a:t>) ; 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861048"/>
            <a:ext cx="504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 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width:150px;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height:150px;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border:2px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#0f0;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margin:10px 20px 30px 40px;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68" y="3717032"/>
            <a:ext cx="3060848" cy="290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1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外边距合并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zh-CN" altLang="zh-CN" dirty="0"/>
              <a:t>当两个垂直外边距相遇时，它们将形成一个外边距</a:t>
            </a:r>
            <a:r>
              <a:rPr lang="zh-CN" altLang="zh-CN" dirty="0" smtClean="0"/>
              <a:t>，称为</a:t>
            </a:r>
            <a:r>
              <a:rPr lang="zh-CN" altLang="zh-CN" dirty="0"/>
              <a:t>外边距</a:t>
            </a:r>
            <a:r>
              <a:rPr lang="zh-CN" altLang="zh-CN" dirty="0" smtClean="0"/>
              <a:t>合并</a:t>
            </a:r>
            <a:endParaRPr lang="en-US" altLang="zh-CN" dirty="0" smtClean="0"/>
          </a:p>
          <a:p>
            <a:r>
              <a:rPr lang="zh-CN" altLang="zh-CN" dirty="0" smtClean="0"/>
              <a:t>合并</a:t>
            </a:r>
            <a:r>
              <a:rPr lang="zh-CN" altLang="zh-CN" dirty="0"/>
              <a:t>后的外边距的高度等于两个发生合并的外边距的高度中的较大</a:t>
            </a:r>
            <a:r>
              <a:rPr lang="zh-CN" altLang="zh-CN" dirty="0" smtClean="0"/>
              <a:t>者</a:t>
            </a:r>
            <a:endParaRPr lang="zh-CN" altLang="en-US" dirty="0"/>
          </a:p>
        </p:txBody>
      </p:sp>
      <p:pic>
        <p:nvPicPr>
          <p:cNvPr id="5" name="图片 4" descr="CSS 外边距合并实例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924944"/>
            <a:ext cx="6192688" cy="37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7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边距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3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什么是内边距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/>
          <a:lstStyle/>
          <a:p>
            <a:r>
              <a:rPr lang="zh-CN" altLang="zh-CN" dirty="0"/>
              <a:t>内边</a:t>
            </a:r>
            <a:r>
              <a:rPr lang="zh-CN" altLang="zh-CN" dirty="0" smtClean="0"/>
              <a:t>距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内容</a:t>
            </a:r>
            <a:r>
              <a:rPr lang="zh-CN" altLang="zh-CN" dirty="0"/>
              <a:t>区域和边框之间的</a:t>
            </a:r>
            <a:r>
              <a:rPr lang="zh-CN" altLang="zh-CN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会扩大元素边框所占用的区域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2191504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red;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padding:20px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4392488" cy="375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内边距 </a:t>
            </a:r>
            <a:r>
              <a:rPr lang="en-US" altLang="zh-CN" smtClean="0"/>
              <a:t>padding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83180"/>
          </a:xfrm>
        </p:spPr>
        <p:txBody>
          <a:bodyPr/>
          <a:lstStyle/>
          <a:p>
            <a:r>
              <a:rPr lang="zh-CN" altLang="en-US" dirty="0" smtClean="0"/>
              <a:t>内边距：</a:t>
            </a:r>
            <a:r>
              <a:rPr lang="zh-CN" altLang="zh-CN" dirty="0" smtClean="0"/>
              <a:t>内容</a:t>
            </a:r>
            <a:r>
              <a:rPr lang="zh-CN" altLang="en-US" dirty="0" smtClean="0"/>
              <a:t>与框线</a:t>
            </a:r>
            <a:r>
              <a:rPr lang="zh-CN" altLang="zh-CN" dirty="0" smtClean="0"/>
              <a:t>之间的距离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padding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value;</a:t>
            </a:r>
          </a:p>
          <a:p>
            <a:r>
              <a:rPr lang="zh-CN" altLang="en-US" dirty="0" smtClean="0"/>
              <a:t>内边距属性值可以为像素、百分比，但不能为负数</a:t>
            </a:r>
          </a:p>
          <a:p>
            <a:r>
              <a:rPr lang="zh-CN" altLang="en-US" dirty="0" smtClean="0"/>
              <a:t>单边设置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padding-top/right/bottom/left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value;</a:t>
            </a:r>
          </a:p>
        </p:txBody>
      </p:sp>
    </p:spTree>
    <p:extLst>
      <p:ext uri="{BB962C8B-B14F-4D97-AF65-F5344CB8AC3E}">
        <p14:creationId xmlns:p14="http://schemas.microsoft.com/office/powerpoint/2010/main" val="4225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边距的简洁写法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31435"/>
          </a:xfrm>
        </p:spPr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边</a:t>
            </a:r>
            <a:r>
              <a:rPr lang="zh-CN" altLang="en-US" dirty="0"/>
              <a:t>距的简捷写法有以下几种：</a:t>
            </a:r>
            <a:endParaRPr lang="en-US" altLang="zh-CN" dirty="0"/>
          </a:p>
          <a:p>
            <a:pPr lvl="1"/>
            <a:r>
              <a:rPr lang="en-US" altLang="zh-CN" dirty="0"/>
              <a:t>padding : value(</a:t>
            </a:r>
            <a:r>
              <a:rPr lang="zh-CN" altLang="en-US" dirty="0"/>
              <a:t>四个方向相同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padding : value(</a:t>
            </a:r>
            <a:r>
              <a:rPr lang="zh-CN" altLang="en-US" dirty="0"/>
              <a:t>上下</a:t>
            </a:r>
            <a:r>
              <a:rPr lang="en-US" altLang="zh-CN" dirty="0"/>
              <a:t>) value(</a:t>
            </a:r>
            <a:r>
              <a:rPr lang="zh-CN" altLang="en-US" dirty="0"/>
              <a:t>左右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padding : value(</a:t>
            </a:r>
            <a:r>
              <a:rPr lang="zh-CN" altLang="en-US" dirty="0"/>
              <a:t>上</a:t>
            </a:r>
            <a:r>
              <a:rPr lang="en-US" altLang="zh-CN" dirty="0"/>
              <a:t>) value(</a:t>
            </a:r>
            <a:r>
              <a:rPr lang="zh-CN" altLang="en-US" dirty="0"/>
              <a:t>左右</a:t>
            </a:r>
            <a:r>
              <a:rPr lang="en-US" altLang="zh-CN" dirty="0"/>
              <a:t>) value(</a:t>
            </a:r>
            <a:r>
              <a:rPr lang="zh-CN" altLang="en-US" dirty="0"/>
              <a:t>下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padding : value(</a:t>
            </a:r>
            <a:r>
              <a:rPr lang="zh-CN" altLang="en-US" dirty="0"/>
              <a:t>上</a:t>
            </a:r>
            <a:r>
              <a:rPr lang="en-US" altLang="zh-CN" dirty="0"/>
              <a:t>) value(</a:t>
            </a:r>
            <a:r>
              <a:rPr lang="zh-CN" altLang="en-US" dirty="0"/>
              <a:t>右</a:t>
            </a:r>
            <a:r>
              <a:rPr lang="en-US" altLang="zh-CN" dirty="0"/>
              <a:t>) value(</a:t>
            </a:r>
            <a:r>
              <a:rPr lang="zh-CN" altLang="en-US" dirty="0"/>
              <a:t>下</a:t>
            </a:r>
            <a:r>
              <a:rPr lang="en-US" altLang="zh-CN" dirty="0"/>
              <a:t>) value(</a:t>
            </a:r>
            <a:r>
              <a:rPr lang="zh-CN" altLang="en-US" dirty="0"/>
              <a:t>左</a:t>
            </a:r>
            <a:r>
              <a:rPr lang="en-US" altLang="zh-CN" dirty="0"/>
              <a:t>)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7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84960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框模型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渐变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6952856" cy="1047757"/>
          </a:xfrm>
        </p:spPr>
        <p:txBody>
          <a:bodyPr/>
          <a:lstStyle/>
          <a:p>
            <a:r>
              <a:rPr lang="zh-CN" altLang="en-US" dirty="0" smtClean="0"/>
              <a:t>边距属性的应用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使用边距属性为页面元素定义</a:t>
            </a:r>
            <a:r>
              <a:rPr lang="zh-CN" altLang="en-US" dirty="0"/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40014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55679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736792"/>
            <a:ext cx="769349" cy="678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背景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63691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14910"/>
            <a:ext cx="769349" cy="402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915899" y="1556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背景属性的作用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15899" y="35370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背景重复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15899" y="48871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背景定位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15899" y="44371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背景图片的固定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15899" y="30869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15899" y="26369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背景色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15899" y="39870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背景图片尺寸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15898" y="53012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背景属性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1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背景属性的作用</a:t>
            </a:r>
            <a:endParaRPr lang="zh-CN" altLang="en-US" dirty="0"/>
          </a:p>
        </p:txBody>
      </p:sp>
      <p:sp>
        <p:nvSpPr>
          <p:cNvPr id="14" name="副标题 1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91588"/>
          </a:xfrm>
        </p:spPr>
        <p:txBody>
          <a:bodyPr/>
          <a:lstStyle/>
          <a:p>
            <a:r>
              <a:rPr lang="zh-CN" altLang="en-US" dirty="0" smtClean="0"/>
              <a:t>背景样式可以控制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元素的背景颜色、背景图像等</a:t>
            </a:r>
            <a:endParaRPr lang="en-US" altLang="zh-CN" dirty="0" smtClean="0"/>
          </a:p>
          <a:p>
            <a:r>
              <a:rPr lang="zh-CN" altLang="en-US" dirty="0" smtClean="0"/>
              <a:t>背景色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设置单一的颜色作为背景</a:t>
            </a:r>
            <a:endParaRPr lang="en-US" altLang="zh-CN" dirty="0" smtClean="0"/>
          </a:p>
          <a:p>
            <a:r>
              <a:rPr lang="zh-CN" altLang="en-US" dirty="0"/>
              <a:t>背景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以图片作为背景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可以设置图像的位置、平铺、尺寸等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4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背景色 </a:t>
            </a:r>
            <a:r>
              <a:rPr lang="en-US" altLang="zh-CN" dirty="0" smtClean="0"/>
              <a:t>background-color</a:t>
            </a:r>
            <a:endParaRPr lang="zh-CN" altLang="en-US" dirty="0"/>
          </a:p>
        </p:txBody>
      </p:sp>
      <p:sp>
        <p:nvSpPr>
          <p:cNvPr id="14" name="副标题 1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48499"/>
          </a:xfrm>
        </p:spPr>
        <p:txBody>
          <a:bodyPr/>
          <a:lstStyle/>
          <a:p>
            <a:r>
              <a:rPr lang="en-US" altLang="zh-CN" dirty="0" smtClean="0"/>
              <a:t>background-color </a:t>
            </a:r>
            <a:r>
              <a:rPr lang="zh-CN" altLang="zh-CN" dirty="0" smtClean="0"/>
              <a:t>属性用于为元素设置背景色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接受任何合法的颜色值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取值为 </a:t>
            </a:r>
            <a:r>
              <a:rPr lang="en-US" altLang="zh-CN" dirty="0" smtClean="0"/>
              <a:t>transparent</a:t>
            </a:r>
          </a:p>
          <a:p>
            <a:r>
              <a:rPr lang="zh-CN" altLang="zh-CN" dirty="0" smtClean="0"/>
              <a:t>为元素背景设置一种纯色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/>
              <a:t>填充元素的内容、内边距和边框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边框有透明</a:t>
            </a:r>
            <a:r>
              <a:rPr lang="zh-CN" altLang="en-US" dirty="0" smtClean="0"/>
              <a:t>部分，</a:t>
            </a:r>
            <a:r>
              <a:rPr lang="zh-CN" altLang="en-US" dirty="0"/>
              <a:t>会透过这些透明部分显示出背景色。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19416" y="4077072"/>
            <a:ext cx="39245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dashed black;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background-color:#ccc;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77072"/>
            <a:ext cx="36200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1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背景图片 </a:t>
            </a:r>
            <a:r>
              <a:rPr lang="en-US" altLang="zh-CN" smtClean="0"/>
              <a:t>background-image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mtClean="0"/>
              <a:t>默认值是</a:t>
            </a:r>
            <a:r>
              <a:rPr lang="en-US" altLang="zh-CN" smtClean="0"/>
              <a:t> none</a:t>
            </a:r>
            <a:r>
              <a:rPr lang="zh-CN" altLang="zh-CN" smtClean="0"/>
              <a:t>，表示背景上没有放置任何图像</a:t>
            </a:r>
            <a:endParaRPr lang="en-US" altLang="zh-CN" smtClean="0"/>
          </a:p>
          <a:p>
            <a:r>
              <a:rPr lang="zh-CN" altLang="zh-CN" smtClean="0"/>
              <a:t>如果需要设置一个背景图像，需要用起始字母</a:t>
            </a:r>
            <a:r>
              <a:rPr lang="en-US" altLang="zh-CN" smtClean="0"/>
              <a:t> url </a:t>
            </a:r>
            <a:r>
              <a:rPr lang="zh-CN" altLang="zh-CN" smtClean="0"/>
              <a:t>附带一个图像的</a:t>
            </a:r>
            <a:r>
              <a:rPr lang="en-US" altLang="zh-CN" smtClean="0"/>
              <a:t> URL </a:t>
            </a:r>
            <a:r>
              <a:rPr lang="zh-CN" altLang="zh-CN" smtClean="0"/>
              <a:t>值</a:t>
            </a:r>
            <a:endParaRPr lang="en-US" altLang="zh-CN" smtClean="0"/>
          </a:p>
          <a:p>
            <a:pPr lvl="1"/>
            <a:r>
              <a:rPr lang="zh-CN" altLang="zh-CN" smtClean="0"/>
              <a:t>可以是相对</a:t>
            </a:r>
            <a:r>
              <a:rPr lang="en-US" altLang="zh-CN" smtClean="0"/>
              <a:t> URL </a:t>
            </a:r>
            <a:r>
              <a:rPr lang="zh-CN" altLang="zh-CN" smtClean="0"/>
              <a:t>或者绝对</a:t>
            </a:r>
            <a:r>
              <a:rPr lang="en-US" altLang="zh-CN" smtClean="0"/>
              <a:t> URL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140968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background-image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("image/bg_01.gif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0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背景重复 </a:t>
            </a:r>
            <a:r>
              <a:rPr lang="en-US" altLang="zh-CN" dirty="0" smtClean="0"/>
              <a:t>background-repeat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51961"/>
          </a:xfrm>
        </p:spPr>
        <p:txBody>
          <a:bodyPr/>
          <a:lstStyle/>
          <a:p>
            <a:r>
              <a:rPr lang="zh-CN" altLang="zh-CN" dirty="0" smtClean="0"/>
              <a:t>默认情况下，背景图像在水平和垂直方向上重复出现</a:t>
            </a:r>
            <a:r>
              <a:rPr lang="zh-CN" altLang="en-US" dirty="0" smtClean="0"/>
              <a:t>（平铺）</a:t>
            </a:r>
            <a:r>
              <a:rPr lang="zh-CN" altLang="zh-CN" dirty="0" smtClean="0"/>
              <a:t>，创建一种称为“墙纸”的效果</a:t>
            </a:r>
            <a:endParaRPr lang="en-US" altLang="zh-CN" dirty="0" smtClean="0"/>
          </a:p>
          <a:p>
            <a:r>
              <a:rPr lang="zh-CN" altLang="zh-CN" dirty="0" smtClean="0"/>
              <a:t>可以使用</a:t>
            </a:r>
            <a:r>
              <a:rPr lang="en-US" altLang="zh-CN" dirty="0" smtClean="0"/>
              <a:t> background-repeat </a:t>
            </a:r>
            <a:r>
              <a:rPr lang="zh-CN" altLang="zh-CN" dirty="0" smtClean="0"/>
              <a:t>属性控制背景图像的平铺效果</a:t>
            </a:r>
            <a:endParaRPr lang="en-US" altLang="zh-CN" dirty="0" smtClean="0"/>
          </a:p>
          <a:p>
            <a:r>
              <a:rPr lang="en-US" altLang="zh-CN" dirty="0" smtClean="0"/>
              <a:t>background-repeat </a:t>
            </a:r>
            <a:r>
              <a:rPr lang="zh-CN" altLang="en-US" dirty="0" smtClean="0"/>
              <a:t>可取值为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</a:t>
            </a:r>
            <a:r>
              <a:rPr lang="zh-CN" altLang="zh-CN" dirty="0"/>
              <a:t>垂直方向和水平方向重复，</a:t>
            </a:r>
            <a:r>
              <a:rPr lang="zh-CN" altLang="zh-CN" dirty="0" smtClean="0"/>
              <a:t>为</a:t>
            </a:r>
            <a:r>
              <a:rPr lang="zh-CN" altLang="en-US" dirty="0" smtClean="0"/>
              <a:t>默认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repeat-x</a:t>
            </a:r>
            <a:r>
              <a:rPr lang="zh-CN" altLang="en-US" dirty="0" smtClean="0"/>
              <a:t>：</a:t>
            </a:r>
            <a:r>
              <a:rPr lang="zh-CN" altLang="zh-CN" dirty="0"/>
              <a:t>仅在水平方向重复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repeat-y</a:t>
            </a:r>
            <a:r>
              <a:rPr lang="zh-CN" altLang="en-US" dirty="0" smtClean="0"/>
              <a:t>：</a:t>
            </a:r>
            <a:r>
              <a:rPr lang="zh-CN" altLang="zh-CN" dirty="0"/>
              <a:t>仅在垂直方向重复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no-repeat</a:t>
            </a:r>
            <a:r>
              <a:rPr lang="zh-CN" altLang="en-US" dirty="0" smtClean="0"/>
              <a:t>：</a:t>
            </a:r>
            <a:r>
              <a:rPr lang="zh-CN" altLang="zh-CN" dirty="0"/>
              <a:t>仅显示一次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9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200800" cy="713088"/>
          </a:xfrm>
        </p:spPr>
        <p:txBody>
          <a:bodyPr/>
          <a:lstStyle/>
          <a:p>
            <a:r>
              <a:rPr lang="zh-CN" altLang="en-US" dirty="0" smtClean="0"/>
              <a:t>背景重复 </a:t>
            </a:r>
            <a:r>
              <a:rPr lang="en-US" altLang="zh-CN" dirty="0" smtClean="0"/>
              <a:t>background-repeat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 descr="E:\教材编写\备份\all\例子\m11\image\bg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98" y="2471706"/>
            <a:ext cx="952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1700808"/>
            <a:ext cx="53285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#bar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height : 76px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width : 200px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background-image : </a:t>
            </a:r>
            <a:r>
              <a:rPr lang="en-US" altLang="zh-CN" sz="22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(bg.jpg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background-repeat : repeat-x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5086345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id="bar"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5784183" y="2931914"/>
            <a:ext cx="720080" cy="3585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4712" y="4547641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1187460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47641"/>
            <a:ext cx="251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5711457" y="5749225"/>
            <a:ext cx="2877872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创建渐变色的背景效果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2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背景图片尺寸 </a:t>
            </a:r>
            <a:r>
              <a:rPr lang="en-US" altLang="zh-CN" dirty="0" smtClean="0"/>
              <a:t>background-size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43965"/>
          </a:xfrm>
        </p:spPr>
        <p:txBody>
          <a:bodyPr/>
          <a:lstStyle/>
          <a:p>
            <a:r>
              <a:rPr lang="zh-CN" altLang="en-US" dirty="0"/>
              <a:t>规定背景图像的</a:t>
            </a:r>
            <a:r>
              <a:rPr lang="zh-CN" altLang="en-US" dirty="0" smtClean="0"/>
              <a:t>尺寸，可取值为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value1 value2</a:t>
            </a:r>
            <a:r>
              <a:rPr lang="zh-CN" altLang="en-US" dirty="0" smtClean="0"/>
              <a:t>：宽度，高度</a:t>
            </a:r>
            <a:endParaRPr lang="en-US" altLang="zh-CN" dirty="0" smtClean="0"/>
          </a:p>
          <a:p>
            <a:pPr lvl="1"/>
            <a:r>
              <a:rPr lang="en-US" altLang="zh-CN" dirty="0"/>
              <a:t>value1</a:t>
            </a:r>
            <a:r>
              <a:rPr lang="en-US" altLang="zh-CN" dirty="0" smtClean="0"/>
              <a:t>% value2% </a:t>
            </a:r>
            <a:r>
              <a:rPr lang="zh-CN" altLang="en-US" dirty="0" smtClean="0"/>
              <a:t>：百分比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cover</a:t>
            </a:r>
            <a:r>
              <a:rPr lang="zh-CN" altLang="en-US" dirty="0" smtClean="0"/>
              <a:t>：把</a:t>
            </a:r>
            <a:r>
              <a:rPr lang="zh-CN" altLang="en-US" dirty="0"/>
              <a:t>背景图像扩展至足够大，以使背景图像完全覆盖背景</a:t>
            </a:r>
            <a:r>
              <a:rPr lang="zh-CN" altLang="en-US" dirty="0" smtClean="0"/>
              <a:t>区域，图片的某些部分也许无法显示</a:t>
            </a:r>
            <a:endParaRPr lang="zh-CN" altLang="en-US" dirty="0"/>
          </a:p>
          <a:p>
            <a:pPr lvl="1"/>
            <a:r>
              <a:rPr lang="en-US" altLang="zh-CN" dirty="0" smtClean="0"/>
              <a:t>contain</a:t>
            </a:r>
            <a:r>
              <a:rPr lang="zh-CN" altLang="en-US" dirty="0" smtClean="0"/>
              <a:t>：把背景图像</a:t>
            </a:r>
            <a:r>
              <a:rPr lang="zh-CN" altLang="en-US" dirty="0"/>
              <a:t>扩展至最大尺寸，以使其宽度和高度完全适应内容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框模型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55679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736792"/>
            <a:ext cx="769349" cy="678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框模型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42088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414910"/>
            <a:ext cx="769349" cy="185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59956" y="1556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59956" y="24569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是外边距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59956" y="482119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什么是内边距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59956" y="531324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59956" y="580530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内边距的简洁写法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9956" y="294897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59956" y="344103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外边距的简洁写法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9956" y="39330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外边距合并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81109" y="4813952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cxnSp>
        <p:nvCxnSpPr>
          <p:cNvPr id="21" name="直接箭头连接符 20"/>
          <p:cNvCxnSpPr>
            <a:stCxn id="11" idx="3"/>
            <a:endCxn id="19" idx="1"/>
          </p:cNvCxnSpPr>
          <p:nvPr/>
        </p:nvCxnSpPr>
        <p:spPr>
          <a:xfrm>
            <a:off x="2411760" y="2414910"/>
            <a:ext cx="769349" cy="2579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920880" cy="713088"/>
          </a:xfrm>
        </p:spPr>
        <p:txBody>
          <a:bodyPr/>
          <a:lstStyle/>
          <a:p>
            <a:r>
              <a:rPr lang="zh-CN" altLang="en-US" dirty="0"/>
              <a:t>背景图片尺寸 </a:t>
            </a:r>
            <a:r>
              <a:rPr lang="en-US" altLang="zh-CN" dirty="0"/>
              <a:t>background-size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92329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width:300px;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height:200px;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background-image:url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(bg_flower.gif);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background-repeat:no-repeat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052736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0"/>
          <a:stretch/>
        </p:blipFill>
        <p:spPr bwMode="auto">
          <a:xfrm>
            <a:off x="6084168" y="3933056"/>
            <a:ext cx="1990725" cy="199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427984" y="4651624"/>
            <a:ext cx="1224136" cy="4335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17" y="1098391"/>
            <a:ext cx="2727879" cy="27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920880" cy="713088"/>
          </a:xfrm>
        </p:spPr>
        <p:txBody>
          <a:bodyPr/>
          <a:lstStyle/>
          <a:p>
            <a:r>
              <a:rPr lang="zh-CN" altLang="en-US" dirty="0"/>
              <a:t>背景图片尺寸 </a:t>
            </a:r>
            <a:r>
              <a:rPr lang="en-US" altLang="zh-CN" dirty="0"/>
              <a:t>background-size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0" b="33087"/>
          <a:stretch/>
        </p:blipFill>
        <p:spPr bwMode="auto">
          <a:xfrm>
            <a:off x="1115616" y="1082110"/>
            <a:ext cx="2736304" cy="274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15616" y="3969060"/>
            <a:ext cx="2700300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537118" y="3969060"/>
            <a:ext cx="2699173" cy="269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15616" y="3079036"/>
            <a:ext cx="2686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8547" y="3079036"/>
            <a:ext cx="2739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background-size: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70%;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67619" y="4146962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background-size: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cover;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07101" y="4146962"/>
            <a:ext cx="2662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background-size: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contain;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2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背景图片的固定 </a:t>
            </a:r>
            <a:r>
              <a:rPr lang="en-US" altLang="zh-CN" dirty="0" smtClean="0"/>
              <a:t>background-attachment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49260"/>
          </a:xfrm>
        </p:spPr>
        <p:txBody>
          <a:bodyPr/>
          <a:lstStyle/>
          <a:p>
            <a:r>
              <a:rPr lang="zh-CN" altLang="en-US" dirty="0" smtClean="0"/>
              <a:t>默认情况下，</a:t>
            </a:r>
            <a:r>
              <a:rPr lang="zh-CN" altLang="zh-CN" dirty="0" smtClean="0"/>
              <a:t>背景图像会随着页面的滚动而移动</a:t>
            </a:r>
            <a:endParaRPr lang="en-US" altLang="zh-CN" dirty="0" smtClean="0"/>
          </a:p>
          <a:p>
            <a:r>
              <a:rPr lang="zh-CN" altLang="en-US" dirty="0" smtClean="0"/>
              <a:t>可以通过 </a:t>
            </a:r>
            <a:r>
              <a:rPr lang="en-US" altLang="zh-CN" dirty="0" smtClean="0"/>
              <a:t>background-attachment 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来设置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默认值是</a:t>
            </a:r>
            <a:r>
              <a:rPr lang="en-US" altLang="zh-CN" dirty="0" smtClean="0"/>
              <a:t> scroll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默认情况下，背景会随文档滚动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可取值</a:t>
            </a:r>
            <a:r>
              <a:rPr lang="zh-CN" altLang="zh-CN" dirty="0" smtClean="0"/>
              <a:t>为</a:t>
            </a:r>
            <a:r>
              <a:rPr lang="en-US" altLang="zh-CN" dirty="0" smtClean="0"/>
              <a:t> fixed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背景图像固定，并不会随着页面的其余部分滚动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常用于实现称为水印的图像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9592" y="357301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 : 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("image/Tulips.jpg");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no-repeat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 : fixed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0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zh-CN" altLang="en-US" dirty="0"/>
              <a:t>定位 </a:t>
            </a:r>
            <a:r>
              <a:rPr lang="en-US" altLang="zh-CN" dirty="0"/>
              <a:t>background-position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en-US" altLang="zh-CN" dirty="0" smtClean="0"/>
              <a:t>background-position </a:t>
            </a:r>
            <a:r>
              <a:rPr lang="zh-CN" altLang="zh-CN" dirty="0"/>
              <a:t>属性改变图像在背景中的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该属性的取值为：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14696"/>
              </p:ext>
            </p:extLst>
          </p:nvPr>
        </p:nvGraphicFramePr>
        <p:xfrm>
          <a:off x="683568" y="2204864"/>
          <a:ext cx="7992888" cy="4514327"/>
        </p:xfrm>
        <a:graphic>
          <a:graphicData uri="http://schemas.openxmlformats.org/drawingml/2006/table">
            <a:tbl>
              <a:tblPr/>
              <a:tblGrid>
                <a:gridCol w="1728192"/>
                <a:gridCol w="6264696"/>
              </a:tblGrid>
              <a:tr h="6480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值</a:t>
                      </a:r>
                      <a:endParaRPr lang="zh-CN" altLang="zh-CN" sz="2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说明</a:t>
                      </a:r>
                      <a:endParaRPr lang="zh-CN" altLang="zh-CN" sz="2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x% y%</a:t>
                      </a:r>
                      <a:endParaRPr lang="zh-CN" altLang="zh-CN" sz="2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第一个值是水平位置，第二个值是垂直</a:t>
                      </a: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位置</a:t>
                      </a:r>
                      <a:endParaRPr lang="en-US" altLang="zh-CN" sz="20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表示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沿着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轴（水平）和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轴（垂直）的</a:t>
                      </a: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百分比</a:t>
                      </a:r>
                      <a:endParaRPr lang="en-US" altLang="zh-CN" sz="20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左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上角是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0% 0%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，右下角是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100% 100%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x y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第一个值是水平位置，第二个值是垂直</a:t>
                      </a: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位置</a:t>
                      </a:r>
                      <a:endParaRPr lang="en-US" altLang="zh-CN" sz="20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表示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沿着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轴（水平）和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轴（垂直）的绝对</a:t>
                      </a: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长度</a:t>
                      </a:r>
                      <a:endParaRPr lang="en-US" altLang="zh-CN" sz="20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左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上角是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0 0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left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在页面或者包含元素的左边显示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center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在页面或者包含元素的中间显示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right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在页面或者包含元素的右边显示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top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在页面或者包含元素的顶部显示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9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bottom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在页面或者包含元素的底部显示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920880" cy="713088"/>
          </a:xfrm>
        </p:spPr>
        <p:txBody>
          <a:bodyPr/>
          <a:lstStyle/>
          <a:p>
            <a:r>
              <a:rPr lang="zh-CN" altLang="en-US" dirty="0"/>
              <a:t>背景定位 </a:t>
            </a:r>
            <a:r>
              <a:rPr lang="en-US" altLang="zh-CN" dirty="0" smtClean="0"/>
              <a:t>background-position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92329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 </a:t>
            </a:r>
            <a:endParaRPr lang="en-US" altLang="zh-CN" sz="2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 :  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("image/bg_02.jpg");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 : center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no-repeat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: 200px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: 1px 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gray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4870321"/>
            <a:ext cx="54537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是一个具有背景图像的段落</a:t>
            </a:r>
            <a:r>
              <a:rPr lang="zh-CN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4412917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1052736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4455" y="2933347"/>
            <a:ext cx="3664049" cy="388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7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背景属性 </a:t>
            </a:r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49901"/>
          </a:xfrm>
        </p:spPr>
        <p:txBody>
          <a:bodyPr/>
          <a:lstStyle/>
          <a:p>
            <a:r>
              <a:rPr lang="en-US" altLang="zh-CN" dirty="0" smtClean="0"/>
              <a:t>background </a:t>
            </a:r>
            <a:r>
              <a:rPr lang="zh-CN" altLang="en-US" dirty="0"/>
              <a:t>属性在一个声明中设置所有的背景属性</a:t>
            </a:r>
            <a:endParaRPr lang="en-US" altLang="zh-CN" dirty="0"/>
          </a:p>
          <a:p>
            <a:r>
              <a:rPr lang="zh-CN" altLang="en-US" dirty="0"/>
              <a:t>语法结构是：</a:t>
            </a:r>
            <a:endParaRPr lang="en-US" altLang="zh-CN" dirty="0"/>
          </a:p>
          <a:p>
            <a:pPr lvl="1"/>
            <a:r>
              <a:rPr lang="en-US" altLang="zh-CN" dirty="0"/>
              <a:t>background : color 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图像</a:t>
            </a:r>
            <a:r>
              <a:rPr lang="en-US" altLang="zh-CN" dirty="0"/>
              <a:t>URL) repeat attachment position </a:t>
            </a:r>
            <a:r>
              <a:rPr lang="en-US" altLang="zh-CN" dirty="0" smtClean="0"/>
              <a:t>;</a:t>
            </a:r>
          </a:p>
          <a:p>
            <a:r>
              <a:rPr lang="zh-CN" altLang="zh-CN" dirty="0"/>
              <a:t>如果不设置其中的某个值，将使用默认值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605281"/>
            <a:ext cx="7238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 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background:#9dcdfe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("image/Tulips.jpg") no-repeat fixed left top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3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7384904" cy="1047757"/>
          </a:xfrm>
        </p:spPr>
        <p:txBody>
          <a:bodyPr/>
          <a:lstStyle/>
          <a:p>
            <a:r>
              <a:rPr lang="zh-CN" altLang="en-US" dirty="0"/>
              <a:t>背景属性的应用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pPr lvl="1"/>
            <a:r>
              <a:rPr lang="zh-CN" altLang="en-US" dirty="0" smtClean="0"/>
              <a:t>使用背景属性为页面元素定义样式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3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132856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55212" y="184482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024824"/>
            <a:ext cx="743452" cy="390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渐变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4860032" y="18448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什么是渐变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60032" y="33043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60032" y="233134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渐变语法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60032" y="28178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0032" y="42774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60032" y="37909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3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渐变属性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什么是渐变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68806"/>
          </a:xfrm>
        </p:spPr>
        <p:txBody>
          <a:bodyPr/>
          <a:lstStyle/>
          <a:p>
            <a:r>
              <a:rPr lang="zh-CN" altLang="en-US" dirty="0" smtClean="0"/>
              <a:t>渐变指，两种或者多种颜色之间的平滑过渡</a:t>
            </a:r>
            <a:endParaRPr lang="en-US" altLang="zh-CN" dirty="0"/>
          </a:p>
          <a:p>
            <a:r>
              <a:rPr lang="zh-CN" altLang="en-US" dirty="0" smtClean="0"/>
              <a:t>可以指定多个中间颜色值（色标）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每个色标包含一种颜色和一个位置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从每个色标的颜色淡出到下一个，以创建平滑的渐变</a:t>
            </a:r>
            <a:endParaRPr lang="en-US" altLang="zh-CN" dirty="0" smtClean="0"/>
          </a:p>
          <a:p>
            <a:r>
              <a:rPr lang="zh-CN" altLang="en-US" dirty="0" smtClean="0"/>
              <a:t>渐变可以用在任何使用背景图片的地方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线性渐变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径向渐变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重复渐变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5" b="33297"/>
          <a:stretch/>
        </p:blipFill>
        <p:spPr bwMode="auto">
          <a:xfrm>
            <a:off x="3203847" y="5204964"/>
            <a:ext cx="1343025" cy="109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8"/>
          <a:stretch/>
        </p:blipFill>
        <p:spPr bwMode="auto">
          <a:xfrm>
            <a:off x="3203848" y="3598731"/>
            <a:ext cx="1343025" cy="103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437112"/>
            <a:ext cx="1704751" cy="13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7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渐变语法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4849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background</a:t>
            </a:r>
            <a:r>
              <a:rPr lang="zh-CN" altLang="en-US" dirty="0"/>
              <a:t>－</a:t>
            </a:r>
            <a:r>
              <a:rPr lang="en-US" altLang="zh-CN" dirty="0"/>
              <a:t>image </a:t>
            </a:r>
            <a:r>
              <a:rPr lang="zh-CN" altLang="en-US" dirty="0"/>
              <a:t>属性进行设置</a:t>
            </a:r>
            <a:endParaRPr lang="en-US" altLang="zh-CN" dirty="0"/>
          </a:p>
          <a:p>
            <a:r>
              <a:rPr lang="zh-CN" altLang="en-US" dirty="0" smtClean="0"/>
              <a:t>可以取值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linear-gradient </a:t>
            </a:r>
            <a:r>
              <a:rPr lang="zh-CN" altLang="en-US" dirty="0" smtClean="0"/>
              <a:t>：线性渐变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radial-gradient </a:t>
            </a:r>
            <a:r>
              <a:rPr lang="zh-CN" altLang="en-US" dirty="0" smtClean="0"/>
              <a:t>：径向渐变</a:t>
            </a:r>
            <a:endParaRPr lang="en-US" altLang="zh-CN" dirty="0"/>
          </a:p>
          <a:p>
            <a:pPr lvl="1"/>
            <a:r>
              <a:rPr lang="en-US" altLang="zh-CN" dirty="0" smtClean="0"/>
              <a:t>repeating-linear-gradient </a:t>
            </a:r>
            <a:r>
              <a:rPr lang="zh-CN" altLang="en-US" dirty="0" smtClean="0"/>
              <a:t>：重复线性渐变</a:t>
            </a:r>
            <a:endParaRPr lang="en-US" altLang="zh-CN" dirty="0"/>
          </a:p>
          <a:p>
            <a:pPr lvl="1"/>
            <a:r>
              <a:rPr lang="en-US" altLang="zh-CN" dirty="0" smtClean="0"/>
              <a:t>repeating-radial-gradient </a:t>
            </a:r>
            <a:r>
              <a:rPr lang="zh-CN" altLang="en-US" dirty="0" smtClean="0"/>
              <a:t>：重复径向渐变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71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74111"/>
          </a:xfrm>
        </p:spPr>
        <p:txBody>
          <a:bodyPr/>
          <a:lstStyle/>
          <a:p>
            <a:r>
              <a:rPr lang="en-US" altLang="zh-CN" dirty="0" smtClean="0"/>
              <a:t>linear-gradient( angle, color-point1, color-point2,…)</a:t>
            </a:r>
          </a:p>
          <a:p>
            <a:pPr lvl="1"/>
            <a:r>
              <a:rPr lang="en-US" altLang="zh-CN" dirty="0" smtClean="0"/>
              <a:t>angle</a:t>
            </a:r>
            <a:r>
              <a:rPr lang="zh-CN" altLang="en-US" dirty="0" smtClean="0"/>
              <a:t>：为第一个参数，指定渐变的方向，可以是角度值，也可以是关键词，如 </a:t>
            </a:r>
            <a:r>
              <a:rPr lang="en-US" altLang="zh-CN" dirty="0" smtClean="0"/>
              <a:t>to top</a:t>
            </a:r>
            <a:r>
              <a:rPr lang="zh-CN" altLang="en-US" dirty="0" smtClean="0"/>
              <a:t>（对应 </a:t>
            </a:r>
            <a:r>
              <a:rPr lang="en-US" altLang="zh-CN" dirty="0" smtClean="0"/>
              <a:t>0deg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to right</a:t>
            </a:r>
            <a:r>
              <a:rPr lang="zh-CN" altLang="en-US" dirty="0" smtClean="0"/>
              <a:t>（对应 </a:t>
            </a:r>
            <a:r>
              <a:rPr lang="en-US" altLang="zh-CN" dirty="0" smtClean="0"/>
              <a:t>90deg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to bottom</a:t>
            </a:r>
            <a:r>
              <a:rPr lang="zh-CN" altLang="en-US" dirty="0" smtClean="0"/>
              <a:t>（对应 </a:t>
            </a:r>
            <a:r>
              <a:rPr lang="en-US" altLang="zh-CN" dirty="0" smtClean="0"/>
              <a:t>180deg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to left</a:t>
            </a:r>
            <a:r>
              <a:rPr lang="zh-CN" altLang="en-US" dirty="0" smtClean="0"/>
              <a:t>（对应 </a:t>
            </a:r>
            <a:r>
              <a:rPr lang="en-US" altLang="zh-CN" dirty="0" smtClean="0"/>
              <a:t>270deg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color</a:t>
            </a:r>
            <a:r>
              <a:rPr lang="zh-CN" altLang="en-US" dirty="0" smtClean="0"/>
              <a:t>－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：表示颜色的起始点、中间点或者结束点，取值为颜色和位置的组合，如 </a:t>
            </a:r>
            <a:r>
              <a:rPr lang="en-US" altLang="zh-CN" dirty="0" smtClean="0"/>
              <a:t>red 0%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green  50</a:t>
            </a:r>
            <a:r>
              <a:rPr lang="zh-CN" altLang="en-US" dirty="0" smtClean="0"/>
              <a:t>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81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56792"/>
            <a:ext cx="8939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width:400px;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 {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background-image : linear-gradient(to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bottom,red,#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 {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background-image : linear-gradient(90deg,red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0,#ccc 30%,#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100%);}</a:t>
            </a:r>
          </a:p>
          <a:p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292079" y="3371805"/>
            <a:ext cx="1190261" cy="6207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568" y="1196752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660232" y="2925789"/>
            <a:ext cx="1314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345782" y="5547707"/>
            <a:ext cx="1314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4355976" y="5547706"/>
            <a:ext cx="936103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径向渐变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145476"/>
          </a:xfrm>
        </p:spPr>
        <p:txBody>
          <a:bodyPr/>
          <a:lstStyle/>
          <a:p>
            <a:r>
              <a:rPr lang="en-US" altLang="zh-CN" dirty="0"/>
              <a:t>radial</a:t>
            </a:r>
            <a:r>
              <a:rPr lang="en-US" altLang="zh-CN" dirty="0" smtClean="0"/>
              <a:t>-gradient( [size at position], color-point1, color-point2,…)</a:t>
            </a:r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：为第一个参数，指定</a:t>
            </a:r>
            <a:r>
              <a:rPr lang="zh-CN" altLang="en-US" dirty="0"/>
              <a:t>渐变的圆心位置</a:t>
            </a:r>
            <a:r>
              <a:rPr lang="zh-CN" altLang="en-US" dirty="0" smtClean="0"/>
              <a:t>，默认值为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；可以取值为 数值、百分比，或者关键字；此参数可以省略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color</a:t>
            </a:r>
            <a:r>
              <a:rPr lang="zh-CN" altLang="en-US" dirty="0" smtClean="0"/>
              <a:t>－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：表示颜色的起始点、中间点或者结束点，取值为颜色和位置的组合，如 </a:t>
            </a:r>
            <a:r>
              <a:rPr lang="en-US" altLang="zh-CN" dirty="0" smtClean="0"/>
              <a:t>red 0%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green  50</a:t>
            </a:r>
            <a:r>
              <a:rPr lang="zh-CN" altLang="en-US" dirty="0" smtClean="0"/>
              <a:t>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2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径向渐变（续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56792"/>
            <a:ext cx="89396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width:400px;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background-image:radial-gradient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red,blue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#d2{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background-image:radial-gradient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(200px at left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top,red,blue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292079" y="3371805"/>
            <a:ext cx="1190261" cy="6207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2" y="1190346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009356" y="5796023"/>
            <a:ext cx="936103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588224" y="2610634"/>
            <a:ext cx="13525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84168" y="5661248"/>
            <a:ext cx="13525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重复渐变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 smtClean="0"/>
              <a:t>重复线性渐变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repeating-linear-gradient</a:t>
            </a:r>
            <a:r>
              <a:rPr lang="en-US" altLang="zh-CN" dirty="0"/>
              <a:t>( angle, color-point1, color-point2</a:t>
            </a:r>
            <a:r>
              <a:rPr lang="en-US" altLang="zh-CN" dirty="0" smtClean="0"/>
              <a:t>,…)</a:t>
            </a:r>
          </a:p>
        </p:txBody>
      </p:sp>
      <p:sp>
        <p:nvSpPr>
          <p:cNvPr id="4" name="矩形 3"/>
          <p:cNvSpPr/>
          <p:nvPr/>
        </p:nvSpPr>
        <p:spPr>
          <a:xfrm>
            <a:off x="822275" y="3046308"/>
            <a:ext cx="79981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width:400px;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background-image:repeating-linear-gradient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 top,#fff,#f9f9f9 10px,#ccc 50px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923928" y="3490100"/>
            <a:ext cx="1190261" cy="6207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23" y="2079608"/>
            <a:ext cx="3563003" cy="271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8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重复渐变（续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 smtClean="0"/>
              <a:t>重复径向渐变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repeating-radial-gradient( [size at position], color-point1, color-point2,…)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3406348"/>
            <a:ext cx="8939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width:400px;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height:300px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background-image:repeating-radial-gradient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(50px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center,red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0px,green 20px,orange 50px);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275856" y="3933056"/>
            <a:ext cx="936103" cy="38269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297370"/>
            <a:ext cx="3672409" cy="278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2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浏览器兼容性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r>
              <a:rPr lang="zh-CN" altLang="en-US" dirty="0" smtClean="0"/>
              <a:t>目前，各浏览器的新版本均支持渐变属性</a:t>
            </a:r>
            <a:endParaRPr lang="zh-CN" altLang="en-US" dirty="0"/>
          </a:p>
          <a:p>
            <a:r>
              <a:rPr lang="zh-CN" altLang="en-US" dirty="0" smtClean="0"/>
              <a:t>对于不支持的版本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Firefox </a:t>
            </a:r>
            <a:r>
              <a:rPr lang="zh-CN" altLang="en-US" dirty="0"/>
              <a:t>需要前缀 </a:t>
            </a:r>
            <a:r>
              <a:rPr lang="en-US" altLang="zh-CN" dirty="0"/>
              <a:t>-</a:t>
            </a:r>
            <a:r>
              <a:rPr lang="en-US" altLang="zh-CN" dirty="0" err="1"/>
              <a:t>moz</a:t>
            </a:r>
            <a:r>
              <a:rPr lang="en-US" altLang="zh-CN" dirty="0"/>
              <a:t>-</a:t>
            </a:r>
            <a:endParaRPr lang="zh-CN" altLang="en-US" dirty="0"/>
          </a:p>
          <a:p>
            <a:pPr lvl="1"/>
            <a:r>
              <a:rPr lang="en-US" altLang="zh-CN" dirty="0"/>
              <a:t>Chrome </a:t>
            </a:r>
            <a:r>
              <a:rPr lang="zh-CN" altLang="en-US" dirty="0"/>
              <a:t>和 </a:t>
            </a:r>
            <a:r>
              <a:rPr lang="en-US" altLang="zh-CN" dirty="0"/>
              <a:t>Safari </a:t>
            </a:r>
            <a:r>
              <a:rPr lang="zh-CN" altLang="en-US" dirty="0"/>
              <a:t>需要前缀 </a:t>
            </a:r>
            <a:r>
              <a:rPr lang="en-US" altLang="zh-CN" dirty="0"/>
              <a:t>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</a:t>
            </a:r>
          </a:p>
          <a:p>
            <a:pPr lvl="1"/>
            <a:r>
              <a:rPr lang="en-US" altLang="zh-CN" dirty="0" smtClean="0"/>
              <a:t>Opera </a:t>
            </a:r>
            <a:r>
              <a:rPr lang="zh-CN" altLang="en-US" dirty="0" smtClean="0"/>
              <a:t>需要前缀 </a:t>
            </a:r>
            <a:r>
              <a:rPr lang="en-US" altLang="zh-CN" dirty="0" smtClean="0"/>
              <a:t>-o-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1072" y="3501008"/>
            <a:ext cx="78853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#d1  { 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background-image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linear-gradient(to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bottom,red,#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background-image : 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moz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bottom,red,#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background-image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bottom,red,#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background-image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-o-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linear-gradient(to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bottom,red,#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7528920" cy="1047757"/>
          </a:xfrm>
        </p:spPr>
        <p:txBody>
          <a:bodyPr/>
          <a:lstStyle/>
          <a:p>
            <a:r>
              <a:rPr lang="zh-CN" altLang="en-US" dirty="0" smtClean="0"/>
              <a:t>渐变属性的应用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使用渐变属性为页面元素定义样式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5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8273"/>
          </a:xfrm>
        </p:spPr>
        <p:txBody>
          <a:bodyPr/>
          <a:lstStyle/>
          <a:p>
            <a:r>
              <a:rPr lang="zh-CN" altLang="en-US" dirty="0" smtClean="0"/>
              <a:t>框模型（</a:t>
            </a:r>
            <a:r>
              <a:rPr lang="en-US" altLang="zh-CN" dirty="0" smtClean="0"/>
              <a:t>Box Model</a:t>
            </a:r>
            <a:r>
              <a:rPr lang="zh-CN" altLang="en-US" dirty="0" smtClean="0"/>
              <a:t>）定义了元素框处理元素内容、内边距、边框和外边距的方式</a:t>
            </a:r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7" y="2060848"/>
            <a:ext cx="5697491" cy="45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en-US" altLang="zh-CN" dirty="0" smtClean="0"/>
              <a:t>width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指内容区域的宽度和高度</a:t>
            </a:r>
            <a:endParaRPr lang="en-US" altLang="zh-CN" dirty="0" smtClean="0"/>
          </a:p>
          <a:p>
            <a:r>
              <a:rPr lang="zh-CN" altLang="en-US" dirty="0" smtClean="0"/>
              <a:t>增加内边距、边框和外边距不会影响内容区域的尺寸，但是会增加元素框的总尺寸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780928"/>
            <a:ext cx="353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width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70px;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margin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10px; 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5px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CSS 框模型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5077"/>
            <a:ext cx="4464496" cy="41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39552" y="5229200"/>
            <a:ext cx="3888432" cy="1228204"/>
          </a:xfrm>
          <a:prstGeom prst="roundRect">
            <a:avLst>
              <a:gd name="adj" fmla="val 4430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对象实际宽度 </a:t>
            </a:r>
            <a:r>
              <a:rPr lang="en-US" altLang="zh-CN" dirty="0"/>
              <a:t>= </a:t>
            </a:r>
            <a:r>
              <a:rPr lang="zh-CN" altLang="en-US" dirty="0"/>
              <a:t>左侧外边距 </a:t>
            </a:r>
            <a:r>
              <a:rPr lang="en-US" altLang="zh-CN" dirty="0"/>
              <a:t>+ </a:t>
            </a:r>
          </a:p>
          <a:p>
            <a:r>
              <a:rPr lang="zh-CN" altLang="en-US" dirty="0"/>
              <a:t>左侧边框 </a:t>
            </a:r>
            <a:r>
              <a:rPr lang="en-US" altLang="zh-CN" dirty="0"/>
              <a:t>+ </a:t>
            </a:r>
            <a:r>
              <a:rPr lang="zh-CN" altLang="en-US" dirty="0"/>
              <a:t>左侧内边距 </a:t>
            </a:r>
            <a:r>
              <a:rPr lang="en-US" altLang="zh-CN" dirty="0"/>
              <a:t>+ </a:t>
            </a:r>
            <a:r>
              <a:rPr lang="zh-CN" altLang="en-US" dirty="0"/>
              <a:t>宽度 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右侧内边距 </a:t>
            </a:r>
            <a:r>
              <a:rPr lang="en-US" altLang="zh-CN" dirty="0"/>
              <a:t>+ </a:t>
            </a:r>
            <a:r>
              <a:rPr lang="zh-CN" altLang="en-US" dirty="0"/>
              <a:t>右侧边框 </a:t>
            </a:r>
            <a:r>
              <a:rPr lang="en-US" altLang="zh-CN" dirty="0"/>
              <a:t>+ </a:t>
            </a:r>
          </a:p>
          <a:p>
            <a:r>
              <a:rPr lang="zh-CN" altLang="en-US" dirty="0"/>
              <a:t>右侧外边距</a:t>
            </a:r>
          </a:p>
        </p:txBody>
      </p:sp>
    </p:spTree>
    <p:extLst>
      <p:ext uri="{BB962C8B-B14F-4D97-AF65-F5344CB8AC3E}">
        <p14:creationId xmlns:p14="http://schemas.microsoft.com/office/powerpoint/2010/main" val="530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92153" y="1214997"/>
            <a:ext cx="4032448" cy="2886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div.box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height:100px;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padding:20px; 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margin:40px;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black;    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2152" y="4534864"/>
            <a:ext cx="5756311" cy="190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class="box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This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content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This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sz="2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content.This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content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74712" y="4547641"/>
            <a:ext cx="2174761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27584" y="1187460"/>
            <a:ext cx="1656184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样式表中：</a:t>
            </a:r>
          </a:p>
        </p:txBody>
      </p:sp>
    </p:spTree>
    <p:extLst>
      <p:ext uri="{BB962C8B-B14F-4D97-AF65-F5344CB8AC3E}">
        <p14:creationId xmlns:p14="http://schemas.microsoft.com/office/powerpoint/2010/main" val="16037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056784" cy="5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267744" y="5301208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200 X 100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8" y="3284984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200 X 100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外边距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2235</Words>
  <Application>Microsoft Office PowerPoint</Application>
  <PresentationFormat>全屏显示(4:3)</PresentationFormat>
  <Paragraphs>491</Paragraphs>
  <Slides>49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网页编程基础 CSS3基础</vt:lpstr>
      <vt:lpstr>PowerPoint 演示文稿</vt:lpstr>
      <vt:lpstr>PowerPoint 演示文稿</vt:lpstr>
      <vt:lpstr>框模型</vt:lpstr>
      <vt:lpstr>框模型</vt:lpstr>
      <vt:lpstr>框模型（续1）</vt:lpstr>
      <vt:lpstr>框模型（续2）</vt:lpstr>
      <vt:lpstr>框模型（续3）</vt:lpstr>
      <vt:lpstr>外边距</vt:lpstr>
      <vt:lpstr>什么是外边距</vt:lpstr>
      <vt:lpstr>外边距 margin</vt:lpstr>
      <vt:lpstr>外边距 margin（续1）</vt:lpstr>
      <vt:lpstr>外边距 margin（续2）</vt:lpstr>
      <vt:lpstr>外边距的简洁写法</vt:lpstr>
      <vt:lpstr>外边距合并</vt:lpstr>
      <vt:lpstr>内边距</vt:lpstr>
      <vt:lpstr>什么是内边距</vt:lpstr>
      <vt:lpstr>内边距 padding</vt:lpstr>
      <vt:lpstr>内边距的简洁写法</vt:lpstr>
      <vt:lpstr>边距属性的应用</vt:lpstr>
      <vt:lpstr>PowerPoint 演示文稿</vt:lpstr>
      <vt:lpstr>背景概述</vt:lpstr>
      <vt:lpstr>背景属性的作用</vt:lpstr>
      <vt:lpstr>背景属性</vt:lpstr>
      <vt:lpstr>背景色 background-color</vt:lpstr>
      <vt:lpstr>背景图片 background-image</vt:lpstr>
      <vt:lpstr>背景重复 background-repeat</vt:lpstr>
      <vt:lpstr>背景重复 background-repeat（续1）</vt:lpstr>
      <vt:lpstr>背景图片尺寸 background-size</vt:lpstr>
      <vt:lpstr>背景图片尺寸 background-size（续1）</vt:lpstr>
      <vt:lpstr>背景图片尺寸 background-size（续2）</vt:lpstr>
      <vt:lpstr>背景图片的固定 background-attachment</vt:lpstr>
      <vt:lpstr>背景定位 background-position</vt:lpstr>
      <vt:lpstr>背景定位 background-position（续1）</vt:lpstr>
      <vt:lpstr>背景属性 background</vt:lpstr>
      <vt:lpstr>背景属性的应用</vt:lpstr>
      <vt:lpstr>PowerPoint 演示文稿</vt:lpstr>
      <vt:lpstr>渐变属性</vt:lpstr>
      <vt:lpstr>什么是渐变</vt:lpstr>
      <vt:lpstr>渐变语法</vt:lpstr>
      <vt:lpstr>线性渐变</vt:lpstr>
      <vt:lpstr>线性渐变（续1）</vt:lpstr>
      <vt:lpstr>径向渐变</vt:lpstr>
      <vt:lpstr>径向渐变（续1）</vt:lpstr>
      <vt:lpstr>重复渐变</vt:lpstr>
      <vt:lpstr>重复渐变（续1）</vt:lpstr>
      <vt:lpstr>浏览器兼容性</vt:lpstr>
      <vt:lpstr>渐变属性的应用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Merita</cp:lastModifiedBy>
  <cp:revision>2035</cp:revision>
  <dcterms:modified xsi:type="dcterms:W3CDTF">2016-07-12T07:44:21Z</dcterms:modified>
</cp:coreProperties>
</file>