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7"/>
  </p:notesMasterIdLst>
  <p:handoutMasterIdLst>
    <p:handoutMasterId r:id="rId58"/>
  </p:handoutMasterIdLst>
  <p:sldIdLst>
    <p:sldId id="256" r:id="rId2"/>
    <p:sldId id="713" r:id="rId3"/>
    <p:sldId id="641" r:id="rId4"/>
    <p:sldId id="642" r:id="rId5"/>
    <p:sldId id="648" r:id="rId6"/>
    <p:sldId id="652" r:id="rId7"/>
    <p:sldId id="679" r:id="rId8"/>
    <p:sldId id="650" r:id="rId9"/>
    <p:sldId id="683" r:id="rId10"/>
    <p:sldId id="686" r:id="rId11"/>
    <p:sldId id="684" r:id="rId12"/>
    <p:sldId id="687" r:id="rId13"/>
    <p:sldId id="689" r:id="rId14"/>
    <p:sldId id="685" r:id="rId15"/>
    <p:sldId id="690" r:id="rId16"/>
    <p:sldId id="691" r:id="rId17"/>
    <p:sldId id="654" r:id="rId18"/>
    <p:sldId id="678" r:id="rId19"/>
    <p:sldId id="655" r:id="rId20"/>
    <p:sldId id="692" r:id="rId21"/>
    <p:sldId id="661" r:id="rId22"/>
    <p:sldId id="663" r:id="rId23"/>
    <p:sldId id="664" r:id="rId24"/>
    <p:sldId id="665" r:id="rId25"/>
    <p:sldId id="666" r:id="rId26"/>
    <p:sldId id="667" r:id="rId27"/>
    <p:sldId id="668" r:id="rId28"/>
    <p:sldId id="693" r:id="rId29"/>
    <p:sldId id="669" r:id="rId30"/>
    <p:sldId id="670" r:id="rId31"/>
    <p:sldId id="677" r:id="rId32"/>
    <p:sldId id="671" r:id="rId33"/>
    <p:sldId id="672" r:id="rId34"/>
    <p:sldId id="673" r:id="rId35"/>
    <p:sldId id="674" r:id="rId36"/>
    <p:sldId id="695" r:id="rId37"/>
    <p:sldId id="675" r:id="rId38"/>
    <p:sldId id="676" r:id="rId39"/>
    <p:sldId id="696" r:id="rId40"/>
    <p:sldId id="697" r:id="rId41"/>
    <p:sldId id="699" r:id="rId42"/>
    <p:sldId id="700" r:id="rId43"/>
    <p:sldId id="701" r:id="rId44"/>
    <p:sldId id="702" r:id="rId45"/>
    <p:sldId id="703" r:id="rId46"/>
    <p:sldId id="704" r:id="rId47"/>
    <p:sldId id="705" r:id="rId48"/>
    <p:sldId id="706" r:id="rId49"/>
    <p:sldId id="707" r:id="rId50"/>
    <p:sldId id="708" r:id="rId51"/>
    <p:sldId id="709" r:id="rId52"/>
    <p:sldId id="710" r:id="rId53"/>
    <p:sldId id="711" r:id="rId54"/>
    <p:sldId id="712" r:id="rId55"/>
    <p:sldId id="475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1529" autoAdjust="0"/>
  </p:normalViewPr>
  <p:slideViewPr>
    <p:cSldViewPr>
      <p:cViewPr>
        <p:scale>
          <a:sx n="66" d="100"/>
          <a:sy n="66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Web </a:t>
            </a:r>
            <a:r>
              <a:rPr lang="zh-CN" altLang="en-US" sz="1200" b="1" dirty="0" smtClean="0"/>
              <a:t>基础知识</a:t>
            </a:r>
            <a:endParaRPr lang="zh-CN" altLang="en-US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2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的相关技术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8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的相关技术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7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服务器端技术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20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客户端技术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89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HTML </a:t>
            </a:r>
            <a:r>
              <a:rPr lang="zh-CN" altLang="en-US" sz="1200" b="1" dirty="0" smtClean="0"/>
              <a:t>快速入门</a:t>
            </a:r>
            <a:endParaRPr lang="zh-CN" altLang="en-US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HTML </a:t>
            </a:r>
            <a:r>
              <a:rPr lang="zh-CN" altLang="en-US" sz="1200" b="1" dirty="0" smtClean="0"/>
              <a:t>快速入门</a:t>
            </a:r>
            <a:endParaRPr lang="zh-CN" altLang="en-US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8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超文本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29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 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84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45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标记语法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95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标记语法（续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标记语法（续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5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元素嵌套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属性和值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5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标准属性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81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Internet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37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文档结构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908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文档的结构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97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文档类型声明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28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&lt;html&gt;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7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&lt;head&gt;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7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文档头部内容－</a:t>
            </a:r>
            <a:r>
              <a:rPr lang="en-US" altLang="zh-CN" dirty="0" smtClean="0"/>
              <a:t>-&lt;title&gt;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20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文档头部内容 </a:t>
            </a:r>
            <a:r>
              <a:rPr lang="en-US" altLang="zh-CN" dirty="0" smtClean="0"/>
              <a:t>--&lt;meta&gt;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72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&lt;body&gt;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820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文本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373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文本标记概述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328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文本标记的作用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文本与特殊字符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698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使用文本标记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219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文本样式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65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标题元素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hn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652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段落元素 </a:t>
            </a:r>
            <a:r>
              <a:rPr lang="en-US" altLang="zh-CN" dirty="0" smtClean="0"/>
              <a:t>&lt;p&gt;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668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换行元素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436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分区元素 </a:t>
            </a:r>
            <a:r>
              <a:rPr lang="en-US" altLang="zh-CN" dirty="0" smtClean="0"/>
              <a:t>&lt;span&gt;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&lt;div&gt;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920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行内元素与块级元素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4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10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分隔线元素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438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预格式化 </a:t>
            </a:r>
            <a:r>
              <a:rPr lang="en-US" altLang="zh-CN" dirty="0" smtClean="0"/>
              <a:t>&lt;pre&gt;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438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的工作原理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8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的工作原理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37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的工作原理（续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29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580" y="227139"/>
            <a:ext cx="6104624" cy="681413"/>
          </a:xfrm>
        </p:spPr>
        <p:txBody>
          <a:bodyPr/>
          <a:lstStyle>
            <a:lvl1pPr algn="r">
              <a:defRPr sz="2800">
                <a:latin typeface="Consolas" pitchFamily="49" charset="0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936" indent="-450936">
              <a:spcBef>
                <a:spcPts val="592"/>
              </a:spcBef>
              <a:spcAft>
                <a:spcPts val="592"/>
              </a:spcAft>
              <a:buFont typeface="黑体" pitchFamily="49" charset="-122"/>
              <a:buChar char="&gt;"/>
              <a:defRPr sz="2400" b="0">
                <a:latin typeface="Consolas" pitchFamily="49" charset="0"/>
                <a:ea typeface="黑体" pitchFamily="49" charset="-122"/>
              </a:defRPr>
            </a:lvl1pPr>
            <a:lvl2pPr marL="679536" indent="-450936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200" b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黑体" pitchFamily="49" charset="-122"/>
              </a:defRPr>
            </a:lvl2pPr>
            <a:lvl3pPr>
              <a:buFont typeface="华文细黑" pitchFamily="2" charset="-122"/>
              <a:buChar char="‐"/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buFont typeface="Consolas" pitchFamily="49" charset="0"/>
              <a:buChar char="−"/>
              <a:defRPr lang="zh-CN" altLang="en-US" sz="2200" b="0" dirty="0" smtClean="0">
                <a:solidFill>
                  <a:schemeClr val="accent6">
                    <a:lumMod val="25000"/>
                  </a:schemeClr>
                </a:solidFill>
                <a:latin typeface="Consolas" pitchFamily="49" charset="0"/>
                <a:ea typeface="楷体" pitchFamily="49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49227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9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189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3" r:id="rId12"/>
    <p:sldLayoutId id="2147483734" r:id="rId13"/>
    <p:sldLayoutId id="2147483735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088879"/>
            <a:ext cx="9439129" cy="1470025"/>
          </a:xfrm>
        </p:spPr>
        <p:txBody>
          <a:bodyPr/>
          <a:lstStyle/>
          <a:p>
            <a:r>
              <a:rPr lang="zh-CN" altLang="en-US" dirty="0" smtClean="0"/>
              <a:t>网页编程基础 </a:t>
            </a:r>
            <a:r>
              <a:rPr kumimoji="1" lang="en-US" altLang="zh-CN" dirty="0" smtClean="0">
                <a:solidFill>
                  <a:srgbClr val="DC1F26"/>
                </a:solidFill>
              </a:rPr>
              <a:t>HTML5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WebBasic</a:t>
            </a:r>
            <a:r>
              <a:rPr lang="en-US" altLang="zh-CN" dirty="0" smtClean="0"/>
              <a:t> HTML5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Unit01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 </a:t>
            </a:r>
            <a:r>
              <a:rPr lang="zh-CN" altLang="en-US" dirty="0"/>
              <a:t>的工作</a:t>
            </a:r>
            <a:r>
              <a:rPr lang="zh-CN" altLang="en-US" dirty="0" smtClean="0"/>
              <a:t>原理（续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50011"/>
          </a:xfrm>
        </p:spPr>
        <p:txBody>
          <a:bodyPr/>
          <a:lstStyle/>
          <a:p>
            <a:r>
              <a:rPr lang="zh-CN" altLang="en-US" dirty="0" smtClean="0"/>
              <a:t>在 </a:t>
            </a:r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</a:t>
            </a:r>
            <a:r>
              <a:rPr lang="zh-CN" altLang="en-US" dirty="0"/>
              <a:t>上， 主要以网页的形式来发布多媒体信息</a:t>
            </a:r>
          </a:p>
          <a:p>
            <a:pPr lvl="1"/>
            <a:r>
              <a:rPr lang="zh-CN" altLang="en-US" dirty="0"/>
              <a:t>网页采用超文本标记</a:t>
            </a:r>
            <a:r>
              <a:rPr lang="zh-CN" altLang="en-US" dirty="0" smtClean="0"/>
              <a:t>语言 </a:t>
            </a:r>
            <a:r>
              <a:rPr lang="zh-CN" altLang="zh-CN" dirty="0" smtClean="0"/>
              <a:t>HTML</a:t>
            </a:r>
            <a:r>
              <a:rPr lang="zh-CN" altLang="en-US" dirty="0"/>
              <a:t>（</a:t>
            </a:r>
            <a:r>
              <a:rPr lang="zh-CN" altLang="zh-CN" dirty="0"/>
              <a:t>Hyper Text Markup Language</a:t>
            </a:r>
            <a:r>
              <a:rPr lang="zh-CN" altLang="en-US" dirty="0"/>
              <a:t>）</a:t>
            </a:r>
            <a:r>
              <a:rPr lang="zh-CN" altLang="en-US" dirty="0" smtClean="0"/>
              <a:t>编写</a:t>
            </a:r>
            <a:endParaRPr lang="zh-CN" altLang="en-US" dirty="0"/>
          </a:p>
          <a:p>
            <a:r>
              <a:rPr lang="zh-CN" altLang="en-US" dirty="0" smtClean="0"/>
              <a:t>浏览器</a:t>
            </a:r>
            <a:r>
              <a:rPr lang="zh-CN" altLang="en-US" dirty="0"/>
              <a:t>软件连接</a:t>
            </a:r>
            <a:r>
              <a:rPr lang="zh-CN" altLang="en-US" dirty="0" smtClean="0"/>
              <a:t>到 </a:t>
            </a:r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</a:t>
            </a:r>
            <a:r>
              <a:rPr lang="zh-CN" altLang="en-US" dirty="0"/>
              <a:t>并获取</a:t>
            </a:r>
            <a:r>
              <a:rPr lang="zh-CN" altLang="en-US" dirty="0" smtClean="0"/>
              <a:t>网页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浏览器解释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网页文档，并显示</a:t>
            </a:r>
            <a:r>
              <a:rPr lang="zh-CN" altLang="en-US" dirty="0"/>
              <a:t>在用户的屏幕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8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Web </a:t>
            </a:r>
            <a:r>
              <a:rPr lang="zh-CN" altLang="en-US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76692"/>
          </a:xfrm>
        </p:spPr>
        <p:txBody>
          <a:bodyPr/>
          <a:lstStyle/>
          <a:p>
            <a:r>
              <a:rPr lang="zh-CN" altLang="en-US" dirty="0" smtClean="0"/>
              <a:t>主要功能</a:t>
            </a:r>
          </a:p>
          <a:p>
            <a:pPr lvl="1"/>
            <a:r>
              <a:rPr lang="zh-CN" altLang="en-US" dirty="0" smtClean="0"/>
              <a:t>存储 </a:t>
            </a:r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上的内容信息（如：</a:t>
            </a:r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页文件），提供管理环境</a:t>
            </a:r>
          </a:p>
          <a:p>
            <a:pPr lvl="1"/>
            <a:r>
              <a:rPr lang="zh-CN" altLang="en-US" dirty="0" smtClean="0"/>
              <a:t>响应浏览器的请求，执行服务器端程序</a:t>
            </a:r>
          </a:p>
          <a:p>
            <a:pPr lvl="1"/>
            <a:r>
              <a:rPr lang="zh-CN" altLang="en-US" dirty="0" smtClean="0"/>
              <a:t>安全功能等</a:t>
            </a:r>
          </a:p>
          <a:p>
            <a:r>
              <a:rPr lang="zh-CN" altLang="en-US" dirty="0" smtClean="0"/>
              <a:t>主要 </a:t>
            </a:r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服务器产品</a:t>
            </a:r>
          </a:p>
          <a:p>
            <a:pPr lvl="1"/>
            <a:r>
              <a:rPr lang="en-US" altLang="zh-CN" dirty="0" smtClean="0"/>
              <a:t>TOMCAT</a:t>
            </a:r>
          </a:p>
          <a:p>
            <a:pPr lvl="1"/>
            <a:r>
              <a:rPr lang="zh-CN" altLang="zh-CN" dirty="0" smtClean="0"/>
              <a:t>IIS</a:t>
            </a:r>
          </a:p>
          <a:p>
            <a:pPr lvl="1"/>
            <a:r>
              <a:rPr lang="zh-CN" altLang="zh-CN" dirty="0" smtClean="0"/>
              <a:t>APACHE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94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Web </a:t>
            </a:r>
            <a:r>
              <a:rPr lang="zh-CN" altLang="en-US" smtClean="0"/>
              <a:t>浏览器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844403"/>
          </a:xfrm>
        </p:spPr>
        <p:txBody>
          <a:bodyPr/>
          <a:lstStyle/>
          <a:p>
            <a:r>
              <a:rPr lang="zh-CN" altLang="en-US" dirty="0" smtClean="0"/>
              <a:t>主要功能</a:t>
            </a:r>
          </a:p>
          <a:p>
            <a:pPr lvl="1"/>
            <a:r>
              <a:rPr lang="zh-CN" altLang="en-US" dirty="0" smtClean="0"/>
              <a:t>提交请求</a:t>
            </a:r>
          </a:p>
          <a:p>
            <a:pPr lvl="1"/>
            <a:r>
              <a:rPr lang="zh-CN" altLang="en-US" dirty="0" smtClean="0"/>
              <a:t>作为 </a:t>
            </a:r>
            <a:r>
              <a:rPr lang="zh-CN" altLang="zh-CN" dirty="0" smtClean="0"/>
              <a:t>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解释器和内嵌脚本程序执行器</a:t>
            </a:r>
          </a:p>
          <a:p>
            <a:pPr lvl="1"/>
            <a:r>
              <a:rPr lang="zh-CN" altLang="en-US" dirty="0" smtClean="0"/>
              <a:t>用图形化的方式显示 </a:t>
            </a:r>
            <a:r>
              <a:rPr lang="zh-CN" altLang="zh-CN" dirty="0" smtClean="0"/>
              <a:t>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文档</a:t>
            </a:r>
          </a:p>
          <a:p>
            <a:r>
              <a:rPr lang="zh-CN" altLang="en-US" dirty="0" smtClean="0"/>
              <a:t>主要 </a:t>
            </a:r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浏览器产品</a:t>
            </a:r>
            <a:endParaRPr lang="en-US" altLang="zh-CN" dirty="0" smtClean="0"/>
          </a:p>
          <a:p>
            <a:pPr lvl="1"/>
            <a:r>
              <a:rPr lang="en-US" altLang="zh-CN" dirty="0"/>
              <a:t>IE</a:t>
            </a:r>
          </a:p>
          <a:p>
            <a:pPr lvl="1"/>
            <a:r>
              <a:rPr lang="en-US" altLang="zh-CN" dirty="0"/>
              <a:t>Firefox</a:t>
            </a:r>
          </a:p>
          <a:p>
            <a:pPr lvl="1"/>
            <a:r>
              <a:rPr lang="en-US" altLang="zh-CN" dirty="0"/>
              <a:t>Chrome</a:t>
            </a:r>
          </a:p>
          <a:p>
            <a:pPr lvl="1"/>
            <a:r>
              <a:rPr lang="en-US" altLang="zh-CN" dirty="0"/>
              <a:t>Opera</a:t>
            </a:r>
          </a:p>
          <a:p>
            <a:pPr lvl="1"/>
            <a:r>
              <a:rPr lang="en-US" altLang="zh-CN" dirty="0" smtClean="0"/>
              <a:t>Safari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70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的相关技术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2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的相关技术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zh-CN" altLang="en-US" dirty="0" smtClean="0"/>
              <a:t>服务器端技术</a:t>
            </a:r>
            <a:endParaRPr lang="en-US" altLang="zh-CN" dirty="0" smtClean="0"/>
          </a:p>
          <a:p>
            <a:r>
              <a:rPr lang="zh-CN" altLang="en-US" dirty="0" smtClean="0"/>
              <a:t>客户端技术</a:t>
            </a:r>
            <a:endParaRPr lang="zh-CN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7091628" y="4195026"/>
            <a:ext cx="1765543" cy="2312798"/>
            <a:chOff x="6924564" y="4069804"/>
            <a:chExt cx="1765543" cy="2312798"/>
          </a:xfrm>
        </p:grpSpPr>
        <p:pic>
          <p:nvPicPr>
            <p:cNvPr id="7" name="Picture 3" descr="C:\Users\Merita\Desktop\TTS 辅助相关\flash原素\comput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564" y="4069804"/>
              <a:ext cx="1765543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7316619" y="5982492"/>
              <a:ext cx="11032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/>
                <a:t>Server</a:t>
              </a:r>
              <a:endParaRPr lang="zh-CN" altLang="en-US" sz="2000" b="1" dirty="0"/>
            </a:p>
          </p:txBody>
        </p:sp>
      </p:grpSp>
      <p:pic>
        <p:nvPicPr>
          <p:cNvPr id="9" name="Picture 13" descr="C:\Users\Merita\Desktop\TTS 辅助相关\flash原素\cylindrica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r="19368"/>
          <a:stretch/>
        </p:blipFill>
        <p:spPr bwMode="auto">
          <a:xfrm>
            <a:off x="6710432" y="1633744"/>
            <a:ext cx="1546501" cy="16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560606" y="3288138"/>
            <a:ext cx="3819909" cy="2989244"/>
            <a:chOff x="454453" y="3288138"/>
            <a:chExt cx="3819909" cy="2989244"/>
          </a:xfrm>
        </p:grpSpPr>
        <p:sp>
          <p:nvSpPr>
            <p:cNvPr id="11" name="矩形 10"/>
            <p:cNvSpPr/>
            <p:nvPr/>
          </p:nvSpPr>
          <p:spPr>
            <a:xfrm>
              <a:off x="1608355" y="5877272"/>
              <a:ext cx="10194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C</a:t>
              </a:r>
              <a:r>
                <a:rPr lang="en-US" altLang="zh-CN" sz="2000" b="1" dirty="0" smtClean="0"/>
                <a:t>lient</a:t>
              </a:r>
              <a:endParaRPr lang="zh-CN" altLang="en-US" sz="2000" b="1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54453" y="3288138"/>
              <a:ext cx="3819909" cy="2517849"/>
              <a:chOff x="690691" y="1551955"/>
              <a:chExt cx="3819909" cy="2517849"/>
            </a:xfrm>
          </p:grpSpPr>
          <p:pic>
            <p:nvPicPr>
              <p:cNvPr id="13" name="Picture 8" descr="C:\Users\Merita\Desktop\TTS 辅助相关\flash原素\su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691" y="1551955"/>
                <a:ext cx="3819909" cy="2459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9" descr="C:\Users\Merita\Desktop\TTS 辅助相关\flash原素\gear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408" y="2859107"/>
                <a:ext cx="1728267" cy="12106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矩形 14"/>
              <p:cNvSpPr/>
              <p:nvPr/>
            </p:nvSpPr>
            <p:spPr>
              <a:xfrm>
                <a:off x="916179" y="2420888"/>
                <a:ext cx="21363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</a:rPr>
                  <a:t>2013/12/31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 rot="20680091">
            <a:off x="7524326" y="2998414"/>
            <a:ext cx="1512170" cy="1071390"/>
            <a:chOff x="5619288" y="2163762"/>
            <a:chExt cx="1231496" cy="829123"/>
          </a:xfrm>
        </p:grpSpPr>
        <p:pic>
          <p:nvPicPr>
            <p:cNvPr id="17" name="Picture 12" descr="C:\Users\Merita\Desktop\TTS 辅助相关\flash原素\u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288" y="2163762"/>
              <a:ext cx="685911" cy="829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6309872" y="2357780"/>
              <a:ext cx="540912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/>
                <a:t>value</a:t>
              </a:r>
              <a:endParaRPr lang="zh-CN" altLang="en-US" sz="2000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87373" y="4239501"/>
            <a:ext cx="2304255" cy="1738539"/>
            <a:chOff x="4344143" y="4239501"/>
            <a:chExt cx="2673085" cy="2057348"/>
          </a:xfrm>
        </p:grpSpPr>
        <p:grpSp>
          <p:nvGrpSpPr>
            <p:cNvPr id="20" name="组合 19"/>
            <p:cNvGrpSpPr/>
            <p:nvPr/>
          </p:nvGrpSpPr>
          <p:grpSpPr>
            <a:xfrm>
              <a:off x="4344143" y="4239501"/>
              <a:ext cx="1317360" cy="2057348"/>
              <a:chOff x="6863955" y="1224576"/>
              <a:chExt cx="938134" cy="1543011"/>
            </a:xfrm>
          </p:grpSpPr>
          <p:pic>
            <p:nvPicPr>
              <p:cNvPr id="22" name="Picture 11" descr="C:\Users\Merita\Desktop\TTS 辅助相关\flash原素\text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3955" y="1224576"/>
                <a:ext cx="938134" cy="1221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矩形 22"/>
              <p:cNvSpPr/>
              <p:nvPr/>
            </p:nvSpPr>
            <p:spPr>
              <a:xfrm>
                <a:off x="6940190" y="2467504"/>
                <a:ext cx="540912" cy="300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smtClean="0"/>
                  <a:t>value</a:t>
                </a:r>
                <a:endParaRPr lang="zh-CN" altLang="en-US" sz="2000" b="1" dirty="0"/>
              </a:p>
            </p:txBody>
          </p:sp>
        </p:grpSp>
        <p:pic>
          <p:nvPicPr>
            <p:cNvPr id="21" name="Picture 6" descr="C:\Users\Merita\Desktop\TTS 辅助相关\flash原素\arrow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9760" y="5107328"/>
              <a:ext cx="2277468" cy="25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694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04046E-6 L 0.31736 -0.0106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68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服务器端技术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74524"/>
          </a:xfrm>
        </p:spPr>
        <p:txBody>
          <a:bodyPr/>
          <a:lstStyle/>
          <a:p>
            <a:r>
              <a:rPr lang="zh-CN" altLang="en-US" dirty="0" smtClean="0"/>
              <a:t>运行</a:t>
            </a:r>
            <a:r>
              <a:rPr lang="zh-CN" altLang="en-US" dirty="0"/>
              <a:t>于服务器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zh-CN" dirty="0"/>
              <a:t>大多提供了数据库访问的能力</a:t>
            </a:r>
            <a:endParaRPr lang="en-US" altLang="zh-CN" dirty="0"/>
          </a:p>
          <a:p>
            <a:pPr lvl="1"/>
            <a:r>
              <a:rPr lang="en-US" altLang="zh-CN" dirty="0" smtClean="0"/>
              <a:t>PHP </a:t>
            </a:r>
            <a:r>
              <a:rPr lang="zh-CN" altLang="zh-CN" dirty="0"/>
              <a:t>（</a:t>
            </a:r>
            <a:r>
              <a:rPr lang="en-US" altLang="zh-CN" dirty="0"/>
              <a:t>Hypertext Preprocessor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JSP </a:t>
            </a:r>
            <a:r>
              <a:rPr lang="zh-CN" altLang="zh-CN" dirty="0"/>
              <a:t>（</a:t>
            </a:r>
            <a:r>
              <a:rPr lang="en-US" altLang="zh-CN" dirty="0"/>
              <a:t>Java Server Page 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ASP </a:t>
            </a:r>
            <a:r>
              <a:rPr lang="zh-CN" altLang="zh-CN" dirty="0"/>
              <a:t>（</a:t>
            </a:r>
            <a:r>
              <a:rPr lang="en-US" altLang="zh-CN" dirty="0"/>
              <a:t>Active Server Page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434573" y="3857725"/>
            <a:ext cx="1765543" cy="2312798"/>
            <a:chOff x="6924564" y="4069804"/>
            <a:chExt cx="1765543" cy="2312798"/>
          </a:xfrm>
        </p:grpSpPr>
        <p:pic>
          <p:nvPicPr>
            <p:cNvPr id="6" name="Picture 3" descr="C:\Users\Merita\Desktop\TTS 辅助相关\flash原素\comput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564" y="4069804"/>
              <a:ext cx="1765543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7316619" y="5982492"/>
              <a:ext cx="11032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/>
                <a:t>Server</a:t>
              </a:r>
              <a:endParaRPr lang="zh-CN" altLang="en-US" sz="2000" b="1" dirty="0"/>
            </a:p>
          </p:txBody>
        </p:sp>
      </p:grpSp>
      <p:pic>
        <p:nvPicPr>
          <p:cNvPr id="4" name="Picture 9" descr="C:\Users\Merita\Desktop\TTS 辅助相关\flash原素\g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378" y="4300126"/>
            <a:ext cx="1728267" cy="121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C:\Users\Merita\Desktop\TTS 辅助相关\flash原素\cylindrica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r="19368"/>
          <a:stretch/>
        </p:blipFill>
        <p:spPr bwMode="auto">
          <a:xfrm>
            <a:off x="6697907" y="2348880"/>
            <a:ext cx="1546501" cy="16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V="1">
            <a:off x="6575430" y="3857725"/>
            <a:ext cx="582108" cy="51488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566832" y="4905475"/>
            <a:ext cx="2893659" cy="910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939607" y="5085184"/>
            <a:ext cx="2272353" cy="1645433"/>
            <a:chOff x="8007823" y="4725144"/>
            <a:chExt cx="2272353" cy="1645433"/>
          </a:xfrm>
        </p:grpSpPr>
        <p:pic>
          <p:nvPicPr>
            <p:cNvPr id="22" name="Picture 5" descr="C:\Users\Merita\Desktop\TTS 辅助相关\flash原素\tex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1835" y="4725144"/>
              <a:ext cx="986448" cy="121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8007823" y="5970468"/>
              <a:ext cx="227235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/>
                <a:t>HTML &amp;CSS&amp; Script</a:t>
              </a:r>
              <a:endParaRPr lang="zh-CN" altLang="en-US" sz="2000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40914" y="4114191"/>
            <a:ext cx="2981066" cy="466937"/>
            <a:chOff x="683568" y="4690255"/>
            <a:chExt cx="2981066" cy="466937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683568" y="5157192"/>
              <a:ext cx="298106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547664" y="4690255"/>
              <a:ext cx="10484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/>
                <a:t>Request</a:t>
              </a:r>
              <a:endParaRPr lang="zh-CN" altLang="en-US" sz="2000" b="1" dirty="0"/>
            </a:p>
          </p:txBody>
        </p:sp>
      </p:grpSp>
      <p:pic>
        <p:nvPicPr>
          <p:cNvPr id="27" name="Picture 9" descr="C:\Users\Merita\Desktop\6004e1bb9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1" y="4239937"/>
            <a:ext cx="1100993" cy="105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7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客户端技术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57459"/>
          </a:xfrm>
        </p:spPr>
        <p:txBody>
          <a:bodyPr/>
          <a:lstStyle/>
          <a:p>
            <a:r>
              <a:rPr lang="zh-CN" altLang="zh-CN" dirty="0" smtClean="0"/>
              <a:t>运行</a:t>
            </a:r>
            <a:r>
              <a:rPr lang="zh-CN" altLang="zh-CN" dirty="0"/>
              <a:t>于客户端，由浏览器来解释运行</a:t>
            </a:r>
            <a:endParaRPr lang="en-US" altLang="zh-CN" dirty="0"/>
          </a:p>
          <a:p>
            <a:pPr lvl="1"/>
            <a:r>
              <a:rPr lang="en-US" altLang="zh-CN" dirty="0"/>
              <a:t>HTML</a:t>
            </a:r>
          </a:p>
          <a:p>
            <a:pPr lvl="1"/>
            <a:r>
              <a:rPr lang="en-US" altLang="zh-CN" dirty="0"/>
              <a:t>CSS</a:t>
            </a:r>
          </a:p>
          <a:p>
            <a:pPr lvl="1"/>
            <a:r>
              <a:rPr lang="en-US" altLang="zh-CN" dirty="0" smtClean="0"/>
              <a:t>JavaScript</a:t>
            </a:r>
            <a:endParaRPr lang="zh-CN" altLang="en-US" dirty="0"/>
          </a:p>
        </p:txBody>
      </p:sp>
      <p:pic>
        <p:nvPicPr>
          <p:cNvPr id="2050" name="Picture 2" descr="C:\Users\Merita\Desktop\u=2655696087,163381794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60055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rita\Desktop\u=356557548,1416029052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56" y="3427214"/>
            <a:ext cx="934318" cy="93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erita\Desktop\u=931910886,1671332746&amp;fm=23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596" y="486916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4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67544" y="2720876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181109" y="1268760"/>
            <a:ext cx="162002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02538" y="24928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标记语法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902538" y="475600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2492896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>
            <a:stCxn id="11" idx="3"/>
            <a:endCxn id="12" idx="1"/>
          </p:cNvCxnSpPr>
          <p:nvPr/>
        </p:nvCxnSpPr>
        <p:spPr>
          <a:xfrm flipV="1">
            <a:off x="2267744" y="1448760"/>
            <a:ext cx="913365" cy="1554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267744" y="2672896"/>
            <a:ext cx="913365" cy="330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02538" y="294551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smtClean="0"/>
                <a:t>HTML </a:t>
              </a:r>
              <a:r>
                <a:rPr lang="zh-CN" altLang="en-US" sz="2400" b="1" dirty="0" smtClean="0"/>
                <a:t>快速入门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4902538" y="126876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902538" y="170080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02538" y="430338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02538" y="339814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元素嵌套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902538" y="385076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属性和值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11" idx="3"/>
            <a:endCxn id="29" idx="1"/>
          </p:cNvCxnSpPr>
          <p:nvPr/>
        </p:nvCxnSpPr>
        <p:spPr>
          <a:xfrm>
            <a:off x="2267744" y="3002930"/>
            <a:ext cx="913365" cy="2694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3181109" y="5517272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文档结构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4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576860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181109" y="1412816"/>
            <a:ext cx="162002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81109" y="3361682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文档结构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902539" y="527879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文档头部内容－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02539" y="47995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2420928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02539" y="336168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文档的结构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4902539" y="384096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文档类型声明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>
            <a:stCxn id="11" idx="3"/>
            <a:endCxn id="12" idx="1"/>
          </p:cNvCxnSpPr>
          <p:nvPr/>
        </p:nvCxnSpPr>
        <p:spPr>
          <a:xfrm flipV="1">
            <a:off x="2411760" y="1592816"/>
            <a:ext cx="769349" cy="12660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2600928"/>
            <a:ext cx="769349" cy="257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1" idx="3"/>
            <a:endCxn id="13" idx="1"/>
          </p:cNvCxnSpPr>
          <p:nvPr/>
        </p:nvCxnSpPr>
        <p:spPr>
          <a:xfrm>
            <a:off x="2411760" y="2858914"/>
            <a:ext cx="769349" cy="682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smtClean="0"/>
                <a:t>HTML </a:t>
              </a:r>
              <a:r>
                <a:rPr lang="zh-CN" altLang="en-US" sz="2400" b="1" dirty="0" smtClean="0"/>
                <a:t>快速入门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4902539" y="575807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文档头部内容－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&lt;meta&gt;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02538" y="432023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918309" y="623735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3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6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96351"/>
              </p:ext>
            </p:extLst>
          </p:nvPr>
        </p:nvGraphicFramePr>
        <p:xfrm>
          <a:off x="1115616" y="2060848"/>
          <a:ext cx="7200801" cy="3384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开班典礼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11:00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12:00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基础知识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快速入门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5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超文本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56057"/>
          </a:xfrm>
        </p:spPr>
        <p:txBody>
          <a:bodyPr/>
          <a:lstStyle/>
          <a:p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一个超文本文件的集合</a:t>
            </a:r>
          </a:p>
          <a:p>
            <a:r>
              <a:rPr lang="zh-CN" altLang="en-US" dirty="0"/>
              <a:t>超文本文件</a:t>
            </a:r>
            <a:r>
              <a:rPr lang="zh-CN" altLang="en-US" dirty="0" smtClean="0"/>
              <a:t>是 </a:t>
            </a:r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/>
              <a:t>基本组成单元，也称为网页或</a:t>
            </a:r>
            <a:r>
              <a:rPr lang="zh-CN" altLang="zh-CN" dirty="0"/>
              <a:t>HTML</a:t>
            </a:r>
            <a:r>
              <a:rPr lang="zh-CN" altLang="en-US" dirty="0"/>
              <a:t>文档、</a:t>
            </a:r>
            <a:r>
              <a:rPr lang="zh-CN" altLang="zh-CN" dirty="0"/>
              <a:t>Web</a:t>
            </a:r>
            <a:r>
              <a:rPr lang="zh-CN" altLang="en-US" dirty="0"/>
              <a:t>页等，通常是以</a:t>
            </a:r>
            <a:r>
              <a:rPr lang="zh-CN" altLang="zh-CN" dirty="0"/>
              <a:t>.html</a:t>
            </a:r>
            <a:r>
              <a:rPr lang="zh-CN" altLang="en-US" dirty="0"/>
              <a:t>或</a:t>
            </a:r>
            <a:r>
              <a:rPr lang="zh-CN" altLang="zh-CN" dirty="0"/>
              <a:t>.htm</a:t>
            </a:r>
            <a:r>
              <a:rPr lang="zh-CN" altLang="en-US" dirty="0"/>
              <a:t>为后缀的文件</a:t>
            </a:r>
          </a:p>
          <a:p>
            <a:r>
              <a:rPr lang="zh-CN" altLang="zh-CN" dirty="0"/>
              <a:t>Web</a:t>
            </a:r>
            <a:r>
              <a:rPr lang="zh-CN" altLang="en-US" dirty="0"/>
              <a:t>页之间通过超文本中的超级链接组织在</a:t>
            </a:r>
            <a:r>
              <a:rPr lang="zh-CN" altLang="en-US" dirty="0" smtClean="0"/>
              <a:t>一起</a:t>
            </a:r>
            <a:endParaRPr lang="zh-CN" altLang="en-US" dirty="0"/>
          </a:p>
        </p:txBody>
      </p:sp>
      <p:sp>
        <p:nvSpPr>
          <p:cNvPr id="5" name="AutoShape 2" descr="http://img4.imgtn.bdimg.com/it/u=1962644035,1326916587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img4.imgtn.bdimg.com/it/u=1962644035,1326916587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7" name="Picture 5" descr="C:\Users\Merita\Desktop\u=1962644035,1326916587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Merita\Desktop\u=1962644035,1326916587&amp;fm=21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3697212"/>
            <a:ext cx="883915" cy="8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Merita\Desktop\u=1962644035,1326916587&amp;fm=21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5301208"/>
            <a:ext cx="883915" cy="8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9" descr="http://img2.imgtn.bdimg.com/it/u=875379934,3640584332&amp;fm=90&amp;gp=0.jp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851920" y="4365105"/>
            <a:ext cx="1008112" cy="54037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51920" y="5119974"/>
            <a:ext cx="1008112" cy="68529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940152" y="5689019"/>
            <a:ext cx="100811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C:\Users\Merita\Desktop\u=1962644035,1326916587&amp;fm=21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71" y="5301208"/>
            <a:ext cx="883915" cy="8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134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 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964162"/>
          </a:xfrm>
        </p:spPr>
        <p:txBody>
          <a:bodyPr/>
          <a:lstStyle/>
          <a:p>
            <a:r>
              <a:rPr lang="zh-CN" altLang="zh-CN" dirty="0" smtClean="0"/>
              <a:t>HTML</a:t>
            </a:r>
            <a:r>
              <a:rPr lang="zh-CN" altLang="en-US" dirty="0"/>
              <a:t>（</a:t>
            </a:r>
            <a:r>
              <a:rPr lang="zh-CN" altLang="zh-CN" dirty="0"/>
              <a:t>HyperText Markup Language</a:t>
            </a:r>
            <a:r>
              <a:rPr lang="zh-CN" altLang="en-US" dirty="0"/>
              <a:t>）：超文本标记语言，一种纯文本类型的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/>
              <a:t>使用带有尖括号的“标记”将网页中的内容逐一标识出来</a:t>
            </a:r>
          </a:p>
          <a:p>
            <a:r>
              <a:rPr lang="zh-CN" altLang="en-US" dirty="0"/>
              <a:t>用来设计网页的标记语言</a:t>
            </a:r>
            <a:endParaRPr lang="en-US" altLang="zh-CN" dirty="0"/>
          </a:p>
          <a:p>
            <a:r>
              <a:rPr lang="zh-CN" altLang="en-US" dirty="0"/>
              <a:t>用该语言编写的文件，以 </a:t>
            </a:r>
            <a:r>
              <a:rPr lang="en-US" altLang="zh-CN" dirty="0"/>
              <a:t>.html </a:t>
            </a:r>
            <a:r>
              <a:rPr lang="zh-CN" altLang="en-US" dirty="0"/>
              <a:t>或者 </a:t>
            </a:r>
            <a:r>
              <a:rPr lang="en-US" altLang="zh-CN" dirty="0"/>
              <a:t>.</a:t>
            </a:r>
            <a:r>
              <a:rPr lang="en-US" altLang="zh-CN" dirty="0" err="1"/>
              <a:t>htm</a:t>
            </a:r>
            <a:r>
              <a:rPr lang="en-US" altLang="zh-CN" dirty="0"/>
              <a:t> </a:t>
            </a:r>
            <a:r>
              <a:rPr lang="zh-CN" altLang="en-US" dirty="0"/>
              <a:t>为后缀</a:t>
            </a:r>
            <a:endParaRPr lang="en-US" altLang="zh-CN" dirty="0"/>
          </a:p>
          <a:p>
            <a:r>
              <a:rPr lang="zh-CN" altLang="en-US" dirty="0"/>
              <a:t>由浏览器解释执行</a:t>
            </a:r>
            <a:endParaRPr lang="en-US" altLang="zh-CN" dirty="0"/>
          </a:p>
          <a:p>
            <a:r>
              <a:rPr lang="zh-CN" altLang="zh-CN" dirty="0" smtClean="0"/>
              <a:t>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页面上，</a:t>
            </a:r>
            <a:r>
              <a:rPr lang="zh-CN" altLang="en-US" dirty="0"/>
              <a:t>可以嵌套用脚本语言编写的程序段，如：</a:t>
            </a:r>
            <a:r>
              <a:rPr lang="zh-CN" altLang="zh-CN" dirty="0"/>
              <a:t>VBScript</a:t>
            </a:r>
            <a:r>
              <a:rPr lang="zh-CN" altLang="en-US" dirty="0"/>
              <a:t>，</a:t>
            </a:r>
            <a:r>
              <a:rPr lang="zh-CN" altLang="zh-CN" dirty="0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8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0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标记语法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6681"/>
          </a:xfrm>
        </p:spPr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zh-CN" dirty="0" smtClean="0"/>
              <a:t>用于描述功能的符号称为“标记”，比如</a:t>
            </a:r>
            <a:r>
              <a:rPr lang="en-US" altLang="zh-CN" dirty="0" smtClean="0"/>
              <a:t> &lt;p&gt;</a:t>
            </a:r>
            <a:r>
              <a:rPr lang="zh-CN" altLang="zh-CN" dirty="0" smtClean="0"/>
              <a:t>、</a:t>
            </a:r>
            <a:r>
              <a:rPr lang="en-US" altLang="zh-CN" dirty="0" smtClean="0"/>
              <a:t>&lt;h1&gt;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标记在使用时必须使用尖括号括起来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有封闭类型标记，也有非封闭类型的标记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55576" y="4077072"/>
            <a:ext cx="4671651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Some text here.</a:t>
            </a:r>
            <a:endParaRPr lang="zh-CN" altLang="zh-CN" sz="24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&lt;h1&gt;Some text here.&lt;/h1&gt; </a:t>
            </a:r>
            <a:endParaRPr lang="zh-CN" altLang="en-US" sz="24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5019" y="5454516"/>
            <a:ext cx="3744416" cy="369332"/>
          </a:xfrm>
          <a:prstGeom prst="rect">
            <a:avLst/>
          </a:prstGeom>
          <a:solidFill>
            <a:srgbClr val="DC1F26"/>
          </a:solidFill>
        </p:spPr>
        <p:txBody>
          <a:bodyPr wrap="square">
            <a:spAutoFit/>
          </a:bodyPr>
          <a:lstStyle/>
          <a:p>
            <a:pPr lvl="1"/>
            <a:r>
              <a:rPr lang="zh-CN" altLang="en-US" dirty="0"/>
              <a:t>标记会导致不同的显示效果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31738"/>
          <a:stretch/>
        </p:blipFill>
        <p:spPr bwMode="auto">
          <a:xfrm>
            <a:off x="5076056" y="3514391"/>
            <a:ext cx="3330702" cy="13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260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标记语法（续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06813"/>
          </a:xfrm>
        </p:spPr>
        <p:txBody>
          <a:bodyPr/>
          <a:lstStyle/>
          <a:p>
            <a:r>
              <a:rPr lang="zh-CN" altLang="en-US" dirty="0" smtClean="0"/>
              <a:t>封闭类型标记（也叫双标记）：必须成对出现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&lt;</a:t>
            </a:r>
            <a:r>
              <a:rPr lang="zh-CN" altLang="en-US" dirty="0" smtClean="0"/>
              <a:t>标记</a:t>
            </a:r>
            <a:r>
              <a:rPr lang="zh-CN" altLang="zh-CN" dirty="0" smtClean="0"/>
              <a:t>&gt;</a:t>
            </a:r>
            <a:r>
              <a:rPr lang="zh-CN" altLang="en-US" dirty="0" smtClean="0"/>
              <a:t>内容</a:t>
            </a:r>
            <a:r>
              <a:rPr lang="zh-CN" altLang="zh-CN" dirty="0" smtClean="0"/>
              <a:t>&lt;/</a:t>
            </a:r>
            <a:r>
              <a:rPr lang="zh-CN" altLang="en-US" dirty="0" smtClean="0"/>
              <a:t>标记</a:t>
            </a:r>
            <a:r>
              <a:rPr lang="zh-CN" altLang="zh-CN" dirty="0" smtClean="0"/>
              <a:t>&gt;</a:t>
            </a:r>
            <a:endParaRPr lang="en-US" altLang="zh-CN" dirty="0" smtClean="0"/>
          </a:p>
          <a:p>
            <a:r>
              <a:rPr lang="zh-CN" altLang="en-US" dirty="0" smtClean="0"/>
              <a:t>封闭类型的标记必须成对出现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如果一个应该封闭的标记没有被封闭，则会产生</a:t>
            </a:r>
            <a:r>
              <a:rPr lang="zh-CN" altLang="en-US" b="1" dirty="0" smtClean="0">
                <a:solidFill>
                  <a:srgbClr val="FFFF00"/>
                </a:solidFill>
              </a:rPr>
              <a:t>意料不到的错误</a:t>
            </a:r>
            <a:endParaRPr lang="zh-CN" altLang="zh-CN" b="1" dirty="0" smtClean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3933056"/>
            <a:ext cx="5328592" cy="11264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段落一</a:t>
            </a:r>
            <a:r>
              <a:rPr lang="en-US" altLang="zh-CN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&lt;/p&gt;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&lt;h1&gt;</a:t>
            </a:r>
            <a:r>
              <a:rPr lang="zh-CN" altLang="en-US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另一个标题，忘了结束</a:t>
            </a:r>
            <a:endParaRPr lang="en-US" altLang="zh-CN" sz="24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还是普通段落吗？</a:t>
            </a:r>
            <a:r>
              <a:rPr lang="en-US" altLang="zh-CN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&lt;/p&gt;</a:t>
            </a:r>
            <a:endParaRPr lang="zh-CN" altLang="en-US" sz="24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55576" y="4603839"/>
            <a:ext cx="4176464" cy="4093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932040" y="4941168"/>
            <a:ext cx="936104" cy="5921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90" y="4940325"/>
            <a:ext cx="2875582" cy="131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0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标记语法（续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48499"/>
          </a:xfrm>
        </p:spPr>
        <p:txBody>
          <a:bodyPr/>
          <a:lstStyle/>
          <a:p>
            <a:r>
              <a:rPr lang="zh-CN" altLang="en-US" dirty="0" smtClean="0"/>
              <a:t>非封闭类型标记，也叫做空标记，或者单标记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 /&gt;</a:t>
            </a:r>
          </a:p>
          <a:p>
            <a:pPr lvl="1"/>
            <a:r>
              <a:rPr lang="zh-CN" altLang="en-US" dirty="0" smtClean="0"/>
              <a:t>或者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不能包含内容</a:t>
            </a:r>
          </a:p>
          <a:p>
            <a:pPr lvl="1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7541" y="3606536"/>
            <a:ext cx="4652571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普通文本一</a:t>
            </a:r>
            <a:r>
              <a:rPr lang="en-US" altLang="zh-CN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/&gt;</a:t>
            </a:r>
            <a:r>
              <a:rPr lang="zh-CN" altLang="en-US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普通文本二</a:t>
            </a:r>
            <a:endParaRPr lang="en-US" altLang="zh-CN" sz="24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普通文本三</a:t>
            </a:r>
            <a:r>
              <a:rPr lang="en-US" altLang="zh-CN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普通文本四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4548927"/>
            <a:ext cx="2808313" cy="118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563888" y="4337148"/>
            <a:ext cx="936104" cy="5921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60811"/>
          </a:xfrm>
        </p:spPr>
        <p:txBody>
          <a:bodyPr/>
          <a:lstStyle/>
          <a:p>
            <a:r>
              <a:rPr lang="zh-CN" altLang="en-US" dirty="0" smtClean="0"/>
              <a:t>元素，即标记</a:t>
            </a:r>
          </a:p>
          <a:p>
            <a:r>
              <a:rPr lang="zh-CN" altLang="en-US" dirty="0" smtClean="0"/>
              <a:t>每一对尖括号包围的部分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 </a:t>
            </a:r>
            <a:r>
              <a:rPr lang="zh-CN" altLang="zh-CN" dirty="0" smtClean="0"/>
              <a:t>&lt;body&gt;&lt;/body&gt;</a:t>
            </a:r>
            <a:r>
              <a:rPr lang="zh-CN" altLang="en-US" dirty="0" smtClean="0"/>
              <a:t>包围的部分就叫做 </a:t>
            </a:r>
            <a:r>
              <a:rPr lang="zh-CN" altLang="zh-CN" dirty="0" smtClean="0"/>
              <a:t>body</a:t>
            </a:r>
            <a:r>
              <a:rPr lang="en-US" altLang="zh-CN" dirty="0" smtClean="0"/>
              <a:t>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zh-CN" dirty="0"/>
              <a:t>元素就像是小标签，用于标识网页文档的不同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r>
              <a:rPr lang="zh-CN" altLang="zh-CN" dirty="0"/>
              <a:t>元素可以包含文本内容和其他元素，也可以是空的，比如前面所述的空标记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8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元素嵌套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zh-CN" altLang="en-US" dirty="0" smtClean="0"/>
              <a:t>元素之间</a:t>
            </a:r>
            <a:r>
              <a:rPr lang="zh-CN" altLang="en-US" dirty="0"/>
              <a:t>可以相互嵌套，形成更为复杂的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嵌套元素时</a:t>
            </a:r>
            <a:r>
              <a:rPr lang="zh-CN" altLang="en-US" dirty="0"/>
              <a:t>需要注意标记的嵌套顺序</a:t>
            </a:r>
          </a:p>
        </p:txBody>
      </p:sp>
      <p:sp>
        <p:nvSpPr>
          <p:cNvPr id="6" name="矩形 5"/>
          <p:cNvSpPr/>
          <p:nvPr/>
        </p:nvSpPr>
        <p:spPr>
          <a:xfrm>
            <a:off x="844975" y="3486486"/>
            <a:ext cx="7262718" cy="12988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&lt;body&gt;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p&gt;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段落一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&lt;/p&gt;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&lt;/body&gt;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4975" y="3172906"/>
            <a:ext cx="5023169" cy="19792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4542335" flipV="1">
            <a:off x="4303423" y="5235625"/>
            <a:ext cx="1636890" cy="84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91792" y="4106815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body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35695" y="3820978"/>
            <a:ext cx="3456385" cy="649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0800000">
            <a:off x="6011840" y="4228671"/>
            <a:ext cx="1379952" cy="83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65923" y="6125234"/>
            <a:ext cx="946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71573" y="245282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标记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1452" y="553729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标记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 rot="7298388">
            <a:off x="1550001" y="3147499"/>
            <a:ext cx="662380" cy="1068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6200000">
            <a:off x="1216555" y="5133845"/>
            <a:ext cx="662380" cy="1068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4" grpId="0" animBg="1"/>
      <p:bldP spid="14" grpId="1" animBg="1"/>
      <p:bldP spid="15" grpId="0"/>
      <p:bldP spid="15" grpId="1"/>
      <p:bldP spid="17" grpId="0"/>
      <p:bldP spid="19" grpId="0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属性和值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22475"/>
          </a:xfrm>
        </p:spPr>
        <p:txBody>
          <a:bodyPr/>
          <a:lstStyle/>
          <a:p>
            <a:r>
              <a:rPr lang="zh-CN" altLang="en-US" dirty="0" smtClean="0"/>
              <a:t>属性用来修饰元素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属性的声明必须位于开始标记里</a:t>
            </a:r>
            <a:endParaRPr lang="en-US" altLang="zh-CN" dirty="0" smtClean="0"/>
          </a:p>
          <a:p>
            <a:pPr lvl="1"/>
            <a:r>
              <a:rPr lang="zh-CN" altLang="en-US" dirty="0"/>
              <a:t>一个元素的属性可能不止一个，多个属性之间用空格隔开</a:t>
            </a:r>
            <a:endParaRPr lang="en-US" altLang="zh-CN" dirty="0"/>
          </a:p>
          <a:p>
            <a:pPr lvl="1"/>
            <a:r>
              <a:rPr lang="zh-CN" altLang="en-US" dirty="0"/>
              <a:t>多个属性之间不区分先后顺序</a:t>
            </a:r>
            <a:endParaRPr lang="en-US" altLang="zh-CN" dirty="0"/>
          </a:p>
          <a:p>
            <a:r>
              <a:rPr lang="zh-CN" altLang="en-US" dirty="0" smtClean="0"/>
              <a:t>每个属性都有值</a:t>
            </a:r>
            <a:endParaRPr lang="en-US" altLang="zh-CN" dirty="0" smtClean="0"/>
          </a:p>
          <a:p>
            <a:pPr lvl="1"/>
            <a:r>
              <a:rPr lang="zh-CN" altLang="zh-CN" dirty="0"/>
              <a:t>属性和属性的值之间用等号</a:t>
            </a:r>
            <a:r>
              <a:rPr lang="zh-CN" altLang="zh-CN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属性</a:t>
            </a:r>
            <a:r>
              <a:rPr lang="zh-CN" altLang="en-US" dirty="0" smtClean="0"/>
              <a:t>的值</a:t>
            </a:r>
            <a:r>
              <a:rPr lang="zh-CN" altLang="zh-CN" dirty="0" smtClean="0"/>
              <a:t>包含</a:t>
            </a:r>
            <a:r>
              <a:rPr lang="zh-CN" altLang="zh-CN" dirty="0"/>
              <a:t>在引号中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960265" y="4797152"/>
            <a:ext cx="7262718" cy="43704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align =“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center”&gt;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段落一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&lt;/p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4148" y="59492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属性名称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1790103" y="5503533"/>
            <a:ext cx="584397" cy="45719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40276" y="598065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属性值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 rot="16200000">
            <a:off x="3280887" y="5482149"/>
            <a:ext cx="619444" cy="5344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标准属性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91698"/>
          </a:xfrm>
        </p:spPr>
        <p:txBody>
          <a:bodyPr/>
          <a:lstStyle/>
          <a:p>
            <a:r>
              <a:rPr lang="zh-CN" altLang="zh-CN" dirty="0" smtClean="0"/>
              <a:t>每个元素都有自己所特有的属性</a:t>
            </a:r>
            <a:endParaRPr lang="en-US" altLang="zh-CN" dirty="0" smtClean="0"/>
          </a:p>
          <a:p>
            <a:r>
              <a:rPr lang="zh-CN" altLang="zh-CN" dirty="0" smtClean="0"/>
              <a:t>有些属性是绝大多数</a:t>
            </a:r>
            <a:r>
              <a:rPr lang="zh-CN" altLang="en-US" dirty="0" smtClean="0"/>
              <a:t>元素</a:t>
            </a:r>
            <a:r>
              <a:rPr lang="zh-CN" altLang="zh-CN" dirty="0" smtClean="0"/>
              <a:t>都支持的属性，称为</a:t>
            </a:r>
            <a:r>
              <a:rPr lang="zh-CN" altLang="en-US" dirty="0" smtClean="0"/>
              <a:t>标准属性（或通用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smtClean="0"/>
              <a:t>title</a:t>
            </a:r>
          </a:p>
          <a:p>
            <a:pPr lvl="1"/>
            <a:r>
              <a:rPr lang="en-US" altLang="zh-CN" dirty="0" smtClean="0"/>
              <a:t>class</a:t>
            </a:r>
          </a:p>
          <a:p>
            <a:pPr lvl="1"/>
            <a:r>
              <a:rPr lang="en-US" altLang="zh-CN" dirty="0" smtClean="0"/>
              <a:t>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0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576860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181109" y="1480828"/>
            <a:ext cx="162002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02538" y="334976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3349763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>
            <a:stCxn id="11" idx="3"/>
            <a:endCxn id="12" idx="1"/>
          </p:cNvCxnSpPr>
          <p:nvPr/>
        </p:nvCxnSpPr>
        <p:spPr>
          <a:xfrm flipV="1">
            <a:off x="2411760" y="1660828"/>
            <a:ext cx="769349" cy="1198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>
            <a:off x="2411760" y="2858914"/>
            <a:ext cx="769349" cy="670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02538" y="382144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smtClean="0"/>
                <a:t>Web </a:t>
              </a:r>
              <a:r>
                <a:rPr lang="zh-CN" altLang="en-US" sz="2400" b="1" dirty="0" smtClean="0"/>
                <a:t>基础知识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4902538" y="249293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902538" y="198892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902538" y="148082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Internet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02538" y="429313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02538" y="514992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的相关技术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181108" y="5149923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的相关技术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902538" y="562160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服务器端技术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902538" y="60932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客户端技术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11" idx="3"/>
            <a:endCxn id="24" idx="1"/>
          </p:cNvCxnSpPr>
          <p:nvPr/>
        </p:nvCxnSpPr>
        <p:spPr>
          <a:xfrm>
            <a:off x="2411760" y="2858914"/>
            <a:ext cx="769348" cy="24710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 smtClean="0"/>
              <a:t>为代码添加适当的注释是一种良好的编码习惯</a:t>
            </a:r>
            <a:endParaRPr lang="en-US" altLang="zh-CN" dirty="0" smtClean="0"/>
          </a:p>
          <a:p>
            <a:r>
              <a:rPr lang="zh-CN" altLang="zh-CN" dirty="0" smtClean="0"/>
              <a:t>注释只在编辑文档情况下可见，在浏览器展示页面时并不会显示</a:t>
            </a:r>
            <a:endParaRPr lang="en-US" altLang="zh-CN" dirty="0" smtClean="0"/>
          </a:p>
          <a:p>
            <a:r>
              <a:rPr lang="zh-CN" altLang="zh-CN" dirty="0" smtClean="0"/>
              <a:t>添加注释的语法如下：</a:t>
            </a:r>
          </a:p>
          <a:p>
            <a:pPr lvl="1"/>
            <a:r>
              <a:rPr lang="en-US" altLang="zh-CN" dirty="0" smtClean="0"/>
              <a:t>&lt;!-- </a:t>
            </a:r>
            <a:r>
              <a:rPr lang="zh-CN" altLang="zh-CN" dirty="0" smtClean="0"/>
              <a:t>注释的文本内容</a:t>
            </a:r>
            <a:r>
              <a:rPr lang="en-US" altLang="zh-CN" dirty="0" smtClean="0"/>
              <a:t> --&gt;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971600" y="5035823"/>
            <a:ext cx="7488832" cy="1201489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“&lt;!--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”之间的任何内容都不会显示在浏览器中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注释不可以嵌套在其他注释</a:t>
            </a: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、注释不可以位于嵌在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9715" y="3752165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&lt;!--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注释部分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--&gt;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&lt;h1&gt;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这是标题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&lt;/h1 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01" y="3620259"/>
            <a:ext cx="2880320" cy="110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6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文档片段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COOKBOOK】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14348" y="1218712"/>
            <a:ext cx="6197091" cy="1656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2000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文档结构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4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67246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文档</a:t>
            </a:r>
            <a:r>
              <a:rPr lang="zh-CN" altLang="en-US" dirty="0"/>
              <a:t>的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文档类型声明</a:t>
            </a:r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文件头：</a:t>
            </a:r>
            <a:r>
              <a:rPr lang="en-US" altLang="zh-CN" dirty="0" smtClean="0"/>
              <a:t>&lt;head&gt;&lt;/head&gt;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文档主体部分：</a:t>
            </a:r>
            <a:r>
              <a:rPr lang="en-US" altLang="zh-CN" dirty="0" smtClean="0"/>
              <a:t>&lt;body&gt;&lt;/body&gt;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7098829" y="3068960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文档类型声明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9752" y="4413608"/>
            <a:ext cx="109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文件头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1076" y="4933074"/>
            <a:ext cx="109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文档主体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39552" y="4057892"/>
            <a:ext cx="5040560" cy="16753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13953" y="4557020"/>
            <a:ext cx="1450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68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文档类型声明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275290"/>
          </a:xfrm>
        </p:spPr>
        <p:txBody>
          <a:bodyPr/>
          <a:lstStyle/>
          <a:p>
            <a:r>
              <a:rPr lang="zh-CN" altLang="zh-CN" dirty="0" smtClean="0"/>
              <a:t>在文档的起始用</a:t>
            </a:r>
            <a:r>
              <a:rPr lang="en-US" altLang="zh-CN" dirty="0" smtClean="0"/>
              <a:t>DOCTYPE</a:t>
            </a:r>
            <a:r>
              <a:rPr lang="zh-CN" altLang="zh-CN" dirty="0" smtClean="0"/>
              <a:t>声明指定版本和风格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让浏览器清楚文档的版本、类型和风格</a:t>
            </a:r>
            <a:endParaRPr lang="en-US" altLang="zh-CN" dirty="0" smtClean="0"/>
          </a:p>
          <a:p>
            <a:r>
              <a:rPr lang="zh-CN" altLang="zh-CN" dirty="0" smtClean="0"/>
              <a:t>Strict DTD</a:t>
            </a:r>
            <a:endParaRPr lang="en-US" altLang="zh-CN" dirty="0" smtClean="0"/>
          </a:p>
          <a:p>
            <a:endParaRPr lang="en-US" altLang="zh-CN" sz="2800" dirty="0" smtClean="0"/>
          </a:p>
          <a:p>
            <a:r>
              <a:rPr lang="zh-CN" altLang="zh-CN" dirty="0" smtClean="0"/>
              <a:t>Transitional DTD </a:t>
            </a:r>
            <a:endParaRPr lang="en-US" altLang="zh-CN" dirty="0" smtClean="0"/>
          </a:p>
          <a:p>
            <a:endParaRPr lang="en-US" altLang="zh-CN" sz="2800" dirty="0" smtClean="0"/>
          </a:p>
          <a:p>
            <a:r>
              <a:rPr lang="zh-CN" altLang="zh-CN" dirty="0" smtClean="0"/>
              <a:t>Frameset DTD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HTML 5</a:t>
            </a:r>
          </a:p>
          <a:p>
            <a:pPr lvl="1"/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13459" y="2505090"/>
            <a:ext cx="7286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altLang="zh-CN" sz="2000" dirty="0" smtClean="0">
                <a:solidFill>
                  <a:srgbClr val="FFFF00"/>
                </a:solidFill>
              </a:rPr>
              <a:t>&lt;!</a:t>
            </a:r>
            <a:r>
              <a:rPr lang="en-US" altLang="zh-CN" sz="2000" dirty="0">
                <a:solidFill>
                  <a:srgbClr val="FFFF00"/>
                </a:solidFill>
              </a:rPr>
              <a:t>DOCTYPE html PUBLIC "-//W3C//DTD XHTML 1.0 </a:t>
            </a:r>
            <a:r>
              <a:rPr lang="en-US" altLang="zh-CN" sz="2000" b="1" dirty="0"/>
              <a:t>Strict</a:t>
            </a:r>
            <a:r>
              <a:rPr lang="en-US" altLang="zh-CN" sz="2000" dirty="0">
                <a:solidFill>
                  <a:srgbClr val="FFFF00"/>
                </a:solidFill>
              </a:rPr>
              <a:t>//EN"   </a:t>
            </a:r>
            <a:r>
              <a:rPr lang="en-US" altLang="zh-CN" sz="2000" dirty="0" smtClean="0">
                <a:solidFill>
                  <a:srgbClr val="FFFF00"/>
                </a:solidFill>
              </a:rPr>
              <a:t>"http</a:t>
            </a:r>
            <a:r>
              <a:rPr lang="en-US" altLang="zh-CN" sz="2000" dirty="0">
                <a:solidFill>
                  <a:srgbClr val="FFFF00"/>
                </a:solidFill>
              </a:rPr>
              <a:t>://www.w3.org/TR/xhtml1/DTD/</a:t>
            </a:r>
            <a:r>
              <a:rPr lang="en-US" altLang="zh-CN" sz="2000" b="1" dirty="0"/>
              <a:t>xhtml1-strict.dtd</a:t>
            </a:r>
            <a:r>
              <a:rPr lang="en-US" altLang="zh-CN" sz="2000" dirty="0">
                <a:solidFill>
                  <a:srgbClr val="FFFF00"/>
                </a:solidFill>
              </a:rPr>
              <a:t>"&gt;</a:t>
            </a:r>
            <a:endParaRPr lang="zh-CN" altLang="en-US" sz="2000" b="1" dirty="0">
              <a:solidFill>
                <a:srgbClr val="FFFF00"/>
              </a:solidFill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3458" y="3585210"/>
            <a:ext cx="7935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altLang="zh-CN" sz="2000" dirty="0" smtClean="0">
                <a:solidFill>
                  <a:srgbClr val="FFFF00"/>
                </a:solidFill>
              </a:rPr>
              <a:t>&lt;!</a:t>
            </a:r>
            <a:r>
              <a:rPr lang="en-US" altLang="zh-CN" sz="2000" dirty="0">
                <a:solidFill>
                  <a:srgbClr val="FFFF00"/>
                </a:solidFill>
              </a:rPr>
              <a:t>DOCTYPE html PUBLIC "-//W3C//DTD XHTML 1.0 </a:t>
            </a:r>
            <a:r>
              <a:rPr lang="en-US" altLang="zh-CN" sz="2000" b="1" dirty="0"/>
              <a:t>Transitional</a:t>
            </a:r>
            <a:r>
              <a:rPr lang="en-US" altLang="zh-CN" sz="2000" dirty="0">
                <a:solidFill>
                  <a:srgbClr val="FFFF00"/>
                </a:solidFill>
              </a:rPr>
              <a:t>//EN" </a:t>
            </a:r>
            <a:r>
              <a:rPr lang="en-US" altLang="zh-CN" sz="2000" dirty="0" smtClean="0">
                <a:solidFill>
                  <a:srgbClr val="FFFF00"/>
                </a:solidFill>
              </a:rPr>
              <a:t>"http</a:t>
            </a:r>
            <a:r>
              <a:rPr lang="en-US" altLang="zh-CN" sz="2000" dirty="0">
                <a:solidFill>
                  <a:srgbClr val="FFFF00"/>
                </a:solidFill>
              </a:rPr>
              <a:t>://www.w3.org/TR/xhtml1/DTD/</a:t>
            </a:r>
            <a:r>
              <a:rPr lang="en-US" altLang="zh-CN" sz="2000" b="1" dirty="0"/>
              <a:t>xhtml1-transitional.dtd</a:t>
            </a:r>
            <a:r>
              <a:rPr lang="en-US" altLang="zh-CN" sz="2000" dirty="0">
                <a:solidFill>
                  <a:srgbClr val="FFFF00"/>
                </a:solidFill>
              </a:rPr>
              <a:t>"&gt;</a:t>
            </a:r>
            <a:endParaRPr lang="zh-CN" altLang="en-US" sz="2000" b="1" dirty="0">
              <a:solidFill>
                <a:srgbClr val="FFFF00"/>
              </a:solidFill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1480" y="4653136"/>
            <a:ext cx="750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altLang="zh-CN" sz="2000" dirty="0" smtClean="0">
                <a:solidFill>
                  <a:srgbClr val="FFFF00"/>
                </a:solidFill>
              </a:rPr>
              <a:t>&lt;!</a:t>
            </a:r>
            <a:r>
              <a:rPr lang="en-US" altLang="zh-CN" sz="2000" dirty="0">
                <a:solidFill>
                  <a:srgbClr val="FFFF00"/>
                </a:solidFill>
              </a:rPr>
              <a:t>DOCTYPE html PUBLIC "-//W3C//DTD XHTML 1.0 </a:t>
            </a:r>
            <a:r>
              <a:rPr lang="en-US" altLang="zh-CN" sz="2000" b="1" dirty="0"/>
              <a:t>Frameset</a:t>
            </a:r>
            <a:r>
              <a:rPr lang="en-US" altLang="zh-CN" sz="2000" dirty="0">
                <a:solidFill>
                  <a:srgbClr val="FFFF00"/>
                </a:solidFill>
              </a:rPr>
              <a:t>//EN" </a:t>
            </a:r>
            <a:r>
              <a:rPr lang="en-US" altLang="zh-CN" sz="2000" dirty="0" smtClean="0">
                <a:solidFill>
                  <a:srgbClr val="FFFF00"/>
                </a:solidFill>
              </a:rPr>
              <a:t>"http</a:t>
            </a:r>
            <a:r>
              <a:rPr lang="en-US" altLang="zh-CN" sz="2000" dirty="0">
                <a:solidFill>
                  <a:srgbClr val="FFFF00"/>
                </a:solidFill>
              </a:rPr>
              <a:t>://www.w3.org/TR/xhtml1/DTD/</a:t>
            </a:r>
            <a:r>
              <a:rPr lang="en-US" altLang="zh-CN" sz="2000" b="1" dirty="0"/>
              <a:t>xhtml1-frameset.dtd</a:t>
            </a:r>
            <a:r>
              <a:rPr lang="en-US" altLang="zh-CN" sz="2000" dirty="0" smtClean="0">
                <a:solidFill>
                  <a:srgbClr val="FFFF00"/>
                </a:solidFill>
              </a:rPr>
              <a:t>"&gt;</a:t>
            </a:r>
            <a:endParaRPr lang="zh-CN" altLang="en-US" sz="2000" b="1" dirty="0">
              <a:solidFill>
                <a:srgbClr val="FFFF00"/>
              </a:solidFill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5733256"/>
            <a:ext cx="750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</a:rPr>
              <a:t>&lt;!DOCTYPE HTML&gt;</a:t>
            </a:r>
            <a:endParaRPr lang="zh-CN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&lt;html&gt;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71829"/>
          </a:xfrm>
        </p:spPr>
        <p:txBody>
          <a:bodyPr/>
          <a:lstStyle/>
          <a:p>
            <a:r>
              <a:rPr lang="zh-CN" altLang="zh-CN" dirty="0" smtClean="0"/>
              <a:t>整个文档</a:t>
            </a:r>
            <a:r>
              <a:rPr lang="zh-CN" altLang="zh-CN" dirty="0"/>
              <a:t>的包含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DOCTYPE</a:t>
            </a:r>
            <a:r>
              <a:rPr lang="zh-CN" altLang="zh-CN" dirty="0"/>
              <a:t>的文档类型声明</a:t>
            </a:r>
            <a:r>
              <a:rPr lang="zh-CN" altLang="zh-CN" dirty="0" smtClean="0"/>
              <a:t>之后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</a:t>
            </a:r>
            <a:r>
              <a:rPr lang="zh-CN" altLang="zh-CN" dirty="0" smtClean="0"/>
              <a:t>严格版本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Strict </a:t>
            </a:r>
            <a:r>
              <a:rPr lang="en-US" altLang="zh-CN" dirty="0"/>
              <a:t>XHTML 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，起始</a:t>
            </a:r>
            <a:r>
              <a:rPr lang="zh-CN" altLang="zh-CN" dirty="0"/>
              <a:t>的 </a:t>
            </a:r>
            <a:r>
              <a:rPr lang="en-US" altLang="zh-CN" dirty="0"/>
              <a:t>&lt;html&gt; </a:t>
            </a:r>
            <a:r>
              <a:rPr lang="zh-CN" altLang="zh-CN" dirty="0"/>
              <a:t>标记</a:t>
            </a:r>
            <a:r>
              <a:rPr lang="zh-CN" altLang="zh-CN" dirty="0" smtClean="0"/>
              <a:t>中必须</a:t>
            </a:r>
            <a:r>
              <a:rPr lang="zh-CN" altLang="zh-CN" dirty="0"/>
              <a:t>包含命名空间</a:t>
            </a:r>
            <a:r>
              <a:rPr lang="zh-CN" altLang="zh-CN" dirty="0" smtClean="0"/>
              <a:t>标识符</a:t>
            </a:r>
            <a:endParaRPr lang="en-US" altLang="zh-CN" dirty="0" smtClean="0"/>
          </a:p>
          <a:p>
            <a:r>
              <a:rPr lang="zh-CN" altLang="zh-CN" dirty="0" smtClean="0"/>
              <a:t>有</a:t>
            </a:r>
            <a:r>
              <a:rPr lang="zh-CN" altLang="zh-CN" dirty="0"/>
              <a:t>两</a:t>
            </a:r>
            <a:r>
              <a:rPr lang="zh-CN" altLang="zh-CN" dirty="0" smtClean="0"/>
              <a:t>个</a:t>
            </a:r>
            <a:r>
              <a:rPr lang="zh-CN" altLang="en-US" dirty="0"/>
              <a:t>子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head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：页面的头部内容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body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：页面的</a:t>
            </a:r>
            <a:r>
              <a:rPr lang="zh-CN" altLang="zh-CN" dirty="0" smtClean="0"/>
              <a:t>主体内容</a:t>
            </a:r>
            <a:endParaRPr lang="zh-CN" altLang="zh-CN" dirty="0"/>
          </a:p>
          <a:p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4008" y="3429000"/>
            <a:ext cx="43458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10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&lt;head&gt;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74524"/>
          </a:xfrm>
        </p:spPr>
        <p:txBody>
          <a:bodyPr/>
          <a:lstStyle/>
          <a:p>
            <a:r>
              <a:rPr lang="en-US" altLang="zh-CN" dirty="0" smtClean="0"/>
              <a:t>&lt;head&gt; </a:t>
            </a:r>
            <a:r>
              <a:rPr lang="zh-CN" altLang="en-US" dirty="0" smtClean="0"/>
              <a:t>元素用于</a:t>
            </a:r>
            <a:r>
              <a:rPr lang="zh-CN" altLang="zh-CN" dirty="0" smtClean="0"/>
              <a:t>为页面定义全局信息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所有其他头元素的容器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紧跟在起始标签 </a:t>
            </a:r>
            <a:r>
              <a:rPr lang="en-US" altLang="zh-CN" dirty="0" smtClean="0"/>
              <a:t>&lt;html&gt; </a:t>
            </a:r>
            <a:r>
              <a:rPr lang="zh-CN" altLang="zh-CN" dirty="0" smtClean="0"/>
              <a:t>之后</a:t>
            </a:r>
            <a:endParaRPr lang="en-US" altLang="zh-CN" dirty="0" smtClean="0"/>
          </a:p>
          <a:p>
            <a:r>
              <a:rPr lang="zh-CN" altLang="en-US" dirty="0" smtClean="0"/>
              <a:t>可包含</a:t>
            </a:r>
          </a:p>
          <a:p>
            <a:pPr lvl="1"/>
            <a:r>
              <a:rPr lang="zh-CN" altLang="en-US" dirty="0" smtClean="0"/>
              <a:t> </a:t>
            </a:r>
            <a:r>
              <a:rPr lang="zh-CN" altLang="zh-CN" dirty="0" smtClean="0"/>
              <a:t>title</a:t>
            </a:r>
            <a:r>
              <a:rPr lang="zh-CN" altLang="en-US" dirty="0" smtClean="0"/>
              <a:t>、</a:t>
            </a:r>
            <a:r>
              <a:rPr lang="zh-CN" altLang="zh-CN" dirty="0" smtClean="0"/>
              <a:t>meta</a:t>
            </a:r>
            <a:r>
              <a:rPr lang="zh-CN" altLang="en-US" dirty="0" smtClean="0"/>
              <a:t>、</a:t>
            </a:r>
            <a:r>
              <a:rPr lang="zh-CN" altLang="zh-CN" dirty="0" smtClean="0"/>
              <a:t>script</a:t>
            </a:r>
            <a:r>
              <a:rPr lang="zh-CN" altLang="en-US" dirty="0" smtClean="0"/>
              <a:t>、</a:t>
            </a:r>
            <a:r>
              <a:rPr lang="zh-CN" altLang="zh-CN" dirty="0" smtClean="0"/>
              <a:t>style</a:t>
            </a:r>
            <a:r>
              <a:rPr lang="zh-CN" altLang="en-US" dirty="0" smtClean="0"/>
              <a:t>、</a:t>
            </a:r>
            <a:r>
              <a:rPr lang="zh-CN" altLang="zh-CN" dirty="0" smtClean="0"/>
              <a:t>link</a:t>
            </a:r>
            <a:r>
              <a:rPr lang="zh-CN" altLang="en-US" dirty="0" smtClean="0"/>
              <a:t>等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39552" y="3573016"/>
            <a:ext cx="82809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title&gt;HTML 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name="keywords" content="</a:t>
            </a:r>
            <a:r>
              <a:rPr lang="en-US" altLang="zh-CN" sz="2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html,css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&lt;script 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type="</a:t>
            </a:r>
            <a:r>
              <a:rPr lang="en-US" altLang="zh-CN" sz="2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&lt;style type="text/</a:t>
            </a:r>
            <a:r>
              <a:rPr lang="en-US" altLang="zh-CN" sz="2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"&gt;&lt;/style&gt;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5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文档头部内容－</a:t>
            </a:r>
            <a:r>
              <a:rPr lang="en-US" altLang="zh-CN" dirty="0" smtClean="0"/>
              <a:t>-&lt;title&gt;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标题元素 </a:t>
            </a:r>
            <a:r>
              <a:rPr lang="en-US" altLang="zh-CN" dirty="0" smtClean="0"/>
              <a:t>&lt;title&gt;&lt;/title&gt; </a:t>
            </a:r>
            <a:r>
              <a:rPr lang="zh-CN" altLang="en-US" dirty="0" smtClean="0"/>
              <a:t>用于为文档定义标题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标题元素的内容出现在浏览器顶部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必须出现在 </a:t>
            </a:r>
            <a:r>
              <a:rPr lang="en-US" altLang="zh-CN" dirty="0" smtClean="0"/>
              <a:t>&lt;</a:t>
            </a:r>
            <a:r>
              <a:rPr lang="zh-CN" altLang="zh-CN" dirty="0" smtClean="0"/>
              <a:t>head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元素中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一个文档只能有</a:t>
            </a:r>
            <a:r>
              <a:rPr lang="en-US" altLang="zh-CN" dirty="0" err="1" smtClean="0"/>
              <a:t>一个标题元素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81134" y="3429000"/>
            <a:ext cx="69872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&lt;head&gt;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&lt;title&gt;</a:t>
            </a:r>
            <a:r>
              <a:rPr lang="zh-CN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我的第一个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&lt;/head&gt;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&lt;body&gt;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&lt;/body&gt;        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568" y="5145108"/>
            <a:ext cx="2323347" cy="166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文档头部内容 </a:t>
            </a:r>
            <a:r>
              <a:rPr lang="en-US" altLang="zh-CN" dirty="0" smtClean="0"/>
              <a:t>--&lt;meta&gt;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元数据元素 </a:t>
            </a:r>
            <a:r>
              <a:rPr lang="zh-CN" altLang="zh-CN" dirty="0" smtClean="0"/>
              <a:t>&lt;meta&gt;</a:t>
            </a:r>
            <a:r>
              <a:rPr lang="zh-CN" altLang="en-US" dirty="0" smtClean="0"/>
              <a:t>用于定义网页的基本信息</a:t>
            </a:r>
          </a:p>
          <a:p>
            <a:r>
              <a:rPr lang="zh-CN" altLang="en-US" dirty="0" smtClean="0"/>
              <a:t>为空标记</a:t>
            </a:r>
            <a:endParaRPr lang="en-US" altLang="zh-CN" dirty="0" smtClean="0"/>
          </a:p>
          <a:p>
            <a:r>
              <a:rPr lang="zh-CN" altLang="en-US" dirty="0" smtClean="0"/>
              <a:t>常用属性有：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http-</a:t>
            </a:r>
            <a:r>
              <a:rPr lang="en-US" altLang="zh-CN" dirty="0" err="1" smtClean="0"/>
              <a:t>equiv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55576" y="3068960"/>
            <a:ext cx="82809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title&gt;HTML 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http-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equiv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="content-type" 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content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text/</a:t>
            </a:r>
            <a:r>
              <a:rPr lang="en-US" altLang="zh-CN" sz="2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html;charset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=utf-8" 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name="keywords" content="</a:t>
            </a:r>
            <a:r>
              <a:rPr lang="en-US" altLang="zh-CN" sz="2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html,css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head&gt;</a:t>
            </a:r>
            <a:endParaRPr lang="zh-CN" altLang="zh-CN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6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&lt;body&gt; </a:t>
            </a:r>
            <a:r>
              <a:rPr lang="zh-CN" altLang="en-US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&lt;body&gt; </a:t>
            </a:r>
            <a:r>
              <a:rPr lang="zh-CN" altLang="zh-CN" dirty="0" smtClean="0"/>
              <a:t>元素出现在 </a:t>
            </a:r>
            <a:r>
              <a:rPr lang="en-US" altLang="zh-CN" dirty="0" smtClean="0"/>
              <a:t>&lt;head&gt; </a:t>
            </a:r>
            <a:r>
              <a:rPr lang="zh-CN" altLang="zh-CN" dirty="0" smtClean="0"/>
              <a:t>元素之后，包含</a:t>
            </a:r>
            <a:r>
              <a:rPr lang="zh-CN" altLang="en-US" dirty="0" smtClean="0"/>
              <a:t>网页要显示给读者的内容，</a:t>
            </a:r>
            <a:r>
              <a:rPr lang="zh-CN" altLang="zh-CN" dirty="0" smtClean="0"/>
              <a:t>称为主体内容</a:t>
            </a:r>
            <a:endParaRPr lang="en-US" altLang="zh-CN" dirty="0" smtClean="0"/>
          </a:p>
          <a:p>
            <a:r>
              <a:rPr lang="zh-CN" altLang="en-US" dirty="0" smtClean="0"/>
              <a:t>可以包含除了</a:t>
            </a:r>
            <a:r>
              <a:rPr lang="zh-CN" altLang="zh-CN" dirty="0" smtClean="0"/>
              <a:t>html</a:t>
            </a:r>
            <a:r>
              <a:rPr lang="zh-CN" altLang="en-US" dirty="0" smtClean="0"/>
              <a:t>、</a:t>
            </a:r>
            <a:r>
              <a:rPr lang="zh-CN" altLang="zh-CN" dirty="0" smtClean="0"/>
              <a:t>head</a:t>
            </a:r>
            <a:r>
              <a:rPr lang="zh-CN" altLang="en-US" dirty="0" smtClean="0"/>
              <a:t>外所有元素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2564904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&lt;head&gt;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&lt;title&gt;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我的第一个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&lt;/head&gt;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&lt;body text="red"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bgcolor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="silver"&gt;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页面的主要内容</a:t>
            </a:r>
          </a:p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        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72" y="4869160"/>
            <a:ext cx="4785168" cy="18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89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Internet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2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创建 </a:t>
            </a:r>
            <a:r>
              <a:rPr lang="en-US" altLang="zh-CN" smtClean="0"/>
              <a:t>HTML </a:t>
            </a:r>
            <a:r>
              <a:rPr lang="zh-CN" altLang="en-US" smtClean="0"/>
              <a:t>文档并设置头元素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COOKBOOK】</a:t>
            </a:r>
            <a:endParaRPr lang="zh-CN" altLang="en-US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、创建标准结构的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、为文档添加头元素 </a:t>
            </a:r>
            <a:r>
              <a:rPr lang="en-US" altLang="zh-CN" dirty="0" smtClean="0"/>
              <a:t>&lt;head&gt;</a:t>
            </a:r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、为页面设置标题、编码格式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14348" y="1218712"/>
            <a:ext cx="6197091" cy="1656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2000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576860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181109" y="1196792"/>
            <a:ext cx="162002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文本标记概述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09219" y="262964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文本样式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909219" y="580872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预格式化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&lt;pre&gt;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909219" y="399210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换行元素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09219" y="535456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分隔线元素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2642250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使用文本标记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09219" y="444625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分区元素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&lt;span&gt;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4909219" y="490041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内元素与块级元素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>
            <a:stCxn id="11" idx="3"/>
            <a:endCxn id="12" idx="1"/>
          </p:cNvCxnSpPr>
          <p:nvPr/>
        </p:nvCxnSpPr>
        <p:spPr>
          <a:xfrm flipV="1">
            <a:off x="2411760" y="1376792"/>
            <a:ext cx="769349" cy="1482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2822250"/>
            <a:ext cx="769349" cy="36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09219" y="308379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标题元素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/>
                <a:t>文本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4902539" y="162880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文本与特殊字符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902539" y="119675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文本标记的作用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09219" y="353795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段落元素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1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文本标记概述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3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文本标记的作用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404556"/>
          </a:xfrm>
        </p:spPr>
        <p:txBody>
          <a:bodyPr/>
          <a:lstStyle/>
          <a:p>
            <a:r>
              <a:rPr lang="zh-CN" altLang="zh-CN" dirty="0" smtClean="0"/>
              <a:t>文本是网页上的</a:t>
            </a:r>
            <a:r>
              <a:rPr lang="zh-CN" altLang="en-US" dirty="0" smtClean="0"/>
              <a:t>重要组成部分</a:t>
            </a:r>
            <a:endParaRPr lang="en-US" altLang="zh-CN" dirty="0" smtClean="0"/>
          </a:p>
          <a:p>
            <a:r>
              <a:rPr lang="zh-CN" altLang="zh-CN" dirty="0" smtClean="0"/>
              <a:t>直接书写的文本会用浏览器默认的样式显示</a:t>
            </a:r>
            <a:endParaRPr lang="en-US" altLang="zh-CN" dirty="0" smtClean="0"/>
          </a:p>
          <a:p>
            <a:r>
              <a:rPr lang="zh-CN" altLang="zh-CN" dirty="0" smtClean="0"/>
              <a:t>包含在标记中的文本则会被显示为标记所拥有的样式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段落元素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换行元素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分区元素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1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文本与特殊字符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526572"/>
          </a:xfrm>
        </p:spPr>
        <p:txBody>
          <a:bodyPr/>
          <a:lstStyle/>
          <a:p>
            <a:r>
              <a:rPr lang="zh-CN" altLang="en-US" dirty="0" smtClean="0"/>
              <a:t>空格折叠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</a:t>
            </a:r>
            <a:r>
              <a:rPr lang="zh-CN" altLang="zh-CN" dirty="0" smtClean="0"/>
              <a:t>空格或制表符压缩成单个空格，即只显示一个空格</a:t>
            </a:r>
            <a:endParaRPr lang="en-US" altLang="zh-CN" dirty="0" smtClean="0"/>
          </a:p>
          <a:p>
            <a:r>
              <a:rPr lang="zh-CN" altLang="en-US" dirty="0" smtClean="0"/>
              <a:t>特殊字符（如空格），需要进行</a:t>
            </a:r>
            <a:r>
              <a:rPr lang="zh-CN" altLang="zh-CN" dirty="0" smtClean="0"/>
              <a:t>转义</a:t>
            </a:r>
            <a:r>
              <a:rPr lang="zh-CN" altLang="en-US" dirty="0" smtClean="0"/>
              <a:t>（使用字符实体）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6224" y="3068960"/>
            <a:ext cx="7328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&amp;gt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element.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nbsp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nbsp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;&amp;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nbsp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2011 by </a:t>
            </a:r>
            <a:r>
              <a:rPr lang="en-US" altLang="zh-CN" sz="2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tarena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34"/>
          <a:stretch/>
        </p:blipFill>
        <p:spPr bwMode="auto">
          <a:xfrm>
            <a:off x="899592" y="4433296"/>
            <a:ext cx="5768656" cy="62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4860032" y="3899957"/>
            <a:ext cx="0" cy="508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使用文本标记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0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文本样式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文本样式的作用是对文本进行修饰，如加粗、倾斜等</a:t>
            </a:r>
            <a:endParaRPr lang="en-US" altLang="zh-CN" smtClean="0"/>
          </a:p>
          <a:p>
            <a:pPr lvl="1"/>
            <a:r>
              <a:rPr lang="en-US" altLang="zh-CN" smtClean="0"/>
              <a:t>&lt;b&gt;…&lt;/b&gt;</a:t>
            </a:r>
            <a:r>
              <a:rPr lang="zh-CN" altLang="en-US" smtClean="0"/>
              <a:t>：加粗</a:t>
            </a:r>
            <a:endParaRPr lang="en-US" altLang="zh-CN" smtClean="0"/>
          </a:p>
          <a:p>
            <a:pPr lvl="1"/>
            <a:r>
              <a:rPr lang="en-US" altLang="zh-CN" smtClean="0"/>
              <a:t>&lt;i&gt;…&lt;/i&gt;</a:t>
            </a:r>
            <a:r>
              <a:rPr lang="zh-CN" altLang="en-US" smtClean="0"/>
              <a:t>：倾斜</a:t>
            </a:r>
            <a:endParaRPr lang="en-US" altLang="zh-CN" smtClean="0"/>
          </a:p>
          <a:p>
            <a:pPr lvl="1"/>
            <a:r>
              <a:rPr lang="en-US" altLang="zh-CN" smtClean="0"/>
              <a:t>&lt;u&gt;…&lt;/u&gt;</a:t>
            </a:r>
            <a:r>
              <a:rPr lang="zh-CN" altLang="en-US" smtClean="0"/>
              <a:t>：下划线</a:t>
            </a:r>
            <a:endParaRPr lang="en-US" altLang="zh-CN" smtClean="0"/>
          </a:p>
          <a:p>
            <a:pPr lvl="1"/>
            <a:r>
              <a:rPr lang="en-US" altLang="zh-CN" smtClean="0"/>
              <a:t>&lt;s&gt;…&lt;/s&gt;</a:t>
            </a:r>
            <a:r>
              <a:rPr lang="zh-CN" altLang="en-US" smtClean="0"/>
              <a:t>：删除线</a:t>
            </a:r>
            <a:endParaRPr lang="en-US" altLang="zh-CN" smtClean="0"/>
          </a:p>
          <a:p>
            <a:pPr lvl="1"/>
            <a:r>
              <a:rPr lang="en-US" altLang="zh-CN" smtClean="0"/>
              <a:t>&lt;sup&gt;…&lt;/sup&gt;</a:t>
            </a:r>
            <a:r>
              <a:rPr lang="zh-CN" altLang="en-US" smtClean="0"/>
              <a:t>：上标</a:t>
            </a:r>
            <a:endParaRPr lang="en-US" altLang="zh-CN" smtClean="0"/>
          </a:p>
          <a:p>
            <a:pPr lvl="1"/>
            <a:r>
              <a:rPr lang="en-US" altLang="zh-CN" smtClean="0"/>
              <a:t>&lt;sub&gt;…&lt;/sub&gt;</a:t>
            </a:r>
            <a:r>
              <a:rPr lang="zh-CN" altLang="en-US" smtClean="0"/>
              <a:t>：下标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4437112"/>
            <a:ext cx="36686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粗体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斜体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下划线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&lt;/u&gt;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删除线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&lt;sub&gt;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&lt;/sub&gt;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&lt;sup&gt;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上标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&lt;/sup&gt;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772641" y="5389765"/>
            <a:ext cx="50753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71" y="4293096"/>
            <a:ext cx="407529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6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标题元素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hn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标题元素</a:t>
            </a:r>
            <a:r>
              <a:rPr lang="zh-CN" altLang="zh-CN" smtClean="0"/>
              <a:t>让文字</a:t>
            </a:r>
            <a:r>
              <a:rPr lang="zh-CN" altLang="en-US" smtClean="0"/>
              <a:t>以</a:t>
            </a:r>
            <a:r>
              <a:rPr lang="zh-CN" altLang="zh-CN" smtClean="0"/>
              <a:t>醒目的方式显示</a:t>
            </a:r>
            <a:r>
              <a:rPr lang="en-US" altLang="zh-CN" smtClean="0"/>
              <a:t>，往往用于文章的标题</a:t>
            </a:r>
            <a:endParaRPr lang="zh-CN" altLang="zh-CN" smtClean="0"/>
          </a:p>
          <a:p>
            <a:r>
              <a:rPr lang="zh-CN" altLang="en-US" smtClean="0"/>
              <a:t>基本语法：</a:t>
            </a:r>
            <a:r>
              <a:rPr lang="en-US" altLang="zh-CN" smtClean="0"/>
              <a:t>&lt;h#&gt; ... &lt;/h#&gt;</a:t>
            </a:r>
          </a:p>
          <a:p>
            <a:pPr lvl="1"/>
            <a:r>
              <a:rPr lang="en-US" altLang="zh-CN" smtClean="0"/>
              <a:t>#=1, 2, 3, 4, 5, 6</a:t>
            </a:r>
          </a:p>
          <a:p>
            <a:pPr lvl="1"/>
            <a:r>
              <a:rPr lang="zh-CN" altLang="en-US" smtClean="0"/>
              <a:t>从</a:t>
            </a:r>
            <a:r>
              <a:rPr lang="zh-CN" altLang="zh-CN" smtClean="0"/>
              <a:t>&lt;h1&gt;</a:t>
            </a:r>
            <a:r>
              <a:rPr lang="zh-CN" altLang="en-US" smtClean="0"/>
              <a:t>到</a:t>
            </a:r>
            <a:r>
              <a:rPr lang="zh-CN" altLang="zh-CN" smtClean="0"/>
              <a:t>&lt;h6&gt;</a:t>
            </a:r>
            <a:r>
              <a:rPr lang="zh-CN" altLang="en-US" smtClean="0"/>
              <a:t>，即</a:t>
            </a:r>
            <a:r>
              <a:rPr lang="zh-CN" altLang="zh-CN" smtClean="0"/>
              <a:t> </a:t>
            </a:r>
            <a:r>
              <a:rPr lang="en-US" altLang="zh-CN" smtClean="0"/>
              <a:t>标题</a:t>
            </a:r>
            <a:r>
              <a:rPr lang="zh-CN" altLang="zh-CN" smtClean="0"/>
              <a:t>1-</a:t>
            </a:r>
            <a:r>
              <a:rPr lang="zh-CN" altLang="en-US" smtClean="0"/>
              <a:t>标题</a:t>
            </a:r>
            <a:r>
              <a:rPr lang="zh-CN" altLang="zh-CN" smtClean="0"/>
              <a:t>6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3857725"/>
            <a:ext cx="5361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h1&gt;h1 text&lt;/h1&gt;</a:t>
            </a:r>
            <a:endParaRPr lang="zh-CN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&lt;h2&gt;h2 text&lt;/h2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026406" y="4327226"/>
            <a:ext cx="50753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66" y="3861048"/>
            <a:ext cx="2195606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10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段落元素 </a:t>
            </a:r>
            <a:r>
              <a:rPr lang="en-US" altLang="zh-CN" dirty="0" smtClean="0"/>
              <a:t>&lt;p&gt;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&lt;p&gt; </a:t>
            </a:r>
            <a:r>
              <a:rPr lang="zh-CN" altLang="zh-CN" smtClean="0"/>
              <a:t>元素提供了结构化文本的一种方式</a:t>
            </a:r>
            <a:endParaRPr lang="en-US" altLang="zh-CN" smtClean="0"/>
          </a:p>
          <a:p>
            <a:r>
              <a:rPr lang="en-US" altLang="zh-CN" smtClean="0"/>
              <a:t>&lt;p&gt; </a:t>
            </a:r>
            <a:r>
              <a:rPr lang="zh-CN" altLang="en-US" smtClean="0"/>
              <a:t>元素中的</a:t>
            </a:r>
            <a:r>
              <a:rPr lang="zh-CN" altLang="zh-CN" smtClean="0"/>
              <a:t>文本会用单独的段落显示</a:t>
            </a:r>
            <a:endParaRPr lang="en-US" altLang="zh-CN" smtClean="0"/>
          </a:p>
          <a:p>
            <a:pPr lvl="1"/>
            <a:r>
              <a:rPr lang="zh-CN" altLang="zh-CN" smtClean="0"/>
              <a:t>与前后的文本都换行分开</a:t>
            </a:r>
            <a:endParaRPr lang="en-US" altLang="zh-CN" smtClean="0"/>
          </a:p>
          <a:p>
            <a:pPr lvl="1"/>
            <a:r>
              <a:rPr lang="zh-CN" altLang="zh-CN" smtClean="0"/>
              <a:t>添加一段额外的垂直空白距离，作为段落间距</a:t>
            </a:r>
          </a:p>
          <a:p>
            <a:pPr lvl="1"/>
            <a:r>
              <a:rPr lang="zh-CN" altLang="en-US" smtClean="0"/>
              <a:t>常用属性： </a:t>
            </a:r>
            <a:r>
              <a:rPr lang="en-US" altLang="zh-CN" smtClean="0"/>
              <a:t>align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1512" y="3680152"/>
            <a:ext cx="6956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p&gt;The first paragraph.&lt;/p&gt;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align="right"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&gt;The second paragraph.&lt;/p&gt;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884123" y="4541927"/>
            <a:ext cx="384969" cy="4409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" b="16753"/>
          <a:stretch/>
        </p:blipFill>
        <p:spPr bwMode="auto">
          <a:xfrm>
            <a:off x="2417415" y="4762417"/>
            <a:ext cx="4962897" cy="118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5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换行元素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mtClean="0"/>
              <a:t>使用 </a:t>
            </a:r>
            <a:r>
              <a:rPr lang="en-US" altLang="zh-CN" smtClean="0"/>
              <a:t>&lt;br&gt; </a:t>
            </a:r>
            <a:r>
              <a:rPr lang="zh-CN" altLang="zh-CN" smtClean="0"/>
              <a:t>元素在任何地方创建手工换行</a:t>
            </a:r>
            <a:endParaRPr lang="en-US" altLang="zh-CN" smtClean="0"/>
          </a:p>
          <a:p>
            <a:pPr lvl="1"/>
            <a:r>
              <a:rPr lang="zh-CN" altLang="en-US" smtClean="0"/>
              <a:t>空标记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14348" y="2420888"/>
            <a:ext cx="580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p&gt;This is a &lt;</a:t>
            </a:r>
            <a:r>
              <a:rPr lang="en-US" altLang="zh-CN" sz="2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 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paragraph.&lt;/p&gt;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52073" y="3047751"/>
            <a:ext cx="715671" cy="6692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12" y="3268241"/>
            <a:ext cx="2351520" cy="125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4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Internet 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284250"/>
          </a:xfrm>
        </p:spPr>
        <p:txBody>
          <a:bodyPr/>
          <a:lstStyle/>
          <a:p>
            <a:r>
              <a:rPr lang="zh-CN" altLang="zh-CN" dirty="0" smtClean="0"/>
              <a:t>Internet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是一个全球性的计算机互联网络，中文名称有“因特网”、“国际互联网”、“网际网” 、“交互网络”等</a:t>
            </a:r>
          </a:p>
          <a:p>
            <a:r>
              <a:rPr lang="zh-CN" altLang="zh-CN" dirty="0" smtClean="0"/>
              <a:t>Internet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提供的主要服务</a:t>
            </a:r>
          </a:p>
          <a:p>
            <a:pPr lvl="1"/>
            <a:r>
              <a:rPr lang="zh-CN" altLang="zh-CN" dirty="0" smtClean="0"/>
              <a:t>Telnet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WWW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BBS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等</a:t>
            </a:r>
          </a:p>
          <a:p>
            <a:r>
              <a:rPr lang="zh-CN" altLang="en-US" dirty="0" smtClean="0"/>
              <a:t>基本实现技术</a:t>
            </a:r>
          </a:p>
          <a:p>
            <a:pPr lvl="1"/>
            <a:r>
              <a:rPr lang="zh-CN" altLang="en-US" dirty="0" smtClean="0"/>
              <a:t>分组交换原理：信息在</a:t>
            </a:r>
            <a:r>
              <a:rPr lang="zh-CN" altLang="zh-CN" dirty="0" smtClean="0"/>
              <a:t>Internet</a:t>
            </a:r>
            <a:r>
              <a:rPr lang="zh-CN" altLang="en-US" dirty="0" smtClean="0"/>
              <a:t>上被分成许多小数据包（分组）进行传输，到达目的地后将数据包重组为信息</a:t>
            </a:r>
          </a:p>
          <a:p>
            <a:pPr lvl="1"/>
            <a:r>
              <a:rPr lang="zh-CN" altLang="zh-CN" dirty="0" smtClean="0"/>
              <a:t>TCP/IP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协议簇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2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分区元素 </a:t>
            </a:r>
            <a:r>
              <a:rPr lang="en-US" altLang="zh-CN" dirty="0" smtClean="0"/>
              <a:t>&lt;span&gt;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&lt;div&gt;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分区元素用于为元素分组，常用于页面布局</a:t>
            </a:r>
          </a:p>
          <a:p>
            <a:r>
              <a:rPr lang="zh-CN" altLang="en-US" smtClean="0"/>
              <a:t>块分区元素：</a:t>
            </a:r>
            <a:r>
              <a:rPr lang="en-US" altLang="zh-CN" smtClean="0"/>
              <a:t>&lt;div&gt;&lt;/div&gt;</a:t>
            </a:r>
          </a:p>
          <a:p>
            <a:r>
              <a:rPr lang="zh-CN" altLang="en-US" smtClean="0"/>
              <a:t>行内分区元素：</a:t>
            </a:r>
            <a:r>
              <a:rPr lang="en-US" altLang="zh-CN" smtClean="0"/>
              <a:t>&lt;span&gt;&lt;/span&gt;</a:t>
            </a:r>
          </a:p>
          <a:p>
            <a:pPr lvl="1"/>
            <a:r>
              <a:rPr lang="zh-CN" altLang="en-US" smtClean="0"/>
              <a:t>设置同一行文字内的不同格式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804408" y="3578240"/>
            <a:ext cx="80160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style="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color:blue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;"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&lt;p&gt;first&lt;/p&gt;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&lt;p&gt;second&lt;/p&gt;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</a:p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style="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color:red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;"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榜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span&gt;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4812440" y="3578238"/>
            <a:ext cx="479640" cy="2108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62917"/>
            <a:ext cx="2258417" cy="180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5796136" y="4653134"/>
            <a:ext cx="936104" cy="7200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行内元素与块级元素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794308"/>
          </a:xfrm>
        </p:spPr>
        <p:txBody>
          <a:bodyPr/>
          <a:lstStyle/>
          <a:p>
            <a:r>
              <a:rPr lang="zh-CN" altLang="en-US" dirty="0" smtClean="0"/>
              <a:t>块级元素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默认情况下，块级元素会独占一行</a:t>
            </a:r>
            <a:r>
              <a:rPr lang="zh-CN" altLang="en-US" dirty="0" smtClean="0"/>
              <a:t>，即元素</a:t>
            </a:r>
            <a:r>
              <a:rPr lang="zh-CN" altLang="zh-CN" dirty="0" smtClean="0"/>
              <a:t>前后都会自动换行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hn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行内元素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不会换行，可以和其他行内元素位于同一行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&lt;span&gt;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&lt;b&gt;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&lt;u&gt;</a:t>
            </a:r>
            <a:endParaRPr lang="zh-CN" altLang="en-US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22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分隔线元素 </a:t>
            </a:r>
            <a:r>
              <a:rPr lang="en-US" altLang="zh-CN" smtClean="0"/>
              <a:t>&lt;hr&gt;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91588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&gt; </a:t>
            </a:r>
            <a:r>
              <a:rPr lang="zh-CN" altLang="zh-CN" dirty="0" smtClean="0"/>
              <a:t>元素用于在页面上创建一条水平线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空标记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常用于将页面的不同部分隔开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&gt; </a:t>
            </a:r>
            <a:r>
              <a:rPr lang="zh-CN" altLang="zh-CN" dirty="0" smtClean="0"/>
              <a:t>后面的文本将出现在新段落中</a:t>
            </a:r>
            <a:endParaRPr lang="en-US" altLang="zh-CN" dirty="0" smtClean="0"/>
          </a:p>
          <a:p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align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4265801"/>
            <a:ext cx="4392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here.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size="3" color="green" width="50%" align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=“center" 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50285"/>
            <a:ext cx="4132308" cy="231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843808" y="5445224"/>
            <a:ext cx="1728192" cy="36003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5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预格式化 </a:t>
            </a:r>
            <a:r>
              <a:rPr lang="en-US" altLang="zh-CN" dirty="0" smtClean="0"/>
              <a:t>&lt;pre&gt;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8729"/>
          </a:xfrm>
        </p:spPr>
        <p:txBody>
          <a:bodyPr/>
          <a:lstStyle/>
          <a:p>
            <a:r>
              <a:rPr lang="zh-CN" altLang="zh-CN" dirty="0" smtClean="0"/>
              <a:t>保留</a:t>
            </a:r>
            <a:r>
              <a:rPr lang="zh-CN" altLang="zh-CN" dirty="0"/>
              <a:t>源文档中的格式，即保留原来的换行和文本中的空白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204864"/>
            <a:ext cx="56166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有格式缩进的代码：     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&lt;pre&gt;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function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myFirstFunction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alert("Welcome!");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&lt;/pre&gt;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43856"/>
            <a:ext cx="45910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39752" y="4509119"/>
            <a:ext cx="1296143" cy="84917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571482"/>
            <a:ext cx="6736832" cy="1047757"/>
          </a:xfrm>
        </p:spPr>
        <p:txBody>
          <a:bodyPr/>
          <a:lstStyle/>
          <a:p>
            <a:r>
              <a:rPr lang="zh-CN" altLang="en-US" dirty="0" smtClean="0"/>
              <a:t>使用文本标记为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页面添加内容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COOKBOOK】</a:t>
            </a:r>
          </a:p>
          <a:p>
            <a:endParaRPr lang="zh-CN" altLang="en-US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、创建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、使用文本标记为页面添加内容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0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Web </a:t>
            </a:r>
            <a:r>
              <a:rPr lang="zh-CN" altLang="en-US" smtClean="0"/>
              <a:t>与 </a:t>
            </a:r>
            <a:r>
              <a:rPr lang="en-US" altLang="zh-CN" smtClean="0"/>
              <a:t>Internet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889748"/>
          </a:xfrm>
        </p:spPr>
        <p:txBody>
          <a:bodyPr/>
          <a:lstStyle/>
          <a:p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zh-CN" altLang="zh-CN" dirty="0" smtClean="0"/>
              <a:t>Internet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的关系</a:t>
            </a:r>
          </a:p>
          <a:p>
            <a:pPr lvl="1"/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是运行在 </a:t>
            </a:r>
            <a:r>
              <a:rPr lang="zh-CN" altLang="zh-CN" dirty="0" smtClean="0"/>
              <a:t>Internet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之上最流行的应用之一，</a:t>
            </a:r>
            <a:r>
              <a:rPr lang="zh-CN" altLang="zh-CN" dirty="0" smtClean="0"/>
              <a:t>Internet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提供了网络环境</a:t>
            </a:r>
          </a:p>
          <a:p>
            <a:pPr lvl="1"/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的出现，极大地推动了 </a:t>
            </a:r>
            <a:r>
              <a:rPr lang="zh-CN" altLang="zh-CN" dirty="0" smtClean="0"/>
              <a:t>Internet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的普及与推广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Web 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232202"/>
          </a:xfrm>
        </p:spPr>
        <p:txBody>
          <a:bodyPr/>
          <a:lstStyle/>
          <a:p>
            <a:r>
              <a:rPr lang="zh-CN" altLang="en-US" dirty="0" smtClean="0"/>
              <a:t>又称做万维网或环球网，即</a:t>
            </a:r>
            <a:r>
              <a:rPr lang="zh-CN" altLang="zh-CN" dirty="0" smtClean="0"/>
              <a:t>WWW</a:t>
            </a:r>
            <a:r>
              <a:rPr lang="zh-CN" altLang="en-US" dirty="0" smtClean="0"/>
              <a:t>（</a:t>
            </a:r>
            <a:r>
              <a:rPr lang="zh-CN" altLang="zh-CN" dirty="0" smtClean="0"/>
              <a:t>World Wide Web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zh-CN" dirty="0" smtClean="0"/>
              <a:t>上个世纪</a:t>
            </a:r>
            <a:r>
              <a:rPr lang="en-US" altLang="zh-CN" dirty="0" smtClean="0"/>
              <a:t>90</a:t>
            </a:r>
            <a:r>
              <a:rPr lang="zh-CN" altLang="zh-CN" dirty="0" smtClean="0"/>
              <a:t>年代，由</a:t>
            </a:r>
            <a:r>
              <a:rPr lang="en-US" altLang="zh-CN" dirty="0" err="1" smtClean="0"/>
              <a:t>欧洲核子研究中心</a:t>
            </a:r>
            <a:r>
              <a:rPr lang="en-US" altLang="zh-CN" dirty="0" smtClean="0"/>
              <a:t>(CERN)</a:t>
            </a:r>
            <a:r>
              <a:rPr lang="zh-CN" altLang="zh-CN" dirty="0" smtClean="0"/>
              <a:t>的</a:t>
            </a:r>
            <a:r>
              <a:rPr lang="en-US" altLang="zh-CN" dirty="0" smtClean="0"/>
              <a:t>Tim Berners</a:t>
            </a:r>
            <a:r>
              <a:rPr lang="zh-CN" altLang="zh-CN" dirty="0" smtClean="0"/>
              <a:t>－</a:t>
            </a:r>
            <a:r>
              <a:rPr lang="en-US" altLang="zh-CN" dirty="0" smtClean="0"/>
              <a:t>Lee</a:t>
            </a:r>
            <a:r>
              <a:rPr lang="zh-CN" altLang="zh-CN" dirty="0" smtClean="0"/>
              <a:t>创建，</a:t>
            </a:r>
            <a:r>
              <a:rPr lang="en-US" altLang="zh-CN" dirty="0" smtClean="0"/>
              <a:t>1992</a:t>
            </a:r>
            <a:r>
              <a:rPr lang="zh-CN" altLang="zh-CN" dirty="0" smtClean="0"/>
              <a:t>年正式上网</a:t>
            </a:r>
            <a:endParaRPr lang="en-US" altLang="zh-CN" dirty="0" smtClean="0"/>
          </a:p>
          <a:p>
            <a:r>
              <a:rPr lang="zh-CN" altLang="zh-CN" dirty="0" smtClean="0"/>
              <a:t>把各种类型的信息和服务无缝连接，提供生动的图形用户界面</a:t>
            </a:r>
            <a:r>
              <a:rPr lang="zh-CN" altLang="en-US" dirty="0" smtClean="0"/>
              <a:t>（</a:t>
            </a:r>
            <a:r>
              <a:rPr lang="zh-CN" altLang="zh-CN" dirty="0" smtClean="0"/>
              <a:t>可以</a:t>
            </a:r>
            <a:r>
              <a:rPr lang="zh-CN" altLang="zh-CN" dirty="0"/>
              <a:t>称之为</a:t>
            </a:r>
            <a:r>
              <a:rPr lang="zh-CN" altLang="zh-CN" dirty="0" smtClean="0"/>
              <a:t>文档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信息：文字、图片、声音和视频等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服务：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Mail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 smtClean="0"/>
              <a:t>万维网其实就是无数文档的集合，这些文档驻留在因特网的某个地方</a:t>
            </a:r>
            <a:endParaRPr lang="en-US" altLang="zh-CN" dirty="0" smtClean="0"/>
          </a:p>
          <a:p>
            <a:pPr lvl="1"/>
            <a:r>
              <a:rPr lang="zh-CN" altLang="zh-CN" dirty="0"/>
              <a:t>文档编写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传输</a:t>
            </a:r>
            <a:r>
              <a:rPr lang="zh-CN" altLang="zh-CN" dirty="0"/>
              <a:t>方式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388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的工作原理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的工作原理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769989"/>
          </a:xfrm>
        </p:spPr>
        <p:txBody>
          <a:bodyPr/>
          <a:lstStyle/>
          <a:p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是基于 </a:t>
            </a:r>
            <a:r>
              <a:rPr lang="zh-CN" altLang="zh-CN" dirty="0" smtClean="0"/>
              <a:t>Internet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的一个多媒体信息服务系统</a:t>
            </a:r>
          </a:p>
          <a:p>
            <a:pPr lvl="1"/>
            <a:r>
              <a:rPr lang="zh-CN" altLang="en-US" dirty="0" smtClean="0"/>
              <a:t>基于浏览器</a:t>
            </a:r>
            <a:r>
              <a:rPr lang="zh-CN" altLang="zh-CN" dirty="0" smtClean="0"/>
              <a:t>/</a:t>
            </a:r>
            <a:r>
              <a:rPr lang="zh-CN" altLang="en-US" dirty="0" smtClean="0"/>
              <a:t>服务器模式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 </a:t>
            </a:r>
            <a:r>
              <a:rPr lang="zh-CN" altLang="zh-CN" dirty="0" smtClean="0"/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服务器、 浏览器（</a:t>
            </a:r>
            <a:r>
              <a:rPr lang="zh-CN" altLang="zh-CN" dirty="0" smtClean="0"/>
              <a:t>Browser</a:t>
            </a:r>
            <a:r>
              <a:rPr lang="zh-CN" altLang="en-US" dirty="0" smtClean="0"/>
              <a:t>）和通信协议三部分组成</a:t>
            </a:r>
          </a:p>
          <a:p>
            <a:pPr lvl="1"/>
            <a:r>
              <a:rPr lang="zh-CN" altLang="en-US" dirty="0" smtClean="0"/>
              <a:t>通信协议采用的是 </a:t>
            </a:r>
            <a:r>
              <a:rPr lang="zh-CN" altLang="zh-CN" dirty="0" smtClean="0"/>
              <a:t>HTTP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协议：超文本传输协议（</a:t>
            </a:r>
            <a:r>
              <a:rPr lang="zh-CN" altLang="zh-CN" dirty="0" smtClean="0"/>
              <a:t>Hypertext Transfer Protocol</a:t>
            </a:r>
            <a:r>
              <a:rPr lang="zh-CN" altLang="en-US" dirty="0" smtClean="0"/>
              <a:t>）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42862" y="3913658"/>
            <a:ext cx="7265925" cy="2346512"/>
            <a:chOff x="755576" y="3386744"/>
            <a:chExt cx="7265925" cy="2346512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2418962" y="4527215"/>
              <a:ext cx="34491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2346954" y="4260707"/>
              <a:ext cx="3449182" cy="910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3" name="Picture 9" descr="C:\Users\Merita\Desktop\6004e1bb9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76065"/>
              <a:ext cx="1527848" cy="1467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组合 16"/>
            <p:cNvGrpSpPr/>
            <p:nvPr/>
          </p:nvGrpSpPr>
          <p:grpSpPr>
            <a:xfrm>
              <a:off x="6300192" y="3578810"/>
              <a:ext cx="1721309" cy="2154446"/>
              <a:chOff x="6684854" y="2348880"/>
              <a:chExt cx="1721309" cy="2243255"/>
            </a:xfrm>
          </p:grpSpPr>
          <p:pic>
            <p:nvPicPr>
              <p:cNvPr id="1029" name="Picture 5" descr="C:\Users\Merita\AppData\Local\Microsoft\Windows\Temporary Internet Files\Content.IE5\2TY2GNFE\MC900428971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4854" y="2348880"/>
                <a:ext cx="1207922" cy="176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858419" y="4192025"/>
                <a:ext cx="15477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/>
                  <a:t>Web </a:t>
                </a:r>
                <a:r>
                  <a:rPr lang="zh-CN" altLang="en-US" sz="2000" b="1" dirty="0" smtClean="0"/>
                  <a:t>服务器</a:t>
                </a:r>
                <a:endParaRPr lang="zh-CN" altLang="en-US" sz="2000" b="1" dirty="0"/>
              </a:p>
            </p:txBody>
          </p:sp>
        </p:grpSp>
        <p:pic>
          <p:nvPicPr>
            <p:cNvPr id="1026" name="Picture 2" descr="C:\Users\Merita\Desktop\aa18972bd40735fa0a218e579f510fb30e24080f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920" y="3831544"/>
              <a:ext cx="857250" cy="115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Merita\Desktop\u=2337765089,64080311&amp;fm=21&amp;gp=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3386744"/>
              <a:ext cx="978360" cy="97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79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10291</TotalTime>
  <Words>2648</Words>
  <Application>Microsoft Office PowerPoint</Application>
  <PresentationFormat>全屏显示(4:3)</PresentationFormat>
  <Paragraphs>514</Paragraphs>
  <Slides>55</Slides>
  <Notes>53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网页编程基础 HTML5</vt:lpstr>
      <vt:lpstr>PowerPoint 演示文稿</vt:lpstr>
      <vt:lpstr>PowerPoint 演示文稿</vt:lpstr>
      <vt:lpstr>Web 与 Internet</vt:lpstr>
      <vt:lpstr>Internet 简介</vt:lpstr>
      <vt:lpstr>Web 与 Internet</vt:lpstr>
      <vt:lpstr>Web 简介</vt:lpstr>
      <vt:lpstr>Web 的工作原理</vt:lpstr>
      <vt:lpstr>Web 的工作原理</vt:lpstr>
      <vt:lpstr>Web 的工作原理（续1）</vt:lpstr>
      <vt:lpstr>Web 服务器</vt:lpstr>
      <vt:lpstr>Web 浏览器</vt:lpstr>
      <vt:lpstr>Web 的相关技术</vt:lpstr>
      <vt:lpstr>Web 的相关技术</vt:lpstr>
      <vt:lpstr>服务器端技术</vt:lpstr>
      <vt:lpstr>客户端技术</vt:lpstr>
      <vt:lpstr>PowerPoint 演示文稿</vt:lpstr>
      <vt:lpstr>PowerPoint 演示文稿</vt:lpstr>
      <vt:lpstr>HTML 概述</vt:lpstr>
      <vt:lpstr>超文本</vt:lpstr>
      <vt:lpstr>什么是 HTML</vt:lpstr>
      <vt:lpstr>HTML 基础语法</vt:lpstr>
      <vt:lpstr>标记语法</vt:lpstr>
      <vt:lpstr>标记语法（续1）</vt:lpstr>
      <vt:lpstr>标记语法（续2）</vt:lpstr>
      <vt:lpstr>元素</vt:lpstr>
      <vt:lpstr>元素嵌套</vt:lpstr>
      <vt:lpstr>属性和值</vt:lpstr>
      <vt:lpstr>标准属性</vt:lpstr>
      <vt:lpstr>注释</vt:lpstr>
      <vt:lpstr>HTML 文档片段</vt:lpstr>
      <vt:lpstr>文档结构</vt:lpstr>
      <vt:lpstr>HTML 文档的结构</vt:lpstr>
      <vt:lpstr>文档类型声明</vt:lpstr>
      <vt:lpstr>&lt;html&gt; 元素</vt:lpstr>
      <vt:lpstr>&lt;head&gt; 元素</vt:lpstr>
      <vt:lpstr>文档头部内容－-&lt;title&gt;</vt:lpstr>
      <vt:lpstr>文档头部内容 --&lt;meta&gt;</vt:lpstr>
      <vt:lpstr>&lt;body&gt; 元素</vt:lpstr>
      <vt:lpstr>创建 HTML 文档并设置头元素</vt:lpstr>
      <vt:lpstr>PowerPoint 演示文稿</vt:lpstr>
      <vt:lpstr>文本标记概述</vt:lpstr>
      <vt:lpstr>文本标记的作用</vt:lpstr>
      <vt:lpstr>文本与特殊字符</vt:lpstr>
      <vt:lpstr>使用文本标记</vt:lpstr>
      <vt:lpstr>文本样式</vt:lpstr>
      <vt:lpstr>标题元素 &lt;hn&gt;</vt:lpstr>
      <vt:lpstr>段落元素 &lt;p&gt;</vt:lpstr>
      <vt:lpstr>换行元素 &lt;br&gt;</vt:lpstr>
      <vt:lpstr>分区元素 &lt;span&gt;和&lt;div&gt;</vt:lpstr>
      <vt:lpstr>行内元素与块级元素</vt:lpstr>
      <vt:lpstr>分隔线元素 &lt;hr&gt;</vt:lpstr>
      <vt:lpstr>预格式化 &lt;pre&gt;</vt:lpstr>
      <vt:lpstr>使用文本标记为 HTML 页面添加内容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李大神仙</dc:creator>
  <cp:lastModifiedBy>ppmmjjyy</cp:lastModifiedBy>
  <cp:revision>1849</cp:revision>
  <dcterms:modified xsi:type="dcterms:W3CDTF">2016-12-13T10:21:47Z</dcterms:modified>
</cp:coreProperties>
</file>