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54756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98520" y="4289040"/>
            <a:ext cx="54756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579320" y="256032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98520" y="428904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579320" y="428904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17604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3920" y="2560320"/>
            <a:ext cx="17604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668960" y="2560320"/>
            <a:ext cx="17604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298520" y="4289040"/>
            <a:ext cx="17604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1483920" y="4289040"/>
            <a:ext cx="17604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1668960" y="4289040"/>
            <a:ext cx="17604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298520" y="2560320"/>
            <a:ext cx="547560" cy="330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547560" cy="33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267120" cy="33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579320" y="2560320"/>
            <a:ext cx="267120" cy="33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599760" cy="60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579320" y="2560320"/>
            <a:ext cx="267120" cy="33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298520" y="428904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98520" y="2560320"/>
            <a:ext cx="547560" cy="330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267120" cy="33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579320" y="256032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579320" y="428904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579320" y="256032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298520" y="4289040"/>
            <a:ext cx="54756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54756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298520" y="4289040"/>
            <a:ext cx="54756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579320" y="256032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298520" y="428904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579320" y="428904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17604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483920" y="2560320"/>
            <a:ext cx="17604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668960" y="2560320"/>
            <a:ext cx="17604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1298520" y="4289040"/>
            <a:ext cx="17604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1483920" y="4289040"/>
            <a:ext cx="17604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1668960" y="4289040"/>
            <a:ext cx="17604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547560" cy="33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267120" cy="33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579320" y="2560320"/>
            <a:ext cx="267120" cy="33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599760" cy="60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79320" y="2560320"/>
            <a:ext cx="267120" cy="33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98520" y="428904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267120" cy="33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79320" y="256032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579320" y="428904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98520" y="256032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79320" y="2560320"/>
            <a:ext cx="26712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98520" y="4289040"/>
            <a:ext cx="547560" cy="15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1080"/>
            <a:ext cx="12187440" cy="6855840"/>
            <a:chOff x="0" y="-1080"/>
            <a:chExt cx="12187440" cy="6855840"/>
          </a:xfrm>
        </p:grpSpPr>
        <p:pic>
          <p:nvPicPr>
            <p:cNvPr id="1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440" cy="6854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ustomShape 2"/>
            <p:cNvSpPr/>
            <p:nvPr/>
          </p:nvSpPr>
          <p:spPr>
            <a:xfrm>
              <a:off x="608040" y="609480"/>
              <a:ext cx="10971360" cy="5637240"/>
            </a:xfrm>
            <a:prstGeom prst="rect">
              <a:avLst/>
            </a:prstGeom>
            <a:noFill/>
            <a:ln w="15840">
              <a:solidFill>
                <a:srgbClr val="b05a24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"/>
            <p:cNvPicPr/>
            <p:nvPr/>
          </p:nvPicPr>
          <p:blipFill>
            <a:blip r:embed="rId4"/>
            <a:srcRect l="0" t="0" r="5102" b="0"/>
            <a:stretch/>
          </p:blipFill>
          <p:spPr>
            <a:xfrm rot="5400000">
              <a:off x="5707800" y="74880"/>
              <a:ext cx="757440" cy="605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10" descr=""/>
            <p:cNvPicPr/>
            <p:nvPr/>
          </p:nvPicPr>
          <p:blipFill>
            <a:blip r:embed="rId5"/>
            <a:srcRect l="0" t="0" r="5102" b="0"/>
            <a:stretch/>
          </p:blipFill>
          <p:spPr>
            <a:xfrm rot="5400000">
              <a:off x="5707800" y="6173280"/>
              <a:ext cx="757440" cy="605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Line 3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-1080"/>
            <a:ext cx="12187440" cy="6855840"/>
            <a:chOff x="0" y="-1080"/>
            <a:chExt cx="12187440" cy="6855840"/>
          </a:xfrm>
        </p:grpSpPr>
        <p:pic>
          <p:nvPicPr>
            <p:cNvPr id="45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440" cy="6854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CustomShape 2"/>
            <p:cNvSpPr/>
            <p:nvPr/>
          </p:nvSpPr>
          <p:spPr>
            <a:xfrm>
              <a:off x="608040" y="609480"/>
              <a:ext cx="10971360" cy="5637240"/>
            </a:xfrm>
            <a:prstGeom prst="rect">
              <a:avLst/>
            </a:prstGeom>
            <a:noFill/>
            <a:ln w="15840">
              <a:solidFill>
                <a:srgbClr val="b05a24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47" name="Picture 9" descr=""/>
            <p:cNvPicPr/>
            <p:nvPr/>
          </p:nvPicPr>
          <p:blipFill>
            <a:blip r:embed="rId4"/>
            <a:srcRect l="0" t="0" r="5102" b="0"/>
            <a:stretch/>
          </p:blipFill>
          <p:spPr>
            <a:xfrm rot="5400000">
              <a:off x="5707800" y="74880"/>
              <a:ext cx="757440" cy="605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10" descr=""/>
            <p:cNvPicPr/>
            <p:nvPr/>
          </p:nvPicPr>
          <p:blipFill>
            <a:blip r:embed="rId5"/>
            <a:srcRect l="0" t="0" r="5102" b="0"/>
            <a:stretch/>
          </p:blipFill>
          <p:spPr>
            <a:xfrm rot="5400000">
              <a:off x="5707800" y="6173280"/>
              <a:ext cx="757440" cy="605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Line 3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599760" cy="1302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298520" y="2560320"/>
            <a:ext cx="547560" cy="33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1874160" y="2560320"/>
            <a:ext cx="547560" cy="330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295280" y="982080"/>
            <a:ext cx="959976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ASTU Summer ICPC Schedule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95280" y="982080"/>
            <a:ext cx="959976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Chapter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29852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August 5 2019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Lecture 8:00 – 9:30 am</a:t>
            </a:r>
            <a:endParaRPr b="0" lang="en-US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  <a:ea typeface="DejaVu Sans"/>
              </a:rPr>
              <a:t>Linear DS with Built-in Libraries</a:t>
            </a:r>
            <a:endParaRPr b="0" lang="en-US" sz="20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Static Array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Dynamic Array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Array Sorting,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Stack, Queue,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Double Ended Queue</a:t>
            </a:r>
            <a:r>
              <a:rPr b="1" lang="en-U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Contest 9:30 – 11:30 am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Problem Solving  1:30 – 3:30 pm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18120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August 6 2019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Lecture 8:00 – 9:30 am</a:t>
            </a:r>
            <a:endParaRPr b="0" lang="en-US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  <a:ea typeface="DejaVu Sans"/>
              </a:rPr>
              <a:t>Non-Linear DS with Built-in Libraries</a:t>
            </a:r>
            <a:endParaRPr b="0" lang="en-US" sz="20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Balanced Binary Search Tree (BST): C++ STL map/set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Heap: C++ STL priority queue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Hash Table: C++11 STL unordered map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Contest 9:30 – 11:30 am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Problem Solving  1:30 – 3:30 pm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295280" y="982080"/>
            <a:ext cx="959976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Chapter 1 &amp;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29852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August 7 2019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Lecture 8:00 – 9:30 am</a:t>
            </a:r>
            <a:endParaRPr b="0" lang="en-US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Data Structures with Our Own Libraries</a:t>
            </a:r>
            <a:endParaRPr b="0" lang="en-US" sz="20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Graph</a:t>
            </a:r>
            <a:endParaRPr b="0" lang="en-US" sz="1800" spc="-1" strike="noStrike">
              <a:latin typeface="Arial"/>
            </a:endParaRPr>
          </a:p>
          <a:p>
            <a:pPr lvl="3" marL="1542960" indent="-1699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  <a:ea typeface="DejaVu Sans"/>
              </a:rPr>
              <a:t>Adjacency Matrix</a:t>
            </a:r>
            <a:endParaRPr b="0" lang="en-US" sz="1600" spc="-1" strike="noStrike">
              <a:latin typeface="Arial"/>
            </a:endParaRPr>
          </a:p>
          <a:p>
            <a:pPr lvl="3" marL="1542960" indent="-1699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  <a:ea typeface="DejaVu Sans"/>
              </a:rPr>
              <a:t>Adjacency List</a:t>
            </a:r>
            <a:endParaRPr b="0" lang="en-US" sz="1600" spc="-1" strike="noStrike">
              <a:latin typeface="Arial"/>
            </a:endParaRPr>
          </a:p>
          <a:p>
            <a:pPr lvl="3" marL="1542960" indent="-1699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  <a:ea typeface="DejaVu Sans"/>
              </a:rPr>
              <a:t>Edge List</a:t>
            </a:r>
            <a:endParaRPr b="0" lang="en-US" sz="16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Union-Find Disjoint Sets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Segment Tree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Contest 9:30 – 11:30 am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Problem Solving  1:30 – 3:30 pm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18120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August 8 2019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Lecture 8:00 – 9:30 am</a:t>
            </a:r>
            <a:endParaRPr b="0" lang="en-US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Complete Search</a:t>
            </a:r>
            <a:endParaRPr b="0" lang="en-US" sz="20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Iterative Complete Search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Recursive Complete Search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Divide and Conquer</a:t>
            </a:r>
            <a:endParaRPr b="0" lang="en-US" sz="20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Interesting Usages of Binary Search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Greedy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Contest 9:30 – 11:30 am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Problem Solving  1:30 – 3:30 pm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295280" y="982080"/>
            <a:ext cx="959976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Chapter 2 &amp;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29852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August 9 2019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Lecture 8:00 – 9:30 am</a:t>
            </a:r>
            <a:endParaRPr b="0" lang="en-US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Dynamic Programming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Contest 9:30 – 11:30 am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Problem Solving  1:30 – 3:30 pm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18120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August 13 2019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Lecture 8:00 – 9:30 am</a:t>
            </a:r>
            <a:endParaRPr b="0" lang="en-US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Graph Traversal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Minimum Spanning Tree</a:t>
            </a:r>
            <a:endParaRPr b="0" lang="en-US" sz="20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Kruskal’s Algorithm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Prim’s Algorithm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Contest 9:30 – 11:30 am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Problem Solving  1:30 – 3:30 pm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295280" y="982080"/>
            <a:ext cx="959976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Chapter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29852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August 14 2019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Lecture 8:00 – 9:30 am</a:t>
            </a:r>
            <a:endParaRPr b="0" lang="en-US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Single-Source Shortest Paths</a:t>
            </a:r>
            <a:endParaRPr b="0" lang="en-US" sz="20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SSSP on Unweighted and Weighted Graph 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SSSP on Graph with Negative Weight Cycle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All-Pairs Shortest Paths</a:t>
            </a:r>
            <a:endParaRPr b="0" lang="en-US" sz="20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Explanation of Floyd Warshall’s DP Solution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Contest 9:30 – 11:30 am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Problem Solving  1:30 – 3:30 pm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18120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August 15 2019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Lecture 8:00 – 9:30 am</a:t>
            </a:r>
            <a:endParaRPr b="0" lang="en-US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Special Graphs</a:t>
            </a:r>
            <a:endParaRPr b="0" lang="en-US" sz="20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Directed Acyclic Graph (DAG)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Tree and Eulerian Graph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Contest 9:30 – 11:30 am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Problem Solving  1:30 – 3:30 pm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95280" y="982080"/>
            <a:ext cx="959976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Chapter 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29852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August 16 2019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Lecture 8:00 – 9:30 am</a:t>
            </a:r>
            <a:endParaRPr b="0" lang="en-US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Combinatorics</a:t>
            </a:r>
            <a:endParaRPr b="0" lang="en-US" sz="20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Fibonacci Numbers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Binomial Coefficients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Catalan Numbers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Contest 9:30 – 11:30 am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Problem Solving  1:30 – 3:30 pm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18120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August 19 2019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Lecture 8:00 – 9:30 am</a:t>
            </a:r>
            <a:endParaRPr b="0" lang="en-US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Number Theory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Contest 9:30 – 11:30 am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Problem Solving  1:30 – 3:30 pm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295280" y="982080"/>
            <a:ext cx="959976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Chapter 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29852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August 20 2019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Lecture 8:00 – 9:30 am</a:t>
            </a:r>
            <a:endParaRPr b="0" lang="en-US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String Matching</a:t>
            </a:r>
            <a:endParaRPr b="0" lang="en-US" sz="20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Knuth-Morris-Pratt’s (KMP) Algorithm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String Processing with Dynamic Programming</a:t>
            </a:r>
            <a:endParaRPr b="0" lang="en-US" sz="20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String Alignment (Edit Distance)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  <a:ea typeface="DejaVu Sans"/>
              </a:rPr>
              <a:t>Longest Common Subsequence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Contest 9:30 – 11:30 am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Problem Solving  1:30 – 3:30 pm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18120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295280" y="982080"/>
            <a:ext cx="959976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  <a:ea typeface="DejaVu Sans"/>
              </a:rPr>
              <a:t>Chapter 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29852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August 21 2019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Lecture 8:00 – 9:30 am</a:t>
            </a:r>
            <a:endParaRPr b="0" lang="en-US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Basic Geometry Objects with Libraries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Contest 9:30 – 11:30 am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Problem Solving  1:30 – 3:30 pm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181200" y="2560320"/>
            <a:ext cx="4716720" cy="33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August 22 2019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Lecture 8:00 – 9:30 am</a:t>
            </a:r>
            <a:endParaRPr b="0" lang="en-US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DejaVu Sans"/>
              </a:rPr>
              <a:t>Algorithm on Polygon with Libraries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Contest 9:30 – 11:30 am</a:t>
            </a:r>
            <a:endParaRPr b="0" lang="en-U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DejaVu Sans"/>
              </a:rPr>
              <a:t>Problem Solving  1:30 – 3:30 pm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194</TotalTime>
  <Application>LibreOffice/6.0.7.3$Linux_X86_64 LibreOffice_project/00m0$Build-3</Application>
  <Words>469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2019-08-02T08:23:54Z</dcterms:created>
  <dc:creator>Mohammed</dc:creator>
  <dc:description/>
  <dc:language>en-US</dc:language>
  <cp:lastModifiedBy/>
  <dcterms:modified xsi:type="dcterms:W3CDTF">2019-08-03T20:22:45Z</dcterms:modified>
  <cp:revision>21</cp:revision>
  <dc:subject/>
  <dc:title>Summer ICPC Schedule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