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png" ContentType="image/png"/>
  <Override PartName="/ppt/media/image9.wmf" ContentType="image/x-wmf"/>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a:t>
            </a:r>
            <a:r>
              <a:rPr b="0" lang="en-US" sz="6000" spc="-1" strike="noStrike">
                <a:solidFill>
                  <a:srgbClr val="000000"/>
                </a:solidFill>
                <a:latin typeface="Calibri Light"/>
              </a:rPr>
              <a:t>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8EC6DF90-B0CE-4A04-A2A2-B950478AA470}" type="datetime">
              <a:rPr b="0" lang="en-US" sz="1200" spc="-1" strike="noStrike">
                <a:solidFill>
                  <a:srgbClr val="8b8b8b"/>
                </a:solidFill>
                <a:latin typeface="Calibri"/>
              </a:rPr>
              <a:t>8/19/19</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99F43956-BD42-4603-8040-7D7AB0C7FA8B}"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2922F055-9F6F-4934-A781-617B330F8487}" type="datetime">
              <a:rPr b="0" lang="en-US" sz="1200" spc="-1" strike="noStrike">
                <a:solidFill>
                  <a:srgbClr val="8b8b8b"/>
                </a:solidFill>
                <a:latin typeface="Calibri"/>
              </a:rPr>
              <a:t>8/19/19</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BC7B9E52-09E5-40D7-9E45-3F3B586EF725}"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rmAutofit/>
          </a:bodyPr>
          <a:p>
            <a:pPr algn="ctr">
              <a:lnSpc>
                <a:spcPct val="90000"/>
              </a:lnSpc>
            </a:pPr>
            <a:r>
              <a:rPr b="1" lang="en-US" sz="8000" spc="-1" strike="noStrike">
                <a:solidFill>
                  <a:srgbClr val="262626"/>
                </a:solidFill>
                <a:latin typeface="Garamond"/>
              </a:rPr>
              <a:t>Chapter Five</a:t>
            </a:r>
            <a:br/>
            <a:r>
              <a:rPr b="1" lang="en-US" sz="6000" spc="-1" strike="noStrike">
                <a:solidFill>
                  <a:srgbClr val="262626"/>
                </a:solidFill>
                <a:latin typeface="Garamond"/>
              </a:rPr>
              <a:t>String Matching</a:t>
            </a:r>
            <a:endParaRPr b="0" lang="en-US" sz="6000" spc="-1" strike="noStrike">
              <a:solidFill>
                <a:srgbClr val="000000"/>
              </a:solidFill>
              <a:latin typeface="Calibri"/>
            </a:endParaRPr>
          </a:p>
        </p:txBody>
      </p:sp>
      <p:sp>
        <p:nvSpPr>
          <p:cNvPr id="83" name="TextShape 2"/>
          <p:cNvSpPr txBox="1"/>
          <p:nvPr/>
        </p:nvSpPr>
        <p:spPr>
          <a:xfrm>
            <a:off x="1533600" y="3602160"/>
            <a:ext cx="9143640" cy="1655280"/>
          </a:xfrm>
          <a:prstGeom prst="rect">
            <a:avLst/>
          </a:prstGeom>
          <a:noFill/>
          <a:ln>
            <a:noFill/>
          </a:ln>
        </p:spPr>
        <p:txBody>
          <a:bodyPr>
            <a:normAutofit/>
          </a:bodyPr>
          <a:p>
            <a:pPr lvl="2" marL="1257480" indent="-342360">
              <a:lnSpc>
                <a:spcPct val="100000"/>
              </a:lnSpc>
              <a:spcBef>
                <a:spcPts val="360"/>
              </a:spcBef>
              <a:spcAft>
                <a:spcPts val="601"/>
              </a:spcAft>
              <a:buClr>
                <a:srgbClr val="83992a"/>
              </a:buClr>
              <a:buSzPct val="115000"/>
              <a:buFont typeface="Wingdings" charset="2"/>
              <a:buChar char=""/>
            </a:pPr>
            <a:r>
              <a:rPr b="1" lang="en-US" sz="1800" spc="-1" strike="noStrike">
                <a:solidFill>
                  <a:srgbClr val="000000"/>
                </a:solidFill>
                <a:latin typeface="Garamond"/>
              </a:rPr>
              <a:t>Knuth-Morris-Pratt’s (KMP) Algorithm</a:t>
            </a:r>
            <a:endParaRPr b="0" lang="en-US" sz="1800" spc="-1" strike="noStrike">
              <a:latin typeface="Arial"/>
            </a:endParaRPr>
          </a:p>
          <a:p>
            <a:pPr lvl="2" marL="1257480" indent="-342360">
              <a:lnSpc>
                <a:spcPct val="100000"/>
              </a:lnSpc>
              <a:spcBef>
                <a:spcPts val="360"/>
              </a:spcBef>
              <a:spcAft>
                <a:spcPts val="601"/>
              </a:spcAft>
              <a:buClr>
                <a:srgbClr val="83992a"/>
              </a:buClr>
              <a:buSzPct val="115000"/>
              <a:buFont typeface="Wingdings" charset="2"/>
              <a:buChar char=""/>
            </a:pPr>
            <a:r>
              <a:rPr b="1" lang="en-US" sz="1800" spc="-1" strike="noStrike">
                <a:solidFill>
                  <a:srgbClr val="000000"/>
                </a:solidFill>
                <a:latin typeface="Garamond"/>
              </a:rPr>
              <a:t>String Processing with Dynamic Programming</a:t>
            </a:r>
            <a:endParaRPr b="0" lang="en-US" sz="1800" spc="-1" strike="noStrike">
              <a:latin typeface="Arial"/>
            </a:endParaRPr>
          </a:p>
          <a:p>
            <a:pPr lvl="3" marL="1714680" indent="-342360">
              <a:lnSpc>
                <a:spcPct val="100000"/>
              </a:lnSpc>
              <a:spcBef>
                <a:spcPts val="360"/>
              </a:spcBef>
              <a:spcAft>
                <a:spcPts val="601"/>
              </a:spcAft>
              <a:buClr>
                <a:srgbClr val="83992a"/>
              </a:buClr>
              <a:buSzPct val="115000"/>
              <a:buFont typeface="Wingdings" charset="2"/>
              <a:buChar char=""/>
            </a:pPr>
            <a:r>
              <a:rPr b="1" lang="en-US" sz="1600" spc="-1" strike="noStrike">
                <a:solidFill>
                  <a:srgbClr val="000000"/>
                </a:solidFill>
                <a:latin typeface="Garamond"/>
              </a:rPr>
              <a:t>String Alignment (Edit Distance)</a:t>
            </a:r>
            <a:endParaRPr b="0" lang="en-US" sz="1600" spc="-1" strike="noStrike">
              <a:latin typeface="Arial"/>
            </a:endParaRPr>
          </a:p>
          <a:p>
            <a:pPr lvl="3" marL="1714680" indent="-342360">
              <a:lnSpc>
                <a:spcPct val="100000"/>
              </a:lnSpc>
              <a:spcBef>
                <a:spcPts val="360"/>
              </a:spcBef>
              <a:spcAft>
                <a:spcPts val="601"/>
              </a:spcAft>
              <a:buClr>
                <a:srgbClr val="83992a"/>
              </a:buClr>
              <a:buSzPct val="115000"/>
              <a:buFont typeface="Wingdings" charset="2"/>
              <a:buChar char=""/>
            </a:pPr>
            <a:r>
              <a:rPr b="1" lang="en-US" sz="1600" spc="-1" strike="noStrike">
                <a:solidFill>
                  <a:srgbClr val="000000"/>
                </a:solidFill>
                <a:latin typeface="Garamond"/>
              </a:rPr>
              <a:t>Longest Common Subsequence</a:t>
            </a:r>
            <a:endParaRPr b="0" lang="en-US" sz="1600" spc="-1" strike="noStrike">
              <a:latin typeface="Arial"/>
            </a:endParaRPr>
          </a:p>
          <a:p>
            <a:pPr>
              <a:lnSpc>
                <a:spcPct val="100000"/>
              </a:lnSpc>
              <a:spcBef>
                <a:spcPts val="360"/>
              </a:spcBef>
              <a:spcAft>
                <a:spcPts val="601"/>
              </a:spcAft>
            </a:pPr>
            <a:endParaRPr b="0" lang="en-US" sz="1600" spc="-1" strike="noStrike">
              <a:latin typeface="Arial"/>
            </a:endParaRPr>
          </a:p>
          <a:p>
            <a:pPr marL="914760">
              <a:lnSpc>
                <a:spcPct val="100000"/>
              </a:lnSpc>
              <a:spcBef>
                <a:spcPts val="360"/>
              </a:spcBef>
              <a:spcAft>
                <a:spcPts val="601"/>
              </a:spcAft>
            </a:pPr>
            <a:endParaRPr b="0" lang="en-US" sz="1600" spc="-1" strike="noStrike">
              <a:latin typeface="Arial"/>
            </a:endParaRPr>
          </a:p>
          <a:p>
            <a:pPr algn="ctr">
              <a:lnSpc>
                <a:spcPct val="90000"/>
              </a:lnSpc>
              <a:spcBef>
                <a:spcPts val="1001"/>
              </a:spcBef>
            </a:pP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000000"/>
                </a:solidFill>
                <a:latin typeface="Garamond"/>
              </a:rPr>
              <a:t>String Alignment(Edit Distance)</a:t>
            </a:r>
            <a:endParaRPr b="0" lang="en-US" sz="4400" spc="-1" strike="noStrike">
              <a:solidFill>
                <a:srgbClr val="000000"/>
              </a:solidFill>
              <a:latin typeface="Calibri"/>
            </a:endParaRPr>
          </a:p>
        </p:txBody>
      </p:sp>
      <p:sp>
        <p:nvSpPr>
          <p:cNvPr id="103"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Times New Roman"/>
              </a:rPr>
              <a:t>We can calculate values of distance as follows:</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Times New Roman"/>
              </a:rPr>
              <a:t>distance(a,b) = min(distance(a, b-1)+1, distance(a-1,b)+1, distance(a-1,b-1)+cost(a,b))</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Times New Roman"/>
              </a:rPr>
              <a:t>Here cost(a,b) = 0 if x[a] == y[b], and otherwise cost(a,b) = 1. The formula</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Times New Roman"/>
              </a:rPr>
              <a:t>considers the following ways to edit the string x:</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Times New Roman"/>
              </a:rPr>
              <a:t> </a:t>
            </a:r>
            <a:r>
              <a:rPr b="0" lang="en-US" sz="1600" spc="-1" strike="noStrike">
                <a:solidFill>
                  <a:srgbClr val="000000"/>
                </a:solidFill>
                <a:latin typeface="Times New Roman"/>
              </a:rPr>
              <a:t>distance(a,b-1): insert a character at the end of x</a:t>
            </a:r>
            <a:endParaRPr b="0" lang="en-US" sz="16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Times New Roman"/>
              </a:rPr>
              <a:t> </a:t>
            </a:r>
            <a:r>
              <a:rPr b="0" lang="en-US" sz="1600" spc="-1" strike="noStrike">
                <a:solidFill>
                  <a:srgbClr val="000000"/>
                </a:solidFill>
                <a:latin typeface="Times New Roman"/>
              </a:rPr>
              <a:t>distance(a-1,b): remove the last character from x</a:t>
            </a:r>
            <a:endParaRPr b="0" lang="en-US" sz="16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Times New Roman"/>
              </a:rPr>
              <a:t> </a:t>
            </a:r>
            <a:r>
              <a:rPr b="0" lang="en-US" sz="1600" spc="-1" strike="noStrike">
                <a:solidFill>
                  <a:srgbClr val="000000"/>
                </a:solidFill>
                <a:latin typeface="Times New Roman"/>
              </a:rPr>
              <a:t>distance(a-1,b-1): match or modify the last character of x</a:t>
            </a:r>
            <a:endParaRPr b="0" lang="en-US" sz="16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000000"/>
                </a:solidFill>
                <a:latin typeface="Garamond"/>
              </a:rPr>
              <a:t>String Alignment(Edit Distance)</a:t>
            </a:r>
            <a:endParaRPr b="0" lang="en-US" sz="4400" spc="-1" strike="noStrike">
              <a:solidFill>
                <a:srgbClr val="000000"/>
              </a:solidFill>
              <a:latin typeface="Calibri"/>
            </a:endParaRPr>
          </a:p>
        </p:txBody>
      </p:sp>
      <p:sp>
        <p:nvSpPr>
          <p:cNvPr id="105" name="TextShape 2"/>
          <p:cNvSpPr txBox="1"/>
          <p:nvPr/>
        </p:nvSpPr>
        <p:spPr>
          <a:xfrm>
            <a:off x="838080" y="1825560"/>
            <a:ext cx="10515240" cy="4350960"/>
          </a:xfrm>
          <a:prstGeom prst="rect">
            <a:avLst/>
          </a:prstGeom>
          <a:noFill/>
          <a:ln>
            <a:noFill/>
          </a:ln>
        </p:spPr>
        <p:txBody>
          <a:bodyPr>
            <a:normAutofit/>
          </a:bodyPr>
          <a:p>
            <a:pPr>
              <a:lnSpc>
                <a:spcPct val="150000"/>
              </a:lnSpc>
              <a:spcBef>
                <a:spcPts val="1001"/>
              </a:spcBef>
            </a:pPr>
            <a:r>
              <a:rPr b="0" lang="en-US" sz="1600" spc="-1" strike="noStrike">
                <a:solidFill>
                  <a:srgbClr val="000000"/>
                </a:solidFill>
                <a:latin typeface="Times New Roman"/>
              </a:rPr>
              <a:t> </a:t>
            </a:r>
            <a:endParaRPr b="0" lang="en-US" sz="1600" spc="-1" strike="noStrike">
              <a:solidFill>
                <a:srgbClr val="000000"/>
              </a:solidFill>
              <a:latin typeface="Calibri"/>
            </a:endParaRPr>
          </a:p>
        </p:txBody>
      </p:sp>
      <p:pic>
        <p:nvPicPr>
          <p:cNvPr id="106" name="Picture 4" descr=""/>
          <p:cNvPicPr/>
          <p:nvPr/>
        </p:nvPicPr>
        <p:blipFill>
          <a:blip r:embed="rId1"/>
          <a:stretch/>
        </p:blipFill>
        <p:spPr>
          <a:xfrm>
            <a:off x="1584720" y="1825560"/>
            <a:ext cx="8906760" cy="32803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Calibri Light"/>
              </a:rPr>
              <a:t>Example</a:t>
            </a:r>
            <a:endParaRPr b="0" lang="en-US" sz="4400" spc="-1" strike="noStrike">
              <a:solidFill>
                <a:srgbClr val="000000"/>
              </a:solidFill>
              <a:latin typeface="Calibri"/>
            </a:endParaRPr>
          </a:p>
        </p:txBody>
      </p:sp>
      <p:pic>
        <p:nvPicPr>
          <p:cNvPr id="108" name="Content Placeholder 3" descr=""/>
          <p:cNvPicPr/>
          <p:nvPr/>
        </p:nvPicPr>
        <p:blipFill>
          <a:blip r:embed="rId1"/>
          <a:stretch/>
        </p:blipFill>
        <p:spPr>
          <a:xfrm>
            <a:off x="954720" y="2846880"/>
            <a:ext cx="4076280" cy="2390400"/>
          </a:xfrm>
          <a:prstGeom prst="rect">
            <a:avLst/>
          </a:prstGeom>
          <a:ln>
            <a:noFill/>
          </a:ln>
        </p:spPr>
      </p:pic>
      <p:pic>
        <p:nvPicPr>
          <p:cNvPr id="109" name="Picture 4" descr=""/>
          <p:cNvPicPr/>
          <p:nvPr/>
        </p:nvPicPr>
        <p:blipFill>
          <a:blip r:embed="rId2"/>
          <a:stretch/>
        </p:blipFill>
        <p:spPr>
          <a:xfrm>
            <a:off x="5990760" y="2751840"/>
            <a:ext cx="4114440" cy="248580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Longest Common Subsequence</a:t>
            </a:r>
            <a:endParaRPr b="0" lang="en-US" sz="44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1" lang="en-US" sz="2000" spc="-1" strike="noStrike">
                <a:solidFill>
                  <a:srgbClr val="000000"/>
                </a:solidFill>
                <a:latin typeface="Calibri"/>
              </a:rPr>
              <a:t>LCS Problem Statement</a:t>
            </a:r>
            <a:r>
              <a:rPr b="0" lang="en-US" sz="2000" spc="-1" strike="noStrike">
                <a:solidFill>
                  <a:srgbClr val="000000"/>
                </a:solidFill>
                <a:latin typeface="Calibri"/>
              </a:rPr>
              <a:t>: Given two sequences, find the length of longest subsequence present in both of them. A subsequence is a sequence that appears in the same relative order, but not necessarily contiguous. For example, “abc”, “abg”, “bdf”, “aeg”, ‘”acefg”, .. etc are subsequences of “abcdefg”.</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Longest Common Subsequence</a:t>
            </a:r>
            <a:endParaRPr b="0" lang="en-US" sz="4400" spc="-1" strike="noStrike">
              <a:solidFill>
                <a:srgbClr val="000000"/>
              </a:solidFill>
              <a:latin typeface="Calibri"/>
            </a:endParaRPr>
          </a:p>
        </p:txBody>
      </p:sp>
      <p:sp>
        <p:nvSpPr>
          <p:cNvPr id="113"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Let A=a1a2…am and B=b1b2…bn .</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len(i, j): the length of an LCS between </a:t>
            </a:r>
            <a:br/>
            <a:r>
              <a:rPr b="0" lang="en-US" sz="2000" spc="-1" strike="noStrike">
                <a:solidFill>
                  <a:srgbClr val="000000"/>
                </a:solidFill>
                <a:latin typeface="Calibri"/>
              </a:rPr>
              <a:t>	</a:t>
            </a:r>
            <a:r>
              <a:rPr b="0" lang="en-US" sz="2000" spc="-1" strike="noStrike">
                <a:solidFill>
                  <a:srgbClr val="000000"/>
                </a:solidFill>
                <a:latin typeface="Calibri"/>
              </a:rPr>
              <a:t>   a1a2…ai and b1b2…bj</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With proper initializations, len(i, j) can be computed as follows.</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p:txBody>
      </p:sp>
      <p:pic>
        <p:nvPicPr>
          <p:cNvPr id="114" name="Picture 5" descr=""/>
          <p:cNvPicPr/>
          <p:nvPr/>
        </p:nvPicPr>
        <p:blipFill>
          <a:blip r:embed="rId1"/>
          <a:stretch/>
        </p:blipFill>
        <p:spPr>
          <a:xfrm>
            <a:off x="925560" y="4458600"/>
            <a:ext cx="6333840" cy="161892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Longest Common Subsequence</a:t>
            </a:r>
            <a:endParaRPr b="0" lang="en-US" sz="4400" spc="-1" strike="noStrike">
              <a:solidFill>
                <a:srgbClr val="000000"/>
              </a:solidFill>
              <a:latin typeface="Calibri"/>
            </a:endParaRPr>
          </a:p>
        </p:txBody>
      </p:sp>
      <p:pic>
        <p:nvPicPr>
          <p:cNvPr id="116" name="Content Placeholder 3" descr=""/>
          <p:cNvPicPr/>
          <p:nvPr/>
        </p:nvPicPr>
        <p:blipFill>
          <a:blip r:embed="rId1"/>
          <a:stretch/>
        </p:blipFill>
        <p:spPr>
          <a:xfrm>
            <a:off x="2394000" y="1777320"/>
            <a:ext cx="6832080" cy="439920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Longest Common Subsequence</a:t>
            </a:r>
            <a:endParaRPr b="0" lang="en-US" sz="4400" spc="-1" strike="noStrike">
              <a:solidFill>
                <a:srgbClr val="000000"/>
              </a:solidFill>
              <a:latin typeface="Calibri"/>
            </a:endParaRPr>
          </a:p>
        </p:txBody>
      </p:sp>
      <p:pic>
        <p:nvPicPr>
          <p:cNvPr id="118" name="Content Placeholder 3" descr=""/>
          <p:cNvPicPr/>
          <p:nvPr/>
        </p:nvPicPr>
        <p:blipFill>
          <a:blip r:embed="rId1"/>
          <a:stretch/>
        </p:blipFill>
        <p:spPr>
          <a:xfrm>
            <a:off x="1212840" y="1969560"/>
            <a:ext cx="6478200" cy="435096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String Matching</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Given a string ‘S’, the problem of string matching deals with finding whether a pattern ‘p’ occurs in ‘S’ and if ‘p’ does occur then returning position in ‘S’ where ‘p’ occurs.</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1" lang="en-US" sz="2000" spc="-1" strike="noStrike" u="sng">
                <a:solidFill>
                  <a:srgbClr val="000000"/>
                </a:solidFill>
                <a:uFillTx/>
                <a:latin typeface="Calibri"/>
              </a:rPr>
              <a:t>O(mn) Approach:-</a:t>
            </a:r>
            <a:r>
              <a:rPr b="0" lang="en-US" sz="2000" spc="-1" strike="noStrike">
                <a:solidFill>
                  <a:srgbClr val="000000"/>
                </a:solidFill>
                <a:latin typeface="Calibri"/>
              </a:rPr>
              <a:t> One of the most obvious approach towards the string matching problem would be to compare the first element of the pattern to be searched ‘p’, with the first element of the string ‘S’ in which to locate ‘p’. If the first element of ‘p’ matches the first element of ‘S’, compare the second element of ‘p’ with second element of ‘S’. If match found proceed likewise until entire ‘p’ is found. If a mismatch is found at any position, shift ‘p’ one position to the right and repeat comparison beginning from first element of ‘p’.</a:t>
            </a:r>
            <a:endParaRPr b="0" lang="en-US" sz="20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KMP Algorithm</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A linear time algorithm for the string matching problem.</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A matching time of O(n) is achieved by avoiding comparisons with elements of ‘S’ that have previously been involved in comparison with some element of the pattern ‘p’ to be matched. i.e., backtracking on the string ‘S’ never occurs</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Preprocessing</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This is the part of the algorithm which fetches a space complexity of O (m) and a time complexity of also O (m) .</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The pre-processing phase is where we identify certain properties of the given pattern and store certain information we’ll find handy later on. </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This “information” we store is the length of the longest prefix which is also the suffix(border).</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Border if a string is both prefix and a suffix.</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Let lps[ i ] represent the length of the longest suffix that is also a prefix, in the first (i) characters. Here’s an example.</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Preprocessing</a:t>
            </a:r>
            <a:endParaRPr b="0" lang="en-US" sz="4400" spc="-1" strike="noStrike">
              <a:solidFill>
                <a:srgbClr val="000000"/>
              </a:solidFill>
              <a:latin typeface="Calibri"/>
            </a:endParaRPr>
          </a:p>
        </p:txBody>
      </p:sp>
      <p:sp>
        <p:nvSpPr>
          <p:cNvPr id="91" name="TextShape 2"/>
          <p:cNvSpPr txBox="1"/>
          <p:nvPr/>
        </p:nvSpPr>
        <p:spPr>
          <a:xfrm>
            <a:off x="838080" y="1356120"/>
            <a:ext cx="10515240" cy="482040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Let my pattern string be P =“abcdabcde” </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Calibri"/>
              </a:rPr>
              <a:t>a, ab, abc, abcd , </a:t>
            </a:r>
            <a:r>
              <a:rPr b="1" lang="en-US" sz="1600" spc="-1" strike="noStrike">
                <a:solidFill>
                  <a:srgbClr val="000000"/>
                </a:solidFill>
                <a:latin typeface="Calibri"/>
              </a:rPr>
              <a:t>a</a:t>
            </a:r>
            <a:r>
              <a:rPr b="0" lang="en-US" sz="1600" spc="-1" strike="noStrike">
                <a:solidFill>
                  <a:srgbClr val="000000"/>
                </a:solidFill>
                <a:latin typeface="Calibri"/>
              </a:rPr>
              <a:t>bcd</a:t>
            </a:r>
            <a:r>
              <a:rPr b="1" lang="en-US" sz="1600" spc="-1" strike="noStrike">
                <a:solidFill>
                  <a:srgbClr val="000000"/>
                </a:solidFill>
                <a:latin typeface="Calibri"/>
              </a:rPr>
              <a:t>a</a:t>
            </a:r>
            <a:r>
              <a:rPr b="0" lang="en-US" sz="1600" spc="-1" strike="noStrike">
                <a:solidFill>
                  <a:srgbClr val="000000"/>
                </a:solidFill>
                <a:latin typeface="Calibri"/>
              </a:rPr>
              <a:t> , </a:t>
            </a:r>
            <a:r>
              <a:rPr b="1" lang="en-US" sz="1600" spc="-1" strike="noStrike">
                <a:solidFill>
                  <a:srgbClr val="000000"/>
                </a:solidFill>
                <a:latin typeface="Calibri"/>
              </a:rPr>
              <a:t>ab</a:t>
            </a:r>
            <a:r>
              <a:rPr b="0" lang="en-US" sz="1600" spc="-1" strike="noStrike">
                <a:solidFill>
                  <a:srgbClr val="000000"/>
                </a:solidFill>
                <a:latin typeface="Calibri"/>
              </a:rPr>
              <a:t>cd</a:t>
            </a:r>
            <a:r>
              <a:rPr b="1" lang="en-US" sz="1600" spc="-1" strike="noStrike">
                <a:solidFill>
                  <a:srgbClr val="000000"/>
                </a:solidFill>
                <a:latin typeface="Calibri"/>
              </a:rPr>
              <a:t>ab</a:t>
            </a:r>
            <a:r>
              <a:rPr b="0" lang="en-US" sz="1600" spc="-1" strike="noStrike">
                <a:solidFill>
                  <a:srgbClr val="000000"/>
                </a:solidFill>
                <a:latin typeface="Calibri"/>
              </a:rPr>
              <a:t> , </a:t>
            </a:r>
            <a:r>
              <a:rPr b="1" lang="en-US" sz="1600" spc="-1" strike="noStrike">
                <a:solidFill>
                  <a:srgbClr val="000000"/>
                </a:solidFill>
                <a:latin typeface="Calibri"/>
              </a:rPr>
              <a:t>abc</a:t>
            </a:r>
            <a:r>
              <a:rPr b="0" lang="en-US" sz="1600" spc="-1" strike="noStrike">
                <a:solidFill>
                  <a:srgbClr val="000000"/>
                </a:solidFill>
                <a:latin typeface="Calibri"/>
              </a:rPr>
              <a:t>d</a:t>
            </a:r>
            <a:r>
              <a:rPr b="1" lang="en-US" sz="1600" spc="-1" strike="noStrike">
                <a:solidFill>
                  <a:srgbClr val="000000"/>
                </a:solidFill>
                <a:latin typeface="Calibri"/>
              </a:rPr>
              <a:t>abc</a:t>
            </a:r>
            <a:r>
              <a:rPr b="0" lang="en-US" sz="1600" spc="-1" strike="noStrike">
                <a:solidFill>
                  <a:srgbClr val="000000"/>
                </a:solidFill>
                <a:latin typeface="Calibri"/>
              </a:rPr>
              <a:t>, abcdabcd , abcdabcde </a:t>
            </a:r>
            <a:endParaRPr b="0" lang="en-US" sz="16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And they’re corresponding lps [ ] values are = { 0, 0, 0, 0, 1, 2, 3, 4, 0 } since we want the length of the bold suffix prefix. </a:t>
            </a:r>
            <a:endParaRPr b="0" lang="en-US" sz="2000" spc="-1" strike="noStrike">
              <a:solidFill>
                <a:srgbClr val="000000"/>
              </a:solidFill>
              <a:latin typeface="Calibri"/>
            </a:endParaRPr>
          </a:p>
          <a:p>
            <a:pPr>
              <a:lnSpc>
                <a:spcPct val="150000"/>
              </a:lnSpc>
              <a:spcBef>
                <a:spcPts val="1001"/>
              </a:spcBef>
            </a:pPr>
            <a:endParaRPr b="0" lang="en-US" sz="2000" spc="-1" strike="noStrike">
              <a:solidFill>
                <a:srgbClr val="000000"/>
              </a:solidFill>
              <a:latin typeface="Calibri"/>
            </a:endParaRPr>
          </a:p>
        </p:txBody>
      </p:sp>
      <p:pic>
        <p:nvPicPr>
          <p:cNvPr id="92" name="Picture 3" descr=""/>
          <p:cNvPicPr/>
          <p:nvPr/>
        </p:nvPicPr>
        <p:blipFill>
          <a:blip r:embed="rId1"/>
          <a:stretch/>
        </p:blipFill>
        <p:spPr>
          <a:xfrm>
            <a:off x="1204920" y="3424320"/>
            <a:ext cx="8733960" cy="275220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The String Matching</a:t>
            </a:r>
            <a:endParaRPr b="0" lang="en-US" sz="4400" spc="-1" strike="noStrike">
              <a:solidFill>
                <a:srgbClr val="000000"/>
              </a:solidFill>
              <a:latin typeface="Calibri"/>
            </a:endParaRPr>
          </a:p>
        </p:txBody>
      </p:sp>
      <p:sp>
        <p:nvSpPr>
          <p:cNvPr id="94"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Now the efficiency of the KMP is achieved using the information of the border(string which are both suffix and prefix).</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So when a mismatch occurs the algorithm tries to avoid comparison of borders and instead it just jump and continue by incrementing by the prefix width instead of just incrementing by one.</a:t>
            </a:r>
            <a:endParaRPr b="0" lang="en-US" sz="2000" spc="-1" strike="noStrike">
              <a:solidFill>
                <a:srgbClr val="000000"/>
              </a:solidFill>
              <a:latin typeface="Calibri"/>
            </a:endParaRPr>
          </a:p>
        </p:txBody>
      </p:sp>
      <p:pic>
        <p:nvPicPr>
          <p:cNvPr id="95" name="Picture 3" descr=""/>
          <p:cNvPicPr/>
          <p:nvPr/>
        </p:nvPicPr>
        <p:blipFill>
          <a:blip r:embed="rId1"/>
          <a:stretch/>
        </p:blipFill>
        <p:spPr>
          <a:xfrm>
            <a:off x="2651760" y="4389120"/>
            <a:ext cx="4285800" cy="207612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The String Matching</a:t>
            </a: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Unlike Naive algorithm, where we slide the pattern by one and compare all characters at each shift, we use a value from lps[] to decide the next characters to be matched. The idea is to not match a character that we know will anyway match.</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We start comparison of pat[j] with j = 0 with characters of current window of text.</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We keep matching characters txt[i] and pat[j] and keep incrementing i and j while pat[j] and txt[i] keep matching.</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Calibri"/>
              </a:rPr>
              <a:t>When we see a mismatch</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Times New Roman"/>
              </a:rPr>
              <a:t>We know that characters pat[0..j-1] match with txt[i-j…i-1] (Note that j starts with 0 and increment it only when there is a match).</a:t>
            </a:r>
            <a:endParaRPr b="0" lang="en-US" sz="16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Times New Roman"/>
              </a:rPr>
              <a:t>We also know (from above definition) that lps[j-1] is count of characters of pat[0…j-1] that are both proper prefix and suffix.</a:t>
            </a:r>
            <a:endParaRPr b="0" lang="en-US" sz="16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Times New Roman"/>
              </a:rPr>
              <a:t>From above two points, we can conclude that we do not need to match these lps[j-1] characters with txt[i-j…i-1] because we know that these characters will anyway match. Let us consider above example to understand this.</a:t>
            </a:r>
            <a:endParaRPr b="0" lang="en-US" sz="16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noFill/>
          <a:ln>
            <a:noFill/>
          </a:ln>
        </p:spPr>
        <p:txBody>
          <a:bodyPr anchor="ctr"/>
          <a:p>
            <a:pPr>
              <a:lnSpc>
                <a:spcPct val="90000"/>
              </a:lnSpc>
            </a:pPr>
            <a:r>
              <a:rPr b="1" lang="en-US" sz="4400" spc="-1" strike="noStrike">
                <a:solidFill>
                  <a:srgbClr val="000000"/>
                </a:solidFill>
                <a:latin typeface="Garamond"/>
              </a:rPr>
              <a:t>The String Matching</a:t>
            </a:r>
            <a:endParaRPr b="0" lang="en-US" sz="4400" spc="-1" strike="noStrike">
              <a:solidFill>
                <a:srgbClr val="000000"/>
              </a:solidFill>
              <a:latin typeface="Calibri"/>
            </a:endParaRPr>
          </a:p>
        </p:txBody>
      </p:sp>
      <p:pic>
        <p:nvPicPr>
          <p:cNvPr id="99" name="Content Placeholder 4" descr=""/>
          <p:cNvPicPr/>
          <p:nvPr/>
        </p:nvPicPr>
        <p:blipFill>
          <a:blip r:embed="rId1"/>
          <a:stretch/>
        </p:blipFill>
        <p:spPr>
          <a:xfrm>
            <a:off x="1006920" y="1859760"/>
            <a:ext cx="8654040" cy="39348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normAutofit/>
          </a:bodyPr>
          <a:p>
            <a:pPr>
              <a:lnSpc>
                <a:spcPct val="90000"/>
              </a:lnSpc>
            </a:pPr>
            <a:r>
              <a:rPr b="1" lang="en-US" sz="4400" spc="-1" strike="noStrike">
                <a:solidFill>
                  <a:srgbClr val="000000"/>
                </a:solidFill>
                <a:latin typeface="Garamond"/>
              </a:rPr>
              <a:t>String Alignment(Edit Distance)</a:t>
            </a:r>
            <a:endParaRPr b="0" lang="en-US" sz="4400" spc="-1" strike="noStrike">
              <a:solidFill>
                <a:srgbClr val="000000"/>
              </a:solidFill>
              <a:latin typeface="Calibri"/>
            </a:endParaRPr>
          </a:p>
        </p:txBody>
      </p:sp>
      <p:sp>
        <p:nvSpPr>
          <p:cNvPr id="101" name="TextShape 2"/>
          <p:cNvSpPr txBox="1"/>
          <p:nvPr/>
        </p:nvSpPr>
        <p:spPr>
          <a:xfrm>
            <a:off x="838080" y="1825560"/>
            <a:ext cx="10515240" cy="4350960"/>
          </a:xfrm>
          <a:prstGeom prst="rect">
            <a:avLst/>
          </a:prstGeom>
          <a:noFill/>
          <a:ln>
            <a:noFill/>
          </a:ln>
        </p:spPr>
        <p:txBody>
          <a:bodyPr>
            <a:normAutofit/>
          </a:bodyPr>
          <a:p>
            <a:pPr marL="228600" indent="-228240">
              <a:lnSpc>
                <a:spcPct val="150000"/>
              </a:lnSpc>
              <a:spcBef>
                <a:spcPts val="1001"/>
              </a:spcBef>
              <a:buClr>
                <a:srgbClr val="000000"/>
              </a:buClr>
              <a:buFont typeface="Arial"/>
              <a:buChar char="•"/>
            </a:pPr>
            <a:r>
              <a:rPr b="0" lang="en-US" sz="2000" spc="-1" strike="noStrike">
                <a:solidFill>
                  <a:srgbClr val="000000"/>
                </a:solidFill>
                <a:latin typeface="Times New Roman"/>
              </a:rPr>
              <a:t>Given two strings str1 and str2 and below operations that can performed on str1. Find minimum number of edits (operations) required to convert ‘str1’ into ‘str2’.</a:t>
            </a:r>
            <a:endParaRPr b="0" lang="en-US" sz="20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Times New Roman"/>
              </a:rPr>
              <a:t>Insert</a:t>
            </a:r>
            <a:endParaRPr b="0" lang="en-US" sz="16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Times New Roman"/>
              </a:rPr>
              <a:t>Remove</a:t>
            </a:r>
            <a:endParaRPr b="0" lang="en-US" sz="1600" spc="-1" strike="noStrike">
              <a:solidFill>
                <a:srgbClr val="000000"/>
              </a:solidFill>
              <a:latin typeface="Calibri"/>
            </a:endParaRPr>
          </a:p>
          <a:p>
            <a:pPr lvl="1" marL="685800" indent="-228240">
              <a:lnSpc>
                <a:spcPct val="150000"/>
              </a:lnSpc>
              <a:spcBef>
                <a:spcPts val="499"/>
              </a:spcBef>
              <a:buClr>
                <a:srgbClr val="000000"/>
              </a:buClr>
              <a:buFont typeface="Arial"/>
              <a:buChar char="•"/>
            </a:pPr>
            <a:r>
              <a:rPr b="0" lang="en-US" sz="1600" spc="-1" strike="noStrike">
                <a:solidFill>
                  <a:srgbClr val="000000"/>
                </a:solidFill>
                <a:latin typeface="Times New Roman"/>
              </a:rPr>
              <a:t>Replace</a:t>
            </a:r>
            <a:endParaRPr b="0" lang="en-US" sz="16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Times New Roman"/>
              </a:rPr>
              <a:t>For example, the edit distance between LOVE and MOVIE is 2, because we can first perform the operation LOVE ! MOVE (modify) and then the operation MOVE ! MOVIE (insert). This is the smallest possible number of operations, because it is clear that only one operation is not enough.</a:t>
            </a:r>
            <a:endParaRPr b="0" lang="en-US" sz="2000" spc="-1" strike="noStrike">
              <a:solidFill>
                <a:srgbClr val="000000"/>
              </a:solidFill>
              <a:latin typeface="Calibri"/>
            </a:endParaRPr>
          </a:p>
          <a:p>
            <a:pPr marL="228600" indent="-228240">
              <a:lnSpc>
                <a:spcPct val="150000"/>
              </a:lnSpc>
              <a:spcBef>
                <a:spcPts val="1001"/>
              </a:spcBef>
              <a:buClr>
                <a:srgbClr val="000000"/>
              </a:buClr>
              <a:buFont typeface="Arial"/>
              <a:buChar char="•"/>
            </a:pPr>
            <a:r>
              <a:rPr b="0" lang="en-US" sz="2000" spc="-1" strike="noStrike">
                <a:solidFill>
                  <a:srgbClr val="000000"/>
                </a:solidFill>
                <a:latin typeface="Times New Roman"/>
              </a:rPr>
              <a:t>If we tried complete search on this trying all three possible every time and taking the minimum the time complexity would be O(3</a:t>
            </a:r>
            <a:r>
              <a:rPr b="0" lang="en-US" sz="2800" spc="-1" strike="noStrike" baseline="30000">
                <a:solidFill>
                  <a:srgbClr val="000000"/>
                </a:solidFill>
                <a:latin typeface="Times New Roman"/>
              </a:rPr>
              <a:t>n</a:t>
            </a:r>
            <a:r>
              <a:rPr b="0" lang="en-US" sz="2000" spc="-1" strike="noStrike">
                <a:solidFill>
                  <a:srgbClr val="000000"/>
                </a:solidFill>
                <a:latin typeface="Times New Roman"/>
              </a:rPr>
              <a:t>).</a:t>
            </a:r>
            <a:endParaRPr b="0" lang="en-US" sz="20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528</TotalTime>
  <Application>LibreOffice/6.0.7.3$Linux_X86_64 LibreOffice_project/00m0$Build-3</Application>
  <Words>993</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2019-08-19T05:48:39Z</dcterms:created>
  <dc:creator>Yohanes Fikru</dc:creator>
  <dc:description/>
  <dc:language>en-US</dc:language>
  <cp:lastModifiedBy/>
  <dcterms:modified xsi:type="dcterms:W3CDTF">2019-08-19T17:39:44Z</dcterms:modified>
  <cp:revision>25</cp:revision>
  <dc:subject/>
  <dc:title>Chapter Five String Matching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