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935F51C-4467-4C5E-8C57-87624B4BF32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F70690F-C56A-439C-A7AB-ECCF1E2B6D6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0AAD613-48E6-43A2-B253-EE3FC1E14CA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753AA3-0F3F-4DCF-B337-9B33C89038C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22841CB-F1D4-4A6D-AE76-6D0F5C16A91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8/6/19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A3CEC27-ACCE-41E3-A590-928FA08434E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cplusplus.com/reference/map/map/begin/" TargetMode="External"/><Relationship Id="rId2" Type="http://schemas.openxmlformats.org/officeDocument/2006/relationships/hyperlink" Target="http://www.cplusplus.com/reference/map/map/end/" TargetMode="External"/><Relationship Id="rId3" Type="http://schemas.openxmlformats.org/officeDocument/2006/relationships/hyperlink" Target="http://www.cplusplus.com/reference/map/map/rbegin/" TargetMode="External"/><Relationship Id="rId4" Type="http://schemas.openxmlformats.org/officeDocument/2006/relationships/hyperlink" Target="http://www.cplusplus.com/reference/map/map/rend/" TargetMode="External"/><Relationship Id="rId5" Type="http://schemas.openxmlformats.org/officeDocument/2006/relationships/hyperlink" Target="http://www.cplusplus.com/reference/map/map/empty/" TargetMode="External"/><Relationship Id="rId6" Type="http://schemas.openxmlformats.org/officeDocument/2006/relationships/hyperlink" Target="http://www.cplusplus.com/reference/map/map/size/" TargetMode="External"/><Relationship Id="rId7" Type="http://schemas.openxmlformats.org/officeDocument/2006/relationships/hyperlink" Target="http://www.cplusplus.com/reference/map/map/max_size/" TargetMode="External"/><Relationship Id="rId8" Type="http://schemas.openxmlformats.org/officeDocument/2006/relationships/hyperlink" Target="http://www.cplusplus.com/reference/map/map/operator%5b%5d/" TargetMode="External"/><Relationship Id="rId9" Type="http://schemas.openxmlformats.org/officeDocument/2006/relationships/hyperlink" Target="http://www.cplusplus.com/reference/map/map/at/" TargetMode="External"/><Relationship Id="rId10" Type="http://schemas.openxmlformats.org/officeDocument/2006/relationships/hyperlink" Target="http://www.cplusplus.com/reference/map/map/insert/" TargetMode="External"/><Relationship Id="rId11" Type="http://schemas.openxmlformats.org/officeDocument/2006/relationships/hyperlink" Target="http://www.cplusplus.com/reference/map/map/erase/" TargetMode="External"/><Relationship Id="rId12" Type="http://schemas.openxmlformats.org/officeDocument/2006/relationships/hyperlink" Target="http://www.cplusplus.com/reference/map/map/clear/" TargetMode="External"/><Relationship Id="rId13" Type="http://schemas.openxmlformats.org/officeDocument/2006/relationships/hyperlink" Target="http://www.cplusplus.com/reference/map/map/find/" TargetMode="External"/><Relationship Id="rId14" Type="http://schemas.openxmlformats.org/officeDocument/2006/relationships/hyperlink" Target="http://www.cplusplus.com/reference/map/map/count/" TargetMode="External"/><Relationship Id="rId15" Type="http://schemas.openxmlformats.org/officeDocument/2006/relationships/hyperlink" Target="http://www.cplusplus.com/reference/map/map/lower_bound/" TargetMode="External"/><Relationship Id="rId16" Type="http://schemas.openxmlformats.org/officeDocument/2006/relationships/hyperlink" Target="http://www.cplusplus.com/reference/map/map/upper_bound/" TargetMode="External"/><Relationship Id="rId17" Type="http://schemas.openxmlformats.org/officeDocument/2006/relationships/hyperlink" Target="http://www.cplusplus.com/reference/map/map/equal_range/" TargetMode="External"/><Relationship Id="rId18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cplusplus.com/reference/queue/priority_queue/empty/" TargetMode="External"/><Relationship Id="rId2" Type="http://schemas.openxmlformats.org/officeDocument/2006/relationships/hyperlink" Target="http://www.cplusplus.com/reference/queue/priority_queue/size/" TargetMode="External"/><Relationship Id="rId3" Type="http://schemas.openxmlformats.org/officeDocument/2006/relationships/hyperlink" Target="http://www.cplusplus.com/reference/queue/priority_queue/top/" TargetMode="External"/><Relationship Id="rId4" Type="http://schemas.openxmlformats.org/officeDocument/2006/relationships/hyperlink" Target="http://www.cplusplus.com/reference/queue/priority_queue/push/" TargetMode="External"/><Relationship Id="rId5" Type="http://schemas.openxmlformats.org/officeDocument/2006/relationships/hyperlink" Target="http://www.cplusplus.com/reference/queue/priority_queue/emplace/" TargetMode="External"/><Relationship Id="rId6" Type="http://schemas.openxmlformats.org/officeDocument/2006/relationships/hyperlink" Target="http://www.cplusplus.com/reference/queue/priority_queue/pop/" TargetMode="External"/><Relationship Id="rId7" Type="http://schemas.openxmlformats.org/officeDocument/2006/relationships/hyperlink" Target="http://www.cplusplus.com/reference/queue/priority_queue/swap/" TargetMode="External"/><Relationship Id="rId8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8000" spc="-1" strike="noStrike">
                <a:solidFill>
                  <a:srgbClr val="262626"/>
                </a:solidFill>
                <a:latin typeface="Garamond"/>
              </a:rPr>
              <a:t>Chapter One</a:t>
            </a:r>
            <a:br/>
            <a:r>
              <a:rPr b="1" lang="en-US" sz="6000" spc="-1" strike="noStrike">
                <a:solidFill>
                  <a:srgbClr val="262626"/>
                </a:solidFill>
                <a:latin typeface="Garamond"/>
              </a:rPr>
              <a:t>Data Structures and Libraries</a:t>
            </a:r>
            <a:br/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lvl="2" marL="12574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"/>
            </a:pPr>
            <a:r>
              <a:rPr b="1" lang="en-US" sz="1800" spc="-1" strike="noStrike">
                <a:solidFill>
                  <a:srgbClr val="6d6d6d"/>
                </a:solidFill>
                <a:latin typeface="Garamond"/>
              </a:rPr>
              <a:t>Linear DS with Built-in Libraries</a:t>
            </a:r>
            <a:endParaRPr b="0" lang="en-US" sz="1800" spc="-1" strike="noStrike">
              <a:latin typeface="Arial"/>
            </a:endParaRPr>
          </a:p>
          <a:p>
            <a:pPr lvl="2" marL="12574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"/>
            </a:pPr>
            <a:r>
              <a:rPr b="1" lang="en-US" sz="1800" spc="-1" strike="noStrike">
                <a:solidFill>
                  <a:srgbClr val="6d6d6d"/>
                </a:solidFill>
                <a:latin typeface="Garamond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Garamond"/>
              </a:rPr>
              <a:t>Non-Linear DS with Built-in Libraries</a:t>
            </a:r>
            <a:endParaRPr b="0" lang="en-US" sz="1800" spc="-1" strike="noStrike">
              <a:latin typeface="Arial"/>
            </a:endParaRPr>
          </a:p>
          <a:p>
            <a:pPr lvl="2" marL="12574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"/>
            </a:pPr>
            <a:r>
              <a:rPr b="1" lang="en-US" sz="1800" spc="-1" strike="noStrike">
                <a:solidFill>
                  <a:srgbClr val="6d6d6d"/>
                </a:solidFill>
                <a:latin typeface="Garamond"/>
              </a:rPr>
              <a:t> </a:t>
            </a:r>
            <a:r>
              <a:rPr b="1" lang="en-US" sz="1800" spc="-1" strike="noStrike">
                <a:solidFill>
                  <a:srgbClr val="6d6d6d"/>
                </a:solidFill>
                <a:latin typeface="Garamond"/>
              </a:rPr>
              <a:t>Data Structures with Our Own Libraries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Heap: C++ STL priority queue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843c0b"/>
                </a:solidFill>
                <a:latin typeface="Calibri"/>
              </a:rPr>
              <a:t>#include &lt;bits/stdc++.h&gt;             </a:t>
            </a:r>
            <a:r>
              <a:rPr b="0" lang="en-US" sz="2800" spc="-1" strike="noStrike">
                <a:solidFill>
                  <a:srgbClr val="808080"/>
                </a:solidFill>
                <a:latin typeface="Calibri"/>
              </a:rPr>
              <a:t>// Example for priority queue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843c0b"/>
                </a:solidFill>
                <a:latin typeface="Calibri"/>
              </a:rPr>
              <a:t>using namespas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std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main (){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priority_queue&lt;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&gt; mypq;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mypq.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push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(30);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mypq.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push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(100);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mypq.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push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(25);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mypq.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push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(40);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cout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&lt;&lt; "</a:t>
            </a:r>
            <a:r>
              <a:rPr b="0" lang="en-US" sz="2800" spc="-1" strike="noStrike">
                <a:solidFill>
                  <a:srgbClr val="843c0b"/>
                </a:solidFill>
                <a:latin typeface="Calibri"/>
              </a:rPr>
              <a:t>Popping out elements...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while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(!mypq.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empty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()){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cout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&lt;&lt; ' ' &lt;&lt; mypq.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top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mypq.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pop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cout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&lt;&lt; '\n';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1" name="Table 3"/>
          <p:cNvGraphicFramePr/>
          <p:nvPr/>
        </p:nvGraphicFramePr>
        <p:xfrm>
          <a:off x="6438960" y="5686560"/>
          <a:ext cx="5028840" cy="375840"/>
        </p:xfrm>
        <a:graphic>
          <a:graphicData uri="http://schemas.openxmlformats.org/drawingml/2006/table">
            <a:tbl>
              <a:tblPr/>
              <a:tblGrid>
                <a:gridCol w="5029200"/>
              </a:tblGrid>
              <a:tr h="376200">
                <a:tc>
                  <a:txBody>
                    <a:bodyPr lIns="17640" rIns="17640" tIns="17640" bIns="176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Popping out elements... 100 40 30 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17640" marR="17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52" name="CustomShape 4"/>
          <p:cNvSpPr/>
          <p:nvPr/>
        </p:nvSpPr>
        <p:spPr>
          <a:xfrm>
            <a:off x="6438960" y="5317200"/>
            <a:ext cx="11332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Output: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Heap: C++ STL priority queue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843c0b"/>
                </a:solidFill>
                <a:latin typeface="Calibri"/>
              </a:rPr>
              <a:t>#include &lt;bits/stdc++.h&gt;             </a:t>
            </a:r>
            <a:r>
              <a:rPr b="0" lang="en-US" sz="2800" spc="-1" strike="noStrike">
                <a:solidFill>
                  <a:srgbClr val="808080"/>
                </a:solidFill>
                <a:latin typeface="Calibri"/>
              </a:rPr>
              <a:t>// Example for priority </a:t>
            </a:r>
            <a:r>
              <a:rPr b="0" lang="en-US" sz="2800" spc="-1" strike="noStrike">
                <a:solidFill>
                  <a:srgbClr val="808080"/>
                </a:solidFill>
                <a:latin typeface="Calibri"/>
              </a:rPr>
              <a:t>queue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843c0b"/>
                </a:solidFill>
                <a:latin typeface="Calibri"/>
              </a:rPr>
              <a:t>using namespas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std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main (){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priority_queue&lt;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&gt; foo,bar;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foo.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push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(15); foo.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push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(30); foo.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push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(10);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bar.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push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(101); bar.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push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(202);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foo.swap(bar);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cout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&lt;&lt; "</a:t>
            </a:r>
            <a:r>
              <a:rPr b="0" lang="en-US" sz="2800" spc="-1" strike="noStrike">
                <a:solidFill>
                  <a:srgbClr val="843c0b"/>
                </a:solidFill>
                <a:latin typeface="Calibri"/>
              </a:rPr>
              <a:t>size of foo: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 &lt;&lt; foo.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size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() &lt;&lt; '\n';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cout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&lt;&lt; "</a:t>
            </a:r>
            <a:r>
              <a:rPr b="0" lang="en-US" sz="2800" spc="-1" strike="noStrike">
                <a:solidFill>
                  <a:srgbClr val="843c0b"/>
                </a:solidFill>
                <a:latin typeface="Calibri"/>
              </a:rPr>
              <a:t>size of bar: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 &lt;&lt; bar.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size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() &lt;&lt; '\n';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5" name="Table 3"/>
          <p:cNvGraphicFramePr/>
          <p:nvPr/>
        </p:nvGraphicFramePr>
        <p:xfrm>
          <a:off x="8906040" y="5604480"/>
          <a:ext cx="1542600" cy="375840"/>
        </p:xfrm>
        <a:graphic>
          <a:graphicData uri="http://schemas.openxmlformats.org/drawingml/2006/table">
            <a:tbl>
              <a:tblPr/>
              <a:tblGrid>
                <a:gridCol w="1542960"/>
              </a:tblGrid>
              <a:tr h="376200">
                <a:tc>
                  <a:txBody>
                    <a:bodyPr lIns="17640" rIns="17640" tIns="17640" bIns="176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size of foo: 2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size of bar: 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17640" marR="17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56" name="CustomShape 4"/>
          <p:cNvSpPr/>
          <p:nvPr/>
        </p:nvSpPr>
        <p:spPr>
          <a:xfrm>
            <a:off x="8782200" y="5223600"/>
            <a:ext cx="11332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Output: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Hash Table: C++11 STL unordered map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3. Hash Table: C++11 STL unordered_map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Hash Table is another non-linear data structure, but we do not recommend using it in programming contests unless absolutely necessary.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Unordered maps are associative containers that store elements formed by the combination of a 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key value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and a 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mapped value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and which allows for fast retrieval of individual elements based on their keys.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9" name="Picture 3" descr=""/>
          <p:cNvPicPr/>
          <p:nvPr/>
        </p:nvPicPr>
        <p:blipFill>
          <a:blip r:embed="rId1"/>
          <a:stretch/>
        </p:blipFill>
        <p:spPr>
          <a:xfrm>
            <a:off x="2560320" y="3283560"/>
            <a:ext cx="4495320" cy="330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Hash Table: C++11 STL unordered map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843c0b"/>
                </a:solidFill>
                <a:latin typeface="Calibri"/>
              </a:rPr>
              <a:t>#include &lt;bits/stdc++.h&gt;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843c0b"/>
                </a:solidFill>
                <a:latin typeface="Calibri"/>
              </a:rPr>
              <a:t>using namespas 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std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1f4e79"/>
                </a:solid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main (){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unordered_map&lt;</a:t>
            </a:r>
            <a:r>
              <a:rPr b="1" lang="en-US" sz="2800" spc="-1" strike="noStrike">
                <a:solidFill>
                  <a:srgbClr val="1f4e79"/>
                </a:solidFill>
                <a:latin typeface="Calibri"/>
              </a:rPr>
              <a:t>string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2800" spc="-1" strike="noStrike">
                <a:solidFill>
                  <a:srgbClr val="1f4e79"/>
                </a:solidFill>
                <a:latin typeface="Calibri"/>
              </a:rPr>
              <a:t>string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&gt; mymap;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808080"/>
                </a:solidFill>
                <a:latin typeface="Calibri"/>
              </a:rPr>
              <a:t>	</a:t>
            </a:r>
            <a:r>
              <a:rPr b="0" i="1" lang="en-US" sz="2800" spc="-1" strike="noStrike">
                <a:solidFill>
                  <a:srgbClr val="808080"/>
                </a:solidFill>
                <a:latin typeface="Calibri"/>
              </a:rPr>
              <a:t>// populating container: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mymap["</a:t>
            </a:r>
            <a:r>
              <a:rPr b="0" lang="en-US" sz="2800" spc="-1" strike="noStrike">
                <a:solidFill>
                  <a:srgbClr val="1f4e79"/>
                </a:solidFill>
                <a:latin typeface="Calibri"/>
              </a:rPr>
              <a:t>U.S.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"] = "</a:t>
            </a:r>
            <a:r>
              <a:rPr b="0" lang="en-US" sz="2800" spc="-1" strike="noStrike">
                <a:solidFill>
                  <a:srgbClr val="1f4e79"/>
                </a:solidFill>
                <a:latin typeface="Calibri"/>
              </a:rPr>
              <a:t>Washington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";  mymap["</a:t>
            </a:r>
            <a:r>
              <a:rPr b="0" lang="en-US" sz="2800" spc="-1" strike="noStrike">
                <a:solidFill>
                  <a:srgbClr val="1f4e79"/>
                </a:solidFill>
                <a:latin typeface="Calibri"/>
              </a:rPr>
              <a:t>U.K.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"] = "</a:t>
            </a:r>
            <a:r>
              <a:rPr b="0" lang="en-US" sz="2800" spc="-1" strike="noStrike">
                <a:solidFill>
                  <a:srgbClr val="1f4e79"/>
                </a:solidFill>
                <a:latin typeface="Calibri"/>
              </a:rPr>
              <a:t>London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"; mymap["</a:t>
            </a:r>
            <a:r>
              <a:rPr b="0" lang="en-US" sz="2800" spc="-1" strike="noStrike">
                <a:solidFill>
                  <a:srgbClr val="1f4e79"/>
                </a:solidFill>
                <a:latin typeface="Calibri"/>
              </a:rPr>
              <a:t>France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"] = "</a:t>
            </a:r>
            <a:r>
              <a:rPr b="0" lang="en-US" sz="2800" spc="-1" strike="noStrike">
                <a:solidFill>
                  <a:srgbClr val="1f4e79"/>
                </a:solidFill>
                <a:latin typeface="Calibri"/>
              </a:rPr>
              <a:t>Paris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mymap["</a:t>
            </a:r>
            <a:r>
              <a:rPr b="0" lang="en-US" sz="2800" spc="-1" strike="noStrike">
                <a:solidFill>
                  <a:srgbClr val="1f4e79"/>
                </a:solidFill>
                <a:latin typeface="Calibri"/>
              </a:rPr>
              <a:t>Russia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"] = "</a:t>
            </a:r>
            <a:r>
              <a:rPr b="0" lang="en-US" sz="2800" spc="-1" strike="noStrike">
                <a:solidFill>
                  <a:srgbClr val="1f4e79"/>
                </a:solidFill>
                <a:latin typeface="Calibri"/>
              </a:rPr>
              <a:t>Moscow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"; mymap["</a:t>
            </a:r>
            <a:r>
              <a:rPr b="0" lang="en-US" sz="2800" spc="-1" strike="noStrike">
                <a:solidFill>
                  <a:srgbClr val="1f4e79"/>
                </a:solidFill>
                <a:latin typeface="Calibri"/>
              </a:rPr>
              <a:t>China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"] = "</a:t>
            </a:r>
            <a:r>
              <a:rPr b="0" lang="en-US" sz="2800" spc="-1" strike="noStrike">
                <a:solidFill>
                  <a:srgbClr val="1f4e79"/>
                </a:solidFill>
                <a:latin typeface="Calibri"/>
              </a:rPr>
              <a:t>Beijing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";  mymap["</a:t>
            </a:r>
            <a:r>
              <a:rPr b="0" lang="en-US" sz="2800" spc="-1" strike="noStrike">
                <a:solidFill>
                  <a:srgbClr val="1f4e79"/>
                </a:solidFill>
                <a:latin typeface="Calibri"/>
              </a:rPr>
              <a:t>Germany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"] = "</a:t>
            </a:r>
            <a:r>
              <a:rPr b="0" lang="en-US" sz="2800" spc="-1" strike="noStrike">
                <a:solidFill>
                  <a:srgbClr val="1f4e79"/>
                </a:solidFill>
                <a:latin typeface="Calibri"/>
              </a:rPr>
              <a:t>Berlin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mymap.erase ( mymap.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begin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() );      </a:t>
            </a:r>
            <a:r>
              <a:rPr b="0" i="1" lang="en-US" sz="2800" spc="-1" strike="noStrike">
                <a:solidFill>
                  <a:srgbClr val="808080"/>
                </a:solidFill>
                <a:latin typeface="Calibri"/>
              </a:rPr>
              <a:t>// erasing by iterator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mymap.erase ("France");             </a:t>
            </a:r>
            <a:r>
              <a:rPr b="0" i="1" lang="en-US" sz="2800" spc="-1" strike="noStrike">
                <a:solidFill>
                  <a:srgbClr val="808080"/>
                </a:solidFill>
                <a:latin typeface="Calibri"/>
              </a:rPr>
              <a:t>// erasing by key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mymap.erase ( mymap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.find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("China"), mymap.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end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() ); </a:t>
            </a:r>
            <a:r>
              <a:rPr b="0" i="1" lang="en-US" sz="2800" spc="-1" strike="noStrike">
                <a:solidFill>
                  <a:srgbClr val="808080"/>
                </a:solidFill>
                <a:latin typeface="Calibri"/>
              </a:rPr>
              <a:t>// erasing by range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80808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808080"/>
                </a:solidFill>
                <a:latin typeface="Calibri"/>
              </a:rPr>
              <a:t>	</a:t>
            </a:r>
            <a:r>
              <a:rPr b="0" i="1" lang="en-US" sz="2800" spc="-1" strike="noStrike">
                <a:solidFill>
                  <a:srgbClr val="808080"/>
                </a:solidFill>
                <a:latin typeface="Calibri"/>
              </a:rPr>
              <a:t>// show content: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1f4e79"/>
                </a:solidFill>
                <a:latin typeface="Calibri"/>
              </a:rPr>
              <a:t>for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 </a:t>
            </a:r>
            <a:r>
              <a:rPr b="1" lang="en-US" sz="2800" spc="-1" strike="noStrike">
                <a:solidFill>
                  <a:srgbClr val="1f4e79"/>
                </a:solidFill>
                <a:latin typeface="Calibri"/>
              </a:rPr>
              <a:t>auto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x: mymap 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cout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&lt;&lt; x.first &lt;&lt; ": " &lt;&lt; x.second &lt;&lt; 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endl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1f4e79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1f4e79"/>
                </a:solidFill>
                <a:latin typeface="Calibri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62" name="Table 3"/>
          <p:cNvGraphicFramePr/>
          <p:nvPr/>
        </p:nvGraphicFramePr>
        <p:xfrm>
          <a:off x="9395640" y="5166000"/>
          <a:ext cx="1767600" cy="738720"/>
        </p:xfrm>
        <a:graphic>
          <a:graphicData uri="http://schemas.openxmlformats.org/drawingml/2006/table">
            <a:tbl>
              <a:tblPr/>
              <a:tblGrid>
                <a:gridCol w="1767600"/>
              </a:tblGrid>
              <a:tr h="739080">
                <a:tc>
                  <a:txBody>
                    <a:bodyPr lIns="17640" rIns="17640" tIns="17640" bIns="176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Germany: Berlin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Russia: Moscow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U.S.: Washington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U.K.: London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7640" marR="17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63" name="CustomShape 4"/>
          <p:cNvSpPr/>
          <p:nvPr/>
        </p:nvSpPr>
        <p:spPr>
          <a:xfrm>
            <a:off x="9286200" y="4887360"/>
            <a:ext cx="1686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Possible output: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Hash Table: C++11 STL unordered map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Write a program that print the list of unique 10 integers occuring in the input sequence, along with the number of occurences of each.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example input: 3 1 2 2 1 3 5 3 3 2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Output: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3 4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1 2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2 3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5 1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400640" y="2572200"/>
            <a:ext cx="7143480" cy="40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#include </a:t>
            </a:r>
            <a:r>
              <a:rPr b="0" lang="en-US" sz="2000" spc="-1" strike="noStrike">
                <a:solidFill>
                  <a:srgbClr val="bf9000"/>
                </a:solidFill>
                <a:latin typeface="Calibri"/>
              </a:rPr>
              <a:t>&lt;bits/stdc++.h&gt;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using namespace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std;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map&lt;</a:t>
            </a:r>
            <a:r>
              <a:rPr b="1" lang="en-US" sz="2000" spc="-1" strike="noStrike">
                <a:solidFill>
                  <a:srgbClr val="00b0f0"/>
                </a:solidFill>
                <a:latin typeface="Calibri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2000" spc="-1" strike="noStrike">
                <a:solidFill>
                  <a:srgbClr val="00b0f0"/>
                </a:solidFill>
                <a:latin typeface="Calibri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&gt; m;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 a, i=0;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b0f0"/>
                </a:solidFill>
                <a:latin typeface="Calibri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548235"/>
                </a:solidFill>
                <a:latin typeface="Calibri"/>
              </a:rPr>
              <a:t>main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(){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while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(i&lt;10)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cin&gt;&gt;a;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m[a]++;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i++;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c00000"/>
                </a:solidFill>
                <a:latin typeface="Calibri"/>
              </a:rPr>
              <a:t>for(auto x:m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5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b05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b05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b050"/>
                </a:solidFill>
                <a:latin typeface="Calibri"/>
              </a:rPr>
              <a:t>cout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&lt;&lt; x.first &lt;&lt; </a:t>
            </a:r>
            <a:r>
              <a:rPr b="0" lang="en-US" sz="2000" spc="-1" strike="noStrike">
                <a:solidFill>
                  <a:srgbClr val="bf9000"/>
                </a:solidFill>
                <a:latin typeface="Calibri"/>
              </a:rPr>
              <a:t>“ “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&lt;&lt; x.second&lt;&lt; </a:t>
            </a:r>
            <a:r>
              <a:rPr b="0" lang="en-US" sz="2000" spc="-1" strike="noStrike">
                <a:solidFill>
                  <a:srgbClr val="bf9000"/>
                </a:solidFill>
                <a:latin typeface="Calibri"/>
              </a:rPr>
              <a:t>“</a:t>
            </a:r>
            <a:r>
              <a:rPr b="0" lang="en-US" sz="2000" spc="-1" strike="noStrike">
                <a:solidFill>
                  <a:srgbClr val="7030a0"/>
                </a:solidFill>
                <a:latin typeface="Calibri"/>
              </a:rPr>
              <a:t>\n</a:t>
            </a:r>
            <a:r>
              <a:rPr b="0" lang="en-US" sz="2000" spc="-1" strike="noStrike">
                <a:solidFill>
                  <a:srgbClr val="bf9000"/>
                </a:solidFill>
                <a:latin typeface="Calibri"/>
              </a:rPr>
              <a:t>”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3116160" y="3840840"/>
            <a:ext cx="12999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Solution: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Garamond"/>
              </a:rPr>
              <a:t>Non-Linear DS with Built-in Libraries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Garamond"/>
              </a:rPr>
              <a:t>For some problems, linear storage is not the best way to organize data. With the efficient implementations of non-linear data structures shown below, you can operate on the data in a quicker fashion, thereby speeding up the algorithms that rely on them.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Garamond"/>
              </a:rPr>
              <a:t>For example, (key → value pairs), using C++ STL map can provide you O(log n) performance for insertion/search/deletion operations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560" indent="-4568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"/>
            </a:pPr>
            <a:r>
              <a:rPr b="0" lang="en-US" sz="3200" spc="-1" strike="noStrike">
                <a:solidFill>
                  <a:srgbClr val="262626"/>
                </a:solidFill>
                <a:latin typeface="Garamond"/>
              </a:rPr>
              <a:t>Non-Linear DS with Built-in Libraries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Garamond"/>
              </a:rPr>
              <a:t>Balanced Binary Search Tree (BST): C++ STL map/set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Heap: C++ STL priority queue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71640" indent="-514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Hash Table: C++11 STL unordered map/unordered set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Garamond"/>
              </a:rPr>
              <a:t>Balanced Binary Search Tree (BST): C++ STL map/set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6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Garamond"/>
              </a:rPr>
              <a:t>1. Balanced Binary Search Tree (BST): C++ STL map/set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The BST is one way to organize data in a tree structure. In each subtree rooted at x, the following BST property holds: Items on the left subtree of x are smaller than x and items on the right subtree of x are greater than (or equal to) x.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1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In the worst case, only O(log n) operations are required in a root-to-leaf scan . However, this only holds if the BST is balanced.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>
            <a:off x="5229720" y="4170240"/>
            <a:ext cx="6962400" cy="296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C++ STL map/set or multimap/multiset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560" indent="-4568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"/>
            </a:pPr>
            <a:r>
              <a:rPr b="1" lang="en-US" sz="2800" spc="-1" strike="noStrike">
                <a:solidFill>
                  <a:srgbClr val="262626"/>
                </a:solidFill>
                <a:latin typeface="Garamond"/>
              </a:rPr>
              <a:t>Map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760" indent="-4568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Maps are associative containers that store elements formed by a combination of a key value and a mapped value, following a specific order.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760" indent="-4568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In a map, the key values are generally used to sort and uniquely identify the elements.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560" indent="-4568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"/>
            </a:pPr>
            <a:r>
              <a:rPr b="1" lang="en-US" sz="2800" spc="-1" strike="noStrike">
                <a:solidFill>
                  <a:srgbClr val="262626"/>
                </a:solidFill>
                <a:latin typeface="Garamond"/>
              </a:rPr>
              <a:t>Multiple-key map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760" indent="-4568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Key value and a mapped value, following a specific order, and where multiple elements can have equivalent keys.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560" indent="-4568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"/>
            </a:pPr>
            <a:r>
              <a:rPr b="1" lang="en-US" sz="2800" spc="-1" strike="noStrike">
                <a:solidFill>
                  <a:srgbClr val="262626"/>
                </a:solidFill>
                <a:latin typeface="Garamond"/>
              </a:rPr>
              <a:t>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760" indent="-4568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In a set, the value of an element also identifies it (the value is itself the </a:t>
            </a:r>
            <a:r>
              <a:rPr b="0" i="1" lang="en-US" sz="2400" spc="-1" strike="noStrike">
                <a:solidFill>
                  <a:srgbClr val="262626"/>
                </a:solidFill>
                <a:latin typeface="Garamond"/>
              </a:rPr>
              <a:t>key</a:t>
            </a: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, of type T), and each value must be unique.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760" indent="-4568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The value of the elements in a set cannot be modified once in the container (the elements are always constant), but they can be inserted or removed from the container.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560" indent="-4568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"/>
            </a:pPr>
            <a:r>
              <a:rPr b="1" lang="en-US" sz="2800" spc="-1" strike="noStrike">
                <a:solidFill>
                  <a:srgbClr val="262626"/>
                </a:solidFill>
                <a:latin typeface="Garamond"/>
              </a:rPr>
              <a:t>Multiple 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760" indent="-4568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Wingdings" charset="2"/>
              <a:buChar char=""/>
            </a:pPr>
            <a:r>
              <a:rPr b="0" lang="en-US" sz="2400" spc="-1" strike="noStrike">
                <a:solidFill>
                  <a:srgbClr val="262626"/>
                </a:solidFill>
                <a:latin typeface="Garamond"/>
              </a:rPr>
              <a:t>Multisets are containers that store elements following a specific order, and where multiple elements can have equivalent values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59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C++ STL map/set or multimap/multiset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1152360"/>
            <a:ext cx="5181120" cy="5024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000000"/>
                </a:solidFill>
                <a:latin typeface="Calibri"/>
              </a:rPr>
              <a:t>Map/Set Member functions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Iterators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3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begin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Return iterator to beginning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3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end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Return iterator to end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3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rbegin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Return reverse iterator to reverse beginning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3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rend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Return reverse iterator to reverse end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Capacity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empty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Test whether container is empty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6"/>
              </a:rPr>
              <a:t>size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Return container size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7"/>
              </a:rPr>
              <a:t>max_size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Return maximum size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Element access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8"/>
              </a:rPr>
              <a:t>operator[]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Access element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9"/>
              </a:rPr>
              <a:t>at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Access element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6172200" y="1152360"/>
            <a:ext cx="5181120" cy="5024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Modifiers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 u="sng">
                <a:solidFill>
                  <a:srgbClr val="0563c1"/>
                </a:solidFill>
                <a:uFillTx/>
                <a:latin typeface="Calibri"/>
                <a:hlinkClick r:id="rId10"/>
              </a:rPr>
              <a:t>insert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Insert elements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 u="sng">
                <a:solidFill>
                  <a:srgbClr val="0563c1"/>
                </a:solidFill>
                <a:uFillTx/>
                <a:latin typeface="Calibri"/>
                <a:hlinkClick r:id="rId11"/>
              </a:rPr>
              <a:t>erase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Erase elements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 u="sng">
                <a:solidFill>
                  <a:srgbClr val="0563c1"/>
                </a:solidFill>
                <a:uFillTx/>
                <a:latin typeface="Calibri"/>
                <a:hlinkClick r:id="rId12"/>
              </a:rPr>
              <a:t>clear</a:t>
            </a: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Clear contents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Operations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 u="sng">
                <a:solidFill>
                  <a:srgbClr val="0563c1"/>
                </a:solidFill>
                <a:uFillTx/>
                <a:latin typeface="Calibri"/>
                <a:hlinkClick r:id="rId13"/>
              </a:rPr>
              <a:t>find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Get iterator to element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 u="sng">
                <a:solidFill>
                  <a:srgbClr val="0563c1"/>
                </a:solidFill>
                <a:uFillTx/>
                <a:latin typeface="Calibri"/>
                <a:hlinkClick r:id="rId14"/>
              </a:rPr>
              <a:t>count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Count elements with a specific key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 u="sng">
                <a:solidFill>
                  <a:srgbClr val="0563c1"/>
                </a:solidFill>
                <a:uFillTx/>
                <a:latin typeface="Calibri"/>
                <a:hlinkClick r:id="rId15"/>
              </a:rPr>
              <a:t>lower_bound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Return iterator to lower bound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 u="sng">
                <a:solidFill>
                  <a:srgbClr val="0563c1"/>
                </a:solidFill>
                <a:uFillTx/>
                <a:latin typeface="Calibri"/>
                <a:hlinkClick r:id="rId16"/>
              </a:rPr>
              <a:t>upper_bound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Return iterator to upper bound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 u="sng">
                <a:solidFill>
                  <a:srgbClr val="0563c1"/>
                </a:solidFill>
                <a:uFillTx/>
                <a:latin typeface="Calibri"/>
                <a:hlinkClick r:id="rId17"/>
              </a:rPr>
              <a:t>equal_range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Get range of equal elements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C++ STL map/set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Example Map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c55a11"/>
                </a:solidFill>
                <a:latin typeface="Calibri"/>
              </a:rPr>
              <a:t>#include &lt;bits/stdc++.h&gt;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c55a11"/>
                </a:solidFill>
                <a:latin typeface="Calibri"/>
              </a:rPr>
              <a:t>using namespas 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std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main (){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map&lt;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&gt; mymap;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mymap.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insert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 pair&lt;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&gt;('a',100) );  </a:t>
            </a:r>
            <a:r>
              <a:rPr b="0" i="1" lang="en-US" sz="2800" spc="-1" strike="noStrike">
                <a:solidFill>
                  <a:srgbClr val="a6a6a6"/>
                </a:solidFill>
                <a:latin typeface="Calibri"/>
              </a:rPr>
              <a:t>// first insert function version (single parameter):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mymap.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insert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 pair&lt;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&gt;('z',200) ); </a:t>
            </a:r>
            <a:r>
              <a:rPr b="0" i="1" lang="en-US" sz="2800" spc="-1" strike="noStrike">
                <a:solidFill>
                  <a:srgbClr val="a6a6a6"/>
                </a:solidFill>
                <a:latin typeface="Calibri"/>
              </a:rPr>
              <a:t>// first insert function version (single parameter):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mymap['b'] = 300  </a:t>
            </a:r>
            <a:r>
              <a:rPr b="0" i="1" lang="en-US" sz="2800" spc="-1" strike="noStrike">
                <a:solidFill>
                  <a:srgbClr val="a6a6a6"/>
                </a:solidFill>
                <a:latin typeface="Calibri"/>
              </a:rPr>
              <a:t>// second insert function version (with hint position):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map&lt;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</a:rPr>
              <a:t>char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&gt; anothermap;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anothermap.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insert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(mymap.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begin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(),mymap.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end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()); </a:t>
            </a:r>
            <a:r>
              <a:rPr b="0" i="1" lang="en-US" sz="2800" spc="-1" strike="noStrike">
                <a:solidFill>
                  <a:srgbClr val="a6a6a6"/>
                </a:solidFill>
                <a:latin typeface="Calibri"/>
              </a:rPr>
              <a:t>// third insert function version (range insertion):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cout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&lt;&lt; “</a:t>
            </a:r>
            <a:r>
              <a:rPr b="0" lang="en-US" sz="2800" spc="-1" strike="noStrike">
                <a:solidFill>
                  <a:srgbClr val="843c0b"/>
                </a:solidFill>
                <a:latin typeface="Calibri"/>
              </a:rPr>
              <a:t>Mymap contains:\n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"; </a:t>
            </a:r>
            <a:r>
              <a:rPr b="0" i="1" lang="en-US" sz="2800" spc="-1" strike="noStrike">
                <a:solidFill>
                  <a:srgbClr val="a6a6a6"/>
                </a:solidFill>
                <a:latin typeface="Calibri"/>
              </a:rPr>
              <a:t>// showing contents: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for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1" lang="en-US" sz="2800" spc="-1" strike="noStrike">
                <a:solidFill>
                  <a:srgbClr val="0070c0"/>
                </a:solidFill>
                <a:latin typeface="Calibri"/>
              </a:rPr>
              <a:t>auto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it=mymap.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begin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(); it!=mymap.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end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(); ++it)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cout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&lt;&lt; it-&gt;first &lt;&lt; " =&gt; " &lt;&lt; it-&gt;second &lt;&lt; '\n';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203864"/>
                </a:solidFill>
                <a:latin typeface="Calibri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CustomShape 3"/>
          <p:cNvSpPr/>
          <p:nvPr/>
        </p:nvSpPr>
        <p:spPr>
          <a:xfrm flipH="1">
            <a:off x="8381160" y="4889520"/>
            <a:ext cx="12150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Output: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39" name="Table 4"/>
          <p:cNvGraphicFramePr/>
          <p:nvPr/>
        </p:nvGraphicFramePr>
        <p:xfrm>
          <a:off x="8454600" y="5222880"/>
          <a:ext cx="1689480" cy="1069560"/>
        </p:xfrm>
        <a:graphic>
          <a:graphicData uri="http://schemas.openxmlformats.org/drawingml/2006/table">
            <a:tbl>
              <a:tblPr/>
              <a:tblGrid>
                <a:gridCol w="1689480"/>
              </a:tblGrid>
              <a:tr h="1069920">
                <a:tc>
                  <a:txBody>
                    <a:bodyPr lIns="17640" rIns="17640" tIns="17640" bIns="176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mymap contains: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 =&gt; 100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 =&gt; 300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 =&gt; 400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7640" marR="17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Garamond"/>
              </a:rPr>
              <a:t>C++ STL map/set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Example Set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c55a11"/>
                </a:solidFill>
                <a:latin typeface="Calibri"/>
              </a:rPr>
              <a:t>#include &lt;bits/stdc++.h&gt;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c55a11"/>
                </a:solidFill>
                <a:latin typeface="Calibri"/>
              </a:rPr>
              <a:t>using namespas 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std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main (){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set&lt;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&gt; myset;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myset.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insert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(100); myset.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insert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(200); myset.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insert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(300);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cout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&lt;&lt; "myset contains:";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(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auto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it=myset.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begin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(); it!=myset.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end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(); ++it)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cout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&lt;&lt; ' ' &lt;&lt; *it &lt;&lt; '\n';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myset.clear();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myset.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insert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(1101);  myset.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insert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(2202);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cout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&lt;&lt; "myset contains:";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(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auto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it : myset)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cout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&lt;&lt; ' ' &lt;&lt; it &lt;&lt; ‘\n’;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203864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203864"/>
                </a:solidFill>
                <a:latin typeface="Calibri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CustomShape 3"/>
          <p:cNvSpPr/>
          <p:nvPr/>
        </p:nvSpPr>
        <p:spPr>
          <a:xfrm flipH="1">
            <a:off x="8344080" y="5163120"/>
            <a:ext cx="12150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Output: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43" name="Table 4"/>
          <p:cNvGraphicFramePr/>
          <p:nvPr/>
        </p:nvGraphicFramePr>
        <p:xfrm>
          <a:off x="8328600" y="5622840"/>
          <a:ext cx="2462760" cy="613440"/>
        </p:xfrm>
        <a:graphic>
          <a:graphicData uri="http://schemas.openxmlformats.org/drawingml/2006/table">
            <a:tbl>
              <a:tblPr/>
              <a:tblGrid>
                <a:gridCol w="2463120"/>
              </a:tblGrid>
              <a:tr h="1009080">
                <a:tc>
                  <a:txBody>
                    <a:bodyPr lIns="17640" rIns="17640" tIns="17640" bIns="176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myset contains: 100 200 300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myset contains: 1101 2202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17640" marR="176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Heap: C++ STL priority queue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2. Heap: C++ STL priority queue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heap is another way to organize data in a tree.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(Binary) Heap is also a binary tree like the BST, except that it must be a complete tree.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Complete binary trees can be stored efficiently in a compact 1-indexed array of size n + 1, which is often preferred to an explicit tree representation.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 example, the array A = {N/A, 90, 19, 36, 17, 3, 25, 1, 2, 7} is the compact array representation of Figure 2.3 with index 0 ignored.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Picture 3" descr=""/>
          <p:cNvPicPr/>
          <p:nvPr/>
        </p:nvPicPr>
        <p:blipFill>
          <a:blip r:embed="rId1"/>
          <a:stretch/>
        </p:blipFill>
        <p:spPr>
          <a:xfrm>
            <a:off x="4846320" y="3840480"/>
            <a:ext cx="6933960" cy="323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55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Heap: C++ STL priority queue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1104840"/>
            <a:ext cx="10515240" cy="5071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Priority queues are a type of container adaptors, specifically designed such that its first element is always the greatest of the elements it contains, according to some strict weak ordering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criterion.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Member functions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1" lang="en-US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empty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Test whether container is empty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1" lang="en-US" sz="2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size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Return size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1" lang="en-US" sz="24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top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Access top element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1" lang="en-US" sz="24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push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Insert element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1" lang="en-US" sz="24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emplace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Construct and insert element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1" lang="en-US" sz="2400" spc="-1" strike="noStrike" u="sng">
                <a:solidFill>
                  <a:srgbClr val="0563c1"/>
                </a:solidFill>
                <a:uFillTx/>
                <a:latin typeface="Calibri"/>
                <a:hlinkClick r:id="rId6"/>
              </a:rPr>
              <a:t>pop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Remove top element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1" lang="en-US" sz="2400" spc="-1" strike="noStrike" u="sng">
                <a:solidFill>
                  <a:srgbClr val="0563c1"/>
                </a:solidFill>
                <a:uFillTx/>
                <a:latin typeface="Calibri"/>
                <a:hlinkClick r:id="rId7"/>
              </a:rPr>
              <a:t>swap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Swap contents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Application>LibreOffice/6.0.7.3$Linux_X86_64 LibreOffice_project/00m0$Build-3</Application>
  <Words>769</Words>
  <Paragraphs>187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2019-08-04T17:08:24Z</dcterms:created>
  <dc:creator>Yohanes Fikru</dc:creator>
  <dc:description/>
  <dc:language>en-US</dc:language>
  <cp:lastModifiedBy/>
  <dcterms:modified xsi:type="dcterms:W3CDTF">2019-08-06T21:17:59Z</dcterms:modified>
  <cp:revision>32</cp:revision>
  <dc:subject/>
  <dc:title>Chapter One Data Structures and Libraries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