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B66F177-B5B1-4126-BDFA-EDA56D341E7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8E455D-58E0-43A5-8867-0C1CCC45CE2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7271C19-967A-4958-A73B-AC0D7410CA8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C61E816-6572-44C1-8CA5-898A4749C21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8000" spc="-1" strike="noStrike">
                <a:solidFill>
                  <a:srgbClr val="262626"/>
                </a:solidFill>
                <a:latin typeface="Garamond"/>
              </a:rPr>
              <a:t>Chapter One</a:t>
            </a:r>
            <a:br/>
            <a:r>
              <a:rPr b="1" lang="en-US" sz="6000" spc="-1" strike="noStrike">
                <a:solidFill>
                  <a:srgbClr val="262626"/>
                </a:solidFill>
                <a:latin typeface="Garamond"/>
              </a:rPr>
              <a:t>Data Structures and Libraries</a:t>
            </a:r>
            <a:br/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2" marL="12574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"/>
            </a:pPr>
            <a:r>
              <a:rPr b="1" lang="en-US" sz="1800" spc="-1" strike="noStrike">
                <a:solidFill>
                  <a:srgbClr val="6d6d6d"/>
                </a:solidFill>
                <a:latin typeface="Garamond"/>
              </a:rPr>
              <a:t>Linear DS with Built-in Libraries</a:t>
            </a:r>
            <a:endParaRPr b="0" lang="en-US" sz="18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"/>
            </a:pPr>
            <a:r>
              <a:rPr b="1" lang="en-US" sz="1800" spc="-1" strike="noStrike">
                <a:solidFill>
                  <a:srgbClr val="6d6d6d"/>
                </a:solidFill>
                <a:latin typeface="Garamond"/>
              </a:rPr>
              <a:t> </a:t>
            </a:r>
            <a:r>
              <a:rPr b="1" lang="en-US" sz="1800" spc="-1" strike="noStrike">
                <a:solidFill>
                  <a:srgbClr val="767171"/>
                </a:solidFill>
                <a:latin typeface="Garamond"/>
              </a:rPr>
              <a:t>Non-Linear DS with Built-in Libraries</a:t>
            </a:r>
            <a:endParaRPr b="0" lang="en-US" sz="18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"/>
            </a:pPr>
            <a:r>
              <a:rPr b="1" lang="en-US" sz="1800" spc="-1" strike="noStrike">
                <a:solidFill>
                  <a:srgbClr val="6d6d6d"/>
                </a:solidFill>
                <a:latin typeface="Garamond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Garamond"/>
              </a:rPr>
              <a:t>Data Structures with Our Own Libraries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Disjoint Set (Or Union-Find)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unionSet(0, 1) sets p[0] to 1 and rank[1] to 1.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unionSet(2, 3) sets p[2] to 3 and rank[3] to 1.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unionSet(3, 4) sets p[4] to 3.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Picture 3" descr=""/>
          <p:cNvPicPr/>
          <p:nvPr/>
        </p:nvPicPr>
        <p:blipFill>
          <a:blip r:embed="rId1"/>
          <a:stretch/>
        </p:blipFill>
        <p:spPr>
          <a:xfrm>
            <a:off x="6035040" y="2926080"/>
            <a:ext cx="4619160" cy="341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Disjoint Set (Or Union-Find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Our C++ implementation is shown below: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vector&lt;</a:t>
            </a:r>
            <a:r>
              <a:rPr b="1" lang="en-US" sz="19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&gt; p(N), rank(N); </a:t>
            </a:r>
            <a:r>
              <a:rPr b="1" lang="en-US" sz="1900" spc="-1" strike="noStrike">
                <a:solidFill>
                  <a:srgbClr val="002060"/>
                </a:solidFill>
                <a:latin typeface="Calibri"/>
              </a:rPr>
              <a:t>for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1" lang="en-US" sz="19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 i = 0; i &lt; N; i++) p[i] = i; } 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9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 findSet(</a:t>
            </a:r>
            <a:r>
              <a:rPr b="1" lang="en-US" sz="19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 i) { </a:t>
            </a:r>
            <a:r>
              <a:rPr b="1" lang="en-US" sz="1900" spc="-1" strike="noStrike">
                <a:solidFill>
                  <a:srgbClr val="002060"/>
                </a:solidFill>
                <a:latin typeface="Calibri"/>
              </a:rPr>
              <a:t>return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 (p[i] == i) ? i : (p[i] = findSet(p[i])); } 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900" spc="-1" strike="noStrike">
                <a:solidFill>
                  <a:srgbClr val="002060"/>
                </a:solidFill>
                <a:latin typeface="Calibri"/>
              </a:rPr>
              <a:t>bool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 isSameSet(</a:t>
            </a:r>
            <a:r>
              <a:rPr b="1" lang="en-US" sz="19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 i, </a:t>
            </a:r>
            <a:r>
              <a:rPr b="1" lang="en-US" sz="19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 j) { </a:t>
            </a:r>
            <a:r>
              <a:rPr b="1" lang="en-US" sz="1900" spc="-1" strike="noStrike">
                <a:solidFill>
                  <a:srgbClr val="002060"/>
                </a:solidFill>
                <a:latin typeface="Calibri"/>
              </a:rPr>
              <a:t>return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 findSet(i) == findSet(j); }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900" spc="-1" strike="noStrike">
                <a:solidFill>
                  <a:srgbClr val="002060"/>
                </a:solidFill>
                <a:latin typeface="Calibri"/>
              </a:rPr>
              <a:t>void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 unionSet</a:t>
            </a:r>
            <a:r>
              <a:rPr b="1" lang="en-US" sz="1900" spc="-1" strike="noStrike">
                <a:solidFill>
                  <a:srgbClr val="002060"/>
                </a:solidFill>
                <a:latin typeface="Calibri"/>
              </a:rPr>
              <a:t>(int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 i, </a:t>
            </a:r>
            <a:r>
              <a:rPr b="1" lang="en-US" sz="19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 j) { 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900" spc="-1" strike="noStrike">
                <a:solidFill>
                  <a:srgbClr val="002060"/>
                </a:solidFill>
                <a:latin typeface="Calibri"/>
              </a:rPr>
              <a:t>if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 (!isSameSet(i, j)) { // if from different set 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9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 x = findSet(i), y = findSet(j); 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900" spc="-1" strike="noStrike">
                <a:solidFill>
                  <a:srgbClr val="002060"/>
                </a:solidFill>
                <a:latin typeface="Calibri"/>
              </a:rPr>
              <a:t>if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 (rank[x] &gt; rank[y])  p[y] = x; // rank keeps the tree short 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900" spc="-1" strike="noStrike">
                <a:solidFill>
                  <a:srgbClr val="002060"/>
                </a:solidFill>
                <a:latin typeface="Calibri"/>
              </a:rPr>
              <a:t>else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 { 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p[x] = y; 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if (rank[x] == rank[y])  rank[y]++; 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} 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Segment Tree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933480"/>
            <a:ext cx="10515240" cy="5362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Segment Tree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Segment Tree (or Tree intervals) is a data structure that allows us to store information in the form of intervals, or segments.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 can be used for making construct or update or query operations upon array intervals in logarithmical time.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Segment tree for the interval [i, j] in the following manner:-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first node will hold the information for the interval [i, j]. If i&lt;j the left and right son will hold the information for the intervals [i, (i+j)/2] and [(i+j)/2+1, j].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Operations of Segment Tree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Construct tree: To init the tree segments or intervals values.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Update tree: To update value of an interval or segment.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Query tree: To retrieve the value of an interval or segment.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is more commonly known as the Range Minimum Query (RMQ) problem.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 example, given an array A of size n = 7 below, RMQ(1, 3) = 2, as the index 2 contains the minimum element among A[1], A[2], and A[3].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check your understanding of RMQ, verify that in the array A below, RMQ(3, 4) =4 , RMQ(0, 0) = 0, RMQ(0, 1) = 1, andRMQ(0, 6) = 5. For the next few paragraphs, assume that array A is the same.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Picture 3" descr=""/>
          <p:cNvPicPr/>
          <p:nvPr/>
        </p:nvPicPr>
        <p:blipFill>
          <a:blip r:embed="rId1"/>
          <a:stretch/>
        </p:blipFill>
        <p:spPr>
          <a:xfrm>
            <a:off x="3017520" y="6126480"/>
            <a:ext cx="5172120" cy="67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Segment Tree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38080" y="933480"/>
            <a:ext cx="10515240" cy="5362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Since a Segment Tree is a binary tree, a simple linear array can be used to represent the Segment Tree.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Segment Tree can be built using recursion (bottom-up approach 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Start with the leaves and go up to the root and update the corresponding changes in the nodes that are in the path from leaves to root.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Leaves represent a single element.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each step, the data of two children nodes are used to form an internal parent node.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Each internal node will represent a union of its children’s intervals.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Merging may be different for different questions. So, recursion will end up at the root node which will represent the whole array.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Segment Tree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933480"/>
            <a:ext cx="10515240" cy="5362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Implementation: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build(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node,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start,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end){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(start == end)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tree[node] = A[start]; </a:t>
            </a:r>
            <a:r>
              <a:rPr b="0" lang="en-US" sz="2800" spc="-1" strike="noStrike">
                <a:solidFill>
                  <a:srgbClr val="808080"/>
                </a:solidFill>
                <a:latin typeface="Calibri"/>
              </a:rPr>
              <a:t>// Leaf node will have a single element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else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mid = (start + end) / 2;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build(2*node, start, mid); </a:t>
            </a:r>
            <a:r>
              <a:rPr b="0" lang="en-US" sz="2800" spc="-1" strike="noStrike">
                <a:solidFill>
                  <a:srgbClr val="808080"/>
                </a:solidFill>
                <a:latin typeface="Calibri"/>
              </a:rPr>
              <a:t>// Recurse on the left child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build(2*node+1, mid+1, end); </a:t>
            </a:r>
            <a:r>
              <a:rPr b="0" lang="en-US" sz="2800" spc="-1" strike="noStrike">
                <a:solidFill>
                  <a:srgbClr val="808080"/>
                </a:solidFill>
                <a:latin typeface="Calibri"/>
              </a:rPr>
              <a:t>// Recurse on the right child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808080"/>
                </a:solidFill>
                <a:latin typeface="Calibri"/>
              </a:rPr>
              <a:t>// Internal node will have the sum of both of its children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tree[node] = tree[2*node] + tree[2*node+1];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Segment Tree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933480"/>
            <a:ext cx="10515240" cy="5362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 update(), search the leaf that contains the element to update.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can be done by going to either on the left child or the right child depending on the interval which contains the element.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Once the leaf is found, it is updated and again use the bottom-up approach to update the corresponding change in the path from that leaf to the root.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Picture 3" descr=""/>
          <p:cNvPicPr/>
          <p:nvPr/>
        </p:nvPicPr>
        <p:blipFill>
          <a:blip r:embed="rId1"/>
          <a:stretch/>
        </p:blipFill>
        <p:spPr>
          <a:xfrm>
            <a:off x="2437920" y="885960"/>
            <a:ext cx="6962760" cy="288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Segment Tree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933480"/>
            <a:ext cx="10515240" cy="5362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For </a:t>
            </a:r>
            <a:r>
              <a:rPr b="1" lang="en-US" sz="2700" spc="-1" strike="noStrike">
                <a:solidFill>
                  <a:srgbClr val="000000"/>
                </a:solidFill>
                <a:latin typeface="Calibri"/>
              </a:rPr>
              <a:t>update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(), search the leaf that contains the element to update.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This can be done by going to either on the left child or the right child depending on the interval which contains the element. 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Once the leaf is found, it is updated and again use the bottom-up approach to update the corresponding change in the path from that leaf to the root.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700" spc="-1" strike="noStrike">
                <a:solidFill>
                  <a:srgbClr val="002060"/>
                </a:solidFill>
                <a:latin typeface="Calibri"/>
              </a:rPr>
              <a:t>void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 update(</a:t>
            </a:r>
            <a:r>
              <a:rPr b="1" lang="en-US" sz="27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 node, </a:t>
            </a:r>
            <a:r>
              <a:rPr b="1" lang="en-US" sz="27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 start, </a:t>
            </a:r>
            <a:r>
              <a:rPr b="1" lang="en-US" sz="27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 end, </a:t>
            </a:r>
            <a:r>
              <a:rPr b="1" lang="en-US" sz="27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 idx, </a:t>
            </a:r>
            <a:r>
              <a:rPr b="1" lang="en-US" sz="27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 val){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700" spc="-1" strike="noStrike">
                <a:solidFill>
                  <a:srgbClr val="002060"/>
                </a:solidFill>
                <a:latin typeface="Calibri"/>
              </a:rPr>
              <a:t>if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(start == end)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{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A[idx] += val;  // Leaf node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tree[node] += val;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700" spc="-1" strike="noStrike">
                <a:solidFill>
                  <a:srgbClr val="002060"/>
                </a:solidFill>
                <a:latin typeface="Calibri"/>
              </a:rPr>
              <a:t>else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 {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7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 mid = (start + end) / 2;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700" spc="-1" strike="noStrike">
                <a:solidFill>
                  <a:srgbClr val="002060"/>
                </a:solidFill>
                <a:latin typeface="Calibri"/>
              </a:rPr>
              <a:t>if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(start &lt;= idx and idx &lt;= mid)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update(2*node, start, mid, idx, val);  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700" spc="-1" strike="noStrike">
                <a:solidFill>
                  <a:srgbClr val="002060"/>
                </a:solidFill>
                <a:latin typeface="Calibri"/>
              </a:rPr>
              <a:t>else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update(2*node+1, mid+1, end, idx, val); 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tree[node] = tree[2*node] + tree[2*node+1]; children}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Segment Tree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make a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query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() on the Segment Tree, select a range from L to R (which is usually given in the question).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Recurse on the tree starting from the root and check if the interval represented by the node is completely in the range from L to R.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the interval represented by a node is completely in the range from L to R, return that node’s value.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query(</a:t>
            </a: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node, </a:t>
            </a: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start, </a:t>
            </a: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end, </a:t>
            </a: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l, </a:t>
            </a: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r){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(r &lt; start or end &lt; l)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0;  </a:t>
            </a:r>
            <a:r>
              <a:rPr b="0" lang="en-US" sz="1800" spc="-1" strike="noStrike">
                <a:solidFill>
                  <a:srgbClr val="a6a6a6"/>
                </a:solidFill>
                <a:latin typeface="Calibri"/>
              </a:rPr>
              <a:t>// range represented by a node is completely outside the given range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(l &lt;= start and end &lt;= r)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tree[node]; </a:t>
            </a:r>
            <a:r>
              <a:rPr b="0" lang="en-US" sz="1800" spc="-1" strike="noStrike">
                <a:solidFill>
                  <a:srgbClr val="a6a6a6"/>
                </a:solidFill>
                <a:latin typeface="Calibri"/>
              </a:rPr>
              <a:t>// range represented by a node is completely inside the given range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mid = (start + end) / 2; </a:t>
            </a:r>
            <a:r>
              <a:rPr b="0" lang="en-US" sz="1800" spc="-1" strike="noStrike">
                <a:solidFill>
                  <a:srgbClr val="a6a6a6"/>
                </a:solidFill>
                <a:latin typeface="Calibri"/>
              </a:rPr>
              <a:t>// range represented by a node is partially inside and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p1 = query(2*node, start, mid, l, r);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p2 = query(2*node+1, mid+1, end, l, r);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(p1 + p2);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Garamond"/>
              </a:rPr>
              <a:t>Data Structures with Our Own Libraries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Graph representation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graph consists of nodes and edges. In this book, the variable n denotes the number of nodes in a graph, and the variable m denotes the number of edges.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nodes are numbered using integers 0,1, 2, . . . , n-1.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 example n = 5.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path leads from node a to node b through edges of the graph. The length of a path is the number of edges in it. path: 0 -&gt; 1 -&gt; 4 -&gt; 3, length = 3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path is a cycle, if the first and last node is the same. 1 -&gt; 3 -&gt; 4 -&gt; 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graph is connected if there is a path between any two nodes.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Two nodes are neighbors or adjacent if there is an edge between them.  Example: 0 and 1, 3 and 4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degree of a node is the number of its neighbors. deg(0) = 2, deg(1) = 4, deg(2) = 2.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Picture 6" descr=""/>
          <p:cNvPicPr/>
          <p:nvPr/>
        </p:nvPicPr>
        <p:blipFill>
          <a:blip r:embed="rId1"/>
          <a:stretch/>
        </p:blipFill>
        <p:spPr>
          <a:xfrm>
            <a:off x="7729920" y="2047680"/>
            <a:ext cx="4157280" cy="153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Garamond"/>
              </a:rPr>
              <a:t>Data Structures with Our Own Libraries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graph is directed, if the edges can be traversed in one direction only.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a weighted graph, each edge is assigned a weight.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tree is a connected graph that consists of n nodes and n − 1 edges, and there is a unique path between any two nodes of a tree.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52" descr=""/>
          <p:cNvPicPr/>
          <p:nvPr/>
        </p:nvPicPr>
        <p:blipFill>
          <a:blip r:embed="rId1"/>
          <a:stretch/>
        </p:blipFill>
        <p:spPr>
          <a:xfrm>
            <a:off x="6766560" y="2286000"/>
            <a:ext cx="3823920" cy="1805400"/>
          </a:xfrm>
          <a:prstGeom prst="rect">
            <a:avLst/>
          </a:prstGeom>
          <a:ln>
            <a:noFill/>
          </a:ln>
        </p:spPr>
      </p:pic>
      <p:pic>
        <p:nvPicPr>
          <p:cNvPr id="90" name="Picture 53" descr=""/>
          <p:cNvPicPr/>
          <p:nvPr/>
        </p:nvPicPr>
        <p:blipFill>
          <a:blip r:embed="rId2"/>
          <a:stretch/>
        </p:blipFill>
        <p:spPr>
          <a:xfrm>
            <a:off x="2452680" y="2152440"/>
            <a:ext cx="2228400" cy="1947600"/>
          </a:xfrm>
          <a:prstGeom prst="rect">
            <a:avLst/>
          </a:prstGeom>
          <a:ln>
            <a:noFill/>
          </a:ln>
        </p:spPr>
      </p:pic>
      <p:pic>
        <p:nvPicPr>
          <p:cNvPr id="91" name="Picture 54" descr=""/>
          <p:cNvPicPr/>
          <p:nvPr/>
        </p:nvPicPr>
        <p:blipFill>
          <a:blip r:embed="rId3"/>
          <a:stretch/>
        </p:blipFill>
        <p:spPr>
          <a:xfrm>
            <a:off x="3749040" y="4572000"/>
            <a:ext cx="2666520" cy="134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Graph representation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Adjacency matrix representation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 adjacency matrix is a two-dimensional.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can efficiently check from an adjacency matrix if there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is an edge between two nodes. The matrix can be stored as an array like adj[N+1][N+1];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where each value adj [ a ][ b ] indicates whether the graph contains an edge from node a to node b . If the edge is included in the graph, then adj [ a ][ b ] = 1, and otherwise adj [ a ][ b ] = 0.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the graph is weighted, the adjacency matrix representation can be extended so that the matrix contains the weight of the edge if the edge exists.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space complexity of Adjacency List is O(V * V).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10" descr=""/>
          <p:cNvPicPr/>
          <p:nvPr/>
        </p:nvPicPr>
        <p:blipFill>
          <a:blip r:embed="rId1"/>
          <a:stretch/>
        </p:blipFill>
        <p:spPr>
          <a:xfrm>
            <a:off x="9384480" y="274320"/>
            <a:ext cx="2228400" cy="1947600"/>
          </a:xfrm>
          <a:prstGeom prst="rect">
            <a:avLst/>
          </a:prstGeom>
          <a:ln>
            <a:noFill/>
          </a:ln>
        </p:spPr>
      </p:pic>
      <p:pic>
        <p:nvPicPr>
          <p:cNvPr id="95" name="Picture 11" descr=""/>
          <p:cNvPicPr/>
          <p:nvPr/>
        </p:nvPicPr>
        <p:blipFill>
          <a:blip r:embed="rId2"/>
          <a:stretch/>
        </p:blipFill>
        <p:spPr>
          <a:xfrm>
            <a:off x="8048520" y="4209480"/>
            <a:ext cx="2924280" cy="25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Graph representation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Adjacency list representation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the adjacency list representation, each node x in the graph is assigned an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adjacency list that consists of nodes to which there is an edge from x.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Adjacency lists are the most popular way to represent graphs, and most algorithms can be efficiently implemented using them.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space complexity of Adjacency List is O(V + E).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Picture 3" descr=""/>
          <p:cNvPicPr/>
          <p:nvPr/>
        </p:nvPicPr>
        <p:blipFill>
          <a:blip r:embed="rId1"/>
          <a:stretch/>
        </p:blipFill>
        <p:spPr>
          <a:xfrm>
            <a:off x="4114800" y="3749040"/>
            <a:ext cx="2028600" cy="1561680"/>
          </a:xfrm>
          <a:prstGeom prst="rect">
            <a:avLst/>
          </a:prstGeom>
          <a:ln>
            <a:noFill/>
          </a:ln>
        </p:spPr>
      </p:pic>
      <p:pic>
        <p:nvPicPr>
          <p:cNvPr id="99" name="Picture 4" descr=""/>
          <p:cNvPicPr/>
          <p:nvPr/>
        </p:nvPicPr>
        <p:blipFill>
          <a:blip r:embed="rId2"/>
          <a:stretch/>
        </p:blipFill>
        <p:spPr>
          <a:xfrm>
            <a:off x="8048520" y="3474720"/>
            <a:ext cx="2467080" cy="276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Adjacency list representation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convenient way to store the adjacency lists is to declare an array of vectors as follows: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vector&lt;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&gt; adj[N];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constant N is chosen so that all adjacency lists can be stored.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adj[1].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push_back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(2);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 graph is undirected, it can be stored in a similar way, but each edge is added in both directions.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adj[1].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push_back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(2); adj[2].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push_back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(1);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a weighted graph, the structure can be extended as follows: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vector&lt;pair&lt;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&gt;&gt; adj[N];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 case, the adjacency list of node a contains the pair ( b, w ) always when there is an edge from node a to node b with weight w 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adj[1].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push_back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({2,5});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adj[2].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push_back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({3,7});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adj[2].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push_back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({4,6});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Graph representation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Edge list representation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 edge list contains all edges of a graph in some order.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is a convenient way to represent a graph if the algorithm processes all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edges of the graph and itis not needed to find edges that start at a given node.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space complexity is clearly O(E).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graph representation is very useful for Kruskal’s algorithm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MST, where the collection of undirected edges need to be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sorted by ascending weight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/>
        </p:blipFill>
        <p:spPr>
          <a:xfrm>
            <a:off x="6201000" y="4839120"/>
            <a:ext cx="2028600" cy="1561680"/>
          </a:xfrm>
          <a:prstGeom prst="rect">
            <a:avLst/>
          </a:prstGeom>
          <a:ln>
            <a:noFill/>
          </a:ln>
        </p:spPr>
      </p:pic>
      <p:pic>
        <p:nvPicPr>
          <p:cNvPr id="105" name="Picture 6" descr=""/>
          <p:cNvPicPr/>
          <p:nvPr/>
        </p:nvPicPr>
        <p:blipFill>
          <a:blip r:embed="rId2"/>
          <a:stretch/>
        </p:blipFill>
        <p:spPr>
          <a:xfrm>
            <a:off x="9601200" y="3318480"/>
            <a:ext cx="2400120" cy="34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Edge list representation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edge list can be stored in a vector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vector&lt;pair&lt;</a:t>
            </a:r>
            <a:r>
              <a:rPr b="1" lang="en-US" sz="22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1" lang="en-US" sz="22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&gt;&gt; edges;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where each pair ( a, b ) denotes that there is an edge from node a to node b 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edges.</a:t>
            </a:r>
            <a:r>
              <a:rPr b="0" lang="en-US" sz="2200" spc="-1" strike="noStrike">
                <a:solidFill>
                  <a:srgbClr val="0070c0"/>
                </a:solidFill>
                <a:latin typeface="Calibri"/>
              </a:rPr>
              <a:t>push_back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({1,2});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edges.</a:t>
            </a:r>
            <a:r>
              <a:rPr b="0" lang="en-US" sz="2200" spc="-1" strike="noStrike">
                <a:solidFill>
                  <a:srgbClr val="0070c0"/>
                </a:solidFill>
                <a:latin typeface="Calibri"/>
              </a:rPr>
              <a:t>push_back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({2,3});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edges.</a:t>
            </a:r>
            <a:r>
              <a:rPr b="0" lang="en-US" sz="2200" spc="-1" strike="noStrike">
                <a:solidFill>
                  <a:srgbClr val="0070c0"/>
                </a:solidFill>
                <a:latin typeface="Calibri"/>
              </a:rPr>
              <a:t>push_back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({2,4});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If the graph is weighted, the structure can be extended as follows: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vector&lt;tuple&lt;</a:t>
            </a:r>
            <a:r>
              <a:rPr b="1" lang="en-US" sz="22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,i</a:t>
            </a:r>
            <a:r>
              <a:rPr b="1" lang="en-US" sz="2200" spc="-1" strike="noStrike">
                <a:solidFill>
                  <a:srgbClr val="002060"/>
                </a:solidFill>
                <a:latin typeface="Calibri"/>
              </a:rPr>
              <a:t>nt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1" lang="en-US" sz="22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&gt;&gt; edges;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Each element in this list is of the form ( a, b, w ), which means that there is an edge from node a to node b with weight w 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edges.</a:t>
            </a:r>
            <a:r>
              <a:rPr b="0" lang="en-US" sz="2200" spc="-1" strike="noStrike">
                <a:solidFill>
                  <a:srgbClr val="0070c0"/>
                </a:solidFill>
                <a:latin typeface="Calibri"/>
              </a:rPr>
              <a:t>push_back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({1,2,5});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edges.</a:t>
            </a:r>
            <a:r>
              <a:rPr b="0" lang="en-US" sz="2200" spc="-1" strike="noStrike">
                <a:solidFill>
                  <a:srgbClr val="0070c0"/>
                </a:solidFill>
                <a:latin typeface="Calibri"/>
              </a:rPr>
              <a:t>push_back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({2,3,7});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Disjoint Set (Or Union-Find)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 Disjoint Set (Or Union-Find)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Union-Find Disjoint Set (UFDS) is a data structure to model a collection of disjoint sets with the ability to eﬃciently determine whether two items belong to the same set and to unite two disjoint sets into one larger set.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 disjoint-set data structure is a data structure that keeps track of a set of elements partitioned into a number of disjoint (non overlapping) subsets.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 union-find algorithm is an algorithm that performs two useful operations on such a data structure: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5b9bd5"/>
                </a:solidFill>
                <a:latin typeface="Calibri"/>
              </a:rPr>
              <a:t>Find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Determine which subset a particular element is in. This can be used for determining if two elements are in the same subset.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5b9bd5"/>
                </a:solidFill>
                <a:latin typeface="Calibri"/>
              </a:rPr>
              <a:t>Union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Join two subsets into a single subset.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Application>LibreOffice/6.0.7.3$Linux_X86_64 LibreOffice_project/00m0$Build-3</Application>
  <Words>1552</Words>
  <Paragraphs>182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2019-08-04T17:08:24Z</dcterms:created>
  <dc:creator>Yohanes Fikru</dc:creator>
  <dc:description/>
  <dc:language>en-US</dc:language>
  <cp:lastModifiedBy/>
  <dcterms:modified xsi:type="dcterms:W3CDTF">2019-08-07T16:47:26Z</dcterms:modified>
  <cp:revision>45</cp:revision>
  <dc:subject/>
  <dc:title>Chapter One Data Structures and Libraries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