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lang="en-US" sz="8000" spc="-1" strike="noStrike">
                <a:solidFill>
                  <a:srgbClr val="262626"/>
                </a:solidFill>
                <a:latin typeface="Garamond"/>
              </a:rPr>
              <a:t>Chapter Two</a:t>
            </a:r>
            <a:br/>
            <a:r>
              <a:rPr b="1" lang="en-US" sz="6000" spc="-1" strike="noStrike">
                <a:solidFill>
                  <a:srgbClr val="262626"/>
                </a:solidFill>
                <a:latin typeface="Garamond"/>
              </a:rPr>
              <a:t>Problem Solving Paradigms</a:t>
            </a:r>
            <a:br/>
            <a:endParaRPr b="0" lang="en-US" sz="6000" spc="-1" strike="noStrike">
              <a:latin typeface="Arial"/>
            </a:endParaRPr>
          </a:p>
        </p:txBody>
      </p:sp>
      <p:sp>
        <p:nvSpPr>
          <p:cNvPr id="77" name="CustomShape 2"/>
          <p:cNvSpPr/>
          <p:nvPr/>
        </p:nvSpPr>
        <p:spPr>
          <a:xfrm>
            <a:off x="1533600" y="3602160"/>
            <a:ext cx="9143280" cy="1654920"/>
          </a:xfrm>
          <a:prstGeom prst="rect">
            <a:avLst/>
          </a:prstGeom>
          <a:noFill/>
          <a:ln>
            <a:noFill/>
          </a:ln>
        </p:spPr>
        <p:style>
          <a:lnRef idx="0"/>
          <a:fillRef idx="0"/>
          <a:effectRef idx="0"/>
          <a:fontRef idx="minor"/>
        </p:style>
        <p:txBody>
          <a:bodyPr lIns="90000" rIns="90000" tIns="45000" bIns="45000">
            <a:normAutofit/>
          </a:bodyPr>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000000"/>
                </a:solidFill>
                <a:latin typeface="Garamond"/>
              </a:rPr>
              <a:t>Complete Search</a:t>
            </a:r>
            <a:r>
              <a:rPr b="1" lang="en-US" sz="1800" spc="-1" strike="noStrike">
                <a:solidFill>
                  <a:srgbClr val="6d6d6d"/>
                </a:solidFill>
                <a:latin typeface="Garamond"/>
              </a:rPr>
              <a:t> </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Divide and Conquer</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Greedy</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Dynamic Programming</a:t>
            </a:r>
            <a:endParaRPr b="0" lang="en-US" sz="1800" spc="-1" strike="noStrike">
              <a:latin typeface="Arial"/>
            </a:endParaRPr>
          </a:p>
          <a:p>
            <a:pPr>
              <a:lnSpc>
                <a:spcPct val="100000"/>
              </a:lnSpc>
              <a:spcBef>
                <a:spcPts val="360"/>
              </a:spcBef>
              <a:spcAft>
                <a:spcPts val="601"/>
              </a:spcAft>
            </a:pPr>
            <a:endParaRPr b="0" lang="en-US" sz="1800" spc="-1" strike="noStrike">
              <a:latin typeface="Arial"/>
            </a:endParaRPr>
          </a:p>
          <a:p>
            <a:pPr marL="914760">
              <a:lnSpc>
                <a:spcPct val="100000"/>
              </a:lnSpc>
              <a:spcBef>
                <a:spcPts val="360"/>
              </a:spcBef>
              <a:spcAft>
                <a:spcPts val="601"/>
              </a:spcAft>
            </a:pPr>
            <a:endParaRPr b="0" lang="en-US" sz="1800" spc="-1" strike="noStrike">
              <a:latin typeface="Arial"/>
            </a:endParaRPr>
          </a:p>
          <a:p>
            <a:pPr marL="914760" algn="ctr">
              <a:lnSpc>
                <a:spcPct val="90000"/>
              </a:lnSpc>
              <a:spcBef>
                <a:spcPts val="1001"/>
              </a:spcBef>
            </a:pP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Calculating 𝑟</a:t>
            </a:r>
            <a:r>
              <a:rPr b="1" lang="en-US" sz="4400" spc="-1" strike="noStrike" baseline="30000">
                <a:solidFill>
                  <a:srgbClr val="000000"/>
                </a:solidFill>
                <a:latin typeface="Calibri Light"/>
              </a:rPr>
              <a:t>n</a:t>
            </a:r>
            <a:r>
              <a:rPr b="1" lang="en-US" sz="4400" spc="-1" strike="noStrike">
                <a:solidFill>
                  <a:srgbClr val="000000"/>
                </a:solidFill>
                <a:latin typeface="Calibri Light"/>
              </a:rPr>
              <a:t> mod 𝑚 </a:t>
            </a:r>
            <a:endParaRPr b="0" lang="en-US" sz="4400" spc="-1" strike="noStrike">
              <a:latin typeface="Arial"/>
            </a:endParaRPr>
          </a:p>
        </p:txBody>
      </p:sp>
      <p:sp>
        <p:nvSpPr>
          <p:cNvPr id="9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Now, the code becomes like: </a:t>
            </a:r>
            <a:br/>
            <a:r>
              <a:rPr b="0" lang="en-US" sz="2800" spc="-1" strike="noStrike">
                <a:solidFill>
                  <a:srgbClr val="000000"/>
                </a:solidFill>
                <a:latin typeface="Calibri"/>
              </a:rPr>
              <a:t> </a:t>
            </a:r>
            <a:endParaRPr b="0" lang="en-US" sz="2800" spc="-1" strike="noStrike">
              <a:latin typeface="Arial"/>
            </a:endParaRPr>
          </a:p>
        </p:txBody>
      </p:sp>
      <p:pic>
        <p:nvPicPr>
          <p:cNvPr id="100" name="Picture 7" descr=""/>
          <p:cNvPicPr/>
          <p:nvPr/>
        </p:nvPicPr>
        <p:blipFill>
          <a:blip r:embed="rId1"/>
          <a:stretch/>
        </p:blipFill>
        <p:spPr>
          <a:xfrm>
            <a:off x="964080" y="2414520"/>
            <a:ext cx="8240760" cy="34570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Examples</a:t>
            </a:r>
            <a:endParaRPr b="0" lang="en-US" sz="4400" spc="-1" strike="noStrike">
              <a:latin typeface="Arial"/>
            </a:endParaRPr>
          </a:p>
        </p:txBody>
      </p:sp>
      <p:sp>
        <p:nvSpPr>
          <p:cNvPr id="10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Abridged problem statement: Given three integers </a:t>
            </a:r>
            <a:r>
              <a:rPr b="0" i="1" lang="en-US" sz="2000" spc="-1" strike="noStrike">
                <a:solidFill>
                  <a:srgbClr val="000000"/>
                </a:solidFill>
                <a:latin typeface="Calibri"/>
              </a:rPr>
              <a:t>A</a:t>
            </a:r>
            <a:r>
              <a:rPr b="0" lang="en-US" sz="2000" spc="-1" strike="noStrike">
                <a:solidFill>
                  <a:srgbClr val="000000"/>
                </a:solidFill>
                <a:latin typeface="Calibri"/>
              </a:rPr>
              <a:t>, </a:t>
            </a:r>
            <a:r>
              <a:rPr b="0" i="1" lang="en-US" sz="2000" spc="-1" strike="noStrike">
                <a:solidFill>
                  <a:srgbClr val="000000"/>
                </a:solidFill>
                <a:latin typeface="Calibri"/>
              </a:rPr>
              <a:t>B</a:t>
            </a:r>
            <a:r>
              <a:rPr b="0" lang="en-US" sz="2000" spc="-1" strike="noStrike">
                <a:solidFill>
                  <a:srgbClr val="000000"/>
                </a:solidFill>
                <a:latin typeface="Calibri"/>
              </a:rPr>
              <a:t>, and </a:t>
            </a:r>
            <a:r>
              <a:rPr b="0" i="1" lang="en-US" sz="2000" spc="-1" strike="noStrike">
                <a:solidFill>
                  <a:srgbClr val="000000"/>
                </a:solidFill>
                <a:latin typeface="Calibri"/>
              </a:rPr>
              <a:t>C </a:t>
            </a:r>
            <a:r>
              <a:rPr b="0" lang="en-US" sz="2000" spc="-1" strike="noStrike">
                <a:solidFill>
                  <a:srgbClr val="000000"/>
                </a:solidFill>
                <a:latin typeface="Calibri"/>
              </a:rPr>
              <a:t>(1 </a:t>
            </a:r>
            <a:r>
              <a:rPr b="0" i="1" lang="en-US" sz="2000" spc="-1" strike="noStrike">
                <a:solidFill>
                  <a:srgbClr val="000000"/>
                </a:solidFill>
                <a:latin typeface="Calibri"/>
              </a:rPr>
              <a:t>≤ A, B, C ≤ </a:t>
            </a:r>
            <a:r>
              <a:rPr b="0" lang="en-US" sz="2000" spc="-1" strike="noStrike">
                <a:solidFill>
                  <a:srgbClr val="000000"/>
                </a:solidFill>
                <a:latin typeface="Calibri"/>
              </a:rPr>
              <a:t>10000),</a:t>
            </a:r>
            <a:br/>
            <a:r>
              <a:rPr b="0" lang="en-US" sz="2000" spc="-1" strike="noStrike">
                <a:solidFill>
                  <a:srgbClr val="000000"/>
                </a:solidFill>
                <a:latin typeface="Calibri"/>
              </a:rPr>
              <a:t>find three other distinct integers </a:t>
            </a:r>
            <a:r>
              <a:rPr b="0" i="1" lang="en-US" sz="2000" spc="-1" strike="noStrike">
                <a:solidFill>
                  <a:srgbClr val="000000"/>
                </a:solidFill>
                <a:latin typeface="Calibri"/>
              </a:rPr>
              <a:t>x</a:t>
            </a:r>
            <a:r>
              <a:rPr b="0" lang="en-US" sz="2000" spc="-1" strike="noStrike">
                <a:solidFill>
                  <a:srgbClr val="000000"/>
                </a:solidFill>
                <a:latin typeface="Calibri"/>
              </a:rPr>
              <a:t>, </a:t>
            </a:r>
            <a:r>
              <a:rPr b="0" i="1" lang="en-US" sz="2000" spc="-1" strike="noStrike">
                <a:solidFill>
                  <a:srgbClr val="000000"/>
                </a:solidFill>
                <a:latin typeface="Calibri"/>
              </a:rPr>
              <a:t>y</a:t>
            </a:r>
            <a:r>
              <a:rPr b="0" lang="en-US" sz="2000" spc="-1" strike="noStrike">
                <a:solidFill>
                  <a:srgbClr val="000000"/>
                </a:solidFill>
                <a:latin typeface="Calibri"/>
              </a:rPr>
              <a:t>, and </a:t>
            </a:r>
            <a:r>
              <a:rPr b="0" i="1" lang="en-US" sz="2000" spc="-1" strike="noStrike">
                <a:solidFill>
                  <a:srgbClr val="000000"/>
                </a:solidFill>
                <a:latin typeface="Calibri"/>
              </a:rPr>
              <a:t>z </a:t>
            </a:r>
            <a:r>
              <a:rPr b="0" lang="en-US" sz="2000" spc="-1" strike="noStrike">
                <a:solidFill>
                  <a:srgbClr val="000000"/>
                </a:solidFill>
                <a:latin typeface="Calibri"/>
              </a:rPr>
              <a:t>such that </a:t>
            </a:r>
            <a:r>
              <a:rPr b="0" i="1" lang="en-US" sz="2000" spc="-1" strike="noStrike">
                <a:solidFill>
                  <a:srgbClr val="000000"/>
                </a:solidFill>
                <a:latin typeface="Calibri"/>
              </a:rPr>
              <a:t>x </a:t>
            </a:r>
            <a:r>
              <a:rPr b="0" lang="en-US" sz="2000" spc="-1" strike="noStrike">
                <a:solidFill>
                  <a:srgbClr val="000000"/>
                </a:solidFill>
                <a:latin typeface="Calibri"/>
              </a:rPr>
              <a:t>+ </a:t>
            </a:r>
            <a:r>
              <a:rPr b="0" i="1" lang="en-US" sz="2000" spc="-1" strike="noStrike">
                <a:solidFill>
                  <a:srgbClr val="000000"/>
                </a:solidFill>
                <a:latin typeface="Calibri"/>
              </a:rPr>
              <a:t>y </a:t>
            </a:r>
            <a:r>
              <a:rPr b="0" lang="en-US" sz="2000" spc="-1" strike="noStrike">
                <a:solidFill>
                  <a:srgbClr val="000000"/>
                </a:solidFill>
                <a:latin typeface="Calibri"/>
              </a:rPr>
              <a:t>+ </a:t>
            </a:r>
            <a:r>
              <a:rPr b="0" i="1" lang="en-US" sz="2000" spc="-1" strike="noStrike">
                <a:solidFill>
                  <a:srgbClr val="000000"/>
                </a:solidFill>
                <a:latin typeface="Calibri"/>
              </a:rPr>
              <a:t>z </a:t>
            </a:r>
            <a:r>
              <a:rPr b="0" lang="en-US" sz="2000" spc="-1" strike="noStrike">
                <a:solidFill>
                  <a:srgbClr val="000000"/>
                </a:solidFill>
                <a:latin typeface="Calibri"/>
              </a:rPr>
              <a:t>= </a:t>
            </a:r>
            <a:r>
              <a:rPr b="0" i="1" lang="en-US" sz="2000" spc="-1" strike="noStrike">
                <a:solidFill>
                  <a:srgbClr val="000000"/>
                </a:solidFill>
                <a:latin typeface="Calibri"/>
              </a:rPr>
              <a:t>A</a:t>
            </a:r>
            <a:r>
              <a:rPr b="0" lang="en-US" sz="2000" spc="-1" strike="noStrike">
                <a:solidFill>
                  <a:srgbClr val="000000"/>
                </a:solidFill>
                <a:latin typeface="Calibri"/>
              </a:rPr>
              <a:t>,  </a:t>
            </a:r>
            <a:r>
              <a:rPr b="0" i="1" lang="en-US" sz="2000" spc="-1" strike="noStrike">
                <a:solidFill>
                  <a:srgbClr val="000000"/>
                </a:solidFill>
                <a:latin typeface="Calibri"/>
              </a:rPr>
              <a:t>x × y × z </a:t>
            </a:r>
            <a:r>
              <a:rPr b="0" lang="en-US" sz="2000" spc="-1" strike="noStrike">
                <a:solidFill>
                  <a:srgbClr val="000000"/>
                </a:solidFill>
                <a:latin typeface="Calibri"/>
              </a:rPr>
              <a:t>= </a:t>
            </a:r>
            <a:r>
              <a:rPr b="0" i="1" lang="en-US" sz="2000" spc="-1" strike="noStrike">
                <a:solidFill>
                  <a:srgbClr val="000000"/>
                </a:solidFill>
                <a:latin typeface="Calibri"/>
              </a:rPr>
              <a:t>B</a:t>
            </a:r>
            <a:r>
              <a:rPr b="0" lang="en-US" sz="2000" spc="-1" strike="noStrike">
                <a:solidFill>
                  <a:srgbClr val="000000"/>
                </a:solidFill>
                <a:latin typeface="Calibri"/>
              </a:rPr>
              <a:t>, and</a:t>
            </a:r>
            <a:br/>
            <a:r>
              <a:rPr b="0" i="1" lang="en-US" sz="2000" spc="-1" strike="noStrike">
                <a:solidFill>
                  <a:srgbClr val="000000"/>
                </a:solidFill>
                <a:latin typeface="Calibri"/>
              </a:rPr>
              <a:t>x</a:t>
            </a:r>
            <a:r>
              <a:rPr b="0" i="1" lang="en-US" sz="2000" spc="-1" strike="noStrike" baseline="30000">
                <a:solidFill>
                  <a:srgbClr val="000000"/>
                </a:solidFill>
                <a:latin typeface="Calibri"/>
              </a:rPr>
              <a:t>2</a:t>
            </a:r>
            <a:r>
              <a:rPr b="0" lang="en-US" sz="2000" spc="-1" strike="noStrike">
                <a:solidFill>
                  <a:srgbClr val="000000"/>
                </a:solidFill>
                <a:latin typeface="Calibri"/>
              </a:rPr>
              <a:t> + </a:t>
            </a:r>
            <a:r>
              <a:rPr b="0" i="1" lang="en-US" sz="2000" spc="-1" strike="noStrike">
                <a:solidFill>
                  <a:srgbClr val="000000"/>
                </a:solidFill>
                <a:latin typeface="Calibri"/>
              </a:rPr>
              <a:t>y</a:t>
            </a:r>
            <a:r>
              <a:rPr b="0" lang="en-US" sz="2000" spc="-1" strike="noStrike" baseline="30000">
                <a:solidFill>
                  <a:srgbClr val="000000"/>
                </a:solidFill>
                <a:latin typeface="Calibri"/>
              </a:rPr>
              <a:t>2</a:t>
            </a:r>
            <a:r>
              <a:rPr b="0" lang="en-US" sz="2000" spc="-1" strike="noStrike">
                <a:solidFill>
                  <a:srgbClr val="000000"/>
                </a:solidFill>
                <a:latin typeface="Calibri"/>
              </a:rPr>
              <a:t> + </a:t>
            </a:r>
            <a:r>
              <a:rPr b="0" i="1" lang="en-US" sz="2000" spc="-1" strike="noStrike">
                <a:solidFill>
                  <a:srgbClr val="000000"/>
                </a:solidFill>
                <a:latin typeface="Calibri"/>
              </a:rPr>
              <a:t>z</a:t>
            </a:r>
            <a:r>
              <a:rPr b="0" lang="en-US" sz="2000" spc="-1" strike="noStrike" baseline="30000">
                <a:solidFill>
                  <a:srgbClr val="000000"/>
                </a:solidFill>
                <a:latin typeface="Calibri"/>
              </a:rPr>
              <a:t>2</a:t>
            </a:r>
            <a:r>
              <a:rPr b="0" lang="en-US" sz="2000" spc="-1" strike="noStrike">
                <a:solidFill>
                  <a:srgbClr val="000000"/>
                </a:solidFill>
                <a:latin typeface="Calibri"/>
              </a:rPr>
              <a:t> = </a:t>
            </a:r>
            <a:r>
              <a:rPr b="0" i="1" lang="en-US" sz="2000" spc="-1" strike="noStrike">
                <a:solidFill>
                  <a:srgbClr val="000000"/>
                </a:solidFill>
                <a:latin typeface="Calibri"/>
              </a:rPr>
              <a:t>C</a:t>
            </a:r>
            <a:r>
              <a:rPr b="0" lang="en-US" sz="2000" spc="-1" strike="noStrike">
                <a:solidFill>
                  <a:srgbClr val="000000"/>
                </a:solidFill>
                <a:latin typeface="Calibri"/>
              </a:rPr>
              <a:t>.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We could just iterate through -10000 to 10000 for each x, y and z using 3 loops until all the conditions are satisfied.</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But we could use the third equation(</a:t>
            </a:r>
            <a:r>
              <a:rPr b="0" i="1" lang="en-US" sz="2000" spc="-1" strike="noStrike">
                <a:solidFill>
                  <a:srgbClr val="000000"/>
                </a:solidFill>
                <a:latin typeface="Calibri"/>
              </a:rPr>
              <a:t>x</a:t>
            </a:r>
            <a:r>
              <a:rPr b="0" i="1" lang="en-US" sz="2000" spc="-1" strike="noStrike" baseline="30000">
                <a:solidFill>
                  <a:srgbClr val="000000"/>
                </a:solidFill>
                <a:latin typeface="Calibri"/>
              </a:rPr>
              <a:t>2</a:t>
            </a:r>
            <a:r>
              <a:rPr b="0" lang="en-US" sz="2000" spc="-1" strike="noStrike">
                <a:solidFill>
                  <a:srgbClr val="000000"/>
                </a:solidFill>
                <a:latin typeface="Calibri"/>
              </a:rPr>
              <a:t> + </a:t>
            </a:r>
            <a:r>
              <a:rPr b="0" i="1" lang="en-US" sz="2000" spc="-1" strike="noStrike">
                <a:solidFill>
                  <a:srgbClr val="000000"/>
                </a:solidFill>
                <a:latin typeface="Calibri"/>
              </a:rPr>
              <a:t>y</a:t>
            </a:r>
            <a:r>
              <a:rPr b="0" lang="en-US" sz="2000" spc="-1" strike="noStrike" baseline="30000">
                <a:solidFill>
                  <a:srgbClr val="000000"/>
                </a:solidFill>
                <a:latin typeface="Calibri"/>
              </a:rPr>
              <a:t>2</a:t>
            </a:r>
            <a:r>
              <a:rPr b="0" lang="en-US" sz="2000" spc="-1" strike="noStrike">
                <a:solidFill>
                  <a:srgbClr val="000000"/>
                </a:solidFill>
                <a:latin typeface="Calibri"/>
              </a:rPr>
              <a:t> + </a:t>
            </a:r>
            <a:r>
              <a:rPr b="0" i="1" lang="en-US" sz="2000" spc="-1" strike="noStrike">
                <a:solidFill>
                  <a:srgbClr val="000000"/>
                </a:solidFill>
                <a:latin typeface="Calibri"/>
              </a:rPr>
              <a:t>z</a:t>
            </a:r>
            <a:r>
              <a:rPr b="0" lang="en-US" sz="2000" spc="-1" strike="noStrike" baseline="30000">
                <a:solidFill>
                  <a:srgbClr val="000000"/>
                </a:solidFill>
                <a:latin typeface="Calibri"/>
              </a:rPr>
              <a:t>2</a:t>
            </a:r>
            <a:r>
              <a:rPr b="0" lang="en-US" sz="2000" spc="-1" strike="noStrike">
                <a:solidFill>
                  <a:srgbClr val="000000"/>
                </a:solidFill>
                <a:latin typeface="Calibri"/>
              </a:rPr>
              <a:t> = </a:t>
            </a:r>
            <a:r>
              <a:rPr b="0" i="1" lang="en-US" sz="2000" spc="-1" strike="noStrike">
                <a:solidFill>
                  <a:srgbClr val="000000"/>
                </a:solidFill>
                <a:latin typeface="Calibri"/>
              </a:rPr>
              <a:t>C</a:t>
            </a:r>
            <a:r>
              <a:rPr b="0" lang="en-US" sz="2000" spc="-1" strike="noStrike">
                <a:solidFill>
                  <a:srgbClr val="000000"/>
                </a:solidFill>
                <a:latin typeface="Calibri"/>
              </a:rPr>
              <a:t>) to narrow our search down</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Assuming that </a:t>
            </a:r>
            <a:r>
              <a:rPr b="0" i="1" lang="en-US" sz="2000" spc="-1" strike="noStrike">
                <a:solidFill>
                  <a:srgbClr val="000000"/>
                </a:solidFill>
                <a:latin typeface="Calibri"/>
              </a:rPr>
              <a:t>C </a:t>
            </a:r>
            <a:r>
              <a:rPr b="0" lang="en-US" sz="2000" spc="-1" strike="noStrike">
                <a:solidFill>
                  <a:srgbClr val="000000"/>
                </a:solidFill>
                <a:latin typeface="Calibri"/>
              </a:rPr>
              <a:t>has the largest value of 10000 and </a:t>
            </a:r>
            <a:r>
              <a:rPr b="0" i="1" lang="en-US" sz="2000" spc="-1" strike="noStrike">
                <a:solidFill>
                  <a:srgbClr val="000000"/>
                </a:solidFill>
                <a:latin typeface="Calibri"/>
              </a:rPr>
              <a:t>y </a:t>
            </a:r>
            <a:r>
              <a:rPr b="0" lang="en-US" sz="2000" spc="-1" strike="noStrike">
                <a:solidFill>
                  <a:srgbClr val="000000"/>
                </a:solidFill>
                <a:latin typeface="Calibri"/>
              </a:rPr>
              <a:t>and </a:t>
            </a:r>
            <a:r>
              <a:rPr b="0" i="1" lang="en-US" sz="2000" spc="-1" strike="noStrike">
                <a:solidFill>
                  <a:srgbClr val="000000"/>
                </a:solidFill>
                <a:latin typeface="Calibri"/>
              </a:rPr>
              <a:t>z </a:t>
            </a:r>
            <a:r>
              <a:rPr b="0" lang="en-US" sz="2000" spc="-1" strike="noStrike">
                <a:solidFill>
                  <a:srgbClr val="000000"/>
                </a:solidFill>
                <a:latin typeface="Calibri"/>
              </a:rPr>
              <a:t>are one and two (</a:t>
            </a:r>
            <a:r>
              <a:rPr b="0" i="1" lang="en-US" sz="2000" spc="-1" strike="noStrike">
                <a:solidFill>
                  <a:srgbClr val="000000"/>
                </a:solidFill>
                <a:latin typeface="Calibri"/>
              </a:rPr>
              <a:t>x, y, z </a:t>
            </a:r>
            <a:r>
              <a:rPr b="0" lang="en-US" sz="2000" spc="-1" strike="noStrike">
                <a:solidFill>
                  <a:srgbClr val="000000"/>
                </a:solidFill>
                <a:latin typeface="Calibri"/>
              </a:rPr>
              <a:t>have to be distinct), then</a:t>
            </a:r>
            <a:br/>
            <a:r>
              <a:rPr b="0" lang="en-US" sz="2000" spc="-1" strike="noStrike">
                <a:solidFill>
                  <a:srgbClr val="000000"/>
                </a:solidFill>
                <a:latin typeface="Calibri"/>
              </a:rPr>
              <a:t>the possible range of values for </a:t>
            </a:r>
            <a:r>
              <a:rPr b="0" i="1" lang="en-US" sz="2000" spc="-1" strike="noStrike">
                <a:solidFill>
                  <a:srgbClr val="000000"/>
                </a:solidFill>
                <a:latin typeface="Calibri"/>
              </a:rPr>
              <a:t>x </a:t>
            </a:r>
            <a:r>
              <a:rPr b="0" lang="en-US" sz="2000" spc="-1" strike="noStrike">
                <a:solidFill>
                  <a:srgbClr val="000000"/>
                </a:solidFill>
                <a:latin typeface="Calibri"/>
              </a:rPr>
              <a:t>is [</a:t>
            </a:r>
            <a:r>
              <a:rPr b="0" i="1" lang="en-US" sz="2000" spc="-1" strike="noStrike">
                <a:solidFill>
                  <a:srgbClr val="000000"/>
                </a:solidFill>
                <a:latin typeface="Calibri"/>
              </a:rPr>
              <a:t>-</a:t>
            </a:r>
            <a:r>
              <a:rPr b="0" lang="en-US" sz="2000" spc="-1" strike="noStrike">
                <a:solidFill>
                  <a:srgbClr val="000000"/>
                </a:solidFill>
                <a:latin typeface="Calibri"/>
              </a:rPr>
              <a:t>100 </a:t>
            </a:r>
            <a:r>
              <a:rPr b="0" i="1" lang="en-US" sz="2000" spc="-1" strike="noStrike">
                <a:solidFill>
                  <a:srgbClr val="000000"/>
                </a:solidFill>
                <a:latin typeface="Calibri"/>
              </a:rPr>
              <a:t>. . . </a:t>
            </a:r>
            <a:r>
              <a:rPr b="0" lang="en-US" sz="2000" spc="-1" strike="noStrike">
                <a:solidFill>
                  <a:srgbClr val="000000"/>
                </a:solidFill>
                <a:latin typeface="Calibri"/>
              </a:rPr>
              <a:t>100]. We can use the same reasoning to get a</a:t>
            </a:r>
            <a:br/>
            <a:r>
              <a:rPr b="0" lang="en-US" sz="2000" spc="-1" strike="noStrike">
                <a:solidFill>
                  <a:srgbClr val="000000"/>
                </a:solidFill>
                <a:latin typeface="Calibri"/>
              </a:rPr>
              <a:t>similar range for </a:t>
            </a:r>
            <a:r>
              <a:rPr b="0" i="1" lang="en-US" sz="2000" spc="-1" strike="noStrike">
                <a:solidFill>
                  <a:srgbClr val="000000"/>
                </a:solidFill>
                <a:latin typeface="Calibri"/>
              </a:rPr>
              <a:t>y </a:t>
            </a:r>
            <a:r>
              <a:rPr b="0" lang="en-US" sz="2000" spc="-1" strike="noStrike">
                <a:solidFill>
                  <a:srgbClr val="000000"/>
                </a:solidFill>
                <a:latin typeface="Calibri"/>
              </a:rPr>
              <a:t>and </a:t>
            </a:r>
            <a:r>
              <a:rPr b="0" i="1" lang="en-US" sz="2000" spc="-1" strike="noStrike">
                <a:solidFill>
                  <a:srgbClr val="000000"/>
                </a:solidFill>
                <a:latin typeface="Calibri"/>
              </a:rPr>
              <a:t>z</a:t>
            </a:r>
            <a:r>
              <a:rPr b="0" lang="en-US" sz="2000" spc="-1" strike="noStrike">
                <a:solidFill>
                  <a:srgbClr val="000000"/>
                </a:solidFill>
                <a:latin typeface="Calibri"/>
              </a:rPr>
              <a:t>. We can then write the following triply-nested iterative solution</a:t>
            </a:r>
            <a:br/>
            <a:r>
              <a:rPr b="0" lang="en-US" sz="2000" spc="-1" strike="noStrike">
                <a:solidFill>
                  <a:srgbClr val="000000"/>
                </a:solidFill>
                <a:latin typeface="Calibri"/>
              </a:rPr>
              <a:t>below that requires 201 </a:t>
            </a:r>
            <a:r>
              <a:rPr b="0" i="1" lang="en-US" sz="2000" spc="-1" strike="noStrike">
                <a:solidFill>
                  <a:srgbClr val="000000"/>
                </a:solidFill>
                <a:latin typeface="Calibri"/>
              </a:rPr>
              <a:t>× </a:t>
            </a:r>
            <a:r>
              <a:rPr b="0" lang="en-US" sz="2000" spc="-1" strike="noStrike">
                <a:solidFill>
                  <a:srgbClr val="000000"/>
                </a:solidFill>
                <a:latin typeface="Calibri"/>
              </a:rPr>
              <a:t>201 </a:t>
            </a:r>
            <a:r>
              <a:rPr b="0" i="1" lang="en-US" sz="2000" spc="-1" strike="noStrike">
                <a:solidFill>
                  <a:srgbClr val="000000"/>
                </a:solidFill>
                <a:latin typeface="Calibri"/>
              </a:rPr>
              <a:t>× </a:t>
            </a:r>
            <a:r>
              <a:rPr b="0" lang="en-US" sz="2000" spc="-1" strike="noStrike">
                <a:solidFill>
                  <a:srgbClr val="000000"/>
                </a:solidFill>
                <a:latin typeface="Calibri"/>
              </a:rPr>
              <a:t>201 </a:t>
            </a:r>
            <a:r>
              <a:rPr b="0" i="1" lang="en-US" sz="2000" spc="-1" strike="noStrike">
                <a:solidFill>
                  <a:srgbClr val="000000"/>
                </a:solidFill>
                <a:latin typeface="Calibri"/>
              </a:rPr>
              <a:t>≈ </a:t>
            </a:r>
            <a:r>
              <a:rPr b="0" lang="en-US" sz="2000" spc="-1" strike="noStrike">
                <a:solidFill>
                  <a:srgbClr val="000000"/>
                </a:solidFill>
                <a:latin typeface="Calibri"/>
              </a:rPr>
              <a:t>8</a:t>
            </a:r>
            <a:r>
              <a:rPr b="0" i="1" lang="en-US" sz="2000" spc="-1" strike="noStrike">
                <a:solidFill>
                  <a:srgbClr val="000000"/>
                </a:solidFill>
                <a:latin typeface="Calibri"/>
              </a:rPr>
              <a:t>M </a:t>
            </a:r>
            <a:r>
              <a:rPr b="0" lang="en-US" sz="2000" spc="-1" strike="noStrike">
                <a:solidFill>
                  <a:srgbClr val="000000"/>
                </a:solidFill>
                <a:latin typeface="Calibri"/>
              </a:rPr>
              <a:t>operations per test case. </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Solution 1</a:t>
            </a:r>
            <a:endParaRPr b="0" lang="en-US" sz="4400" spc="-1" strike="noStrike">
              <a:latin typeface="Arial"/>
            </a:endParaRPr>
          </a:p>
        </p:txBody>
      </p:sp>
      <p:pic>
        <p:nvPicPr>
          <p:cNvPr id="104" name="Content Placeholder 3" descr=""/>
          <p:cNvPicPr/>
          <p:nvPr/>
        </p:nvPicPr>
        <p:blipFill>
          <a:blip r:embed="rId1"/>
          <a:stretch/>
        </p:blipFill>
        <p:spPr>
          <a:xfrm>
            <a:off x="972360" y="1944720"/>
            <a:ext cx="9918720" cy="35409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Solution 2</a:t>
            </a:r>
            <a:endParaRPr b="0" lang="en-US" sz="4400" spc="-1" strike="noStrike">
              <a:latin typeface="Arial"/>
            </a:endParaRPr>
          </a:p>
        </p:txBody>
      </p:sp>
      <p:sp>
        <p:nvSpPr>
          <p:cNvPr id="10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20000"/>
              </a:lnSpc>
              <a:spcBef>
                <a:spcPts val="1001"/>
              </a:spcBef>
              <a:buClr>
                <a:srgbClr val="000000"/>
              </a:buClr>
              <a:buFont typeface="Arial"/>
              <a:buChar char="•"/>
            </a:pPr>
            <a:r>
              <a:rPr b="0" lang="en-US" sz="2000" spc="-1" strike="noStrike">
                <a:solidFill>
                  <a:srgbClr val="000000"/>
                </a:solidFill>
                <a:latin typeface="Calibri"/>
              </a:rPr>
              <a:t>We can also use the second equation </a:t>
            </a:r>
            <a:r>
              <a:rPr b="0" i="1" lang="en-US" sz="2000" spc="-1" strike="noStrike">
                <a:solidFill>
                  <a:srgbClr val="000000"/>
                </a:solidFill>
                <a:latin typeface="Calibri"/>
              </a:rPr>
              <a:t>x × y × z </a:t>
            </a:r>
            <a:r>
              <a:rPr b="0" lang="en-US" sz="2000" spc="-1" strike="noStrike">
                <a:solidFill>
                  <a:srgbClr val="000000"/>
                </a:solidFill>
                <a:latin typeface="Calibri"/>
              </a:rPr>
              <a:t>= </a:t>
            </a:r>
            <a:r>
              <a:rPr b="0" i="1" lang="en-US" sz="2000" spc="-1" strike="noStrike">
                <a:solidFill>
                  <a:srgbClr val="000000"/>
                </a:solidFill>
                <a:latin typeface="Calibri"/>
              </a:rPr>
              <a:t>B </a:t>
            </a:r>
            <a:r>
              <a:rPr b="0" lang="en-US" sz="2000" spc="-1" strike="noStrike">
                <a:solidFill>
                  <a:srgbClr val="000000"/>
                </a:solidFill>
                <a:latin typeface="Calibri"/>
              </a:rPr>
              <a:t>and assume that </a:t>
            </a:r>
            <a:r>
              <a:rPr b="0" i="1" lang="en-US" sz="2000" spc="-1" strike="noStrike">
                <a:solidFill>
                  <a:srgbClr val="000000"/>
                </a:solidFill>
                <a:latin typeface="Calibri"/>
              </a:rPr>
              <a:t>x </a:t>
            </a:r>
            <a:r>
              <a:rPr b="0" lang="en-US" sz="2000" spc="-1" strike="noStrike">
                <a:solidFill>
                  <a:srgbClr val="000000"/>
                </a:solidFill>
                <a:latin typeface="Calibri"/>
              </a:rPr>
              <a:t>= </a:t>
            </a:r>
            <a:r>
              <a:rPr b="0" i="1" lang="en-US" sz="2000" spc="-1" strike="noStrike">
                <a:solidFill>
                  <a:srgbClr val="000000"/>
                </a:solidFill>
                <a:latin typeface="Calibri"/>
              </a:rPr>
              <a:t>y </a:t>
            </a:r>
            <a:r>
              <a:rPr b="0" lang="en-US" sz="2000" spc="-1" strike="noStrike">
                <a:solidFill>
                  <a:srgbClr val="000000"/>
                </a:solidFill>
                <a:latin typeface="Calibri"/>
              </a:rPr>
              <a:t>= </a:t>
            </a:r>
            <a:r>
              <a:rPr b="0" i="1" lang="en-US" sz="2000" spc="-1" strike="noStrike">
                <a:solidFill>
                  <a:srgbClr val="000000"/>
                </a:solidFill>
                <a:latin typeface="Calibri"/>
              </a:rPr>
              <a:t>z</a:t>
            </a:r>
            <a:br/>
            <a:r>
              <a:rPr b="0" lang="en-US" sz="2000" spc="-1" strike="noStrike">
                <a:solidFill>
                  <a:srgbClr val="000000"/>
                </a:solidFill>
                <a:latin typeface="Calibri"/>
              </a:rPr>
              <a:t>to obtain </a:t>
            </a:r>
            <a:r>
              <a:rPr b="0" i="1" lang="en-US" sz="2000" spc="-1" strike="noStrike">
                <a:solidFill>
                  <a:srgbClr val="000000"/>
                </a:solidFill>
                <a:latin typeface="Calibri"/>
              </a:rPr>
              <a:t>x × x × x &lt; B </a:t>
            </a:r>
            <a:r>
              <a:rPr b="0" lang="en-US" sz="2000" spc="-1" strike="noStrike">
                <a:solidFill>
                  <a:srgbClr val="000000"/>
                </a:solidFill>
                <a:latin typeface="Calibri"/>
              </a:rPr>
              <a:t>or </a:t>
            </a:r>
            <a:r>
              <a:rPr b="0" i="1" lang="en-US" sz="2000" spc="-1" strike="noStrike">
                <a:solidFill>
                  <a:srgbClr val="000000"/>
                </a:solidFill>
                <a:latin typeface="Calibri"/>
              </a:rPr>
              <a:t>x &lt; √</a:t>
            </a:r>
            <a:r>
              <a:rPr b="0" lang="en-US" sz="2000" spc="-1" strike="noStrike">
                <a:solidFill>
                  <a:srgbClr val="000000"/>
                </a:solidFill>
                <a:latin typeface="Calibri"/>
              </a:rPr>
              <a:t>3 </a:t>
            </a:r>
            <a:r>
              <a:rPr b="0" i="1" lang="en-US" sz="2000" spc="-1" strike="noStrike">
                <a:solidFill>
                  <a:srgbClr val="000000"/>
                </a:solidFill>
                <a:latin typeface="Calibri"/>
              </a:rPr>
              <a:t>B</a:t>
            </a:r>
            <a:r>
              <a:rPr b="0" lang="en-US" sz="2000" spc="-1" strike="noStrike">
                <a:solidFill>
                  <a:srgbClr val="000000"/>
                </a:solidFill>
                <a:latin typeface="Calibri"/>
              </a:rPr>
              <a:t>. The new range of </a:t>
            </a:r>
            <a:r>
              <a:rPr b="0" i="1" lang="en-US" sz="2000" spc="-1" strike="noStrike">
                <a:solidFill>
                  <a:srgbClr val="000000"/>
                </a:solidFill>
                <a:latin typeface="Calibri"/>
              </a:rPr>
              <a:t>x </a:t>
            </a:r>
            <a:r>
              <a:rPr b="0" lang="en-US" sz="2000" spc="-1" strike="noStrike">
                <a:solidFill>
                  <a:srgbClr val="000000"/>
                </a:solidFill>
                <a:latin typeface="Calibri"/>
              </a:rPr>
              <a:t>is [</a:t>
            </a:r>
            <a:r>
              <a:rPr b="0" i="1" lang="en-US" sz="2000" spc="-1" strike="noStrike">
                <a:solidFill>
                  <a:srgbClr val="000000"/>
                </a:solidFill>
                <a:latin typeface="Calibri"/>
              </a:rPr>
              <a:t>-</a:t>
            </a:r>
            <a:r>
              <a:rPr b="0" lang="en-US" sz="2000" spc="-1" strike="noStrike">
                <a:solidFill>
                  <a:srgbClr val="000000"/>
                </a:solidFill>
                <a:latin typeface="Calibri"/>
              </a:rPr>
              <a:t>22 </a:t>
            </a:r>
            <a:r>
              <a:rPr b="0" i="1" lang="en-US" sz="2000" spc="-1" strike="noStrike">
                <a:solidFill>
                  <a:srgbClr val="000000"/>
                </a:solidFill>
                <a:latin typeface="Calibri"/>
              </a:rPr>
              <a:t>. . . </a:t>
            </a:r>
            <a:r>
              <a:rPr b="0" lang="en-US" sz="2000" spc="-1" strike="noStrike">
                <a:solidFill>
                  <a:srgbClr val="000000"/>
                </a:solidFill>
                <a:latin typeface="Calibri"/>
              </a:rPr>
              <a:t>22]. </a:t>
            </a:r>
            <a:endParaRPr b="0" lang="en-US" sz="2000" spc="-1" strike="noStrike">
              <a:latin typeface="Arial"/>
            </a:endParaRPr>
          </a:p>
          <a:p>
            <a:pPr marL="914400">
              <a:lnSpc>
                <a:spcPct val="120000"/>
              </a:lnSpc>
              <a:spcBef>
                <a:spcPts val="499"/>
              </a:spcBef>
            </a:pPr>
            <a:endParaRPr b="0" lang="en-US" sz="2000" spc="-1" strike="noStrike">
              <a:latin typeface="Arial"/>
            </a:endParaRPr>
          </a:p>
          <a:p>
            <a:pPr marL="914400">
              <a:lnSpc>
                <a:spcPct val="120000"/>
              </a:lnSpc>
              <a:spcBef>
                <a:spcPts val="499"/>
              </a:spcBef>
            </a:pPr>
            <a:br/>
            <a:endParaRPr b="0" lang="en-US" sz="2000" spc="-1" strike="noStrike">
              <a:latin typeface="Arial"/>
            </a:endParaRPr>
          </a:p>
        </p:txBody>
      </p:sp>
      <p:pic>
        <p:nvPicPr>
          <p:cNvPr id="107" name="Picture 3" descr=""/>
          <p:cNvPicPr/>
          <p:nvPr/>
        </p:nvPicPr>
        <p:blipFill>
          <a:blip r:embed="rId1"/>
          <a:stretch/>
        </p:blipFill>
        <p:spPr>
          <a:xfrm>
            <a:off x="1416960" y="2797560"/>
            <a:ext cx="9161640" cy="32900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523880" y="1122480"/>
            <a:ext cx="9143280" cy="2386800"/>
          </a:xfrm>
          <a:prstGeom prst="rect">
            <a:avLst/>
          </a:prstGeom>
          <a:noFill/>
          <a:ln>
            <a:noFill/>
          </a:ln>
        </p:spPr>
        <p:style>
          <a:lnRef idx="0"/>
          <a:fillRef idx="0"/>
          <a:effectRef idx="0"/>
          <a:fontRef idx="minor"/>
        </p:style>
      </p:sp>
      <p:sp>
        <p:nvSpPr>
          <p:cNvPr id="109" name="CustomShape 2"/>
          <p:cNvSpPr/>
          <p:nvPr/>
        </p:nvSpPr>
        <p:spPr>
          <a:xfrm>
            <a:off x="1533600" y="3602160"/>
            <a:ext cx="9143280" cy="1654920"/>
          </a:xfrm>
          <a:prstGeom prst="rect">
            <a:avLst/>
          </a:prstGeom>
          <a:noFill/>
          <a:ln>
            <a:noFill/>
          </a:ln>
        </p:spPr>
        <p:style>
          <a:lnRef idx="0"/>
          <a:fillRef idx="0"/>
          <a:effectRef idx="0"/>
          <a:fontRef idx="minor"/>
        </p:style>
        <p:txBody>
          <a:bodyPr lIns="90000" rIns="90000" tIns="45000" bIns="45000">
            <a:normAutofit/>
          </a:bodyPr>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Complete Search</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000000"/>
                </a:solidFill>
                <a:latin typeface="Garamond"/>
              </a:rPr>
              <a:t>Divide and Conquer</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Greedy</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Dynamic Programming</a:t>
            </a:r>
            <a:endParaRPr b="0" lang="en-US" sz="1800" spc="-1" strike="noStrike">
              <a:latin typeface="Arial"/>
            </a:endParaRPr>
          </a:p>
          <a:p>
            <a:pPr>
              <a:lnSpc>
                <a:spcPct val="100000"/>
              </a:lnSpc>
              <a:spcBef>
                <a:spcPts val="360"/>
              </a:spcBef>
              <a:spcAft>
                <a:spcPts val="601"/>
              </a:spcAft>
            </a:pPr>
            <a:endParaRPr b="0" lang="en-US" sz="1800" spc="-1" strike="noStrike">
              <a:latin typeface="Arial"/>
            </a:endParaRPr>
          </a:p>
          <a:p>
            <a:pPr marL="914760">
              <a:lnSpc>
                <a:spcPct val="100000"/>
              </a:lnSpc>
              <a:spcBef>
                <a:spcPts val="360"/>
              </a:spcBef>
              <a:spcAft>
                <a:spcPts val="601"/>
              </a:spcAft>
            </a:pPr>
            <a:endParaRPr b="0" lang="en-US" sz="1800" spc="-1" strike="noStrike">
              <a:latin typeface="Arial"/>
            </a:endParaRPr>
          </a:p>
          <a:p>
            <a:pPr marL="914760" algn="ctr">
              <a:lnSpc>
                <a:spcPct val="90000"/>
              </a:lnSpc>
              <a:spcBef>
                <a:spcPts val="1001"/>
              </a:spcBef>
            </a:pP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558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Garamond"/>
              </a:rPr>
              <a:t>Divide and Conquer</a:t>
            </a:r>
            <a:endParaRPr b="0" lang="en-US" sz="4400" spc="-1" strike="noStrike">
              <a:latin typeface="Arial"/>
            </a:endParaRPr>
          </a:p>
        </p:txBody>
      </p:sp>
      <p:sp>
        <p:nvSpPr>
          <p:cNvPr id="111" name="CustomShape 2"/>
          <p:cNvSpPr/>
          <p:nvPr/>
        </p:nvSpPr>
        <p:spPr>
          <a:xfrm>
            <a:off x="838080" y="1104840"/>
            <a:ext cx="10514880" cy="5071320"/>
          </a:xfrm>
          <a:prstGeom prst="rect">
            <a:avLst/>
          </a:prstGeom>
          <a:noFill/>
          <a:ln>
            <a:noFill/>
          </a:ln>
        </p:spPr>
        <p:style>
          <a:lnRef idx="0"/>
          <a:fillRef idx="0"/>
          <a:effectRef idx="0"/>
          <a:fontRef idx="minor"/>
        </p:style>
        <p:txBody>
          <a:bodyPr lIns="90000" rIns="90000" tIns="45000" bIns="45000">
            <a:normAutofit/>
          </a:bodyPr>
          <a:p>
            <a:pPr marL="228600" indent="-227880">
              <a:lnSpc>
                <a:spcPct val="170000"/>
              </a:lnSpc>
              <a:spcBef>
                <a:spcPts val="1001"/>
              </a:spcBef>
              <a:buClr>
                <a:srgbClr val="000000"/>
              </a:buClr>
              <a:buFont typeface="Wingdings" charset="2"/>
              <a:buChar char=""/>
            </a:pPr>
            <a:r>
              <a:rPr b="0" lang="en-US" sz="2000" spc="-1" strike="noStrike">
                <a:solidFill>
                  <a:srgbClr val="000000"/>
                </a:solidFill>
                <a:latin typeface="Calibri"/>
              </a:rPr>
              <a:t>Divide and Conquer (abbreviated as D&amp;C) is a problem-solving paradigm in which a problem</a:t>
            </a:r>
            <a:br/>
            <a:r>
              <a:rPr b="0" lang="en-US" sz="2000" spc="-1" strike="noStrike">
                <a:solidFill>
                  <a:srgbClr val="000000"/>
                </a:solidFill>
                <a:latin typeface="Calibri"/>
              </a:rPr>
              <a:t>is made </a:t>
            </a:r>
            <a:r>
              <a:rPr b="0" i="1" lang="en-US" sz="2000" spc="-1" strike="noStrike">
                <a:solidFill>
                  <a:srgbClr val="000000"/>
                </a:solidFill>
                <a:latin typeface="Calibri"/>
              </a:rPr>
              <a:t>simpler </a:t>
            </a:r>
            <a:r>
              <a:rPr b="0" lang="en-US" sz="2000" spc="-1" strike="noStrike">
                <a:solidFill>
                  <a:srgbClr val="000000"/>
                </a:solidFill>
                <a:latin typeface="Calibri"/>
              </a:rPr>
              <a:t>by ‘dividing’ it into smaller parts and then conquering each part. The steps:</a:t>
            </a:r>
            <a:br/>
            <a:r>
              <a:rPr b="0" lang="en-US" sz="2000" spc="-1" strike="noStrike">
                <a:solidFill>
                  <a:srgbClr val="000000"/>
                </a:solidFill>
                <a:latin typeface="Calibri"/>
              </a:rPr>
              <a:t>1. Divide the original problem into </a:t>
            </a:r>
            <a:r>
              <a:rPr b="0" i="1" lang="en-US" sz="2000" spc="-1" strike="noStrike">
                <a:solidFill>
                  <a:srgbClr val="000000"/>
                </a:solidFill>
                <a:latin typeface="Calibri"/>
              </a:rPr>
              <a:t>sub</a:t>
            </a:r>
            <a:r>
              <a:rPr b="0" lang="en-US" sz="2000" spc="-1" strike="noStrike">
                <a:solidFill>
                  <a:srgbClr val="000000"/>
                </a:solidFill>
                <a:latin typeface="Calibri"/>
              </a:rPr>
              <a:t>-problems—usually by half or nearly half,</a:t>
            </a:r>
            <a:br/>
            <a:r>
              <a:rPr b="0" lang="en-US" sz="2000" spc="-1" strike="noStrike">
                <a:solidFill>
                  <a:srgbClr val="000000"/>
                </a:solidFill>
                <a:latin typeface="Calibri"/>
              </a:rPr>
              <a:t>2. Find (sub)-solutions for each of these sub-problems—which are now easier,</a:t>
            </a:r>
            <a:br/>
            <a:r>
              <a:rPr b="0" lang="en-US" sz="2000" spc="-1" strike="noStrike">
                <a:solidFill>
                  <a:srgbClr val="000000"/>
                </a:solidFill>
                <a:latin typeface="Calibri"/>
              </a:rPr>
              <a:t>3. If needed, combine the sub-solutions to get a complete solution for the main problem. </a:t>
            </a:r>
            <a:endParaRPr b="0" lang="en-US" sz="2000" spc="-1" strike="noStrike">
              <a:latin typeface="Arial"/>
            </a:endParaRPr>
          </a:p>
          <a:p>
            <a:pPr marL="228600" indent="-227880">
              <a:lnSpc>
                <a:spcPct val="170000"/>
              </a:lnSpc>
              <a:spcBef>
                <a:spcPts val="1001"/>
              </a:spcBef>
              <a:buClr>
                <a:srgbClr val="000000"/>
              </a:buClr>
              <a:buFont typeface="Wingdings" charset="2"/>
              <a:buChar char=""/>
            </a:pPr>
            <a:r>
              <a:rPr b="0" lang="en-US" sz="2000" spc="-1" strike="noStrike">
                <a:solidFill>
                  <a:srgbClr val="000000"/>
                </a:solidFill>
                <a:latin typeface="Calibri"/>
              </a:rPr>
              <a:t>Generally reduces to O(n log(n)) to O(log(n)).</a:t>
            </a:r>
            <a:endParaRPr b="0" lang="en-US" sz="2000" spc="-1" strike="noStrike">
              <a:latin typeface="Arial"/>
            </a:endParaRPr>
          </a:p>
          <a:p>
            <a:pPr marL="228600" indent="-227880">
              <a:lnSpc>
                <a:spcPct val="170000"/>
              </a:lnSpc>
              <a:spcBef>
                <a:spcPts val="1001"/>
              </a:spcBef>
              <a:buClr>
                <a:srgbClr val="000000"/>
              </a:buClr>
              <a:buFont typeface="Wingdings" charset="2"/>
              <a:buChar char=""/>
            </a:pPr>
            <a:r>
              <a:rPr b="0" lang="en-US" sz="2000" spc="-1" strike="noStrike">
                <a:solidFill>
                  <a:srgbClr val="000000"/>
                </a:solidFill>
                <a:latin typeface="Calibri"/>
              </a:rPr>
              <a:t>Some interesting algorithms</a:t>
            </a:r>
            <a:endParaRPr b="0" lang="en-US" sz="2000" spc="-1" strike="noStrike">
              <a:latin typeface="Arial"/>
            </a:endParaRPr>
          </a:p>
          <a:p>
            <a:pPr lvl="1" marL="685800" indent="-227880">
              <a:lnSpc>
                <a:spcPct val="170000"/>
              </a:lnSpc>
              <a:spcBef>
                <a:spcPts val="499"/>
              </a:spcBef>
              <a:buClr>
                <a:srgbClr val="000000"/>
              </a:buClr>
              <a:buFont typeface="Wingdings" charset="2"/>
              <a:buChar char=""/>
            </a:pPr>
            <a:r>
              <a:rPr b="0" lang="en-US" sz="1600" spc="-1" strike="noStrike">
                <a:solidFill>
                  <a:srgbClr val="000000"/>
                </a:solidFill>
                <a:latin typeface="Calibri"/>
              </a:rPr>
              <a:t>Binary search</a:t>
            </a:r>
            <a:endParaRPr b="0" lang="en-US" sz="1600" spc="-1" strike="noStrike">
              <a:latin typeface="Arial"/>
            </a:endParaRPr>
          </a:p>
          <a:p>
            <a:pPr lvl="1" marL="685800" indent="-227880">
              <a:lnSpc>
                <a:spcPct val="170000"/>
              </a:lnSpc>
              <a:spcBef>
                <a:spcPts val="499"/>
              </a:spcBef>
              <a:buClr>
                <a:srgbClr val="000000"/>
              </a:buClr>
              <a:buFont typeface="Wingdings" charset="2"/>
              <a:buChar char=""/>
            </a:pPr>
            <a:r>
              <a:rPr b="0" lang="en-US" sz="1600" spc="-1" strike="noStrike">
                <a:solidFill>
                  <a:srgbClr val="000000"/>
                </a:solidFill>
                <a:latin typeface="Calibri"/>
              </a:rPr>
              <a:t>Merge sort</a:t>
            </a:r>
            <a:endParaRPr b="0" lang="en-US" sz="1600" spc="-1" strike="noStrike">
              <a:latin typeface="Arial"/>
            </a:endParaRPr>
          </a:p>
          <a:p>
            <a:pPr lvl="1" marL="685800" indent="-227880">
              <a:lnSpc>
                <a:spcPct val="170000"/>
              </a:lnSpc>
              <a:spcBef>
                <a:spcPts val="499"/>
              </a:spcBef>
              <a:buClr>
                <a:srgbClr val="000000"/>
              </a:buClr>
              <a:buFont typeface="Wingdings" charset="2"/>
              <a:buChar char=""/>
            </a:pPr>
            <a:r>
              <a:rPr b="0" lang="en-US" sz="1600" spc="-1" strike="noStrike">
                <a:solidFill>
                  <a:srgbClr val="000000"/>
                </a:solidFill>
                <a:latin typeface="Calibri"/>
              </a:rPr>
              <a:t>Closest pair of points</a:t>
            </a:r>
            <a:br/>
            <a:br/>
            <a:r>
              <a:rPr b="0" lang="en-US" sz="1600" spc="-1" strike="noStrike">
                <a:solidFill>
                  <a:srgbClr val="000000"/>
                </a:solidFill>
                <a:latin typeface="Calibri"/>
              </a:rPr>
              <a:t> </a:t>
            </a:r>
            <a:endParaRPr b="0" lang="en-US" sz="1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a:t>
            </a:r>
            <a:endParaRPr b="0" lang="en-US"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Binary search is a fast search algorithm with run-time complexity of Ο(log n). This search algorithm works on the principle of divide and conquer. For this algorithm to work properly, the data collection should be in the sorted form.</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Binary search looks for a particular item by comparing the middle most item of the collection. If a match occurs, then the index of item is returned.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Time complexity O(log(n)).</a:t>
            </a: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80532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a:t>
            </a:r>
            <a:endParaRPr b="0" lang="en-US" sz="4400" spc="-1" strike="noStrike">
              <a:latin typeface="Arial"/>
            </a:endParaRPr>
          </a:p>
        </p:txBody>
      </p:sp>
      <p:sp>
        <p:nvSpPr>
          <p:cNvPr id="115" name="CustomShape 2"/>
          <p:cNvSpPr/>
          <p:nvPr/>
        </p:nvSpPr>
        <p:spPr>
          <a:xfrm>
            <a:off x="838080" y="1171080"/>
            <a:ext cx="10514880" cy="500508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Binary search works only on monotonic functions( increasing or decreasing functions).</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The following is our sorted array and let us assume that we need to search the location of value 31 using binary search.</a:t>
            </a:r>
            <a:endParaRPr b="0" lang="en-US" sz="2000" spc="-1" strike="noStrike">
              <a:latin typeface="Arial"/>
            </a:endParaRPr>
          </a:p>
          <a:p>
            <a:pPr marL="457200">
              <a:lnSpc>
                <a:spcPct val="150000"/>
              </a:lnSpc>
              <a:spcBef>
                <a:spcPts val="499"/>
              </a:spcBef>
            </a:pPr>
            <a:endParaRPr b="0" lang="en-US" sz="2000" spc="-1" strike="noStrike">
              <a:latin typeface="Arial"/>
            </a:endParaRPr>
          </a:p>
        </p:txBody>
      </p:sp>
      <p:pic>
        <p:nvPicPr>
          <p:cNvPr id="116" name="Picture 3" descr=""/>
          <p:cNvPicPr/>
          <p:nvPr/>
        </p:nvPicPr>
        <p:blipFill>
          <a:blip r:embed="rId1"/>
          <a:stretch/>
        </p:blipFill>
        <p:spPr>
          <a:xfrm>
            <a:off x="3328920" y="2313720"/>
            <a:ext cx="5476320" cy="723240"/>
          </a:xfrm>
          <a:prstGeom prst="rect">
            <a:avLst/>
          </a:prstGeom>
          <a:ln>
            <a:noFill/>
          </a:ln>
        </p:spPr>
      </p:pic>
      <p:pic>
        <p:nvPicPr>
          <p:cNvPr id="117" name="Picture 4" descr=""/>
          <p:cNvPicPr/>
          <p:nvPr/>
        </p:nvPicPr>
        <p:blipFill>
          <a:blip r:embed="rId2"/>
          <a:stretch/>
        </p:blipFill>
        <p:spPr>
          <a:xfrm>
            <a:off x="3386160" y="2999880"/>
            <a:ext cx="5419080" cy="1113840"/>
          </a:xfrm>
          <a:prstGeom prst="rect">
            <a:avLst/>
          </a:prstGeom>
          <a:ln>
            <a:noFill/>
          </a:ln>
        </p:spPr>
      </p:pic>
      <p:pic>
        <p:nvPicPr>
          <p:cNvPr id="118" name="Picture 8" descr=""/>
          <p:cNvPicPr/>
          <p:nvPr/>
        </p:nvPicPr>
        <p:blipFill>
          <a:blip r:embed="rId3"/>
          <a:stretch/>
        </p:blipFill>
        <p:spPr>
          <a:xfrm>
            <a:off x="3671640" y="4336200"/>
            <a:ext cx="5019120" cy="8089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a:t>
            </a:r>
            <a:endParaRPr b="0" lang="en-US" sz="4400" spc="-1" strike="noStrike">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rPr>
              <a:t> </a:t>
            </a:r>
            <a:endParaRPr b="0" lang="en-US" sz="2800" spc="-1" strike="noStrike">
              <a:latin typeface="Arial"/>
            </a:endParaRPr>
          </a:p>
        </p:txBody>
      </p:sp>
      <p:pic>
        <p:nvPicPr>
          <p:cNvPr id="121" name="Picture 4" descr=""/>
          <p:cNvPicPr/>
          <p:nvPr/>
        </p:nvPicPr>
        <p:blipFill>
          <a:blip r:embed="rId1"/>
          <a:stretch/>
        </p:blipFill>
        <p:spPr>
          <a:xfrm>
            <a:off x="3509640" y="3209760"/>
            <a:ext cx="4685760" cy="1085040"/>
          </a:xfrm>
          <a:prstGeom prst="rect">
            <a:avLst/>
          </a:prstGeom>
          <a:ln>
            <a:noFill/>
          </a:ln>
        </p:spPr>
      </p:pic>
      <p:pic>
        <p:nvPicPr>
          <p:cNvPr id="122" name="Picture 5" descr=""/>
          <p:cNvPicPr/>
          <p:nvPr/>
        </p:nvPicPr>
        <p:blipFill>
          <a:blip r:embed="rId2"/>
          <a:stretch/>
        </p:blipFill>
        <p:spPr>
          <a:xfrm>
            <a:off x="3366720" y="2219040"/>
            <a:ext cx="4971240" cy="990000"/>
          </a:xfrm>
          <a:prstGeom prst="rect">
            <a:avLst/>
          </a:prstGeom>
          <a:ln>
            <a:noFill/>
          </a:ln>
        </p:spPr>
      </p:pic>
      <p:pic>
        <p:nvPicPr>
          <p:cNvPr id="123" name="Picture 6" descr=""/>
          <p:cNvPicPr/>
          <p:nvPr/>
        </p:nvPicPr>
        <p:blipFill>
          <a:blip r:embed="rId3"/>
          <a:stretch/>
        </p:blipFill>
        <p:spPr>
          <a:xfrm>
            <a:off x="3423960" y="4493520"/>
            <a:ext cx="4857120" cy="7898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a:t>
            </a:r>
            <a:endParaRPr b="0" lang="en-US" sz="4400" spc="-1" strike="noStrike">
              <a:latin typeface="Arial"/>
            </a:endParaRPr>
          </a:p>
        </p:txBody>
      </p:sp>
      <p:pic>
        <p:nvPicPr>
          <p:cNvPr id="125" name="Content Placeholder 4" descr=""/>
          <p:cNvPicPr/>
          <p:nvPr/>
        </p:nvPicPr>
        <p:blipFill>
          <a:blip r:embed="rId1"/>
          <a:stretch/>
        </p:blipFill>
        <p:spPr>
          <a:xfrm>
            <a:off x="1828800" y="1951920"/>
            <a:ext cx="7221960" cy="36979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558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Garamond"/>
              </a:rPr>
              <a:t>Compete Search(aka Brute Force)</a:t>
            </a:r>
            <a:endParaRPr b="0" lang="en-US" sz="4400" spc="-1" strike="noStrike">
              <a:latin typeface="Arial"/>
            </a:endParaRPr>
          </a:p>
        </p:txBody>
      </p:sp>
      <p:sp>
        <p:nvSpPr>
          <p:cNvPr id="79" name="CustomShape 2"/>
          <p:cNvSpPr/>
          <p:nvPr/>
        </p:nvSpPr>
        <p:spPr>
          <a:xfrm>
            <a:off x="838080" y="1104840"/>
            <a:ext cx="10514880" cy="5071320"/>
          </a:xfrm>
          <a:prstGeom prst="rect">
            <a:avLst/>
          </a:prstGeom>
          <a:noFill/>
          <a:ln>
            <a:noFill/>
          </a:ln>
        </p:spPr>
        <p:style>
          <a:lnRef idx="0"/>
          <a:fillRef idx="0"/>
          <a:effectRef idx="0"/>
          <a:fontRef idx="minor"/>
        </p:style>
        <p:txBody>
          <a:bodyPr lIns="90000" rIns="90000" tIns="45000" bIns="45000">
            <a:normAutofit/>
          </a:bodyPr>
          <a:p>
            <a:pPr marL="228600" indent="-227880">
              <a:lnSpc>
                <a:spcPct val="170000"/>
              </a:lnSpc>
              <a:spcBef>
                <a:spcPts val="1001"/>
              </a:spcBef>
              <a:buClr>
                <a:srgbClr val="000000"/>
              </a:buClr>
              <a:buFont typeface="Wingdings" charset="2"/>
              <a:buChar char=""/>
            </a:pPr>
            <a:r>
              <a:rPr b="0" lang="en-US" sz="2000" spc="-1" strike="noStrike">
                <a:solidFill>
                  <a:srgbClr val="000000"/>
                </a:solidFill>
                <a:latin typeface="Calibri"/>
              </a:rPr>
              <a:t>The Complete Search technique, also known as brute force or recursive backtracking, is a</a:t>
            </a:r>
            <a:br/>
            <a:r>
              <a:rPr b="0" lang="en-US" sz="2000" spc="-1" strike="noStrike">
                <a:solidFill>
                  <a:srgbClr val="000000"/>
                </a:solidFill>
                <a:latin typeface="Calibri"/>
              </a:rPr>
              <a:t>method for solving a problem by traversing the entire (or part of the) search space to obtain</a:t>
            </a:r>
            <a:br/>
            <a:r>
              <a:rPr b="0" lang="en-US" sz="2000" spc="-1" strike="noStrike">
                <a:solidFill>
                  <a:srgbClr val="000000"/>
                </a:solidFill>
                <a:latin typeface="Calibri"/>
              </a:rPr>
              <a:t>the required solution. During the search, we are allowed to prune (that is, choose not to</a:t>
            </a:r>
            <a:br/>
            <a:r>
              <a:rPr b="0" lang="en-US" sz="2000" spc="-1" strike="noStrike">
                <a:solidFill>
                  <a:srgbClr val="000000"/>
                </a:solidFill>
                <a:latin typeface="Calibri"/>
              </a:rPr>
              <a:t>explore) parts of the search space if we have determined that these parts have no possibility</a:t>
            </a:r>
            <a:br/>
            <a:r>
              <a:rPr b="0" lang="en-US" sz="2000" spc="-1" strike="noStrike">
                <a:solidFill>
                  <a:srgbClr val="000000"/>
                </a:solidFill>
                <a:latin typeface="Calibri"/>
              </a:rPr>
              <a:t>of containing the required solution.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In programming contests, a contestant </a:t>
            </a:r>
            <a:r>
              <a:rPr b="0" i="1" lang="en-US" sz="2000" spc="-1" strike="noStrike">
                <a:solidFill>
                  <a:srgbClr val="000000"/>
                </a:solidFill>
                <a:latin typeface="Calibri"/>
              </a:rPr>
              <a:t>should </a:t>
            </a:r>
            <a:r>
              <a:rPr b="0" lang="en-US" sz="2000" spc="-1" strike="noStrike">
                <a:solidFill>
                  <a:srgbClr val="000000"/>
                </a:solidFill>
                <a:latin typeface="Calibri"/>
              </a:rPr>
              <a:t>develop a Complete Search solution when</a:t>
            </a:r>
            <a:br/>
            <a:r>
              <a:rPr b="0" lang="en-US" sz="2000" spc="-1" strike="noStrike">
                <a:solidFill>
                  <a:srgbClr val="000000"/>
                </a:solidFill>
                <a:latin typeface="Calibri"/>
              </a:rPr>
              <a:t>there is clearly no other algorithm available (e.g. the task of enumerating </a:t>
            </a:r>
            <a:r>
              <a:rPr b="0" i="1" lang="en-US" sz="2000" spc="-1" strike="noStrike">
                <a:solidFill>
                  <a:srgbClr val="000000"/>
                </a:solidFill>
                <a:latin typeface="Calibri"/>
              </a:rPr>
              <a:t>all </a:t>
            </a:r>
            <a:r>
              <a:rPr b="0" lang="en-US" sz="2000" spc="-1" strike="noStrike">
                <a:solidFill>
                  <a:srgbClr val="000000"/>
                </a:solidFill>
                <a:latin typeface="Calibri"/>
              </a:rPr>
              <a:t>permutations</a:t>
            </a:r>
            <a:br/>
            <a:r>
              <a:rPr b="0" lang="en-US" sz="2000" spc="-1" strike="noStrike">
                <a:solidFill>
                  <a:srgbClr val="000000"/>
                </a:solidFill>
                <a:latin typeface="Calibri"/>
              </a:rPr>
              <a:t>of </a:t>
            </a:r>
            <a:r>
              <a:rPr b="0" i="1" lang="en-US" sz="2000" spc="-1" strike="noStrike">
                <a:solidFill>
                  <a:srgbClr val="000000"/>
                </a:solidFill>
                <a:latin typeface="Calibri"/>
              </a:rPr>
              <a:t>{</a:t>
            </a:r>
            <a:r>
              <a:rPr b="0" lang="en-US" sz="2000" spc="-1" strike="noStrike">
                <a:solidFill>
                  <a:srgbClr val="000000"/>
                </a:solidFill>
                <a:latin typeface="Calibri"/>
              </a:rPr>
              <a:t>0</a:t>
            </a:r>
            <a:r>
              <a:rPr b="0" i="1" lang="en-US" sz="2000" spc="-1" strike="noStrike">
                <a:solidFill>
                  <a:srgbClr val="000000"/>
                </a:solidFill>
                <a:latin typeface="Calibri"/>
              </a:rPr>
              <a:t>, </a:t>
            </a:r>
            <a:r>
              <a:rPr b="0" lang="en-US" sz="2000" spc="-1" strike="noStrike">
                <a:solidFill>
                  <a:srgbClr val="000000"/>
                </a:solidFill>
                <a:latin typeface="Calibri"/>
              </a:rPr>
              <a:t>1</a:t>
            </a:r>
            <a:r>
              <a:rPr b="0" i="1" lang="en-US" sz="2000" spc="-1" strike="noStrike">
                <a:solidFill>
                  <a:srgbClr val="000000"/>
                </a:solidFill>
                <a:latin typeface="Calibri"/>
              </a:rPr>
              <a:t>, </a:t>
            </a:r>
            <a:r>
              <a:rPr b="0" lang="en-US" sz="2000" spc="-1" strike="noStrike">
                <a:solidFill>
                  <a:srgbClr val="000000"/>
                </a:solidFill>
                <a:latin typeface="Calibri"/>
              </a:rPr>
              <a:t>2</a:t>
            </a:r>
            <a:r>
              <a:rPr b="0" i="1" lang="en-US" sz="2000" spc="-1" strike="noStrike">
                <a:solidFill>
                  <a:srgbClr val="000000"/>
                </a:solidFill>
                <a:latin typeface="Calibri"/>
              </a:rPr>
              <a:t>, . . . , N - </a:t>
            </a:r>
            <a:r>
              <a:rPr b="0" lang="en-US" sz="2000" spc="-1" strike="noStrike">
                <a:solidFill>
                  <a:srgbClr val="000000"/>
                </a:solidFill>
                <a:latin typeface="Calibri"/>
              </a:rPr>
              <a:t>1</a:t>
            </a:r>
            <a:r>
              <a:rPr b="0" i="1" lang="en-US" sz="2000" spc="-1" strike="noStrike">
                <a:solidFill>
                  <a:srgbClr val="000000"/>
                </a:solidFill>
                <a:latin typeface="Calibri"/>
              </a:rPr>
              <a:t>} </a:t>
            </a:r>
            <a:r>
              <a:rPr b="0" lang="en-US" sz="2000" spc="-1" strike="noStrike">
                <a:solidFill>
                  <a:srgbClr val="000000"/>
                </a:solidFill>
                <a:latin typeface="Calibri"/>
              </a:rPr>
              <a:t>clearly requires </a:t>
            </a:r>
            <a:r>
              <a:rPr b="0" i="1" lang="en-US" sz="2000" spc="-1" strike="noStrike">
                <a:solidFill>
                  <a:srgbClr val="000000"/>
                </a:solidFill>
                <a:latin typeface="Calibri"/>
              </a:rPr>
              <a:t>O</a:t>
            </a:r>
            <a:r>
              <a:rPr b="0" lang="en-US" sz="2000" spc="-1" strike="noStrike">
                <a:solidFill>
                  <a:srgbClr val="000000"/>
                </a:solidFill>
                <a:latin typeface="Calibri"/>
              </a:rPr>
              <a:t>(</a:t>
            </a:r>
            <a:r>
              <a:rPr b="0" i="1" lang="en-US" sz="2000" spc="-1" strike="noStrike">
                <a:solidFill>
                  <a:srgbClr val="000000"/>
                </a:solidFill>
                <a:latin typeface="Calibri"/>
              </a:rPr>
              <a:t>N</a:t>
            </a:r>
            <a:r>
              <a:rPr b="0" lang="en-US" sz="2000" spc="-1" strike="noStrike">
                <a:solidFill>
                  <a:srgbClr val="000000"/>
                </a:solidFill>
                <a:latin typeface="Calibri"/>
              </a:rPr>
              <a:t>!) operations) </a:t>
            </a:r>
            <a:br/>
            <a:r>
              <a:rPr b="0" lang="en-US" sz="2000" spc="-1" strike="noStrike">
                <a:solidFill>
                  <a:srgbClr val="000000"/>
                </a:solidFill>
                <a:latin typeface="Calibri"/>
              </a:rPr>
              <a:t> </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 on functions </a:t>
            </a:r>
            <a:endParaRPr b="0" lang="en-US" sz="4400" spc="-1" strike="noStrike">
              <a:latin typeface="Arial"/>
            </a:endParaRPr>
          </a:p>
        </p:txBody>
      </p:sp>
      <p:sp>
        <p:nvSpPr>
          <p:cNvPr id="127" name="CustomShape 2"/>
          <p:cNvSpPr/>
          <p:nvPr/>
        </p:nvSpPr>
        <p:spPr>
          <a:xfrm>
            <a:off x="914760" y="137160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To apply binary search on arrays, the array should be monotonically increasing.</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 </a:t>
            </a:r>
            <a:r>
              <a:rPr b="0" lang="en-US" sz="2000" spc="-1" strike="noStrike">
                <a:solidFill>
                  <a:srgbClr val="000000"/>
                </a:solidFill>
                <a:latin typeface="Calibri"/>
              </a:rPr>
              <a:t>Like that, we can also apply a binary search on a monotonically increasing function 𝑓: ℝ → ℝ. Assume it is continuous. </a:t>
            </a:r>
            <a:br/>
            <a:r>
              <a:rPr b="0" lang="en-US" sz="2000" spc="-1" strike="noStrike">
                <a:solidFill>
                  <a:srgbClr val="000000"/>
                </a:solidFill>
                <a:latin typeface="Calibri"/>
              </a:rPr>
              <a:t> </a:t>
            </a:r>
            <a:endParaRPr b="0" lang="en-US" sz="2000" spc="-1" strike="noStrike">
              <a:latin typeface="Arial"/>
            </a:endParaRPr>
          </a:p>
        </p:txBody>
      </p:sp>
      <p:pic>
        <p:nvPicPr>
          <p:cNvPr id="128" name="Picture 3" descr=""/>
          <p:cNvPicPr/>
          <p:nvPr/>
        </p:nvPicPr>
        <p:blipFill>
          <a:blip r:embed="rId1"/>
          <a:stretch/>
        </p:blipFill>
        <p:spPr>
          <a:xfrm>
            <a:off x="3734280" y="3404880"/>
            <a:ext cx="5317920" cy="32698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 on function</a:t>
            </a:r>
            <a:endParaRPr b="0" lang="en-US" sz="4400" spc="-1" strike="noStrike">
              <a:latin typeface="Arial"/>
            </a:endParaRPr>
          </a:p>
        </p:txBody>
      </p:sp>
      <p:sp>
        <p:nvSpPr>
          <p:cNvPr id="130" name="CustomShape 2"/>
          <p:cNvSpPr/>
          <p:nvPr/>
        </p:nvSpPr>
        <p:spPr>
          <a:xfrm>
            <a:off x="1006200" y="155448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Find the midpoint 𝑚 = (a + b) / 2 and calculate 𝑓(𝑚).</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𝑓(𝑚) &gt; 𝑘, 𝑓 ( 𝑚 … </a:t>
            </a:r>
            <a:r>
              <a:rPr b="0" i="1" lang="en-US" sz="2800" spc="-1" strike="noStrike">
                <a:solidFill>
                  <a:srgbClr val="000000"/>
                </a:solidFill>
                <a:latin typeface="Calibri"/>
              </a:rPr>
              <a:t>b</a:t>
            </a:r>
            <a:r>
              <a:rPr b="0" lang="en-US" sz="2800" spc="-1" strike="noStrike">
                <a:solidFill>
                  <a:srgbClr val="000000"/>
                </a:solidFill>
                <a:latin typeface="Calibri"/>
              </a:rPr>
              <a:t>) &gt; 𝑘 also holds. Therefore we can shrink the interval to [</a:t>
            </a:r>
            <a:r>
              <a:rPr b="0" i="1" lang="en-US" sz="2800" spc="-1" strike="noStrike">
                <a:solidFill>
                  <a:srgbClr val="000000"/>
                </a:solidFill>
                <a:latin typeface="Calibri"/>
              </a:rPr>
              <a:t>a</a:t>
            </a:r>
            <a:r>
              <a:rPr b="0" lang="en-US" sz="2800" spc="-1" strike="noStrike">
                <a:solidFill>
                  <a:srgbClr val="000000"/>
                </a:solidFill>
                <a:latin typeface="Calibri"/>
              </a:rPr>
              <a:t>, 𝑚] . </a:t>
            </a:r>
            <a:br/>
            <a:br/>
            <a:r>
              <a:rPr b="0" lang="en-US" sz="2800" spc="-1" strike="noStrike">
                <a:solidFill>
                  <a:srgbClr val="000000"/>
                </a:solidFill>
                <a:latin typeface="Calibri"/>
              </a:rPr>
              <a:t> </a:t>
            </a:r>
            <a:endParaRPr b="0" lang="en-US" sz="2800" spc="-1" strike="noStrike">
              <a:latin typeface="Arial"/>
            </a:endParaRPr>
          </a:p>
        </p:txBody>
      </p:sp>
      <p:pic>
        <p:nvPicPr>
          <p:cNvPr id="131" name="Picture 4" descr=""/>
          <p:cNvPicPr/>
          <p:nvPr/>
        </p:nvPicPr>
        <p:blipFill>
          <a:blip r:embed="rId1"/>
          <a:stretch/>
        </p:blipFill>
        <p:spPr>
          <a:xfrm>
            <a:off x="3308400" y="2917800"/>
            <a:ext cx="6383880" cy="3482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 on function</a:t>
            </a:r>
            <a:endParaRPr b="0" lang="en-US" sz="4400" spc="-1" strike="noStrike">
              <a:latin typeface="Arial"/>
            </a:endParaRPr>
          </a:p>
        </p:txBody>
      </p:sp>
      <p:sp>
        <p:nvSpPr>
          <p:cNvPr id="13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Find the midpoint 𝑚 = (a + b) / 2 and calculate 𝑓(𝑚).</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𝑓(𝑚) &lt; 𝑘, 𝑓 (𝑎... 𝑚) &lt; 𝑘 also holds. Therefore we can shrink the interval to [𝑚, 𝑏] . </a:t>
            </a:r>
            <a:br/>
            <a:br/>
            <a:r>
              <a:rPr b="0" lang="en-US" sz="2800" spc="-1" strike="noStrike">
                <a:solidFill>
                  <a:srgbClr val="000000"/>
                </a:solidFill>
                <a:latin typeface="Calibri"/>
              </a:rPr>
              <a:t> </a:t>
            </a:r>
            <a:endParaRPr b="0" lang="en-US" sz="2800" spc="-1" strike="noStrike">
              <a:latin typeface="Arial"/>
            </a:endParaRPr>
          </a:p>
        </p:txBody>
      </p:sp>
      <p:pic>
        <p:nvPicPr>
          <p:cNvPr id="134" name="Picture 3" descr=""/>
          <p:cNvPicPr/>
          <p:nvPr/>
        </p:nvPicPr>
        <p:blipFill>
          <a:blip r:embed="rId1"/>
          <a:stretch/>
        </p:blipFill>
        <p:spPr>
          <a:xfrm>
            <a:off x="2743200" y="3198240"/>
            <a:ext cx="7333560" cy="33850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 on function</a:t>
            </a:r>
            <a:endParaRPr b="0" lang="en-US" sz="4400" spc="-1" strike="noStrike">
              <a:latin typeface="Arial"/>
            </a:endParaRPr>
          </a:p>
        </p:txBody>
      </p:sp>
      <p:sp>
        <p:nvSpPr>
          <p:cNvPr id="1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So, we can start from the interval 𝑙, 𝑟 and repeat these steps:</a:t>
            </a:r>
            <a:br/>
            <a:r>
              <a:rPr b="0" lang="en-US" sz="2000" spc="-1" strike="noStrike">
                <a:solidFill>
                  <a:srgbClr val="000000"/>
                </a:solidFill>
                <a:latin typeface="Calibri"/>
              </a:rPr>
              <a:t>• Set the midpoint 𝑚 = (l + r) / 2.</a:t>
            </a:r>
            <a:br/>
            <a:r>
              <a:rPr b="0" lang="en-US" sz="2000" spc="-1" strike="noStrike">
                <a:solidFill>
                  <a:srgbClr val="000000"/>
                </a:solidFill>
                <a:latin typeface="Calibri"/>
              </a:rPr>
              <a:t>• If 𝑓 𝑚 &gt; 𝑘, shrink the interval to [𝑙, 𝑚].</a:t>
            </a:r>
            <a:br/>
            <a:r>
              <a:rPr b="0" lang="en-US" sz="2000" spc="-1" strike="noStrike">
                <a:solidFill>
                  <a:srgbClr val="000000"/>
                </a:solidFill>
                <a:latin typeface="Calibri"/>
              </a:rPr>
              <a:t>• If 𝑓 𝑚 &lt; 𝑘, shrink the interval to [𝑚, 𝑟].</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 </a:t>
            </a:r>
            <a:r>
              <a:rPr b="0" lang="en-US" sz="2000" spc="-1" strike="noStrike">
                <a:solidFill>
                  <a:srgbClr val="000000"/>
                </a:solidFill>
                <a:latin typeface="Calibri"/>
              </a:rPr>
              <a:t>If we repeat these steps 𝑠 times, the length of the interval will  become (l + r) / 2</a:t>
            </a:r>
            <a:r>
              <a:rPr b="0" lang="en-US" sz="2000" spc="-1" strike="noStrike" baseline="30000">
                <a:solidFill>
                  <a:srgbClr val="000000"/>
                </a:solidFill>
                <a:latin typeface="Calibri"/>
              </a:rPr>
              <a:t>s</a:t>
            </a:r>
            <a:r>
              <a:rPr b="0" lang="en-US" sz="2000" spc="-1" strike="noStrike">
                <a:solidFill>
                  <a:srgbClr val="000000"/>
                </a:solidFill>
                <a:latin typeface="Calibri"/>
              </a:rPr>
              <a:t>.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You should fix an appropriate 𝑠, by comparing the desired precision that we want .</a:t>
            </a:r>
            <a:br/>
            <a:r>
              <a:rPr b="0" lang="en-US" sz="2000" spc="-1" strike="noStrike">
                <a:solidFill>
                  <a:srgbClr val="000000"/>
                </a:solidFill>
                <a:latin typeface="Calibri"/>
              </a:rPr>
              <a:t> </a:t>
            </a:r>
            <a:endParaRPr b="0" lang="en-US"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Binary Search on function</a:t>
            </a:r>
            <a:endParaRPr b="0" lang="en-US" sz="4400" spc="-1" strike="noStrike">
              <a:latin typeface="Arial"/>
            </a:endParaRPr>
          </a:p>
        </p:txBody>
      </p:sp>
      <p:pic>
        <p:nvPicPr>
          <p:cNvPr id="138" name="Content Placeholder 3" descr=""/>
          <p:cNvPicPr/>
          <p:nvPr/>
        </p:nvPicPr>
        <p:blipFill>
          <a:blip r:embed="rId1"/>
          <a:stretch/>
        </p:blipFill>
        <p:spPr>
          <a:xfrm>
            <a:off x="1132200" y="2307600"/>
            <a:ext cx="6770160" cy="31561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rPr>
              <a:t>Some problems can be solved by binarysearch on functions </a:t>
            </a:r>
            <a:endParaRPr b="0" lang="en-US" sz="4400" spc="-1" strike="noStrike">
              <a:latin typeface="Arial"/>
            </a:endParaRPr>
          </a:p>
        </p:txBody>
      </p:sp>
      <p:sp>
        <p:nvSpPr>
          <p:cNvPr id="14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Example problem: You are given 𝑛 sticks. Each stick has length 𝑎</a:t>
            </a:r>
            <a:r>
              <a:rPr b="0" lang="en-US" sz="2800" spc="-1" strike="noStrike" baseline="-25000">
                <a:solidFill>
                  <a:srgbClr val="000000"/>
                </a:solidFill>
                <a:latin typeface="Calibri"/>
              </a:rPr>
              <a:t>1</a:t>
            </a:r>
            <a:r>
              <a:rPr b="0" lang="en-US" sz="2800" spc="-1" strike="noStrike">
                <a:solidFill>
                  <a:srgbClr val="000000"/>
                </a:solidFill>
                <a:latin typeface="Calibri"/>
              </a:rPr>
              <a:t>, 𝑎</a:t>
            </a:r>
            <a:r>
              <a:rPr b="0" lang="en-US" sz="2800" spc="-1" strike="noStrike" baseline="-25000">
                <a:solidFill>
                  <a:srgbClr val="000000"/>
                </a:solidFill>
                <a:latin typeface="Calibri"/>
              </a:rPr>
              <a:t>2</a:t>
            </a:r>
            <a:r>
              <a:rPr b="0" lang="en-US" sz="2800" spc="-1" strike="noStrike">
                <a:solidFill>
                  <a:srgbClr val="000000"/>
                </a:solidFill>
                <a:latin typeface="Calibri"/>
              </a:rPr>
              <a:t>, ⋯ , 𝑎</a:t>
            </a:r>
            <a:r>
              <a:rPr b="0" lang="en-US" sz="2800" spc="-1" strike="noStrike" baseline="-25000">
                <a:solidFill>
                  <a:srgbClr val="000000"/>
                </a:solidFill>
                <a:latin typeface="Calibri"/>
              </a:rPr>
              <a:t>n</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We are going to make at least 𝑘 sticks with the same length, by cutting the given sticks.</a:t>
            </a:r>
            <a:endParaRPr b="0" lang="en-US" sz="2800" spc="-1" strike="noStrike">
              <a:latin typeface="Arial"/>
            </a:endParaRPr>
          </a:p>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We are not allowed to glue sticks, so we may have to throw away some sticks (if the length is not the same)</a:t>
            </a:r>
            <a:endParaRPr b="0" lang="en-US" sz="2800" spc="-1" strike="noStrike">
              <a:latin typeface="Arial"/>
            </a:endParaRPr>
          </a:p>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What is the </a:t>
            </a:r>
            <a:r>
              <a:rPr b="1" lang="en-US" sz="2800" spc="-1" strike="noStrike">
                <a:solidFill>
                  <a:srgbClr val="000000"/>
                </a:solidFill>
                <a:latin typeface="Calibri"/>
              </a:rPr>
              <a:t>maximum possible length </a:t>
            </a:r>
            <a:r>
              <a:rPr b="0" lang="en-US" sz="2800" spc="-1" strike="noStrike">
                <a:solidFill>
                  <a:srgbClr val="000000"/>
                </a:solidFill>
                <a:latin typeface="Calibri"/>
              </a:rPr>
              <a:t>the resulting sticks? </a:t>
            </a:r>
            <a:br/>
            <a:r>
              <a:rPr b="0" lang="en-US" sz="2800" spc="-1" strike="noStrike">
                <a:solidFill>
                  <a:srgbClr val="000000"/>
                </a:solidFill>
                <a:latin typeface="Calibri"/>
              </a:rPr>
              <a:t> </a:t>
            </a:r>
            <a:endParaRPr b="0" lang="en-US" sz="2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rPr>
              <a:t>Some problems can be solved by binarysearch on functions </a:t>
            </a:r>
            <a:endParaRPr b="0" lang="en-US" sz="4400" spc="-1" strike="noStrike">
              <a:latin typeface="Arial"/>
            </a:endParaRPr>
          </a:p>
        </p:txBody>
      </p:sp>
      <p:sp>
        <p:nvSpPr>
          <p:cNvPr id="14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Example for the example problem: </a:t>
            </a:r>
            <a:br/>
            <a:r>
              <a:rPr b="0" lang="en-US" sz="2800" spc="-1" strike="noStrike">
                <a:solidFill>
                  <a:srgbClr val="000000"/>
                </a:solidFill>
                <a:latin typeface="Calibri"/>
              </a:rPr>
              <a:t> </a:t>
            </a:r>
            <a:endParaRPr b="0" lang="en-US" sz="2800" spc="-1" strike="noStrike">
              <a:latin typeface="Arial"/>
            </a:endParaRPr>
          </a:p>
        </p:txBody>
      </p:sp>
      <p:pic>
        <p:nvPicPr>
          <p:cNvPr id="143" name="Picture 3" descr=""/>
          <p:cNvPicPr/>
          <p:nvPr/>
        </p:nvPicPr>
        <p:blipFill>
          <a:blip r:embed="rId1"/>
          <a:stretch/>
        </p:blipFill>
        <p:spPr>
          <a:xfrm>
            <a:off x="6288480" y="2364480"/>
            <a:ext cx="4748760" cy="3484080"/>
          </a:xfrm>
          <a:prstGeom prst="rect">
            <a:avLst/>
          </a:prstGeom>
          <a:ln>
            <a:noFill/>
          </a:ln>
        </p:spPr>
      </p:pic>
      <p:sp>
        <p:nvSpPr>
          <p:cNvPr id="144" name="CustomShape 3"/>
          <p:cNvSpPr/>
          <p:nvPr/>
        </p:nvSpPr>
        <p:spPr>
          <a:xfrm>
            <a:off x="1763640" y="3039480"/>
            <a:ext cx="3863880" cy="26496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MalgunGothic"/>
                <a:ea typeface="DejaVu Sans"/>
              </a:rPr>
              <a:t>If </a:t>
            </a:r>
            <a:r>
              <a:rPr b="0" lang="en-US" sz="2400" spc="-1" strike="noStrike">
                <a:solidFill>
                  <a:srgbClr val="000000"/>
                </a:solidFill>
                <a:latin typeface="CambriaMath"/>
                <a:ea typeface="DejaVu Sans"/>
              </a:rPr>
              <a:t>𝑘 = 7</a:t>
            </a:r>
            <a:r>
              <a:rPr b="0" lang="en-US" sz="2400" spc="-1" strike="noStrike">
                <a:solidFill>
                  <a:srgbClr val="000000"/>
                </a:solidFill>
                <a:latin typeface="MalgunGothic"/>
                <a:ea typeface="DejaVu Sans"/>
              </a:rPr>
              <a:t>, we can cut the</a:t>
            </a:r>
            <a:br/>
            <a:r>
              <a:rPr b="0" lang="en-US" sz="2400" spc="-1" strike="noStrike">
                <a:solidFill>
                  <a:srgbClr val="000000"/>
                </a:solidFill>
                <a:latin typeface="MalgunGothic"/>
                <a:ea typeface="DejaVu Sans"/>
              </a:rPr>
              <a:t>sticks into length 4.</a:t>
            </a:r>
            <a:br/>
            <a:r>
              <a:rPr b="0" lang="en-US" sz="2400" spc="-1" strike="noStrike">
                <a:solidFill>
                  <a:srgbClr val="000000"/>
                </a:solidFill>
                <a:latin typeface="MalgunGothic"/>
                <a:ea typeface="DejaVu Sans"/>
              </a:rPr>
              <a:t>Then, exactly 7 sticks are</a:t>
            </a:r>
            <a:br/>
            <a:r>
              <a:rPr b="0" lang="en-US" sz="2400" spc="-1" strike="noStrike">
                <a:solidFill>
                  <a:srgbClr val="000000"/>
                </a:solidFill>
                <a:latin typeface="MalgunGothic"/>
                <a:ea typeface="DejaVu Sans"/>
              </a:rPr>
              <a:t>available, and it is the</a:t>
            </a:r>
            <a:br/>
            <a:r>
              <a:rPr b="0" lang="en-US" sz="2400" spc="-1" strike="noStrike">
                <a:solidFill>
                  <a:srgbClr val="000000"/>
                </a:solidFill>
                <a:latin typeface="MalgunGothic"/>
                <a:ea typeface="DejaVu Sans"/>
              </a:rPr>
              <a:t>maximum possible length.</a:t>
            </a:r>
            <a:r>
              <a:rPr b="0" lang="en-US" sz="2400" spc="-1" strike="noStrike">
                <a:solidFill>
                  <a:srgbClr val="000000"/>
                </a:solidFill>
                <a:latin typeface="Calibri"/>
                <a:ea typeface="DejaVu Sans"/>
              </a:rPr>
              <a:t> </a:t>
            </a:r>
            <a:br/>
            <a:endParaRPr b="0" lang="en-US"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rPr>
              <a:t>Some problems can be solved by binarysearch on functions </a:t>
            </a:r>
            <a:endParaRPr b="0" lang="en-US" sz="4400" spc="-1" strike="noStrike">
              <a:latin typeface="Arial"/>
            </a:endParaRPr>
          </a:p>
        </p:txBody>
      </p:sp>
      <p:sp>
        <p:nvSpPr>
          <p:cNvPr id="14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Solution: Suppose we fixed the length by 𝑥.</a:t>
            </a:r>
            <a:endParaRPr b="0" lang="en-US" sz="2800" spc="-1" strike="noStrike">
              <a:latin typeface="Arial"/>
            </a:endParaRPr>
          </a:p>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Then, we can easily calculate the number of usable sticks by: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Wingdings" charset="2"/>
              <a:buChar char=""/>
            </a:pPr>
            <a:r>
              <a:rPr b="0" lang="en-US" sz="2800" spc="-1" strike="noStrike">
                <a:solidFill>
                  <a:srgbClr val="000000"/>
                </a:solidFill>
                <a:latin typeface="Calibri"/>
              </a:rPr>
              <a:t>And 𝑓 (𝑥) is monotonically decreasing, since</a:t>
            </a:r>
            <a:endParaRPr b="0" lang="en-US" sz="2800" spc="-1" strike="noStrike">
              <a:latin typeface="Arial"/>
            </a:endParaRPr>
          </a:p>
          <a:p>
            <a:pPr lvl="1" marL="685800" indent="-227880">
              <a:lnSpc>
                <a:spcPct val="90000"/>
              </a:lnSpc>
              <a:spcBef>
                <a:spcPts val="499"/>
              </a:spcBef>
              <a:buClr>
                <a:srgbClr val="000000"/>
              </a:buClr>
              <a:buFont typeface="Wingdings" charset="2"/>
              <a:buChar char=""/>
            </a:pPr>
            <a:r>
              <a:rPr b="0" lang="en-US" sz="2400" spc="-1" strike="noStrike">
                <a:solidFill>
                  <a:srgbClr val="000000"/>
                </a:solidFill>
                <a:latin typeface="Calibri"/>
              </a:rPr>
              <a:t>        </a:t>
            </a:r>
            <a:r>
              <a:rPr b="0" lang="en-US" sz="2400" spc="-1" strike="noStrike">
                <a:solidFill>
                  <a:srgbClr val="000000"/>
                </a:solidFill>
                <a:latin typeface="Calibri"/>
              </a:rPr>
              <a:t>is a monotonically decreasing function, so sum is monotonically</a:t>
            </a:r>
            <a:br/>
            <a:r>
              <a:rPr b="0" lang="en-US" sz="2400" spc="-1" strike="noStrike">
                <a:solidFill>
                  <a:srgbClr val="000000"/>
                </a:solidFill>
                <a:latin typeface="Calibri"/>
              </a:rPr>
              <a:t>decreasing too.</a:t>
            </a:r>
            <a:br/>
            <a:r>
              <a:rPr b="0" lang="en-US" sz="2400" spc="-1" strike="noStrike">
                <a:solidFill>
                  <a:srgbClr val="000000"/>
                </a:solidFill>
                <a:latin typeface="Calibri"/>
              </a:rPr>
              <a:t>• It is obvious that if we increase the length, the number of usable</a:t>
            </a:r>
            <a:br/>
            <a:r>
              <a:rPr b="0" lang="en-US" sz="2400" spc="-1" strike="noStrike">
                <a:solidFill>
                  <a:srgbClr val="000000"/>
                </a:solidFill>
                <a:latin typeface="Calibri"/>
              </a:rPr>
              <a:t>sticks will decrease. </a:t>
            </a:r>
            <a:br/>
            <a:r>
              <a:rPr b="0" lang="en-US" sz="2400" spc="-1" strike="noStrike">
                <a:solidFill>
                  <a:srgbClr val="000000"/>
                </a:solidFill>
                <a:latin typeface="Calibri"/>
              </a:rPr>
              <a:t> </a:t>
            </a:r>
            <a:endParaRPr b="0" lang="en-US" sz="2400" spc="-1" strike="noStrike">
              <a:latin typeface="Arial"/>
            </a:endParaRPr>
          </a:p>
        </p:txBody>
      </p:sp>
      <p:pic>
        <p:nvPicPr>
          <p:cNvPr id="147" name="Picture 5" descr=""/>
          <p:cNvPicPr/>
          <p:nvPr/>
        </p:nvPicPr>
        <p:blipFill>
          <a:blip r:embed="rId1"/>
          <a:stretch/>
        </p:blipFill>
        <p:spPr>
          <a:xfrm>
            <a:off x="3069720" y="2950200"/>
            <a:ext cx="2281320" cy="804960"/>
          </a:xfrm>
          <a:prstGeom prst="rect">
            <a:avLst/>
          </a:prstGeom>
          <a:ln>
            <a:noFill/>
          </a:ln>
        </p:spPr>
      </p:pic>
      <p:pic>
        <p:nvPicPr>
          <p:cNvPr id="148" name="Picture 6" descr=""/>
          <p:cNvPicPr/>
          <p:nvPr/>
        </p:nvPicPr>
        <p:blipFill>
          <a:blip r:embed="rId2"/>
          <a:stretch/>
        </p:blipFill>
        <p:spPr>
          <a:xfrm>
            <a:off x="1554480" y="4045320"/>
            <a:ext cx="685080" cy="4348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Bisection Method</a:t>
            </a:r>
            <a:endParaRPr b="0" lang="en-US" sz="4400" spc="-1" strike="noStrike">
              <a:latin typeface="Arial"/>
            </a:endParaRPr>
          </a:p>
        </p:txBody>
      </p:sp>
      <p:sp>
        <p:nvSpPr>
          <p:cNvPr id="15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Arial"/>
              <a:buChar char="•"/>
            </a:pPr>
            <a:r>
              <a:rPr b="0" lang="en-US" sz="2000" spc="-1" strike="noStrike">
                <a:solidFill>
                  <a:srgbClr val="000000"/>
                </a:solidFill>
                <a:latin typeface="Calibri"/>
              </a:rPr>
              <a:t>Objective is to find a solution of </a:t>
            </a:r>
            <a:r>
              <a:rPr b="0" i="1" lang="en-US" sz="2000" spc="-1" strike="noStrike">
                <a:solidFill>
                  <a:srgbClr val="000000"/>
                </a:solidFill>
                <a:latin typeface="Calibri"/>
              </a:rPr>
              <a:t>F(x) = 0 W</a:t>
            </a:r>
            <a:r>
              <a:rPr b="0" lang="en-US" sz="2000" spc="-1" strike="noStrike">
                <a:solidFill>
                  <a:srgbClr val="000000"/>
                </a:solidFill>
                <a:latin typeface="Calibri"/>
              </a:rPr>
              <a:t>here </a:t>
            </a:r>
            <a:r>
              <a:rPr b="0" i="1" lang="en-US" sz="2000" spc="-1" strike="noStrike">
                <a:solidFill>
                  <a:srgbClr val="000000"/>
                </a:solidFill>
                <a:latin typeface="Calibri"/>
              </a:rPr>
              <a:t>F</a:t>
            </a:r>
            <a:r>
              <a:rPr b="0" lang="en-US" sz="2000" spc="-1" strike="noStrike">
                <a:solidFill>
                  <a:srgbClr val="000000"/>
                </a:solidFill>
                <a:latin typeface="Calibri"/>
              </a:rPr>
              <a:t> is a polynomial or a transcendental function, given explicitly.</a:t>
            </a:r>
            <a:endParaRPr b="0" lang="en-US" sz="2000" spc="-1" strike="noStrike">
              <a:latin typeface="Arial"/>
            </a:endParaRPr>
          </a:p>
          <a:p>
            <a:pPr marL="228600" indent="-227880">
              <a:lnSpc>
                <a:spcPct val="160000"/>
              </a:lnSpc>
              <a:spcBef>
                <a:spcPts val="1001"/>
              </a:spcBef>
              <a:buClr>
                <a:srgbClr val="000000"/>
              </a:buClr>
              <a:buFont typeface="Arial"/>
              <a:buChar char="•"/>
            </a:pPr>
            <a:r>
              <a:rPr b="0" lang="en-US" sz="2000" spc="-1" strike="noStrike">
                <a:solidFill>
                  <a:srgbClr val="000000"/>
                </a:solidFill>
                <a:latin typeface="Calibri"/>
              </a:rPr>
              <a:t>Exact solutions are not possible for most equations.  </a:t>
            </a:r>
            <a:endParaRPr b="0" lang="en-US" sz="2000" spc="-1" strike="noStrike">
              <a:latin typeface="Arial"/>
            </a:endParaRPr>
          </a:p>
          <a:p>
            <a:pPr marL="228600" indent="-227880">
              <a:lnSpc>
                <a:spcPct val="160000"/>
              </a:lnSpc>
              <a:spcBef>
                <a:spcPts val="1001"/>
              </a:spcBef>
              <a:buClr>
                <a:srgbClr val="000000"/>
              </a:buClr>
              <a:buFont typeface="Arial"/>
              <a:buChar char="•"/>
            </a:pPr>
            <a:r>
              <a:rPr b="0" lang="en-US" sz="2000" spc="-1" strike="noStrike">
                <a:solidFill>
                  <a:srgbClr val="000000"/>
                </a:solidFill>
                <a:latin typeface="Calibri"/>
              </a:rPr>
              <a:t>A number x ± e, ( e &gt; 0 ) is an approximate solution of the equation if there is a solution in the interval [x-e, x+e]. e is the maximum possible error in the approximate solution.</a:t>
            </a:r>
            <a:endParaRPr b="0" lang="en-US" sz="2000" spc="-1" strike="noStrike">
              <a:latin typeface="Arial"/>
            </a:endParaRPr>
          </a:p>
          <a:p>
            <a:pPr marL="228600" indent="-227880">
              <a:lnSpc>
                <a:spcPct val="160000"/>
              </a:lnSpc>
              <a:spcBef>
                <a:spcPts val="1001"/>
              </a:spcBef>
              <a:buClr>
                <a:srgbClr val="000000"/>
              </a:buClr>
              <a:buFont typeface="Arial"/>
              <a:buChar char="•"/>
            </a:pPr>
            <a:r>
              <a:rPr b="0" lang="en-US" sz="2000" spc="-1" strike="noStrike">
                <a:solidFill>
                  <a:srgbClr val="000000"/>
                </a:solidFill>
                <a:latin typeface="Calibri"/>
              </a:rPr>
              <a:t>With unlimited resources, it is possible to find an approximate solution with arbitrarily small e.</a:t>
            </a:r>
            <a:endParaRPr b="0" lang="en-US" sz="2000" spc="-1" strike="noStrike">
              <a:latin typeface="Arial"/>
            </a:endParaRPr>
          </a:p>
          <a:p>
            <a:pPr>
              <a:lnSpc>
                <a:spcPct val="90000"/>
              </a:lnSpc>
              <a:spcBef>
                <a:spcPts val="1001"/>
              </a:spcBef>
            </a:pPr>
            <a:endParaRPr b="0" lang="en-US" sz="2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Bisection Method</a:t>
            </a:r>
            <a:endParaRPr b="0" lang="en-US" sz="4400" spc="-1" strike="noStrike">
              <a:latin typeface="Arial"/>
            </a:endParaRPr>
          </a:p>
        </p:txBody>
      </p:sp>
      <p:sp>
        <p:nvSpPr>
          <p:cNvPr id="15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400" spc="-1" strike="noStrike">
                <a:solidFill>
                  <a:srgbClr val="000000"/>
                </a:solidFill>
                <a:latin typeface="Calibri"/>
              </a:rPr>
              <a:t>Let </a:t>
            </a:r>
            <a:r>
              <a:rPr b="0" i="1" lang="en-US" sz="2400" spc="-1" strike="noStrike">
                <a:solidFill>
                  <a:srgbClr val="000000"/>
                </a:solidFill>
                <a:latin typeface="Calibri"/>
              </a:rPr>
              <a:t>F(x)</a:t>
            </a:r>
            <a:r>
              <a:rPr b="0" lang="en-US" sz="2400" spc="-1" strike="noStrike">
                <a:solidFill>
                  <a:srgbClr val="000000"/>
                </a:solidFill>
                <a:latin typeface="Calibri"/>
              </a:rPr>
              <a:t> be a continuous function and let </a:t>
            </a:r>
            <a:r>
              <a:rPr b="0" i="1" lang="en-US" sz="2400" spc="-1" strike="noStrike">
                <a:solidFill>
                  <a:srgbClr val="000000"/>
                </a:solidFill>
                <a:latin typeface="Calibri"/>
              </a:rPr>
              <a:t>a</a:t>
            </a:r>
            <a:r>
              <a:rPr b="0" lang="en-US" sz="2400" spc="-1" strike="noStrike">
                <a:solidFill>
                  <a:srgbClr val="000000"/>
                </a:solidFill>
                <a:latin typeface="Calibri"/>
              </a:rPr>
              <a:t> and </a:t>
            </a:r>
            <a:r>
              <a:rPr b="0" i="1" lang="en-US" sz="2400" spc="-1" strike="noStrike">
                <a:solidFill>
                  <a:srgbClr val="000000"/>
                </a:solidFill>
                <a:latin typeface="Calibri"/>
              </a:rPr>
              <a:t>b</a:t>
            </a:r>
            <a:r>
              <a:rPr b="0" lang="en-US" sz="2400" spc="-1" strike="noStrike">
                <a:solidFill>
                  <a:srgbClr val="000000"/>
                </a:solidFill>
                <a:latin typeface="Calibri"/>
              </a:rPr>
              <a:t> be real numbers such that </a:t>
            </a:r>
            <a:r>
              <a:rPr b="0" i="1" lang="en-US" sz="2400" spc="-1" strike="noStrike">
                <a:solidFill>
                  <a:srgbClr val="000000"/>
                </a:solidFill>
                <a:latin typeface="Calibri"/>
              </a:rPr>
              <a:t>f(a)</a:t>
            </a:r>
            <a:r>
              <a:rPr b="0" lang="en-US" sz="2400" spc="-1" strike="noStrike">
                <a:solidFill>
                  <a:srgbClr val="000000"/>
                </a:solidFill>
                <a:latin typeface="Calibri"/>
              </a:rPr>
              <a:t> and </a:t>
            </a:r>
            <a:r>
              <a:rPr b="0" i="1" lang="en-US" sz="2400" spc="-1" strike="noStrike">
                <a:solidFill>
                  <a:srgbClr val="000000"/>
                </a:solidFill>
                <a:latin typeface="Calibri"/>
              </a:rPr>
              <a:t>f(b)</a:t>
            </a:r>
            <a:r>
              <a:rPr b="0" lang="en-US" sz="2400" spc="-1" strike="noStrike">
                <a:solidFill>
                  <a:srgbClr val="000000"/>
                </a:solidFill>
                <a:latin typeface="Calibri"/>
              </a:rPr>
              <a:t> have opposite signs. </a:t>
            </a:r>
            <a:endParaRPr b="0" lang="en-US" sz="2400" spc="-1" strike="noStrike">
              <a:latin typeface="Arial"/>
            </a:endParaRPr>
          </a:p>
          <a:p>
            <a:pPr marL="228600" indent="-227880">
              <a:lnSpc>
                <a:spcPct val="150000"/>
              </a:lnSpc>
              <a:spcBef>
                <a:spcPts val="1001"/>
              </a:spcBef>
              <a:buClr>
                <a:srgbClr val="000000"/>
              </a:buClr>
              <a:buFont typeface="Wingdings" charset="2"/>
              <a:buChar char=""/>
            </a:pPr>
            <a:r>
              <a:rPr b="0" lang="en-US" sz="2400" spc="-1" strike="noStrike">
                <a:solidFill>
                  <a:srgbClr val="000000"/>
                </a:solidFill>
                <a:latin typeface="Calibri"/>
              </a:rPr>
              <a:t>Then there is a x* in interval [a,b] such that </a:t>
            </a:r>
            <a:r>
              <a:rPr b="0" i="1" lang="en-US" sz="2400" spc="-1" strike="noStrike">
                <a:solidFill>
                  <a:srgbClr val="000000"/>
                </a:solidFill>
                <a:latin typeface="Calibri"/>
              </a:rPr>
              <a:t>F(x*) = 0</a:t>
            </a:r>
            <a:r>
              <a:rPr b="0" lang="en-US" sz="2400" spc="-1" strike="noStrike">
                <a:solidFill>
                  <a:srgbClr val="000000"/>
                </a:solidFill>
                <a:latin typeface="Calibri"/>
              </a:rPr>
              <a:t>. </a:t>
            </a:r>
            <a:endParaRPr b="0" lang="en-US" sz="2400" spc="-1" strike="noStrike">
              <a:latin typeface="Arial"/>
            </a:endParaRPr>
          </a:p>
          <a:p>
            <a:pPr marL="228600" indent="-227880">
              <a:lnSpc>
                <a:spcPct val="150000"/>
              </a:lnSpc>
              <a:spcBef>
                <a:spcPts val="1001"/>
              </a:spcBef>
              <a:buClr>
                <a:srgbClr val="000000"/>
              </a:buClr>
              <a:buFont typeface="Wingdings" charset="2"/>
              <a:buChar char=""/>
            </a:pPr>
            <a:r>
              <a:rPr b="0" lang="en-US" sz="2400" spc="-1" strike="noStrike">
                <a:solidFill>
                  <a:srgbClr val="000000"/>
                </a:solidFill>
                <a:latin typeface="Calibri"/>
              </a:rPr>
              <a:t>Then c = (a + b)/2 is an approximate solution with maximum possible error  (b – a)/2.</a:t>
            </a:r>
            <a:endParaRPr b="0" lang="en-US" sz="2400" spc="-1" strike="noStrike">
              <a:latin typeface="Arial"/>
            </a:endParaRPr>
          </a:p>
          <a:p>
            <a:pPr marL="228600" indent="-227880">
              <a:lnSpc>
                <a:spcPct val="150000"/>
              </a:lnSpc>
              <a:spcBef>
                <a:spcPts val="1001"/>
              </a:spcBef>
              <a:buClr>
                <a:srgbClr val="000000"/>
              </a:buClr>
              <a:buFont typeface="Wingdings" charset="2"/>
              <a:buChar char=""/>
            </a:pPr>
            <a:r>
              <a:rPr b="0" lang="en-US" sz="2400" spc="-1" strike="noStrike">
                <a:solidFill>
                  <a:srgbClr val="000000"/>
                </a:solidFill>
                <a:latin typeface="Calibri"/>
              </a:rPr>
              <a:t>If f(c) and f(a) have opposite signs then the solution x* is in the interval [a,c]. Then, again, d =  (c + a)/2 is an approximate solution but with max possible error (b – a)/4.</a:t>
            </a:r>
            <a:endParaRPr b="0" lang="en-US" sz="2400" spc="-1" strike="noStrike">
              <a:latin typeface="Arial"/>
            </a:endParaRPr>
          </a:p>
          <a:p>
            <a:pPr marL="228600" indent="-227880">
              <a:lnSpc>
                <a:spcPct val="150000"/>
              </a:lnSpc>
              <a:spcBef>
                <a:spcPts val="1001"/>
              </a:spcBef>
              <a:buClr>
                <a:srgbClr val="000000"/>
              </a:buClr>
              <a:buFont typeface="Wingdings" charset="2"/>
              <a:buChar char=""/>
            </a:pPr>
            <a:r>
              <a:rPr b="0" lang="en-US" sz="2400" spc="-1" strike="noStrike">
                <a:solidFill>
                  <a:srgbClr val="000000"/>
                </a:solidFill>
                <a:latin typeface="Calibri"/>
              </a:rPr>
              <a:t>Else the solution is in the interval [c,b]. The approximate solution now is (c+b)/2 with max possible error (b-a)/4.</a:t>
            </a:r>
            <a:endParaRPr b="0" lang="en-US" sz="2400" spc="-1" strike="noStrike">
              <a:latin typeface="Arial"/>
            </a:endParaRPr>
          </a:p>
          <a:p>
            <a:pPr marL="228600" indent="-227880">
              <a:lnSpc>
                <a:spcPct val="150000"/>
              </a:lnSpc>
              <a:spcBef>
                <a:spcPts val="1001"/>
              </a:spcBef>
              <a:buClr>
                <a:srgbClr val="000000"/>
              </a:buClr>
              <a:buFont typeface="Wingdings" charset="2"/>
              <a:buChar char=""/>
            </a:pPr>
            <a:r>
              <a:rPr b="0" lang="en-US" sz="2400" spc="-1" strike="noStrike">
                <a:solidFill>
                  <a:srgbClr val="000000"/>
                </a:solidFill>
                <a:latin typeface="Calibri"/>
              </a:rPr>
              <a:t>Continuing this process n times we can reduce the max possible error to (b-a)/2</a:t>
            </a:r>
            <a:r>
              <a:rPr b="0" lang="en-US" sz="2400" spc="-1" strike="noStrike" baseline="30000">
                <a:solidFill>
                  <a:srgbClr val="000000"/>
                </a:solidFill>
                <a:latin typeface="Calibri"/>
              </a:rPr>
              <a:t>n</a:t>
            </a:r>
            <a:r>
              <a:rPr b="0" lang="en-US" sz="2400" spc="-1" strike="noStrike">
                <a:solidFill>
                  <a:srgbClr val="000000"/>
                </a:solidFill>
                <a:latin typeface="Calibri"/>
              </a:rPr>
              <a:t>.</a:t>
            </a:r>
            <a:endParaRPr b="0" lang="en-US" sz="2400" spc="-1" strike="noStrike">
              <a:latin typeface="Arial"/>
            </a:endParaRPr>
          </a:p>
          <a:p>
            <a:pPr>
              <a:lnSpc>
                <a:spcPct val="150000"/>
              </a:lnSpc>
              <a:spcBef>
                <a:spcPts val="1001"/>
              </a:spcBef>
            </a:pPr>
            <a:endParaRPr b="0" lang="en-US"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Garamond"/>
              </a:rPr>
              <a:t>Complete search</a:t>
            </a:r>
            <a:endParaRPr b="0" lang="en-US" sz="4400" spc="-1" strike="noStrike">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In ICPC, Complete Search should be the first solution considered as it is usually easy</a:t>
            </a:r>
            <a:br/>
            <a:r>
              <a:rPr b="0" lang="en-US" sz="2000" spc="-1" strike="noStrike">
                <a:solidFill>
                  <a:srgbClr val="000000"/>
                </a:solidFill>
                <a:latin typeface="Calibri"/>
              </a:rPr>
              <a:t>to come up with such a solution and to code/debug it. Remember the ‘KISS’ principle:</a:t>
            </a:r>
            <a:br/>
            <a:r>
              <a:rPr b="0" lang="en-US" sz="2000" spc="-1" strike="noStrike">
                <a:solidFill>
                  <a:srgbClr val="000000"/>
                </a:solidFill>
                <a:latin typeface="Calibri"/>
              </a:rPr>
              <a:t>Keep It Short and Simple. A </a:t>
            </a:r>
            <a:r>
              <a:rPr b="0" i="1" lang="en-US" sz="2000" spc="-1" strike="noStrike">
                <a:solidFill>
                  <a:srgbClr val="000000"/>
                </a:solidFill>
                <a:latin typeface="Calibri"/>
              </a:rPr>
              <a:t>bug-free </a:t>
            </a:r>
            <a:r>
              <a:rPr b="0" lang="en-US" sz="2000" spc="-1" strike="noStrike">
                <a:solidFill>
                  <a:srgbClr val="000000"/>
                </a:solidFill>
                <a:latin typeface="Calibri"/>
              </a:rPr>
              <a:t>Complete Search solution should </a:t>
            </a:r>
            <a:r>
              <a:rPr b="0" i="1" lang="en-US" sz="2000" spc="-1" strike="noStrike">
                <a:solidFill>
                  <a:srgbClr val="000000"/>
                </a:solidFill>
                <a:latin typeface="Calibri"/>
              </a:rPr>
              <a:t>never </a:t>
            </a:r>
            <a:r>
              <a:rPr b="0" lang="en-US" sz="2000" spc="-1" strike="noStrike">
                <a:solidFill>
                  <a:srgbClr val="000000"/>
                </a:solidFill>
                <a:latin typeface="Calibri"/>
              </a:rPr>
              <a:t>receive the</a:t>
            </a:r>
            <a:br/>
            <a:r>
              <a:rPr b="0" lang="en-US" sz="2000" spc="-1" strike="noStrike">
                <a:solidFill>
                  <a:srgbClr val="000000"/>
                </a:solidFill>
                <a:latin typeface="Calibri"/>
              </a:rPr>
              <a:t>Wrong Answer (WA) response in programming contests as it explores the </a:t>
            </a:r>
            <a:r>
              <a:rPr b="0" i="1" lang="en-US" sz="2000" spc="-1" strike="noStrike">
                <a:solidFill>
                  <a:srgbClr val="000000"/>
                </a:solidFill>
                <a:latin typeface="Calibri"/>
              </a:rPr>
              <a:t>entire </a:t>
            </a:r>
            <a:r>
              <a:rPr b="0" lang="en-US" sz="2000" spc="-1" strike="noStrike">
                <a:solidFill>
                  <a:srgbClr val="000000"/>
                </a:solidFill>
                <a:latin typeface="Calibri"/>
              </a:rPr>
              <a:t>search space.</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1" lang="en-US" sz="2400" spc="-1" strike="noStrike">
                <a:solidFill>
                  <a:srgbClr val="000000"/>
                </a:solidFill>
                <a:latin typeface="Calibri"/>
              </a:rPr>
              <a:t>Types</a:t>
            </a:r>
            <a:endParaRPr b="0" lang="en-US" sz="2400" spc="-1" strike="noStrike">
              <a:latin typeface="Arial"/>
            </a:endParaRPr>
          </a:p>
          <a:p>
            <a:pPr lvl="1" marL="914400" indent="-456480">
              <a:lnSpc>
                <a:spcPct val="150000"/>
              </a:lnSpc>
              <a:spcBef>
                <a:spcPts val="499"/>
              </a:spcBef>
              <a:buClr>
                <a:srgbClr val="000000"/>
              </a:buClr>
              <a:buFont typeface="Calibri Light"/>
              <a:buAutoNum type="arabicPeriod"/>
            </a:pPr>
            <a:r>
              <a:rPr b="0" lang="en-US" sz="2000" spc="-1" strike="noStrike">
                <a:solidFill>
                  <a:srgbClr val="000000"/>
                </a:solidFill>
                <a:latin typeface="Calibri"/>
              </a:rPr>
              <a:t>Iterative complete Search</a:t>
            </a:r>
            <a:endParaRPr b="0" lang="en-US" sz="2000" spc="-1" strike="noStrike">
              <a:latin typeface="Arial"/>
            </a:endParaRPr>
          </a:p>
          <a:p>
            <a:pPr lvl="1" marL="914400" indent="-456480">
              <a:lnSpc>
                <a:spcPct val="150000"/>
              </a:lnSpc>
              <a:spcBef>
                <a:spcPts val="499"/>
              </a:spcBef>
              <a:buClr>
                <a:srgbClr val="000000"/>
              </a:buClr>
              <a:buFont typeface="Calibri Light"/>
              <a:buAutoNum type="arabicPeriod"/>
            </a:pPr>
            <a:r>
              <a:rPr b="0" lang="en-US" sz="2000" spc="-1" strike="noStrike">
                <a:solidFill>
                  <a:srgbClr val="000000"/>
                </a:solidFill>
                <a:latin typeface="Calibri"/>
              </a:rPr>
              <a:t>Recursive complete Search </a:t>
            </a:r>
            <a:br/>
            <a:r>
              <a:rPr b="0" lang="en-US" sz="2000" spc="-1" strike="noStrike">
                <a:solidFill>
                  <a:srgbClr val="000000"/>
                </a:solidFill>
                <a:latin typeface="Calibri"/>
              </a:rPr>
              <a:t> </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523880" y="1122480"/>
            <a:ext cx="9143280" cy="2386800"/>
          </a:xfrm>
          <a:prstGeom prst="rect">
            <a:avLst/>
          </a:prstGeom>
          <a:noFill/>
          <a:ln>
            <a:noFill/>
          </a:ln>
        </p:spPr>
        <p:style>
          <a:lnRef idx="0"/>
          <a:fillRef idx="0"/>
          <a:effectRef idx="0"/>
          <a:fontRef idx="minor"/>
        </p:style>
      </p:sp>
      <p:sp>
        <p:nvSpPr>
          <p:cNvPr id="154" name="CustomShape 2"/>
          <p:cNvSpPr/>
          <p:nvPr/>
        </p:nvSpPr>
        <p:spPr>
          <a:xfrm>
            <a:off x="1533600" y="3602160"/>
            <a:ext cx="9143280" cy="1654920"/>
          </a:xfrm>
          <a:prstGeom prst="rect">
            <a:avLst/>
          </a:prstGeom>
          <a:noFill/>
          <a:ln>
            <a:noFill/>
          </a:ln>
        </p:spPr>
        <p:style>
          <a:lnRef idx="0"/>
          <a:fillRef idx="0"/>
          <a:effectRef idx="0"/>
          <a:fontRef idx="minor"/>
        </p:style>
        <p:txBody>
          <a:bodyPr lIns="90000" rIns="90000" tIns="45000" bIns="45000">
            <a:normAutofit/>
          </a:bodyPr>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Complete Search</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Divide and Conquer</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000000"/>
                </a:solidFill>
                <a:latin typeface="Garamond"/>
              </a:rPr>
              <a:t>Greedy</a:t>
            </a:r>
            <a:endParaRPr b="0" lang="en-US" sz="1800" spc="-1" strike="noStrike">
              <a:latin typeface="Arial"/>
            </a:endParaRPr>
          </a:p>
          <a:p>
            <a:pPr lvl="2" marL="1257480" indent="-342000">
              <a:lnSpc>
                <a:spcPct val="100000"/>
              </a:lnSpc>
              <a:spcBef>
                <a:spcPts val="360"/>
              </a:spcBef>
              <a:spcAft>
                <a:spcPts val="601"/>
              </a:spcAft>
              <a:buClr>
                <a:srgbClr val="83992a"/>
              </a:buClr>
              <a:buSzPct val="115000"/>
              <a:buFont typeface="Wingdings" charset="2"/>
              <a:buChar char=""/>
            </a:pPr>
            <a:r>
              <a:rPr b="1" lang="en-US" sz="1800" spc="-1" strike="noStrike">
                <a:solidFill>
                  <a:srgbClr val="767171"/>
                </a:solidFill>
                <a:latin typeface="Garamond"/>
              </a:rPr>
              <a:t>Dynamic Programming</a:t>
            </a:r>
            <a:endParaRPr b="0" lang="en-US" sz="1800" spc="-1" strike="noStrike">
              <a:latin typeface="Arial"/>
            </a:endParaRPr>
          </a:p>
          <a:p>
            <a:pPr>
              <a:lnSpc>
                <a:spcPct val="100000"/>
              </a:lnSpc>
              <a:spcBef>
                <a:spcPts val="360"/>
              </a:spcBef>
              <a:spcAft>
                <a:spcPts val="601"/>
              </a:spcAft>
            </a:pPr>
            <a:endParaRPr b="0" lang="en-US" sz="1800" spc="-1" strike="noStrike">
              <a:latin typeface="Arial"/>
            </a:endParaRPr>
          </a:p>
          <a:p>
            <a:pPr marL="914760">
              <a:lnSpc>
                <a:spcPct val="100000"/>
              </a:lnSpc>
              <a:spcBef>
                <a:spcPts val="360"/>
              </a:spcBef>
              <a:spcAft>
                <a:spcPts val="601"/>
              </a:spcAft>
            </a:pPr>
            <a:endParaRPr b="0" lang="en-US" sz="1800" spc="-1" strike="noStrike">
              <a:latin typeface="Arial"/>
            </a:endParaRPr>
          </a:p>
          <a:p>
            <a:pPr marL="914760" algn="ctr">
              <a:lnSpc>
                <a:spcPct val="90000"/>
              </a:lnSpc>
              <a:spcBef>
                <a:spcPts val="1001"/>
              </a:spcBef>
            </a:pP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Greedy</a:t>
            </a:r>
            <a:endParaRPr b="0" lang="en-US" sz="4400" spc="-1" strike="noStrike">
              <a:latin typeface="Arial"/>
            </a:endParaRPr>
          </a:p>
        </p:txBody>
      </p:sp>
      <p:sp>
        <p:nvSpPr>
          <p:cNvPr id="15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Arial"/>
              <a:buChar char="•"/>
            </a:pPr>
            <a:r>
              <a:rPr b="0" lang="en-US" sz="2000" spc="-1" strike="noStrike">
                <a:solidFill>
                  <a:srgbClr val="000000"/>
                </a:solidFill>
                <a:latin typeface="Calibri"/>
              </a:rPr>
              <a:t>An algorithm is said to be greedy if it makes the locally optimal choice at each step with the</a:t>
            </a:r>
            <a:br/>
            <a:r>
              <a:rPr b="0" lang="en-US" sz="2000" spc="-1" strike="noStrike">
                <a:solidFill>
                  <a:srgbClr val="000000"/>
                </a:solidFill>
                <a:latin typeface="Calibri"/>
              </a:rPr>
              <a:t>hope of eventually reaching the globally optimal solution. In some cases, greedy works—the solution is short and runs efficiently. </a:t>
            </a:r>
            <a:br/>
            <a:r>
              <a:rPr b="1" lang="en-US" sz="2000" spc="-1" strike="noStrike">
                <a:solidFill>
                  <a:srgbClr val="000000"/>
                </a:solidFill>
                <a:latin typeface="Calibri"/>
              </a:rPr>
              <a:t>1</a:t>
            </a:r>
            <a:r>
              <a:rPr b="0" lang="en-US" sz="2000" spc="-1" strike="noStrike">
                <a:solidFill>
                  <a:srgbClr val="000000"/>
                </a:solidFill>
                <a:latin typeface="Calibri"/>
              </a:rPr>
              <a:t>. It has optimal sub-structures.</a:t>
            </a:r>
            <a:br/>
            <a:r>
              <a:rPr b="0" lang="en-US" sz="2000" spc="-1" strike="noStrike">
                <a:solidFill>
                  <a:srgbClr val="000000"/>
                </a:solidFill>
                <a:latin typeface="Calibri"/>
              </a:rPr>
              <a:t>     Optimal solution to the problem contains optimal solutions to the sub-problems.</a:t>
            </a:r>
            <a:br/>
            <a:r>
              <a:rPr b="1" lang="en-US" sz="2000" spc="-1" strike="noStrike">
                <a:solidFill>
                  <a:srgbClr val="000000"/>
                </a:solidFill>
                <a:latin typeface="Calibri"/>
              </a:rPr>
              <a:t>2</a:t>
            </a:r>
            <a:r>
              <a:rPr b="0" lang="en-US" sz="2000" spc="-1" strike="noStrike">
                <a:solidFill>
                  <a:srgbClr val="000000"/>
                </a:solidFill>
                <a:latin typeface="Calibri"/>
              </a:rPr>
              <a:t>. It has the greedy property (difficult to prove in time-critical contest environment!).</a:t>
            </a:r>
            <a:br/>
            <a:r>
              <a:rPr b="0" lang="en-US" sz="2000" spc="-1" strike="noStrike">
                <a:solidFill>
                  <a:srgbClr val="000000"/>
                </a:solidFill>
                <a:latin typeface="Calibri"/>
              </a:rPr>
              <a:t>       If we make a choice that seems like the best at the moment and proceed to solve the</a:t>
            </a:r>
            <a:br/>
            <a:r>
              <a:rPr b="0" lang="en-US" sz="2000" spc="-1" strike="noStrike">
                <a:solidFill>
                  <a:srgbClr val="000000"/>
                </a:solidFill>
                <a:latin typeface="Calibri"/>
              </a:rPr>
              <a:t>      remaining sub-problem, we reach the optimal solution. We will never have to reconsider</a:t>
            </a:r>
            <a:br/>
            <a:r>
              <a:rPr b="0" lang="en-US" sz="2000" spc="-1" strike="noStrike">
                <a:solidFill>
                  <a:srgbClr val="000000"/>
                </a:solidFill>
                <a:latin typeface="Calibri"/>
              </a:rPr>
              <a:t>       our previous choices. </a:t>
            </a:r>
            <a:br/>
            <a:r>
              <a:rPr b="0" lang="en-US" sz="2000" spc="-1" strike="noStrike">
                <a:solidFill>
                  <a:srgbClr val="000000"/>
                </a:solidFill>
                <a:latin typeface="Calibri"/>
              </a:rPr>
              <a:t> </a:t>
            </a:r>
            <a:endParaRPr b="0" lang="en-US"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23320" y="13788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Example</a:t>
            </a:r>
            <a:endParaRPr b="0" lang="en-US" sz="4400" spc="-1" strike="noStrike">
              <a:latin typeface="Arial"/>
            </a:endParaRPr>
          </a:p>
        </p:txBody>
      </p:sp>
      <p:sp>
        <p:nvSpPr>
          <p:cNvPr id="158" name="CustomShape 2"/>
          <p:cNvSpPr/>
          <p:nvPr/>
        </p:nvSpPr>
        <p:spPr>
          <a:xfrm>
            <a:off x="894600" y="109728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150000"/>
              </a:lnSpc>
              <a:spcBef>
                <a:spcPts val="1001"/>
              </a:spcBef>
              <a:buClr>
                <a:srgbClr val="000000"/>
              </a:buClr>
              <a:buFont typeface="Arial"/>
              <a:buChar char="•"/>
            </a:pPr>
            <a:r>
              <a:rPr b="1" lang="en-US" sz="2000" spc="-1" strike="noStrike" u="sng">
                <a:solidFill>
                  <a:srgbClr val="000000"/>
                </a:solidFill>
                <a:uFillTx/>
                <a:latin typeface="Calibri"/>
              </a:rPr>
              <a:t>Problem description</a:t>
            </a:r>
            <a:r>
              <a:rPr b="0" lang="en-US" sz="2000" spc="-1" strike="noStrike">
                <a:solidFill>
                  <a:srgbClr val="000000"/>
                </a:solidFill>
                <a:latin typeface="Calibri"/>
              </a:rPr>
              <a:t>: Given a target amount </a:t>
            </a:r>
            <a:r>
              <a:rPr b="0" i="1" lang="en-US" sz="2000" spc="-1" strike="noStrike">
                <a:solidFill>
                  <a:srgbClr val="000000"/>
                </a:solidFill>
                <a:latin typeface="Calibri"/>
              </a:rPr>
              <a:t>V </a:t>
            </a:r>
            <a:r>
              <a:rPr b="0" lang="en-US" sz="2000" spc="-1" strike="noStrike">
                <a:solidFill>
                  <a:srgbClr val="000000"/>
                </a:solidFill>
                <a:latin typeface="Calibri"/>
              </a:rPr>
              <a:t>cents and a list of denominations of </a:t>
            </a:r>
            <a:r>
              <a:rPr b="0" i="1" lang="en-US" sz="2000" spc="-1" strike="noStrike">
                <a:solidFill>
                  <a:srgbClr val="000000"/>
                </a:solidFill>
                <a:latin typeface="Calibri"/>
              </a:rPr>
              <a:t>n </a:t>
            </a:r>
            <a:r>
              <a:rPr b="0" lang="en-US" sz="2000" spc="-1" strike="noStrike">
                <a:solidFill>
                  <a:srgbClr val="000000"/>
                </a:solidFill>
                <a:latin typeface="Calibri"/>
              </a:rPr>
              <a:t>coins, i.e. we have coinValue[i] (in cents) for coin types i </a:t>
            </a:r>
            <a:r>
              <a:rPr b="0" i="1" lang="en-US" sz="2000" spc="-1" strike="noStrike">
                <a:solidFill>
                  <a:srgbClr val="000000"/>
                </a:solidFill>
                <a:latin typeface="Calibri"/>
              </a:rPr>
              <a:t>∈ </a:t>
            </a:r>
            <a:r>
              <a:rPr b="0" lang="en-US" sz="2000" spc="-1" strike="noStrike">
                <a:solidFill>
                  <a:srgbClr val="000000"/>
                </a:solidFill>
                <a:latin typeface="Calibri"/>
              </a:rPr>
              <a:t>[0..n-1], what is the minimum number of coins that we must use to represent amount </a:t>
            </a:r>
            <a:r>
              <a:rPr b="0" i="1" lang="en-US" sz="2000" spc="-1" strike="noStrike">
                <a:solidFill>
                  <a:srgbClr val="000000"/>
                </a:solidFill>
                <a:latin typeface="Calibri"/>
              </a:rPr>
              <a:t>V </a:t>
            </a:r>
            <a:r>
              <a:rPr b="0" lang="en-US" sz="2000" spc="-1" strike="noStrike">
                <a:solidFill>
                  <a:srgbClr val="000000"/>
                </a:solidFill>
                <a:latin typeface="Calibri"/>
              </a:rPr>
              <a:t>? Assume that we have an unlimited supply of coins of any type. Example: If </a:t>
            </a:r>
            <a:r>
              <a:rPr b="0" i="1" lang="en-US" sz="2000" spc="-1" strike="noStrike">
                <a:solidFill>
                  <a:srgbClr val="000000"/>
                </a:solidFill>
                <a:latin typeface="Calibri"/>
              </a:rPr>
              <a:t>n </a:t>
            </a:r>
            <a:r>
              <a:rPr b="0" lang="en-US" sz="2000" spc="-1" strike="noStrike">
                <a:solidFill>
                  <a:srgbClr val="000000"/>
                </a:solidFill>
                <a:latin typeface="Calibri"/>
              </a:rPr>
              <a:t>= 4, coinValue = </a:t>
            </a:r>
            <a:r>
              <a:rPr b="0" i="1" lang="en-US" sz="2000" spc="-1" strike="noStrike">
                <a:solidFill>
                  <a:srgbClr val="000000"/>
                </a:solidFill>
                <a:latin typeface="Calibri"/>
              </a:rPr>
              <a:t>{</a:t>
            </a:r>
            <a:r>
              <a:rPr b="0" lang="en-US" sz="2000" spc="-1" strike="noStrike">
                <a:solidFill>
                  <a:srgbClr val="000000"/>
                </a:solidFill>
                <a:latin typeface="Calibri"/>
              </a:rPr>
              <a:t>25, 10, 5, 1</a:t>
            </a:r>
            <a:r>
              <a:rPr b="0" i="1" lang="en-US" sz="2000" spc="-1" strike="noStrike">
                <a:solidFill>
                  <a:srgbClr val="000000"/>
                </a:solidFill>
                <a:latin typeface="Calibri"/>
              </a:rPr>
              <a:t>} </a:t>
            </a:r>
            <a:r>
              <a:rPr b="0" lang="en-US" sz="2000" spc="-1" strike="noStrike">
                <a:solidFill>
                  <a:srgbClr val="000000"/>
                </a:solidFill>
                <a:latin typeface="Calibri"/>
              </a:rPr>
              <a:t>cents, and we want to represent </a:t>
            </a:r>
            <a:r>
              <a:rPr b="0" i="1" lang="en-US" sz="2000" spc="-1" strike="noStrike">
                <a:solidFill>
                  <a:srgbClr val="000000"/>
                </a:solidFill>
                <a:latin typeface="Calibri"/>
              </a:rPr>
              <a:t>V </a:t>
            </a:r>
            <a:r>
              <a:rPr b="0" lang="en-US" sz="2000" spc="-1" strike="noStrike">
                <a:solidFill>
                  <a:srgbClr val="000000"/>
                </a:solidFill>
                <a:latin typeface="Calibri"/>
              </a:rPr>
              <a:t>= 42 cents, we can use this Greedy algorithm: Select the largest</a:t>
            </a:r>
            <a:br/>
            <a:r>
              <a:rPr b="0" lang="en-US" sz="2000" spc="-1" strike="noStrike">
                <a:solidFill>
                  <a:srgbClr val="000000"/>
                </a:solidFill>
                <a:latin typeface="Calibri"/>
              </a:rPr>
              <a:t>coin denomination which is not greater than the remaining amount, </a:t>
            </a:r>
            <a:endParaRPr b="0" lang="en-US" sz="2000" spc="-1" strike="noStrike">
              <a:latin typeface="Arial"/>
            </a:endParaRPr>
          </a:p>
          <a:p>
            <a:pPr marL="228600" indent="-227880">
              <a:lnSpc>
                <a:spcPct val="150000"/>
              </a:lnSpc>
              <a:spcBef>
                <a:spcPts val="1001"/>
              </a:spcBef>
              <a:buClr>
                <a:srgbClr val="000000"/>
              </a:buClr>
              <a:buFont typeface="Arial"/>
              <a:buChar char="•"/>
            </a:pPr>
            <a:r>
              <a:rPr b="0" lang="en-US" sz="2000" spc="-1" strike="noStrike">
                <a:solidFill>
                  <a:srgbClr val="000000"/>
                </a:solidFill>
                <a:latin typeface="Calibri"/>
              </a:rPr>
              <a:t>i.e. 42-25 = 17 </a:t>
            </a:r>
            <a:r>
              <a:rPr b="0" i="1" lang="en-US" sz="2000" spc="-1" strike="noStrike">
                <a:solidFill>
                  <a:srgbClr val="000000"/>
                </a:solidFill>
                <a:latin typeface="Calibri"/>
              </a:rPr>
              <a:t>→ </a:t>
            </a:r>
            <a:r>
              <a:rPr b="0" lang="en-US" sz="2000" spc="-1" strike="noStrike">
                <a:solidFill>
                  <a:srgbClr val="000000"/>
                </a:solidFill>
                <a:latin typeface="Calibri"/>
              </a:rPr>
              <a:t>17-10= 7 </a:t>
            </a:r>
            <a:r>
              <a:rPr b="0" i="1" lang="en-US" sz="2000" spc="-1" strike="noStrike">
                <a:solidFill>
                  <a:srgbClr val="000000"/>
                </a:solidFill>
                <a:latin typeface="Calibri"/>
              </a:rPr>
              <a:t>→ </a:t>
            </a:r>
            <a:r>
              <a:rPr b="0" lang="en-US" sz="2000" spc="-1" strike="noStrike">
                <a:solidFill>
                  <a:srgbClr val="000000"/>
                </a:solidFill>
                <a:latin typeface="Calibri"/>
              </a:rPr>
              <a:t>7-5 = 2 </a:t>
            </a:r>
            <a:r>
              <a:rPr b="0" i="1" lang="en-US" sz="2000" spc="-1" strike="noStrike">
                <a:solidFill>
                  <a:srgbClr val="000000"/>
                </a:solidFill>
                <a:latin typeface="Calibri"/>
              </a:rPr>
              <a:t>→ </a:t>
            </a:r>
            <a:r>
              <a:rPr b="0" lang="en-US" sz="2000" spc="-1" strike="noStrike">
                <a:solidFill>
                  <a:srgbClr val="000000"/>
                </a:solidFill>
                <a:latin typeface="Calibri"/>
              </a:rPr>
              <a:t>2-1 = 1 </a:t>
            </a:r>
            <a:r>
              <a:rPr b="0" i="1" lang="en-US" sz="2000" spc="-1" strike="noStrike">
                <a:solidFill>
                  <a:srgbClr val="000000"/>
                </a:solidFill>
                <a:latin typeface="Calibri"/>
              </a:rPr>
              <a:t>→ </a:t>
            </a:r>
            <a:r>
              <a:rPr b="0" lang="en-US" sz="2000" spc="-1" strike="noStrike">
                <a:solidFill>
                  <a:srgbClr val="000000"/>
                </a:solidFill>
                <a:latin typeface="Calibri"/>
              </a:rPr>
              <a:t>1-1 = 0, a total of 5 coins. This is optimal. </a:t>
            </a:r>
            <a:br/>
            <a:r>
              <a:rPr b="0" lang="en-US" sz="2000" spc="-1" strike="noStrike">
                <a:solidFill>
                  <a:srgbClr val="000000"/>
                </a:solidFill>
                <a:latin typeface="Calibri"/>
              </a:rPr>
              <a:t> </a:t>
            </a:r>
            <a:endParaRPr b="0" lang="en-US" sz="2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Example</a:t>
            </a:r>
            <a:endParaRPr b="0" lang="en-US" sz="4400" spc="-1" strike="noStrike">
              <a:latin typeface="Arial"/>
            </a:endParaRPr>
          </a:p>
        </p:txBody>
      </p:sp>
      <p:sp>
        <p:nvSpPr>
          <p:cNvPr id="16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Arial"/>
              <a:buChar char="•"/>
            </a:pPr>
            <a:r>
              <a:rPr b="0" lang="en-US" sz="2000" spc="-1" strike="noStrike">
                <a:solidFill>
                  <a:srgbClr val="000000"/>
                </a:solidFill>
                <a:latin typeface="Calibri"/>
              </a:rPr>
              <a:t>However, this greedy algorithm does </a:t>
            </a:r>
            <a:r>
              <a:rPr b="0" i="1" lang="en-US" sz="2000" spc="-1" strike="noStrike">
                <a:solidFill>
                  <a:srgbClr val="000000"/>
                </a:solidFill>
                <a:latin typeface="Calibri"/>
              </a:rPr>
              <a:t>not </a:t>
            </a:r>
            <a:r>
              <a:rPr b="0" lang="en-US" sz="2000" spc="-1" strike="noStrike">
                <a:solidFill>
                  <a:srgbClr val="000000"/>
                </a:solidFill>
                <a:latin typeface="Calibri"/>
              </a:rPr>
              <a:t>work for </a:t>
            </a:r>
            <a:r>
              <a:rPr b="0" i="1" lang="en-US" sz="2000" spc="-1" strike="noStrike">
                <a:solidFill>
                  <a:srgbClr val="000000"/>
                </a:solidFill>
                <a:latin typeface="Calibri"/>
              </a:rPr>
              <a:t>all </a:t>
            </a:r>
            <a:r>
              <a:rPr b="0" lang="en-US" sz="2000" spc="-1" strike="noStrike">
                <a:solidFill>
                  <a:srgbClr val="000000"/>
                </a:solidFill>
                <a:latin typeface="Calibri"/>
              </a:rPr>
              <a:t>sets of coin denominations. Take for</a:t>
            </a:r>
            <a:br/>
            <a:r>
              <a:rPr b="0" lang="en-US" sz="2000" spc="-1" strike="noStrike">
                <a:solidFill>
                  <a:srgbClr val="000000"/>
                </a:solidFill>
                <a:latin typeface="Calibri"/>
              </a:rPr>
              <a:t>example </a:t>
            </a:r>
            <a:r>
              <a:rPr b="0" i="1" lang="en-US" sz="2000" spc="-1" strike="noStrike">
                <a:solidFill>
                  <a:srgbClr val="000000"/>
                </a:solidFill>
                <a:latin typeface="Calibri"/>
              </a:rPr>
              <a:t>{</a:t>
            </a:r>
            <a:r>
              <a:rPr b="0" lang="en-US" sz="2000" spc="-1" strike="noStrike">
                <a:solidFill>
                  <a:srgbClr val="000000"/>
                </a:solidFill>
                <a:latin typeface="Calibri"/>
              </a:rPr>
              <a:t>4, 3, 1</a:t>
            </a:r>
            <a:r>
              <a:rPr b="0" i="1" lang="en-US" sz="2000" spc="-1" strike="noStrike">
                <a:solidFill>
                  <a:srgbClr val="000000"/>
                </a:solidFill>
                <a:latin typeface="Calibri"/>
              </a:rPr>
              <a:t>} </a:t>
            </a:r>
            <a:r>
              <a:rPr b="0" lang="en-US" sz="2000" spc="-1" strike="noStrike">
                <a:solidFill>
                  <a:srgbClr val="000000"/>
                </a:solidFill>
                <a:latin typeface="Calibri"/>
              </a:rPr>
              <a:t>cents. To make 6 cents with that set, a greedy algorithm would choose 3</a:t>
            </a:r>
            <a:br/>
            <a:r>
              <a:rPr b="0" lang="en-US" sz="2000" spc="-1" strike="noStrike">
                <a:solidFill>
                  <a:srgbClr val="000000"/>
                </a:solidFill>
                <a:latin typeface="Calibri"/>
              </a:rPr>
              <a:t>coins </a:t>
            </a:r>
            <a:r>
              <a:rPr b="0" i="1" lang="en-US" sz="2000" spc="-1" strike="noStrike">
                <a:solidFill>
                  <a:srgbClr val="000000"/>
                </a:solidFill>
                <a:latin typeface="Calibri"/>
              </a:rPr>
              <a:t>{</a:t>
            </a:r>
            <a:r>
              <a:rPr b="0" lang="en-US" sz="2000" spc="-1" strike="noStrike">
                <a:solidFill>
                  <a:srgbClr val="000000"/>
                </a:solidFill>
                <a:latin typeface="Calibri"/>
              </a:rPr>
              <a:t>4, 1, 1</a:t>
            </a:r>
            <a:r>
              <a:rPr b="0" i="1" lang="en-US" sz="2000" spc="-1" strike="noStrike">
                <a:solidFill>
                  <a:srgbClr val="000000"/>
                </a:solidFill>
                <a:latin typeface="Calibri"/>
              </a:rPr>
              <a:t>} </a:t>
            </a:r>
            <a:r>
              <a:rPr b="0" lang="en-US" sz="2000" spc="-1" strike="noStrike">
                <a:solidFill>
                  <a:srgbClr val="000000"/>
                </a:solidFill>
                <a:latin typeface="Calibri"/>
              </a:rPr>
              <a:t>instead of the optimal solution that uses 2 coins </a:t>
            </a:r>
            <a:r>
              <a:rPr b="0" i="1" lang="en-US" sz="2000" spc="-1" strike="noStrike">
                <a:solidFill>
                  <a:srgbClr val="000000"/>
                </a:solidFill>
                <a:latin typeface="Calibri"/>
              </a:rPr>
              <a:t>{</a:t>
            </a:r>
            <a:r>
              <a:rPr b="0" lang="en-US" sz="2000" spc="-1" strike="noStrike">
                <a:solidFill>
                  <a:srgbClr val="000000"/>
                </a:solidFill>
                <a:latin typeface="Calibri"/>
              </a:rPr>
              <a:t>3, 3</a:t>
            </a:r>
            <a:r>
              <a:rPr b="0" i="1" lang="en-US" sz="2000" spc="-1" strike="noStrike">
                <a:solidFill>
                  <a:srgbClr val="000000"/>
                </a:solidFill>
                <a:latin typeface="Calibri"/>
              </a:rPr>
              <a:t>}</a:t>
            </a:r>
            <a:r>
              <a:rPr b="0" lang="en-US" sz="2000" spc="-1" strike="noStrike">
                <a:solidFill>
                  <a:srgbClr val="000000"/>
                </a:solidFill>
                <a:latin typeface="Calibri"/>
              </a:rPr>
              <a:t> </a:t>
            </a:r>
            <a:br/>
            <a:r>
              <a:rPr b="0" lang="en-US" sz="1600" spc="-1" strike="noStrike">
                <a:solidFill>
                  <a:srgbClr val="000000"/>
                </a:solidFill>
                <a:latin typeface="Calibri"/>
              </a:rPr>
              <a:t> </a:t>
            </a:r>
            <a:endParaRPr b="0" lang="en-US" sz="16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1.Iterative complete Search</a:t>
            </a:r>
            <a:endParaRPr b="0" lang="en-US"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Problems that could be solved using loops (while or for loops).</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Loops could be nested(single, double, triple ….loops).</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 </a:t>
            </a:r>
            <a:r>
              <a:rPr b="0" lang="en-US" sz="2000" spc="-1" strike="noStrike">
                <a:solidFill>
                  <a:srgbClr val="000000"/>
                </a:solidFill>
                <a:latin typeface="Calibri"/>
              </a:rPr>
              <a:t>Time complexity of iteration can be found by finding the number of cycles being repeated inside the loop.</a:t>
            </a:r>
            <a:endParaRPr b="0" lang="en-US" sz="2000" spc="-1" strike="noStrike">
              <a:latin typeface="Arial"/>
            </a:endParaRPr>
          </a:p>
          <a:p>
            <a:pPr>
              <a:lnSpc>
                <a:spcPct val="150000"/>
              </a:lnSpc>
              <a:spcBef>
                <a:spcPts val="1001"/>
              </a:spcBef>
            </a:pP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2.Recursive complete Search</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The process in which a function calls itself directly or indirectly is called recursion and the corresponding function is called as recursive function. Using recursive algorithm, certain problems can be solved quite easily.</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The idea is to represent a problem in terms of one or more smaller problems, and add one or more </a:t>
            </a:r>
            <a:r>
              <a:rPr b="1" i="1" lang="en-US" sz="2000" spc="-1" strike="noStrike" u="sng">
                <a:solidFill>
                  <a:srgbClr val="000000"/>
                </a:solidFill>
                <a:uFillTx/>
                <a:latin typeface="Calibri"/>
              </a:rPr>
              <a:t>base conditions </a:t>
            </a:r>
            <a:r>
              <a:rPr b="0" lang="en-US" sz="2000" spc="-1" strike="noStrike">
                <a:solidFill>
                  <a:srgbClr val="000000"/>
                </a:solidFill>
                <a:latin typeface="Calibri"/>
              </a:rPr>
              <a:t>that stop the recursion. For example, we compute factorial n if we know factorial of (n-1). The base case for factorial would be n = 0. We return 1 when n = 0.</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If the base case is not reached or not defined, then the </a:t>
            </a:r>
            <a:r>
              <a:rPr b="1" lang="en-US" sz="2000" spc="-1" strike="noStrike" u="sng">
                <a:solidFill>
                  <a:srgbClr val="000000"/>
                </a:solidFill>
                <a:uFillTx/>
                <a:latin typeface="Calibri"/>
              </a:rPr>
              <a:t>stack overflow </a:t>
            </a:r>
            <a:r>
              <a:rPr b="0" lang="en-US" sz="2000" spc="-1" strike="noStrike">
                <a:solidFill>
                  <a:srgbClr val="000000"/>
                </a:solidFill>
                <a:latin typeface="Calibri"/>
              </a:rPr>
              <a:t>problem may arise.</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Calculating 𝑟</a:t>
            </a:r>
            <a:r>
              <a:rPr b="1" lang="en-US" sz="4400" spc="-1" strike="noStrike" baseline="30000">
                <a:solidFill>
                  <a:srgbClr val="000000"/>
                </a:solidFill>
                <a:latin typeface="Calibri Light"/>
              </a:rPr>
              <a:t>n</a:t>
            </a:r>
            <a:r>
              <a:rPr b="1" lang="en-US" sz="4400" spc="-1" strike="noStrike">
                <a:solidFill>
                  <a:srgbClr val="000000"/>
                </a:solidFill>
                <a:latin typeface="Calibri Light"/>
              </a:rPr>
              <a:t> mod 𝑚 </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Let’s define a function that calculates 𝑟" mod 𝑚:</a:t>
            </a:r>
            <a:br/>
            <a:r>
              <a:rPr b="0" lang="en-US" sz="2000" spc="-1" strike="noStrike">
                <a:solidFill>
                  <a:srgbClr val="000000"/>
                </a:solidFill>
                <a:latin typeface="Calibri"/>
              </a:rPr>
              <a:t>int mypower(int r, int n, int m);</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Precondition: 𝑟 ≠ 0, 𝑛 &gt; 0 and 𝑚 &gt; 0 (to avoid situations like 0</a:t>
            </a:r>
            <a:r>
              <a:rPr b="0" lang="en-US" sz="2000" spc="-1" strike="noStrike" baseline="30000">
                <a:solidFill>
                  <a:srgbClr val="000000"/>
                </a:solidFill>
                <a:latin typeface="Calibri"/>
              </a:rPr>
              <a:t>0</a:t>
            </a:r>
            <a:r>
              <a:rPr b="0" lang="en-US" sz="2000" spc="-1" strike="noStrike">
                <a:solidFill>
                  <a:srgbClr val="000000"/>
                </a:solidFill>
                <a:latin typeface="Calibri"/>
              </a:rPr>
              <a:t>)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𝑟</a:t>
            </a:r>
            <a:r>
              <a:rPr b="0" lang="en-US" sz="2000" spc="-1" strike="noStrike" baseline="30000">
                <a:solidFill>
                  <a:srgbClr val="000000"/>
                </a:solidFill>
                <a:latin typeface="Calibri"/>
              </a:rPr>
              <a:t>n</a:t>
            </a:r>
            <a:r>
              <a:rPr b="0" lang="en-US" sz="2000" spc="-1" strike="noStrike">
                <a:solidFill>
                  <a:srgbClr val="000000"/>
                </a:solidFill>
                <a:latin typeface="Calibri"/>
              </a:rPr>
              <a:t> can be defined recursively: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200" spc="-1" strike="noStrike">
                <a:solidFill>
                  <a:srgbClr val="000000"/>
                </a:solidFill>
                <a:latin typeface="Calibri"/>
              </a:rPr>
              <a:t>We can code exactly this idea, which is 𝑂 𝑛 . </a:t>
            </a:r>
            <a:br/>
            <a:br/>
            <a:br/>
            <a:r>
              <a:rPr b="0" lang="en-US" sz="2000" spc="-1" strike="noStrike">
                <a:solidFill>
                  <a:srgbClr val="000000"/>
                </a:solidFill>
                <a:latin typeface="Calibri"/>
              </a:rPr>
              <a:t> </a:t>
            </a:r>
            <a:endParaRPr b="0" lang="en-US" sz="2000" spc="-1" strike="noStrike">
              <a:latin typeface="Arial"/>
            </a:endParaRPr>
          </a:p>
        </p:txBody>
      </p:sp>
      <p:pic>
        <p:nvPicPr>
          <p:cNvPr id="88" name="Picture 3" descr=""/>
          <p:cNvPicPr/>
          <p:nvPr/>
        </p:nvPicPr>
        <p:blipFill>
          <a:blip r:embed="rId1"/>
          <a:stretch/>
        </p:blipFill>
        <p:spPr>
          <a:xfrm>
            <a:off x="7315200" y="3383280"/>
            <a:ext cx="4402080" cy="1077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Calculating 𝑟</a:t>
            </a:r>
            <a:r>
              <a:rPr b="1" lang="en-US" sz="4400" spc="-1" strike="noStrike" baseline="30000">
                <a:solidFill>
                  <a:srgbClr val="000000"/>
                </a:solidFill>
                <a:latin typeface="Calibri Light"/>
              </a:rPr>
              <a:t>n</a:t>
            </a:r>
            <a:r>
              <a:rPr b="1" lang="en-US" sz="4400" spc="-1" strike="noStrike">
                <a:solidFill>
                  <a:srgbClr val="000000"/>
                </a:solidFill>
                <a:latin typeface="Calibri Light"/>
              </a:rPr>
              <a:t> mod 𝑚 </a:t>
            </a:r>
            <a:endParaRPr b="0" lang="en-US" sz="4400" spc="-1" strike="noStrike">
              <a:latin typeface="Arial"/>
            </a:endParaRPr>
          </a:p>
        </p:txBody>
      </p:sp>
      <p:sp>
        <p:nvSpPr>
          <p:cNvPr id="9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We can improve the time complexity into 𝑂 log 𝑛 by defining 𝑟</a:t>
            </a:r>
            <a:r>
              <a:rPr b="0" lang="en-US" sz="2000" spc="-1" strike="noStrike" baseline="30000">
                <a:solidFill>
                  <a:srgbClr val="000000"/>
                </a:solidFill>
                <a:latin typeface="Calibri"/>
              </a:rPr>
              <a:t>n</a:t>
            </a:r>
            <a:r>
              <a:rPr b="0" lang="en-US" sz="2000" spc="-1" strike="noStrike">
                <a:solidFill>
                  <a:srgbClr val="000000"/>
                </a:solidFill>
                <a:latin typeface="Calibri"/>
              </a:rPr>
              <a:t> in another way (but also recursively)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From the Exponential Law:  (𝑟</a:t>
            </a:r>
            <a:r>
              <a:rPr b="0" lang="en-US" sz="2000" spc="-1" strike="noStrike" baseline="30000">
                <a:solidFill>
                  <a:srgbClr val="000000"/>
                </a:solidFill>
                <a:latin typeface="Calibri"/>
              </a:rPr>
              <a:t>a</a:t>
            </a:r>
            <a:r>
              <a:rPr b="0" lang="en-US" sz="2000" spc="-1" strike="noStrike">
                <a:solidFill>
                  <a:srgbClr val="000000"/>
                </a:solidFill>
                <a:latin typeface="Calibri"/>
              </a:rPr>
              <a:t>)</a:t>
            </a:r>
            <a:r>
              <a:rPr b="0" lang="en-US" sz="2000" spc="-1" strike="noStrike" baseline="30000">
                <a:solidFill>
                  <a:srgbClr val="000000"/>
                </a:solidFill>
                <a:latin typeface="Calibri"/>
              </a:rPr>
              <a:t>b</a:t>
            </a:r>
            <a:r>
              <a:rPr b="0" lang="en-US" sz="2000" spc="-1" strike="noStrike">
                <a:solidFill>
                  <a:srgbClr val="000000"/>
                </a:solidFill>
                <a:latin typeface="Calibri"/>
              </a:rPr>
              <a:t>  = r</a:t>
            </a:r>
            <a:r>
              <a:rPr b="0" lang="en-US" sz="2000" spc="-1" strike="noStrike" baseline="30000">
                <a:solidFill>
                  <a:srgbClr val="000000"/>
                </a:solidFill>
                <a:latin typeface="Calibri"/>
              </a:rPr>
              <a:t>ab</a:t>
            </a:r>
            <a:r>
              <a:rPr b="0" lang="en-US" sz="2000" spc="-1" strike="noStrike">
                <a:solidFill>
                  <a:srgbClr val="000000"/>
                </a:solidFill>
                <a:latin typeface="Calibri"/>
              </a:rPr>
              <a:t>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     </a:t>
            </a:r>
            <a:endParaRPr b="0" lang="en-US" sz="2000" spc="-1" strike="noStrike">
              <a:latin typeface="Arial"/>
            </a:endParaRPr>
          </a:p>
          <a:p>
            <a:pPr marL="228600" indent="-227880">
              <a:lnSpc>
                <a:spcPct val="150000"/>
              </a:lnSpc>
              <a:spcBef>
                <a:spcPts val="1001"/>
              </a:spcBef>
              <a:buClr>
                <a:srgbClr val="000000"/>
              </a:buClr>
              <a:buFont typeface="Wingdings" charset="2"/>
              <a:buChar char=""/>
            </a:pPr>
            <a:r>
              <a:rPr b="0" lang="en-US" sz="2000" spc="-1" strike="noStrike">
                <a:solidFill>
                  <a:srgbClr val="000000"/>
                </a:solidFill>
                <a:latin typeface="Calibri"/>
              </a:rPr>
              <a:t>By </a:t>
            </a:r>
            <a:r>
              <a:rPr b="1" lang="en-US" sz="2000" spc="-1" strike="noStrike">
                <a:solidFill>
                  <a:srgbClr val="000000"/>
                </a:solidFill>
                <a:latin typeface="Calibri"/>
              </a:rPr>
              <a:t>squaring</a:t>
            </a:r>
            <a:r>
              <a:rPr b="0" lang="en-US" sz="2000" spc="-1" strike="noStrike">
                <a:solidFill>
                  <a:srgbClr val="000000"/>
                </a:solidFill>
                <a:latin typeface="Calibri"/>
              </a:rPr>
              <a:t>, we can </a:t>
            </a:r>
            <a:r>
              <a:rPr b="1" lang="en-US" sz="2000" spc="-1" strike="noStrike">
                <a:solidFill>
                  <a:srgbClr val="000000"/>
                </a:solidFill>
                <a:latin typeface="Calibri"/>
              </a:rPr>
              <a:t>decrease </a:t>
            </a:r>
            <a:r>
              <a:rPr b="0" lang="en-US" sz="2000" spc="-1" strike="noStrike">
                <a:solidFill>
                  <a:srgbClr val="000000"/>
                </a:solidFill>
                <a:latin typeface="Calibri"/>
              </a:rPr>
              <a:t>𝒏 </a:t>
            </a:r>
            <a:r>
              <a:rPr b="1" lang="en-US" sz="2000" spc="-1" strike="noStrike">
                <a:solidFill>
                  <a:srgbClr val="000000"/>
                </a:solidFill>
                <a:latin typeface="Calibri"/>
              </a:rPr>
              <a:t>into half</a:t>
            </a:r>
            <a:r>
              <a:rPr b="0" lang="en-US" sz="2000" spc="-1" strike="noStrike">
                <a:solidFill>
                  <a:srgbClr val="000000"/>
                </a:solidFill>
                <a:latin typeface="Calibri"/>
              </a:rPr>
              <a:t>.</a:t>
            </a:r>
            <a:br/>
            <a:r>
              <a:rPr b="0" lang="en-US" sz="2000" spc="-1" strike="noStrike">
                <a:solidFill>
                  <a:srgbClr val="000000"/>
                </a:solidFill>
                <a:latin typeface="Calibri"/>
              </a:rPr>
              <a:t>• If 𝑛 is even, we can apply this formula directly.</a:t>
            </a:r>
            <a:br/>
            <a:r>
              <a:rPr b="0" lang="en-US" sz="2000" spc="-1" strike="noStrike">
                <a:solidFill>
                  <a:srgbClr val="000000"/>
                </a:solidFill>
                <a:latin typeface="Calibri"/>
              </a:rPr>
              <a:t>• If 𝑛 is odd, 𝑛 - 1 is even, so we can calculate 𝑟</a:t>
            </a:r>
            <a:r>
              <a:rPr b="0" lang="en-US" sz="2000" spc="-1" strike="noStrike" baseline="30000">
                <a:solidFill>
                  <a:srgbClr val="000000"/>
                </a:solidFill>
                <a:latin typeface="Calibri"/>
              </a:rPr>
              <a:t>n-1</a:t>
            </a:r>
            <a:r>
              <a:rPr b="0" lang="en-US" sz="2000" spc="-1" strike="noStrike">
                <a:solidFill>
                  <a:srgbClr val="000000"/>
                </a:solidFill>
                <a:latin typeface="Calibri"/>
              </a:rPr>
              <a:t> by the formula</a:t>
            </a:r>
            <a:br/>
            <a:r>
              <a:rPr b="0" lang="en-US" sz="2000" spc="-1" strike="noStrike">
                <a:solidFill>
                  <a:srgbClr val="000000"/>
                </a:solidFill>
                <a:latin typeface="Calibri"/>
              </a:rPr>
              <a:t>and then multiply 𝑟. </a:t>
            </a:r>
            <a:br/>
            <a:br/>
            <a:r>
              <a:rPr b="0" lang="en-US" sz="2000" spc="-1" strike="noStrike">
                <a:solidFill>
                  <a:srgbClr val="000000"/>
                </a:solidFill>
                <a:latin typeface="Calibri"/>
              </a:rPr>
              <a:t> </a:t>
            </a:r>
            <a:endParaRPr b="0" lang="en-US" sz="2000" spc="-1" strike="noStrike">
              <a:latin typeface="Arial"/>
            </a:endParaRPr>
          </a:p>
        </p:txBody>
      </p:sp>
      <p:pic>
        <p:nvPicPr>
          <p:cNvPr id="91" name="Picture 4" descr=""/>
          <p:cNvPicPr/>
          <p:nvPr/>
        </p:nvPicPr>
        <p:blipFill>
          <a:blip r:embed="rId1"/>
          <a:stretch/>
        </p:blipFill>
        <p:spPr>
          <a:xfrm>
            <a:off x="1381320" y="3480480"/>
            <a:ext cx="3303000" cy="5198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Calculating 𝑟</a:t>
            </a:r>
            <a:r>
              <a:rPr b="1" lang="en-US" sz="4400" spc="-1" strike="noStrike" baseline="30000">
                <a:solidFill>
                  <a:srgbClr val="000000"/>
                </a:solidFill>
                <a:latin typeface="Calibri Light"/>
              </a:rPr>
              <a:t>n</a:t>
            </a:r>
            <a:r>
              <a:rPr b="1" lang="en-US" sz="4400" spc="-1" strike="noStrike">
                <a:solidFill>
                  <a:srgbClr val="000000"/>
                </a:solidFill>
                <a:latin typeface="Calibri Light"/>
              </a:rPr>
              <a:t> mod 𝑚 </a:t>
            </a:r>
            <a:endParaRPr b="0" lang="en-US"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If we compute 𝑟</a:t>
            </a:r>
            <a:r>
              <a:rPr b="0" lang="en-US" sz="2800" spc="-1" strike="noStrike" baseline="30000">
                <a:solidFill>
                  <a:srgbClr val="000000"/>
                </a:solidFill>
                <a:latin typeface="Calibri"/>
              </a:rPr>
              <a:t>n</a:t>
            </a:r>
            <a:r>
              <a:rPr b="0" lang="en-US" sz="2800" spc="-1" strike="noStrike">
                <a:solidFill>
                  <a:srgbClr val="000000"/>
                </a:solidFill>
                <a:latin typeface="Calibri"/>
              </a:rPr>
              <a:t> mod 𝑚 like this, time complexity is 𝑂(log 𝑛)</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since we call the function such that 𝑛 is at most its half</a:t>
            </a:r>
            <a:endParaRPr b="0" lang="en-US" sz="2800" spc="-1" strike="noStrike">
              <a:latin typeface="Arial"/>
            </a:endParaRPr>
          </a:p>
        </p:txBody>
      </p:sp>
      <p:pic>
        <p:nvPicPr>
          <p:cNvPr id="94" name="Content Placeholder 3" descr=""/>
          <p:cNvPicPr/>
          <p:nvPr/>
        </p:nvPicPr>
        <p:blipFill>
          <a:blip r:embed="rId1"/>
          <a:stretch/>
        </p:blipFill>
        <p:spPr>
          <a:xfrm>
            <a:off x="922680" y="3354120"/>
            <a:ext cx="9866880" cy="2589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Calculating 𝑟</a:t>
            </a:r>
            <a:r>
              <a:rPr b="1" lang="en-US" sz="4400" spc="-1" strike="noStrike" baseline="30000">
                <a:solidFill>
                  <a:srgbClr val="000000"/>
                </a:solidFill>
                <a:latin typeface="Calibri Light"/>
              </a:rPr>
              <a:t>n</a:t>
            </a:r>
            <a:r>
              <a:rPr b="1" lang="en-US" sz="4400" spc="-1" strike="noStrike">
                <a:solidFill>
                  <a:srgbClr val="000000"/>
                </a:solidFill>
                <a:latin typeface="Calibri Light"/>
              </a:rPr>
              <a:t> mod 𝑚  </a:t>
            </a:r>
            <a:endParaRPr b="0" lang="en-US" sz="4400" spc="-1" strike="noStrike">
              <a:latin typeface="Arial"/>
            </a:endParaRPr>
          </a:p>
        </p:txBody>
      </p:sp>
      <p:sp>
        <p:nvSpPr>
          <p:cNvPr id="9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Simplified version.</a:t>
            </a:r>
            <a:endParaRPr b="0" lang="en-US" sz="2800" spc="-1" strike="noStrike">
              <a:latin typeface="Arial"/>
            </a:endParaRPr>
          </a:p>
        </p:txBody>
      </p:sp>
      <p:pic>
        <p:nvPicPr>
          <p:cNvPr id="97" name="Picture 2" descr=""/>
          <p:cNvPicPr/>
          <p:nvPr/>
        </p:nvPicPr>
        <p:blipFill>
          <a:blip r:embed="rId1"/>
          <a:stretch/>
        </p:blipFill>
        <p:spPr>
          <a:xfrm>
            <a:off x="1983240" y="2705400"/>
            <a:ext cx="6847920" cy="19803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526</TotalTime>
  <Application>LibreOffice/6.0.7.3$Linux_X86_64 LibreOffice_project/00m0$Build-3</Application>
  <Words>1195</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2019-08-07T08:02:03Z</dcterms:created>
  <dc:creator>Yohanes Fikru</dc:creator>
  <dc:description/>
  <dc:language>en-US</dc:language>
  <cp:lastModifiedBy/>
  <dcterms:modified xsi:type="dcterms:W3CDTF">2019-08-08T17:07:04Z</dcterms:modified>
  <cp:revision>58</cp:revision>
  <dc:subject/>
  <dc:title>Chapter Two Problem Solving Paradigms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