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743040"/>
            <a:ext cx="10880640" cy="9824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Calibri Light"/>
              </a:rPr>
              <a:t> </a:t>
            </a:r>
            <a:endParaRPr b="0" lang="en-US" sz="6000" spc="-1" strike="noStrike">
              <a:latin typeface="Arial"/>
            </a:endParaRPr>
          </a:p>
        </p:txBody>
      </p:sp>
      <p:sp>
        <p:nvSpPr>
          <p:cNvPr id="153" name="CustomShape 2"/>
          <p:cNvSpPr/>
          <p:nvPr/>
        </p:nvSpPr>
        <p:spPr>
          <a:xfrm>
            <a:off x="685800" y="2228760"/>
            <a:ext cx="10880640" cy="3976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7200" spc="-1" strike="noStrike">
                <a:solidFill>
                  <a:srgbClr val="000000"/>
                </a:solidFill>
                <a:latin typeface="Calibri"/>
              </a:rPr>
              <a:t>CHAPTER THREE</a:t>
            </a:r>
            <a:endParaRPr b="0" lang="en-US" sz="7200" spc="-1" strike="noStrike">
              <a:latin typeface="Arial"/>
            </a:endParaRPr>
          </a:p>
          <a:p>
            <a:pPr algn="ctr">
              <a:lnSpc>
                <a:spcPct val="90000"/>
              </a:lnSpc>
              <a:spcBef>
                <a:spcPts val="1001"/>
              </a:spcBef>
            </a:pPr>
            <a:r>
              <a:rPr b="0" lang="en-US" sz="4800" spc="-1" strike="noStrike">
                <a:solidFill>
                  <a:srgbClr val="000000"/>
                </a:solidFill>
                <a:latin typeface="Calibri"/>
              </a:rPr>
              <a:t>GRAPH </a:t>
            </a:r>
            <a:endParaRPr b="0" lang="en-US" sz="4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10514880" cy="6357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3200" spc="-1" strike="noStrike">
                <a:solidFill>
                  <a:srgbClr val="000000"/>
                </a:solidFill>
                <a:latin typeface="Calibri Light"/>
              </a:rPr>
              <a:t>using queue implementation</a:t>
            </a:r>
            <a:endParaRPr b="0" lang="en-US" sz="3200" spc="-1" strike="noStrike">
              <a:latin typeface="Arial"/>
            </a:endParaRPr>
          </a:p>
        </p:txBody>
      </p:sp>
      <p:sp>
        <p:nvSpPr>
          <p:cNvPr id="182" name="CustomShape 2"/>
          <p:cNvSpPr/>
          <p:nvPr/>
        </p:nvSpPr>
        <p:spPr>
          <a:xfrm>
            <a:off x="838080" y="1360800"/>
            <a:ext cx="10514880" cy="4815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i="1" lang="en-US" sz="2800" spc="-1" strike="noStrike">
                <a:solidFill>
                  <a:srgbClr val="000000"/>
                </a:solidFill>
                <a:latin typeface="Calibri"/>
              </a:rPr>
              <a:t>vector&lt;int&gt; adj[N];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bool visited[N];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void bfs(int s){</a:t>
            </a:r>
            <a:br/>
            <a:r>
              <a:rPr b="0" i="1" lang="en-US" sz="2800" spc="-1" strike="noStrike">
                <a:solidFill>
                  <a:srgbClr val="000000"/>
                </a:solidFill>
                <a:latin typeface="Calibri"/>
              </a:rPr>
              <a:t>	</a:t>
            </a:r>
            <a:r>
              <a:rPr b="0" i="1" lang="en-US" sz="2800" spc="-1" strike="noStrike">
                <a:solidFill>
                  <a:srgbClr val="000000"/>
                </a:solidFill>
                <a:latin typeface="Calibri"/>
              </a:rPr>
              <a:t>queue&lt;int&gt; nodes;</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nodes.push(s); visited[s]=true;</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while(!s.empty){</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int d = nodes.top();nodes.pop();</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cout&lt;&lt;d&lt;&lt;“ “;</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for(auto u: adj[d])</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if(!visited[u]) {</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nodes.push(u);</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visited[u] = true;</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38080" y="365040"/>
            <a:ext cx="10514880" cy="864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Minimum Spanning Tree (MST)</a:t>
            </a:r>
            <a:endParaRPr b="0" lang="en-US" sz="4400" spc="-1" strike="noStrike">
              <a:latin typeface="Arial"/>
            </a:endParaRPr>
          </a:p>
        </p:txBody>
      </p:sp>
      <p:sp>
        <p:nvSpPr>
          <p:cNvPr id="184" name="CustomShape 2"/>
          <p:cNvSpPr/>
          <p:nvPr/>
        </p:nvSpPr>
        <p:spPr>
          <a:xfrm>
            <a:off x="838080" y="1523880"/>
            <a:ext cx="10514880" cy="465228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i="1" lang="en-US" sz="2800" spc="-1" strike="noStrike" u="sng">
                <a:solidFill>
                  <a:srgbClr val="000000"/>
                </a:solidFill>
                <a:uFillTx/>
                <a:latin typeface="Calibri"/>
              </a:rPr>
              <a:t>Spanning tree</a:t>
            </a:r>
            <a:r>
              <a:rPr b="0" lang="en-US" sz="2800" spc="-1" strike="noStrike">
                <a:solidFill>
                  <a:srgbClr val="000000"/>
                </a:solidFill>
                <a:latin typeface="Calibri"/>
              </a:rPr>
              <a:t> of a connected graph </a:t>
            </a:r>
            <a:r>
              <a:rPr b="0" i="1" lang="en-US" sz="2800" spc="-1" strike="noStrike">
                <a:solidFill>
                  <a:srgbClr val="000000"/>
                </a:solidFill>
                <a:latin typeface="Calibri"/>
              </a:rPr>
              <a:t>G</a:t>
            </a:r>
            <a:r>
              <a:rPr b="0" lang="en-US" sz="2800" spc="-1" strike="noStrike">
                <a:solidFill>
                  <a:srgbClr val="000000"/>
                </a:solidFill>
                <a:latin typeface="Calibri"/>
              </a:rPr>
              <a:t>: a connected acyclic subgraph of </a:t>
            </a:r>
            <a:r>
              <a:rPr b="0" i="1" lang="en-US" sz="2800" spc="-1" strike="noStrike">
                <a:solidFill>
                  <a:srgbClr val="000000"/>
                </a:solidFill>
                <a:latin typeface="Calibri"/>
              </a:rPr>
              <a:t>G </a:t>
            </a:r>
            <a:r>
              <a:rPr b="0" lang="en-US" sz="2800" spc="-1" strike="noStrike">
                <a:solidFill>
                  <a:srgbClr val="000000"/>
                </a:solidFill>
                <a:latin typeface="Calibri"/>
              </a:rPr>
              <a:t>that includes all of </a:t>
            </a:r>
            <a:r>
              <a:rPr b="0" i="1" lang="en-US" sz="2800" spc="-1" strike="noStrike">
                <a:solidFill>
                  <a:srgbClr val="000000"/>
                </a:solidFill>
                <a:latin typeface="Calibri"/>
              </a:rPr>
              <a:t>G</a:t>
            </a:r>
            <a:r>
              <a:rPr b="0" lang="en-US" sz="2800" spc="-1" strike="noStrike">
                <a:solidFill>
                  <a:srgbClr val="000000"/>
                </a:solidFill>
                <a:latin typeface="Calibri"/>
              </a:rPr>
              <a:t>’s vertices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u="sng">
                <a:solidFill>
                  <a:srgbClr val="000000"/>
                </a:solidFill>
                <a:uFillTx/>
                <a:latin typeface="Calibri"/>
              </a:rPr>
              <a:t>Minimum spanning tree</a:t>
            </a:r>
            <a:r>
              <a:rPr b="0" lang="en-US" sz="2800" spc="-1" strike="noStrike">
                <a:solidFill>
                  <a:srgbClr val="000000"/>
                </a:solidFill>
                <a:latin typeface="Calibri"/>
              </a:rPr>
              <a:t> of a weighted, connected graph </a:t>
            </a:r>
            <a:r>
              <a:rPr b="0" i="1" lang="en-US" sz="2800" spc="-1" strike="noStrike">
                <a:solidFill>
                  <a:srgbClr val="000000"/>
                </a:solidFill>
                <a:latin typeface="Calibri"/>
              </a:rPr>
              <a:t>G</a:t>
            </a:r>
            <a:r>
              <a:rPr b="0" lang="en-US" sz="2800" spc="-1" strike="noStrike">
                <a:solidFill>
                  <a:srgbClr val="000000"/>
                </a:solidFill>
                <a:latin typeface="Calibri"/>
              </a:rPr>
              <a:t>: a spanning tree of </a:t>
            </a:r>
            <a:r>
              <a:rPr b="0" i="1" lang="en-US" sz="2800" spc="-1" strike="noStrike">
                <a:solidFill>
                  <a:srgbClr val="000000"/>
                </a:solidFill>
                <a:latin typeface="Calibri"/>
              </a:rPr>
              <a:t>G</a:t>
            </a:r>
            <a:r>
              <a:rPr b="0" lang="en-US" sz="2800" spc="-1" strike="noStrike">
                <a:solidFill>
                  <a:srgbClr val="000000"/>
                </a:solidFill>
                <a:latin typeface="Calibri"/>
              </a:rPr>
              <a:t> of the minimum total weight</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rPr>
              <a:t>Example:</a:t>
            </a:r>
            <a:endParaRPr b="0" lang="en-US" sz="2800" spc="-1" strike="noStrike">
              <a:latin typeface="Arial"/>
            </a:endParaRPr>
          </a:p>
        </p:txBody>
      </p:sp>
      <p:pic>
        <p:nvPicPr>
          <p:cNvPr id="185" name="Picture 19" descr=""/>
          <p:cNvPicPr/>
          <p:nvPr/>
        </p:nvPicPr>
        <p:blipFill>
          <a:blip r:embed="rId1"/>
          <a:stretch/>
        </p:blipFill>
        <p:spPr>
          <a:xfrm>
            <a:off x="1118160" y="4002120"/>
            <a:ext cx="8297280" cy="18475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10514880" cy="766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Prim’s MST algorithm</a:t>
            </a:r>
            <a:endParaRPr b="0" lang="en-US" sz="4400" spc="-1" strike="noStrike">
              <a:latin typeface="Arial"/>
            </a:endParaRPr>
          </a:p>
        </p:txBody>
      </p:sp>
      <p:sp>
        <p:nvSpPr>
          <p:cNvPr id="187" name="CustomShape 2"/>
          <p:cNvSpPr/>
          <p:nvPr/>
        </p:nvSpPr>
        <p:spPr>
          <a:xfrm>
            <a:off x="838080" y="1317240"/>
            <a:ext cx="10514880" cy="485892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Start with tree T</a:t>
            </a:r>
            <a:r>
              <a:rPr b="0" lang="en-US" sz="2800" spc="-1" strike="noStrike" baseline="-25000">
                <a:solidFill>
                  <a:srgbClr val="000000"/>
                </a:solidFill>
                <a:latin typeface="Calibri"/>
              </a:rPr>
              <a:t>1</a:t>
            </a:r>
            <a:r>
              <a:rPr b="0" lang="en-US" sz="2800" spc="-1" strike="noStrike">
                <a:solidFill>
                  <a:srgbClr val="000000"/>
                </a:solidFill>
                <a:latin typeface="Calibri"/>
              </a:rPr>
              <a:t> consisting of one (any) vertex and “grow” tree one vertex at a time to produce MST through a series of expanding subtrees T</a:t>
            </a:r>
            <a:r>
              <a:rPr b="0" lang="en-US" sz="2800" spc="-1" strike="noStrike" baseline="-25000">
                <a:solidFill>
                  <a:srgbClr val="000000"/>
                </a:solidFill>
                <a:latin typeface="Calibri"/>
              </a:rPr>
              <a:t>1</a:t>
            </a:r>
            <a:r>
              <a:rPr b="0" lang="en-US" sz="2800" spc="-1" strike="noStrike">
                <a:solidFill>
                  <a:srgbClr val="000000"/>
                </a:solidFill>
                <a:latin typeface="Calibri"/>
              </a:rPr>
              <a:t>, T</a:t>
            </a:r>
            <a:r>
              <a:rPr b="0" lang="en-US" sz="2800" spc="-1" strike="noStrike" baseline="-25000">
                <a:solidFill>
                  <a:srgbClr val="000000"/>
                </a:solidFill>
                <a:latin typeface="Calibri"/>
              </a:rPr>
              <a:t>2</a:t>
            </a:r>
            <a:r>
              <a:rPr b="0" lang="en-US" sz="2800" spc="-1" strike="noStrike">
                <a:solidFill>
                  <a:srgbClr val="000000"/>
                </a:solidFill>
                <a:latin typeface="Calibri"/>
              </a:rPr>
              <a:t>, …, T</a:t>
            </a:r>
            <a:r>
              <a:rPr b="0" i="1" lang="en-US" sz="2800" spc="-1" strike="noStrike" baseline="-25000">
                <a:solidFill>
                  <a:srgbClr val="000000"/>
                </a:solidFill>
                <a:latin typeface="Calibri"/>
              </a:rPr>
              <a:t>n.</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 each iteration, construct T</a:t>
            </a:r>
            <a:r>
              <a:rPr b="0" i="1" lang="en-US" sz="2800" spc="-1" strike="noStrike" baseline="-25000">
                <a:solidFill>
                  <a:srgbClr val="000000"/>
                </a:solidFill>
                <a:latin typeface="Calibri"/>
              </a:rPr>
              <a:t>i</a:t>
            </a:r>
            <a:r>
              <a:rPr b="0" lang="en-US" sz="2800" spc="-1" strike="noStrike" baseline="-25000">
                <a:solidFill>
                  <a:srgbClr val="000000"/>
                </a:solidFill>
                <a:latin typeface="Calibri"/>
              </a:rPr>
              <a:t>+1</a:t>
            </a:r>
            <a:r>
              <a:rPr b="0" lang="en-US" sz="2800" spc="-1" strike="noStrike">
                <a:solidFill>
                  <a:srgbClr val="000000"/>
                </a:solidFill>
                <a:latin typeface="Calibri"/>
              </a:rPr>
              <a:t> from T</a:t>
            </a:r>
            <a:r>
              <a:rPr b="0" i="1" lang="en-US" sz="2800" spc="-1" strike="noStrike" baseline="-25000">
                <a:solidFill>
                  <a:srgbClr val="000000"/>
                </a:solidFill>
                <a:latin typeface="Calibri"/>
              </a:rPr>
              <a:t>i </a:t>
            </a:r>
            <a:r>
              <a:rPr b="0" lang="en-US" sz="2800" spc="-1" strike="noStrike">
                <a:solidFill>
                  <a:srgbClr val="000000"/>
                </a:solidFill>
                <a:latin typeface="Calibri"/>
              </a:rPr>
              <a:t> by adding vertex not in T</a:t>
            </a:r>
            <a:r>
              <a:rPr b="0" i="1" lang="en-US" sz="2800" spc="-1" strike="noStrike" baseline="-25000">
                <a:solidFill>
                  <a:srgbClr val="000000"/>
                </a:solidFill>
                <a:latin typeface="Calibri"/>
              </a:rPr>
              <a:t>i </a:t>
            </a:r>
            <a:r>
              <a:rPr b="0" lang="en-US" sz="2800" spc="-1" strike="noStrike">
                <a:solidFill>
                  <a:srgbClr val="000000"/>
                </a:solidFill>
                <a:latin typeface="Calibri"/>
              </a:rPr>
              <a:t> that is closest to those already in T</a:t>
            </a:r>
            <a:r>
              <a:rPr b="0" i="1" lang="en-US" sz="2800" spc="-1" strike="noStrike" baseline="-25000">
                <a:solidFill>
                  <a:srgbClr val="000000"/>
                </a:solidFill>
                <a:latin typeface="Calibri"/>
              </a:rPr>
              <a:t>i</a:t>
            </a:r>
            <a:r>
              <a:rPr b="0" lang="en-US" sz="2800" spc="-1" strike="noStrike">
                <a:solidFill>
                  <a:srgbClr val="000000"/>
                </a:solidFill>
                <a:latin typeface="Calibri"/>
              </a:rPr>
              <a:t> (this is a “greedy” step!)</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Stop when all vertices are included</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838080" y="365040"/>
            <a:ext cx="10514880" cy="374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89" name="CustomShape 2"/>
          <p:cNvSpPr/>
          <p:nvPr/>
        </p:nvSpPr>
        <p:spPr>
          <a:xfrm>
            <a:off x="838080" y="892800"/>
            <a:ext cx="10514880" cy="528372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rPr>
              <a:t> </a:t>
            </a:r>
            <a:endParaRPr b="0" lang="en-US" sz="2800" spc="-1" strike="noStrike">
              <a:latin typeface="Arial"/>
            </a:endParaRPr>
          </a:p>
        </p:txBody>
      </p:sp>
      <p:pic>
        <p:nvPicPr>
          <p:cNvPr id="190" name="Picture 3" descr=""/>
          <p:cNvPicPr/>
          <p:nvPr/>
        </p:nvPicPr>
        <p:blipFill>
          <a:blip r:embed="rId1"/>
          <a:stretch/>
        </p:blipFill>
        <p:spPr>
          <a:xfrm>
            <a:off x="1758240" y="1279440"/>
            <a:ext cx="7172640" cy="42764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68000" y="1001520"/>
            <a:ext cx="10264680" cy="1789200"/>
          </a:xfrm>
          <a:prstGeom prst="rect">
            <a:avLst/>
          </a:prstGeom>
          <a:noFill/>
          <a:ln>
            <a:noFill/>
          </a:ln>
        </p:spPr>
        <p:style>
          <a:lnRef idx="0"/>
          <a:fillRef idx="0"/>
          <a:effectRef idx="0"/>
          <a:fontRef idx="minor"/>
        </p:style>
        <p:txBody>
          <a:bodyPr lIns="90000" rIns="90000" tIns="45000" bIns="45000"/>
          <a:p>
            <a:pPr>
              <a:lnSpc>
                <a:spcPct val="90000"/>
              </a:lnSpc>
            </a:pPr>
            <a:r>
              <a:rPr b="0" lang="en-US" sz="2800" spc="-1" strike="noStrike">
                <a:solidFill>
                  <a:srgbClr val="000000"/>
                </a:solidFill>
                <a:latin typeface="Calibri"/>
                <a:ea typeface="DejaVu Sans"/>
              </a:rPr>
              <a:t>Efficiency</a:t>
            </a:r>
            <a:endParaRPr b="0" lang="en-US" sz="2800" spc="-1" strike="noStrike">
              <a:latin typeface="Arial"/>
            </a:endParaRPr>
          </a:p>
          <a:p>
            <a:pPr marL="343080" indent="-342360">
              <a:lnSpc>
                <a:spcPct val="90000"/>
              </a:lnSpc>
              <a:buClr>
                <a:srgbClr val="000000"/>
              </a:buClr>
              <a:buFont typeface="Arial"/>
              <a:buChar char="•"/>
            </a:pPr>
            <a:r>
              <a:rPr b="0" lang="en-US" sz="2400" spc="-1" strike="noStrike">
                <a:solidFill>
                  <a:srgbClr val="000000"/>
                </a:solidFill>
                <a:latin typeface="Calibri"/>
                <a:ea typeface="DejaVu Sans"/>
              </a:rPr>
              <a:t>O(</a:t>
            </a:r>
            <a:r>
              <a:rPr b="0" i="1" lang="en-US" sz="2400" spc="-1" strike="noStrike">
                <a:solidFill>
                  <a:srgbClr val="000000"/>
                </a:solidFill>
                <a:latin typeface="Calibri"/>
                <a:ea typeface="DejaVu Sans"/>
              </a:rPr>
              <a:t>n</a:t>
            </a:r>
            <a:r>
              <a:rPr b="0" lang="en-US" sz="2400" spc="-1" strike="noStrike" baseline="30000">
                <a:solidFill>
                  <a:srgbClr val="000000"/>
                </a:solidFill>
                <a:latin typeface="Calibri"/>
                <a:ea typeface="DejaVu Sans"/>
              </a:rPr>
              <a:t>2</a:t>
            </a:r>
            <a:r>
              <a:rPr b="0" lang="en-US" sz="2400" spc="-1" strike="noStrike">
                <a:solidFill>
                  <a:srgbClr val="000000"/>
                </a:solidFill>
                <a:latin typeface="Calibri"/>
                <a:ea typeface="DejaVu Sans"/>
              </a:rPr>
              <a:t>)</a:t>
            </a:r>
            <a:r>
              <a:rPr b="0" i="1"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for weight matrix representation of graph and array implementation of priority queue O(</a:t>
            </a:r>
            <a:r>
              <a:rPr b="0" i="1" lang="en-US" sz="2400" spc="-1" strike="noStrike">
                <a:solidFill>
                  <a:srgbClr val="000000"/>
                </a:solidFill>
                <a:latin typeface="Calibri"/>
                <a:ea typeface="DejaVu Sans"/>
              </a:rPr>
              <a:t>m</a:t>
            </a:r>
            <a:r>
              <a:rPr b="0" lang="en-US" sz="2400" spc="-1" strike="noStrike">
                <a:solidFill>
                  <a:srgbClr val="000000"/>
                </a:solidFill>
                <a:latin typeface="Calibri"/>
                <a:ea typeface="DejaVu Sans"/>
              </a:rPr>
              <a:t> log </a:t>
            </a:r>
            <a:r>
              <a:rPr b="0" i="1" lang="en-US" sz="2400" spc="-1" strike="noStrike">
                <a:solidFill>
                  <a:srgbClr val="000000"/>
                </a:solidFill>
                <a:latin typeface="Calibri"/>
                <a:ea typeface="DejaVu Sans"/>
              </a:rPr>
              <a:t>n</a:t>
            </a:r>
            <a:r>
              <a:rPr b="0" lang="en-US" sz="2400" spc="-1" strike="noStrike">
                <a:solidFill>
                  <a:srgbClr val="000000"/>
                </a:solidFill>
                <a:latin typeface="Calibri"/>
                <a:ea typeface="DejaVu Sans"/>
              </a:rPr>
              <a:t>) for adjacency lists representation of graph with </a:t>
            </a:r>
            <a:r>
              <a:rPr b="0" i="1" lang="en-US" sz="2400" spc="-1" strike="noStrike">
                <a:solidFill>
                  <a:srgbClr val="000000"/>
                </a:solidFill>
                <a:latin typeface="Calibri"/>
                <a:ea typeface="DejaVu Sans"/>
              </a:rPr>
              <a:t>n </a:t>
            </a:r>
            <a:r>
              <a:rPr b="0" lang="en-US" sz="2400" spc="-1" strike="noStrike">
                <a:solidFill>
                  <a:srgbClr val="000000"/>
                </a:solidFill>
                <a:latin typeface="Calibri"/>
                <a:ea typeface="DejaVu Sans"/>
              </a:rPr>
              <a:t>vertices and </a:t>
            </a:r>
            <a:r>
              <a:rPr b="0" i="1" lang="en-US" sz="2400" spc="-1" strike="noStrike">
                <a:solidFill>
                  <a:srgbClr val="000000"/>
                </a:solidFill>
                <a:latin typeface="Calibri"/>
                <a:ea typeface="DejaVu Sans"/>
              </a:rPr>
              <a:t>m </a:t>
            </a:r>
            <a:r>
              <a:rPr b="0" lang="en-US" sz="2400" spc="-1" strike="noStrike">
                <a:solidFill>
                  <a:srgbClr val="000000"/>
                </a:solidFill>
                <a:latin typeface="Calibri"/>
                <a:ea typeface="DejaVu Sans"/>
              </a:rPr>
              <a:t>edges and min-heap implementation of the priority queue.</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280160" y="457200"/>
            <a:ext cx="7413480" cy="5868000"/>
          </a:xfrm>
          <a:prstGeom prst="rect">
            <a:avLst/>
          </a:prstGeom>
          <a:noFill/>
          <a:ln>
            <a:noFill/>
          </a:ln>
        </p:spPr>
        <p:txBody>
          <a:bodyPr lIns="90000" rIns="90000" tIns="45000" bIns="45000"/>
          <a:p>
            <a:r>
              <a:rPr b="0" lang="en-US" sz="2400" spc="-1" strike="noStrike">
                <a:latin typeface="Arial"/>
              </a:rPr>
              <a:t>vector&lt; pair&lt;int, ii&gt; &gt; EdgeList;</a:t>
            </a:r>
            <a:endParaRPr b="0" lang="en-US" sz="2400" spc="-1" strike="noStrike">
              <a:latin typeface="Arial"/>
            </a:endParaRPr>
          </a:p>
          <a:p>
            <a:r>
              <a:rPr b="0" lang="en-US" sz="2400" spc="-1" strike="noStrike">
                <a:latin typeface="Arial"/>
              </a:rPr>
              <a:t>for (int i = 0; i &lt; E; i++) {</a:t>
            </a:r>
            <a:endParaRPr b="0" lang="en-US" sz="2400" spc="-1" strike="noStrike">
              <a:latin typeface="Arial"/>
            </a:endParaRPr>
          </a:p>
          <a:p>
            <a:r>
              <a:rPr b="0" lang="en-US" sz="2400" spc="-1" strike="noStrike">
                <a:latin typeface="Arial"/>
              </a:rPr>
              <a:t>            </a:t>
            </a:r>
            <a:r>
              <a:rPr b="0" lang="en-US" sz="2400" spc="-1" strike="noStrike">
                <a:latin typeface="Arial"/>
              </a:rPr>
              <a:t>scanf("%d %d %d", &amp;u, &amp;v, &amp;w);</a:t>
            </a:r>
            <a:endParaRPr b="0" lang="en-US" sz="2400" spc="-1" strike="noStrike">
              <a:latin typeface="Arial"/>
            </a:endParaRPr>
          </a:p>
          <a:p>
            <a:r>
              <a:rPr b="0" lang="en-US" sz="2400" spc="-1" strike="noStrike">
                <a:latin typeface="Arial"/>
              </a:rPr>
              <a:t>            </a:t>
            </a:r>
            <a:r>
              <a:rPr b="0" lang="en-US" sz="2400" spc="-1" strike="noStrike">
                <a:latin typeface="Arial"/>
              </a:rPr>
              <a:t>EdgeList.push_back(make_pair(w, ii(u, v))); </a:t>
            </a:r>
            <a:endParaRPr b="0" lang="en-US" sz="2400" spc="-1" strike="noStrike">
              <a:latin typeface="Arial"/>
            </a:endParaRPr>
          </a:p>
          <a:p>
            <a:r>
              <a:rPr b="0" lang="en-US" sz="2400" spc="-1" strike="noStrike">
                <a:latin typeface="Arial"/>
              </a:rPr>
              <a:t>}</a:t>
            </a:r>
            <a:endParaRPr b="0" lang="en-US" sz="2400" spc="-1" strike="noStrike">
              <a:latin typeface="Arial"/>
            </a:endParaRPr>
          </a:p>
          <a:p>
            <a:r>
              <a:rPr b="0" lang="en-US" sz="2400" spc="-1" strike="noStrike">
                <a:latin typeface="Arial"/>
              </a:rPr>
              <a:t>sort(EdgeList.begin(), EdgeList.end()); </a:t>
            </a:r>
            <a:endParaRPr b="0" lang="en-US" sz="2400" spc="-1" strike="noStrike">
              <a:latin typeface="Arial"/>
            </a:endParaRPr>
          </a:p>
          <a:p>
            <a:r>
              <a:rPr b="0" lang="en-US" sz="2400" spc="-1" strike="noStrike">
                <a:latin typeface="Arial"/>
              </a:rPr>
              <a:t>int mst_cost = 0;</a:t>
            </a:r>
            <a:endParaRPr b="0" lang="en-US" sz="2400" spc="-1" strike="noStrike">
              <a:latin typeface="Arial"/>
            </a:endParaRPr>
          </a:p>
          <a:p>
            <a:r>
              <a:rPr b="0" lang="en-US" sz="2400" spc="-1" strike="noStrike">
                <a:latin typeface="Arial"/>
              </a:rPr>
              <a:t>UnionFind UF(V);</a:t>
            </a:r>
            <a:endParaRPr b="0" lang="en-US" sz="2400" spc="-1" strike="noStrike">
              <a:latin typeface="Arial"/>
            </a:endParaRPr>
          </a:p>
          <a:p>
            <a:r>
              <a:rPr b="0" lang="en-US" sz="2400" spc="-1" strike="noStrike">
                <a:latin typeface="Arial"/>
              </a:rPr>
              <a:t>for (int i = 0; i &lt; E; i++) {</a:t>
            </a:r>
            <a:endParaRPr b="0" lang="en-US" sz="2400" spc="-1" strike="noStrike">
              <a:latin typeface="Arial"/>
            </a:endParaRPr>
          </a:p>
          <a:p>
            <a:r>
              <a:rPr b="0" lang="en-US" sz="2400" spc="-1" strike="noStrike">
                <a:latin typeface="Arial"/>
              </a:rPr>
              <a:t>          </a:t>
            </a:r>
            <a:r>
              <a:rPr b="0" lang="en-US" sz="2400" spc="-1" strike="noStrike">
                <a:latin typeface="Arial"/>
              </a:rPr>
              <a:t>pair&lt;int, ii&gt; front = EdgeList[i];</a:t>
            </a:r>
            <a:endParaRPr b="0" lang="en-US" sz="2400" spc="-1" strike="noStrike">
              <a:latin typeface="Arial"/>
            </a:endParaRPr>
          </a:p>
          <a:p>
            <a:r>
              <a:rPr b="0" lang="en-US" sz="2400" spc="-1" strike="noStrike">
                <a:latin typeface="Arial"/>
              </a:rPr>
              <a:t>          </a:t>
            </a:r>
            <a:r>
              <a:rPr b="0" lang="en-US" sz="1800" spc="-1" strike="noStrike">
                <a:latin typeface="Arial"/>
              </a:rPr>
              <a:t>if (!UF.isSameSet(front.second.first,front.second.second)) { </a:t>
            </a:r>
            <a:endParaRPr b="0" lang="en-US" sz="1800" spc="-1" strike="noStrike">
              <a:latin typeface="Arial"/>
            </a:endParaRPr>
          </a:p>
          <a:p>
            <a:r>
              <a:rPr b="0" lang="en-US" sz="2400" spc="-1" strike="noStrike">
                <a:latin typeface="Arial"/>
              </a:rPr>
              <a:t>                   </a:t>
            </a:r>
            <a:r>
              <a:rPr b="0" lang="en-US" sz="2400" spc="-1" strike="noStrike">
                <a:latin typeface="Arial"/>
              </a:rPr>
              <a:t>mst_cost += front.first;</a:t>
            </a:r>
            <a:endParaRPr b="0" lang="en-US" sz="2400" spc="-1" strike="noStrike">
              <a:latin typeface="Arial"/>
            </a:endParaRPr>
          </a:p>
          <a:p>
            <a:r>
              <a:rPr b="0" lang="en-US" sz="2000" spc="-1" strike="noStrike">
                <a:latin typeface="Arial"/>
              </a:rPr>
              <a:t>                       </a:t>
            </a:r>
            <a:r>
              <a:rPr b="0" lang="en-US" sz="1800" spc="-1" strike="noStrike">
                <a:latin typeface="Arial"/>
              </a:rPr>
              <a:t>UF.unionSet(front.second.first, front.second.second);</a:t>
            </a:r>
            <a:endParaRPr b="0" lang="en-US" sz="1800" spc="-1" strike="noStrike">
              <a:latin typeface="Arial"/>
            </a:endParaRPr>
          </a:p>
          <a:p>
            <a:endParaRPr b="0" lang="en-US" sz="1800" spc="-1" strike="noStrike">
              <a:latin typeface="Arial"/>
            </a:endParaRPr>
          </a:p>
          <a:p>
            <a:r>
              <a:rPr b="0" lang="en-US" sz="2400" spc="-1" strike="noStrike">
                <a:latin typeface="Arial"/>
              </a:rPr>
              <a:t>          </a:t>
            </a:r>
            <a:r>
              <a:rPr b="0" lang="en-US" sz="2400" spc="-1" strike="noStrike">
                <a:latin typeface="Arial"/>
              </a:rPr>
              <a:t>} </a:t>
            </a:r>
            <a:endParaRPr b="0" lang="en-US" sz="2400" spc="-1" strike="noStrike">
              <a:latin typeface="Arial"/>
            </a:endParaRPr>
          </a:p>
          <a:p>
            <a:r>
              <a:rPr b="0" lang="en-US" sz="2400" spc="-1" strike="noStrike">
                <a:latin typeface="Arial"/>
              </a:rPr>
              <a:t>}</a:t>
            </a:r>
            <a:endParaRPr b="0" lang="en-US" sz="2400" spc="-1" strike="noStrike">
              <a:latin typeface="Arial"/>
            </a:endParaRPr>
          </a:p>
          <a:p>
            <a:r>
              <a:rPr b="0" lang="en-US" sz="2400" spc="-1" strike="noStrike">
                <a:latin typeface="Arial"/>
              </a:rPr>
              <a:t>printf("MST cost = %d (Kruskal’s)\n", mst_cost);</a:t>
            </a:r>
            <a:endParaRPr b="0" lang="en-US"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Kruskal’s</a:t>
            </a:r>
            <a:endParaRPr b="0" lang="en-US" sz="4400" spc="-1" strike="noStrike">
              <a:latin typeface="Arial"/>
            </a:endParaRPr>
          </a:p>
        </p:txBody>
      </p:sp>
      <p:sp>
        <p:nvSpPr>
          <p:cNvPr id="19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Sort the edges in non decreasing order of lengths</a:t>
            </a:r>
            <a:b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Grow” tree one edge at a time to produce MST through a series of expanding forests F</a:t>
            </a:r>
            <a:r>
              <a:rPr b="0" lang="en-US" sz="2800" spc="-1" strike="noStrike" baseline="-25000">
                <a:solidFill>
                  <a:srgbClr val="000000"/>
                </a:solidFill>
                <a:latin typeface="Calibri"/>
              </a:rPr>
              <a:t>1</a:t>
            </a:r>
            <a:r>
              <a:rPr b="0" lang="en-US" sz="2800" spc="-1" strike="noStrike">
                <a:solidFill>
                  <a:srgbClr val="000000"/>
                </a:solidFill>
                <a:latin typeface="Calibri"/>
              </a:rPr>
              <a:t>, F</a:t>
            </a:r>
            <a:r>
              <a:rPr b="0" lang="en-US" sz="2800" spc="-1" strike="noStrike" baseline="-25000">
                <a:solidFill>
                  <a:srgbClr val="000000"/>
                </a:solidFill>
                <a:latin typeface="Calibri"/>
              </a:rPr>
              <a:t>2</a:t>
            </a:r>
            <a:r>
              <a:rPr b="0" lang="en-US" sz="2800" spc="-1" strike="noStrike">
                <a:solidFill>
                  <a:srgbClr val="000000"/>
                </a:solidFill>
                <a:latin typeface="Calibri"/>
              </a:rPr>
              <a:t>, …, F</a:t>
            </a:r>
            <a:r>
              <a:rPr b="0" i="1" lang="en-US" sz="2800" spc="-1" strike="noStrike" baseline="-25000">
                <a:solidFill>
                  <a:srgbClr val="000000"/>
                </a:solidFill>
                <a:latin typeface="Calibri"/>
              </a:rPr>
              <a:t>n-</a:t>
            </a:r>
            <a:r>
              <a:rPr b="0" lang="en-US" sz="2800" spc="-1" strike="noStrike" baseline="-25000">
                <a:solidFill>
                  <a:srgbClr val="000000"/>
                </a:solidFill>
                <a:latin typeface="Calibri"/>
              </a:rPr>
              <a:t>1</a:t>
            </a:r>
            <a:b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 each iteration, add the next edge on the sorted list unless this would create a cycle.  (If it would, skip the edge.)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Picture 4" descr=""/>
          <p:cNvPicPr/>
          <p:nvPr/>
        </p:nvPicPr>
        <p:blipFill>
          <a:blip r:embed="rId1"/>
          <a:stretch/>
        </p:blipFill>
        <p:spPr>
          <a:xfrm>
            <a:off x="1001520" y="609480"/>
            <a:ext cx="10416960" cy="54748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740160" y="1273680"/>
            <a:ext cx="8403120" cy="47818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000000"/>
              </a:buClr>
              <a:buFont typeface="Arial"/>
              <a:buChar char="•"/>
            </a:pPr>
            <a:r>
              <a:rPr b="0" lang="en-US" sz="2800" spc="-1" strike="noStrike">
                <a:solidFill>
                  <a:srgbClr val="000000"/>
                </a:solidFill>
                <a:latin typeface="Calibri"/>
                <a:ea typeface="DejaVu Sans"/>
              </a:rPr>
              <a:t>Algorithm looks easier than Prim’s but is harder to implement (checking for cycles!)</a:t>
            </a:r>
            <a:endParaRPr b="0" lang="en-US" sz="2800" spc="-1" strike="noStrike">
              <a:latin typeface="Arial"/>
            </a:endParaRPr>
          </a:p>
          <a:p>
            <a:pPr>
              <a:lnSpc>
                <a:spcPct val="100000"/>
              </a:lnSpc>
            </a:pPr>
            <a:endParaRPr b="0" lang="en-US" sz="2800" spc="-1" strike="noStrike">
              <a:latin typeface="Arial"/>
            </a:endParaRPr>
          </a:p>
          <a:p>
            <a:pPr marL="343080" indent="-342360">
              <a:lnSpc>
                <a:spcPct val="100000"/>
              </a:lnSpc>
              <a:buClr>
                <a:srgbClr val="000000"/>
              </a:buClr>
              <a:buFont typeface="Arial"/>
              <a:buChar char="•"/>
            </a:pPr>
            <a:r>
              <a:rPr b="0" lang="en-US" sz="2800" spc="-1" strike="noStrike">
                <a:solidFill>
                  <a:srgbClr val="000000"/>
                </a:solidFill>
                <a:latin typeface="Calibri"/>
                <a:ea typeface="DejaVu Sans"/>
              </a:rPr>
              <a:t>Cycle checking: a cycle is created if added edge connects vertices in the same connected component</a:t>
            </a:r>
            <a:endParaRPr b="0" lang="en-US" sz="2800" spc="-1" strike="noStrike">
              <a:latin typeface="Arial"/>
            </a:endParaRPr>
          </a:p>
          <a:p>
            <a:pPr>
              <a:lnSpc>
                <a:spcPct val="100000"/>
              </a:lnSpc>
            </a:pPr>
            <a:endParaRPr b="0" lang="en-US" sz="2800" spc="-1" strike="noStrike">
              <a:latin typeface="Arial"/>
            </a:endParaRPr>
          </a:p>
          <a:p>
            <a:pPr marL="343080" indent="-342360">
              <a:lnSpc>
                <a:spcPct val="100000"/>
              </a:lnSpc>
              <a:buClr>
                <a:srgbClr val="000000"/>
              </a:buClr>
              <a:buFont typeface="Arial"/>
              <a:buChar char="•"/>
            </a:pPr>
            <a:r>
              <a:rPr b="0" i="1" lang="en-US" sz="2800" spc="-1" strike="noStrike">
                <a:solidFill>
                  <a:srgbClr val="000000"/>
                </a:solidFill>
                <a:latin typeface="Calibri"/>
                <a:ea typeface="DejaVu Sans"/>
              </a:rPr>
              <a:t>Union-find </a:t>
            </a:r>
            <a:r>
              <a:rPr b="0" lang="en-US" sz="2800" spc="-1" strike="noStrike">
                <a:solidFill>
                  <a:srgbClr val="000000"/>
                </a:solidFill>
                <a:latin typeface="Calibri"/>
                <a:ea typeface="DejaVu Sans"/>
              </a:rPr>
              <a:t>algorithms </a:t>
            </a:r>
            <a:endParaRPr b="0" lang="en-US" sz="2800" spc="-1" strike="noStrike">
              <a:latin typeface="Arial"/>
            </a:endParaRPr>
          </a:p>
          <a:p>
            <a:pPr>
              <a:lnSpc>
                <a:spcPct val="100000"/>
              </a:lnSpc>
            </a:pPr>
            <a:endParaRPr b="0" lang="en-US" sz="2800" spc="-1" strike="noStrike">
              <a:latin typeface="Arial"/>
            </a:endParaRPr>
          </a:p>
          <a:p>
            <a:pPr marL="343080" indent="-342360">
              <a:lnSpc>
                <a:spcPct val="100000"/>
              </a:lnSpc>
              <a:buClr>
                <a:srgbClr val="000000"/>
              </a:buClr>
              <a:buFont typeface="Arial"/>
              <a:buChar char="•"/>
            </a:pPr>
            <a:r>
              <a:rPr b="0" lang="en-US" sz="2800" spc="-1" strike="noStrike">
                <a:solidFill>
                  <a:srgbClr val="000000"/>
                </a:solidFill>
                <a:latin typeface="Calibri"/>
                <a:ea typeface="DejaVu Sans"/>
              </a:rPr>
              <a:t>Runs in </a:t>
            </a:r>
            <a:r>
              <a:rPr b="0" i="1" lang="en-US" sz="2800" spc="-1" strike="noStrike">
                <a:solidFill>
                  <a:srgbClr val="000000"/>
                </a:solidFill>
                <a:latin typeface="Calibri"/>
                <a:ea typeface="DejaVu Sans"/>
              </a:rPr>
              <a:t>O(m log m)</a:t>
            </a:r>
            <a:r>
              <a:rPr b="0" lang="en-US" sz="2800" spc="-1" strike="noStrike">
                <a:solidFill>
                  <a:srgbClr val="000000"/>
                </a:solidFill>
                <a:latin typeface="Calibri"/>
                <a:ea typeface="DejaVu Sans"/>
              </a:rPr>
              <a:t> time, with </a:t>
            </a:r>
            <a:r>
              <a:rPr b="0" i="1" lang="en-US" sz="2800" spc="-1" strike="noStrike">
                <a:solidFill>
                  <a:srgbClr val="000000"/>
                </a:solidFill>
                <a:latin typeface="Calibri"/>
                <a:ea typeface="DejaVu Sans"/>
              </a:rPr>
              <a:t>m = |E|. </a:t>
            </a:r>
            <a:r>
              <a:rPr b="0" lang="en-US" sz="2800" spc="-1" strike="noStrike">
                <a:solidFill>
                  <a:srgbClr val="000000"/>
                </a:solidFill>
                <a:latin typeface="Calibri"/>
                <a:ea typeface="DejaVu Sans"/>
              </a:rPr>
              <a:t>The time is mostly spent on sorting.</a:t>
            </a:r>
            <a:endParaRPr b="0" lang="en-US"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Graph Traversal</a:t>
            </a:r>
            <a:r>
              <a:rPr b="0" lang="en-US" sz="4400" spc="-1" strike="noStrike">
                <a:solidFill>
                  <a:srgbClr val="000000"/>
                </a:solidFill>
                <a:latin typeface="Calibri Light"/>
              </a:rPr>
              <a:t>	</a:t>
            </a:r>
            <a:r>
              <a:rPr b="0" lang="en-US" sz="4400" spc="-1" strike="noStrike">
                <a:solidFill>
                  <a:srgbClr val="000000"/>
                </a:solidFill>
                <a:latin typeface="Calibri Light"/>
              </a:rPr>
              <a:t>	</a:t>
            </a:r>
            <a:endParaRPr b="0" lang="en-US" sz="4400" spc="-1" strike="noStrike">
              <a:latin typeface="Arial"/>
            </a:endParaRPr>
          </a:p>
        </p:txBody>
      </p:sp>
      <p:sp>
        <p:nvSpPr>
          <p:cNvPr id="155" name="CustomShape 2"/>
          <p:cNvSpPr/>
          <p:nvPr/>
        </p:nvSpPr>
        <p:spPr>
          <a:xfrm>
            <a:off x="838080" y="1520280"/>
            <a:ext cx="10514880" cy="465588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There are two fundamental graph traversal algorithms: depth-first search and breadth-first search.</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Both algorithms are given a starting node in the graph, and they visit all nodes that can be reached from the starting node.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difference in the algorithms is the order in which they visit the nodes.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6170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rPr>
              <a:t>Depth-first search</a:t>
            </a:r>
            <a:endParaRPr b="0" lang="en-US" sz="4400" spc="-1" strike="noStrike">
              <a:latin typeface="Arial"/>
            </a:endParaRPr>
          </a:p>
        </p:txBody>
      </p:sp>
      <p:sp>
        <p:nvSpPr>
          <p:cNvPr id="157" name="CustomShape 2"/>
          <p:cNvSpPr/>
          <p:nvPr/>
        </p:nvSpPr>
        <p:spPr>
          <a:xfrm>
            <a:off x="838080" y="1177200"/>
            <a:ext cx="10514880" cy="49989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400" spc="-1" strike="noStrike">
                <a:solidFill>
                  <a:srgbClr val="000000"/>
                </a:solidFill>
                <a:latin typeface="Calibri"/>
              </a:rPr>
              <a:t>Depth-first search </a:t>
            </a:r>
            <a:r>
              <a:rPr b="0" lang="en-US" sz="2400" spc="-1" strike="noStrike">
                <a:solidFill>
                  <a:srgbClr val="000000"/>
                </a:solidFill>
                <a:latin typeface="Calibri"/>
              </a:rPr>
              <a:t>(DFS) is a straightforward graph traversal technique. The algorithm begins at a starting node, and proceeds to all other nodes that are reachable from the starting node using the edges of the graph.</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Depth-first search always follows a single path in the graph as long as it finds new nodes. After this, it returns to previous nodes and begins to explore other parts of the graph. The algorithm keeps track of visited nodes, so that it processes each node only once.</a:t>
            </a:r>
            <a:endParaRPr b="0" lang="en-US" sz="2400" spc="-1" strike="noStrike">
              <a:latin typeface="Arial"/>
            </a:endParaRPr>
          </a:p>
          <a:p>
            <a:pPr>
              <a:lnSpc>
                <a:spcPct val="90000"/>
              </a:lnSpc>
              <a:spcBef>
                <a:spcPts val="1001"/>
              </a:spcBef>
            </a:pPr>
            <a:r>
              <a:rPr b="1" lang="en-US" sz="2800" spc="-1" strike="noStrike">
                <a:solidFill>
                  <a:srgbClr val="000000"/>
                </a:solidFill>
                <a:latin typeface="Calibri"/>
              </a:rPr>
              <a:t>Example</a:t>
            </a:r>
            <a:br/>
            <a:r>
              <a:rPr b="0" lang="en-US" sz="2800" spc="-1" strike="noStrike">
                <a:solidFill>
                  <a:srgbClr val="000000"/>
                </a:solidFill>
                <a:latin typeface="Calibri"/>
              </a:rPr>
              <a:t>Let us consider how depth-first search processes the following graph: </a:t>
            </a:r>
            <a:br/>
            <a:endParaRPr b="0" lang="en-US" sz="2800" spc="-1" strike="noStrike">
              <a:latin typeface="Arial"/>
            </a:endParaRPr>
          </a:p>
          <a:p>
            <a:pPr>
              <a:lnSpc>
                <a:spcPct val="90000"/>
              </a:lnSpc>
              <a:spcBef>
                <a:spcPts val="1001"/>
              </a:spcBef>
            </a:pPr>
            <a:br/>
            <a:endParaRPr b="0" lang="en-US" sz="2800" spc="-1" strike="noStrike">
              <a:latin typeface="Arial"/>
            </a:endParaRPr>
          </a:p>
        </p:txBody>
      </p:sp>
      <p:pic>
        <p:nvPicPr>
          <p:cNvPr id="158" name="Picture 3" descr=""/>
          <p:cNvPicPr/>
          <p:nvPr/>
        </p:nvPicPr>
        <p:blipFill>
          <a:blip r:embed="rId1"/>
          <a:stretch/>
        </p:blipFill>
        <p:spPr>
          <a:xfrm>
            <a:off x="838080" y="5078880"/>
            <a:ext cx="1875960" cy="10472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8080" y="365040"/>
            <a:ext cx="10514880" cy="5371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60" name="CustomShape 2"/>
          <p:cNvSpPr/>
          <p:nvPr/>
        </p:nvSpPr>
        <p:spPr>
          <a:xfrm>
            <a:off x="838080" y="902880"/>
            <a:ext cx="10514880" cy="53532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We may begin the search at any node of the graph; now we will begin the search at node 1.</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The search first proceeds to node 2: </a:t>
            </a:r>
            <a:br/>
            <a:r>
              <a:rPr b="0" lang="en-US" sz="2800" spc="-1" strike="noStrike">
                <a:solidFill>
                  <a:srgbClr val="000000"/>
                </a:solidFill>
                <a:latin typeface="Calibri"/>
              </a:rPr>
              <a:t>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After this, nodes 3 and 5 will be visited:</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61" name="Picture 4" descr=""/>
          <p:cNvPicPr/>
          <p:nvPr/>
        </p:nvPicPr>
        <p:blipFill>
          <a:blip r:embed="rId1"/>
          <a:stretch/>
        </p:blipFill>
        <p:spPr>
          <a:xfrm>
            <a:off x="1235160" y="2268720"/>
            <a:ext cx="1809360" cy="1085400"/>
          </a:xfrm>
          <a:prstGeom prst="rect">
            <a:avLst/>
          </a:prstGeom>
          <a:ln>
            <a:noFill/>
          </a:ln>
        </p:spPr>
      </p:pic>
      <p:pic>
        <p:nvPicPr>
          <p:cNvPr id="162" name="Picture 5" descr=""/>
          <p:cNvPicPr/>
          <p:nvPr/>
        </p:nvPicPr>
        <p:blipFill>
          <a:blip r:embed="rId2"/>
          <a:stretch/>
        </p:blipFill>
        <p:spPr>
          <a:xfrm>
            <a:off x="1463040" y="4172760"/>
            <a:ext cx="1790280" cy="10947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64" name="CustomShape 2"/>
          <p:cNvSpPr/>
          <p:nvPr/>
        </p:nvSpPr>
        <p:spPr>
          <a:xfrm>
            <a:off x="838080" y="822960"/>
            <a:ext cx="10514880" cy="571428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neighbors of node 5 are 2 and 3, but the search has already visited both of them, so it is time to return to the previous nodes. Also the neighbors of nodes 3 and 2 have been visited, so we next move from node 1 to node 4: </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After this, the search terminates because it has visited all nodes. </a:t>
            </a:r>
            <a:b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time complexity of depth-first search is </a:t>
            </a:r>
            <a:r>
              <a:rPr b="0" i="1" lang="en-US" sz="2800" spc="-1" strike="noStrike">
                <a:solidFill>
                  <a:srgbClr val="000000"/>
                </a:solidFill>
                <a:latin typeface="Calibri"/>
              </a:rPr>
              <a:t>O</a:t>
            </a:r>
            <a:r>
              <a:rPr b="0" lang="en-US" sz="2800" spc="-1" strike="noStrike">
                <a:solidFill>
                  <a:srgbClr val="000000"/>
                </a:solidFill>
                <a:latin typeface="Calibri"/>
              </a:rPr>
              <a:t>(</a:t>
            </a:r>
            <a:r>
              <a:rPr b="0" i="1" lang="en-US" sz="2800" spc="-1" strike="noStrike">
                <a:solidFill>
                  <a:srgbClr val="000000"/>
                </a:solidFill>
                <a:latin typeface="Calibri"/>
              </a:rPr>
              <a:t>n + m</a:t>
            </a:r>
            <a:r>
              <a:rPr b="0" lang="en-US" sz="2800" spc="-1" strike="noStrike">
                <a:solidFill>
                  <a:srgbClr val="000000"/>
                </a:solidFill>
                <a:latin typeface="Calibri"/>
              </a:rPr>
              <a:t>) where </a:t>
            </a:r>
            <a:r>
              <a:rPr b="0" i="1" lang="en-US" sz="2800" spc="-1" strike="noStrike">
                <a:solidFill>
                  <a:srgbClr val="000000"/>
                </a:solidFill>
                <a:latin typeface="Calibri"/>
              </a:rPr>
              <a:t>n </a:t>
            </a:r>
            <a:r>
              <a:rPr b="0" lang="en-US" sz="2800" spc="-1" strike="noStrike">
                <a:solidFill>
                  <a:srgbClr val="000000"/>
                </a:solidFill>
                <a:latin typeface="Calibri"/>
              </a:rPr>
              <a:t>is the number of nodes and </a:t>
            </a:r>
            <a:r>
              <a:rPr b="0" i="1" lang="en-US" sz="2800" spc="-1" strike="noStrike">
                <a:solidFill>
                  <a:srgbClr val="000000"/>
                </a:solidFill>
                <a:latin typeface="Calibri"/>
              </a:rPr>
              <a:t>m </a:t>
            </a:r>
            <a:r>
              <a:rPr b="0" lang="en-US" sz="2800" spc="-1" strike="noStrike">
                <a:solidFill>
                  <a:srgbClr val="000000"/>
                </a:solidFill>
                <a:latin typeface="Calibri"/>
              </a:rPr>
              <a:t>is the number of edges, because the algorithm processes each node and edge once </a:t>
            </a:r>
            <a:br/>
            <a:br/>
            <a:r>
              <a:rPr b="0" lang="en-US" sz="2800" spc="-1" strike="noStrike">
                <a:solidFill>
                  <a:srgbClr val="000000"/>
                </a:solidFill>
                <a:latin typeface="Calibri"/>
              </a:rPr>
              <a:t> </a:t>
            </a:r>
            <a:endParaRPr b="0" lang="en-US" sz="2800" spc="-1" strike="noStrike">
              <a:latin typeface="Arial"/>
            </a:endParaRPr>
          </a:p>
        </p:txBody>
      </p:sp>
      <p:pic>
        <p:nvPicPr>
          <p:cNvPr id="165" name="Picture 5" descr=""/>
          <p:cNvPicPr/>
          <p:nvPr/>
        </p:nvPicPr>
        <p:blipFill>
          <a:blip r:embed="rId1"/>
          <a:stretch/>
        </p:blipFill>
        <p:spPr>
          <a:xfrm>
            <a:off x="981000" y="2442600"/>
            <a:ext cx="1895040" cy="11138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9880" y="365040"/>
            <a:ext cx="10514880" cy="3142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67" name="CustomShape 2"/>
          <p:cNvSpPr/>
          <p:nvPr/>
        </p:nvSpPr>
        <p:spPr>
          <a:xfrm>
            <a:off x="839880" y="680040"/>
            <a:ext cx="4308480" cy="528480"/>
          </a:xfrm>
          <a:prstGeom prst="rect">
            <a:avLst/>
          </a:prstGeom>
          <a:noFill/>
          <a:ln>
            <a:noFill/>
          </a:ln>
        </p:spPr>
        <p:style>
          <a:lnRef idx="0"/>
          <a:fillRef idx="0"/>
          <a:effectRef idx="0"/>
          <a:fontRef idx="minor"/>
        </p:style>
        <p:txBody>
          <a:bodyPr lIns="90000" rIns="90000" tIns="45000" bIns="45000" anchor="b"/>
          <a:p>
            <a:pPr>
              <a:lnSpc>
                <a:spcPct val="90000"/>
              </a:lnSpc>
              <a:spcBef>
                <a:spcPts val="1001"/>
              </a:spcBef>
            </a:pPr>
            <a:r>
              <a:rPr b="1" lang="en-US" sz="2400" spc="-1" strike="noStrike">
                <a:solidFill>
                  <a:srgbClr val="000000"/>
                </a:solidFill>
                <a:latin typeface="Calibri"/>
              </a:rPr>
              <a:t>Recursive implementation</a:t>
            </a:r>
            <a:endParaRPr b="0" lang="en-US" sz="2400" spc="-1" strike="noStrike">
              <a:latin typeface="Arial"/>
            </a:endParaRPr>
          </a:p>
        </p:txBody>
      </p:sp>
      <p:sp>
        <p:nvSpPr>
          <p:cNvPr id="168" name="CustomShape 3"/>
          <p:cNvSpPr/>
          <p:nvPr/>
        </p:nvSpPr>
        <p:spPr>
          <a:xfrm>
            <a:off x="839880" y="1850400"/>
            <a:ext cx="4101480" cy="43383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i="1" lang="en-US" sz="2000" spc="-1" strike="noStrike">
                <a:solidFill>
                  <a:srgbClr val="000000"/>
                </a:solidFill>
                <a:latin typeface="Calibri"/>
              </a:rPr>
              <a:t>vector&lt;int&gt; adj[N];</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bool visited[N]; </a:t>
            </a:r>
            <a:br/>
            <a:r>
              <a:rPr b="0" i="1" lang="en-US" sz="2000" spc="-1" strike="noStrike">
                <a:solidFill>
                  <a:srgbClr val="000000"/>
                </a:solidFill>
                <a:latin typeface="Calibri"/>
              </a:rPr>
              <a:t>void dfs(int s) {</a:t>
            </a:r>
            <a:br/>
            <a:r>
              <a:rPr b="0" i="1" lang="en-US" sz="2000" spc="-1" strike="noStrike">
                <a:solidFill>
                  <a:srgbClr val="000000"/>
                </a:solidFill>
                <a:latin typeface="Calibri"/>
              </a:rPr>
              <a:t>	</a:t>
            </a:r>
            <a:r>
              <a:rPr b="0" i="1" lang="en-US" sz="2000" spc="-1" strike="noStrike">
                <a:solidFill>
                  <a:srgbClr val="000000"/>
                </a:solidFill>
                <a:latin typeface="Calibri"/>
              </a:rPr>
              <a:t>if (visited[s]) return;</a:t>
            </a:r>
            <a:br/>
            <a:r>
              <a:rPr b="0" i="1" lang="en-US" sz="2000" spc="-1" strike="noStrike">
                <a:solidFill>
                  <a:srgbClr val="000000"/>
                </a:solidFill>
                <a:latin typeface="Calibri"/>
              </a:rPr>
              <a:t>	</a:t>
            </a:r>
            <a:r>
              <a:rPr b="0" i="1" lang="en-US" sz="2000" spc="-1" strike="noStrike">
                <a:solidFill>
                  <a:srgbClr val="000000"/>
                </a:solidFill>
                <a:latin typeface="Calibri"/>
              </a:rPr>
              <a:t>visited[s] = true;</a:t>
            </a:r>
            <a:endParaRPr b="0" lang="en-US" sz="2000" spc="-1" strike="noStrike">
              <a:latin typeface="Arial"/>
            </a:endParaRPr>
          </a:p>
          <a:p>
            <a:pPr>
              <a:lnSpc>
                <a:spcPct val="90000"/>
              </a:lnSpc>
              <a:spcBef>
                <a:spcPts val="1001"/>
              </a:spcBef>
            </a:pPr>
            <a:r>
              <a:rPr b="0" i="1" lang="en-US" sz="2000" spc="-1" strike="noStrike">
                <a:solidFill>
                  <a:srgbClr val="000000"/>
                </a:solidFill>
                <a:latin typeface="Calibri"/>
              </a:rPr>
              <a:t>	</a:t>
            </a:r>
            <a:r>
              <a:rPr b="0" i="1" lang="en-US" sz="2000" spc="-1" strike="noStrike">
                <a:solidFill>
                  <a:srgbClr val="000000"/>
                </a:solidFill>
                <a:latin typeface="Calibri"/>
              </a:rPr>
              <a:t>cout&lt;&lt;s&lt;&lt;“ ”;</a:t>
            </a:r>
            <a:br/>
            <a:r>
              <a:rPr b="0" i="1" lang="en-US" sz="2000" spc="-1" strike="noStrike">
                <a:solidFill>
                  <a:srgbClr val="000000"/>
                </a:solidFill>
                <a:latin typeface="Calibri"/>
              </a:rPr>
              <a:t>	</a:t>
            </a:r>
            <a:r>
              <a:rPr b="0" i="1" lang="en-US" sz="2000" spc="-1" strike="noStrike">
                <a:solidFill>
                  <a:srgbClr val="000000"/>
                </a:solidFill>
                <a:latin typeface="Calibri"/>
              </a:rPr>
              <a:t>for (auto u: adj[s]) {</a:t>
            </a:r>
            <a:br/>
            <a:r>
              <a:rPr b="0" i="1" lang="en-US" sz="2000" spc="-1" strike="noStrike">
                <a:solidFill>
                  <a:srgbClr val="000000"/>
                </a:solidFill>
                <a:latin typeface="Calibri"/>
              </a:rPr>
              <a:t>	</a:t>
            </a:r>
            <a:r>
              <a:rPr b="0" i="1" lang="en-US" sz="2000" spc="-1" strike="noStrike">
                <a:solidFill>
                  <a:srgbClr val="000000"/>
                </a:solidFill>
                <a:latin typeface="Calibri"/>
              </a:rPr>
              <a:t>	</a:t>
            </a:r>
            <a:r>
              <a:rPr b="0" i="1" lang="en-US" sz="2000" spc="-1" strike="noStrike">
                <a:solidFill>
                  <a:srgbClr val="000000"/>
                </a:solidFill>
                <a:latin typeface="Calibri"/>
              </a:rPr>
              <a:t>dfs(u);</a:t>
            </a:r>
            <a:br/>
            <a:r>
              <a:rPr b="0" i="1" lang="en-US" sz="2000" spc="-1" strike="noStrike">
                <a:solidFill>
                  <a:srgbClr val="000000"/>
                </a:solidFill>
                <a:latin typeface="Calibri"/>
              </a:rPr>
              <a:t>	</a:t>
            </a:r>
            <a:r>
              <a:rPr b="0" i="1" lang="en-US" sz="2000" spc="-1" strike="noStrike">
                <a:solidFill>
                  <a:srgbClr val="000000"/>
                </a:solidFill>
                <a:latin typeface="Calibri"/>
              </a:rPr>
              <a:t>}</a:t>
            </a:r>
            <a:br/>
            <a:r>
              <a:rPr b="0" i="1" lang="en-US" sz="2000" spc="-1" strike="noStrike">
                <a:solidFill>
                  <a:srgbClr val="000000"/>
                </a:solidFill>
                <a:latin typeface="Calibri"/>
              </a:rPr>
              <a:t>}</a:t>
            </a:r>
            <a:endParaRPr b="0" lang="en-US" sz="2000" spc="-1" strike="noStrike">
              <a:latin typeface="Arial"/>
            </a:endParaRPr>
          </a:p>
        </p:txBody>
      </p:sp>
      <p:sp>
        <p:nvSpPr>
          <p:cNvPr id="169" name="CustomShape 4"/>
          <p:cNvSpPr/>
          <p:nvPr/>
        </p:nvSpPr>
        <p:spPr>
          <a:xfrm>
            <a:off x="5747760" y="680040"/>
            <a:ext cx="5607000" cy="528480"/>
          </a:xfrm>
          <a:prstGeom prst="rect">
            <a:avLst/>
          </a:prstGeom>
          <a:noFill/>
          <a:ln>
            <a:noFill/>
          </a:ln>
        </p:spPr>
        <p:style>
          <a:lnRef idx="0"/>
          <a:fillRef idx="0"/>
          <a:effectRef idx="0"/>
          <a:fontRef idx="minor"/>
        </p:style>
        <p:txBody>
          <a:bodyPr lIns="90000" rIns="90000" tIns="45000" bIns="45000" anchor="b"/>
          <a:p>
            <a:pPr>
              <a:lnSpc>
                <a:spcPct val="90000"/>
              </a:lnSpc>
              <a:spcBef>
                <a:spcPts val="1001"/>
              </a:spcBef>
            </a:pPr>
            <a:r>
              <a:rPr b="1" i="1" lang="en-US" sz="2400" spc="-1" strike="noStrike">
                <a:solidFill>
                  <a:srgbClr val="000000"/>
                </a:solidFill>
                <a:latin typeface="Calibri"/>
              </a:rPr>
              <a:t>using stack implementation</a:t>
            </a:r>
            <a:endParaRPr b="0" lang="en-US" sz="2400" spc="-1" strike="noStrike">
              <a:latin typeface="Arial"/>
            </a:endParaRPr>
          </a:p>
        </p:txBody>
      </p:sp>
      <p:sp>
        <p:nvSpPr>
          <p:cNvPr id="170" name="CustomShape 5"/>
          <p:cNvSpPr/>
          <p:nvPr/>
        </p:nvSpPr>
        <p:spPr>
          <a:xfrm>
            <a:off x="5649840" y="1209240"/>
            <a:ext cx="6247800" cy="5299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i="1" lang="en-US" sz="2800" spc="-1" strike="noStrike">
                <a:solidFill>
                  <a:srgbClr val="000000"/>
                </a:solidFill>
                <a:latin typeface="Calibri"/>
              </a:rPr>
              <a:t>vector&lt;int&gt; adj[N];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bool visited[N];</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void dfs(int s){</a:t>
            </a:r>
            <a:br/>
            <a:r>
              <a:rPr b="0" i="1" lang="en-US" sz="2800" spc="-1" strike="noStrike">
                <a:solidFill>
                  <a:srgbClr val="000000"/>
                </a:solidFill>
                <a:latin typeface="Calibri"/>
              </a:rPr>
              <a:t>	</a:t>
            </a:r>
            <a:r>
              <a:rPr b="0" i="1" lang="en-US" sz="2800" spc="-1" strike="noStrike">
                <a:solidFill>
                  <a:srgbClr val="000000"/>
                </a:solidFill>
                <a:latin typeface="Calibri"/>
              </a:rPr>
              <a:t>stack&lt;int&gt; nodes;</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nodes.push(s); visited[s]=true;</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while(!s.empty){</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int d = nodes.top();nodes.pop();</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cout&lt;&lt;d&lt;&lt;“ “;</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for(auto u: adj[d])</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if(!visited[u]) {</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nodes.push(u);</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visited[u] = true;</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r>
              <a:rPr b="0" i="1"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10514880" cy="7444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000000"/>
                </a:solidFill>
                <a:latin typeface="Calibri Light"/>
              </a:rPr>
              <a:t>Breadth-first search</a:t>
            </a:r>
            <a:endParaRPr b="0" lang="en-US" sz="4400" spc="-1" strike="noStrike">
              <a:latin typeface="Arial"/>
            </a:endParaRPr>
          </a:p>
        </p:txBody>
      </p:sp>
      <p:sp>
        <p:nvSpPr>
          <p:cNvPr id="172" name="CustomShape 2"/>
          <p:cNvSpPr/>
          <p:nvPr/>
        </p:nvSpPr>
        <p:spPr>
          <a:xfrm>
            <a:off x="838080" y="1110240"/>
            <a:ext cx="10514880" cy="54856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1" lang="en-US" sz="2400" spc="-1" strike="noStrike">
                <a:solidFill>
                  <a:srgbClr val="000000"/>
                </a:solidFill>
                <a:latin typeface="Calibri"/>
              </a:rPr>
              <a:t>Breadth-first search </a:t>
            </a:r>
            <a:r>
              <a:rPr b="0" lang="en-US" sz="2400" spc="-1" strike="noStrike">
                <a:solidFill>
                  <a:srgbClr val="000000"/>
                </a:solidFill>
                <a:latin typeface="Calibri"/>
              </a:rPr>
              <a:t>(BFS) visits the nodes in increasing order of their distance from the starting node. Thus, we can calculate the distance from the starting node to all other nodes using breadth-first search. However, breadth-first search is more difficult to implement than depth-first search.</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Breadth-first search goes through the nodes one level after another. First the search explores the nodes whose distance from the starting node is 1, then the nodes whose distance is 2, and so on. This process continues until all nodes have been visited. </a:t>
            </a:r>
            <a:br/>
            <a:r>
              <a:rPr b="1" lang="en-US" sz="2400" spc="-1" strike="noStrike">
                <a:solidFill>
                  <a:srgbClr val="000000"/>
                </a:solidFill>
                <a:latin typeface="Calibri"/>
              </a:rPr>
              <a:t> </a:t>
            </a: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38080" y="365040"/>
            <a:ext cx="10514880" cy="330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74" name="CustomShape 2"/>
          <p:cNvSpPr/>
          <p:nvPr/>
        </p:nvSpPr>
        <p:spPr>
          <a:xfrm>
            <a:off x="838080" y="696600"/>
            <a:ext cx="10514880" cy="54795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US" sz="2400" spc="-1" strike="noStrike">
                <a:solidFill>
                  <a:srgbClr val="000000"/>
                </a:solidFill>
                <a:latin typeface="Calibri"/>
              </a:rPr>
              <a:t>Example:</a:t>
            </a:r>
            <a:endParaRPr b="0" lang="en-US" sz="2400" spc="-1" strike="noStrike">
              <a:latin typeface="Arial"/>
            </a:endParaRPr>
          </a:p>
          <a:p>
            <a:pPr>
              <a:lnSpc>
                <a:spcPct val="90000"/>
              </a:lnSpc>
              <a:spcBef>
                <a:spcPts val="1001"/>
              </a:spcBef>
            </a:pPr>
            <a:r>
              <a:rPr b="1" lang="en-US" sz="2400" spc="-1" strike="noStrike">
                <a:solidFill>
                  <a:srgbClr val="000000"/>
                </a:solidFill>
                <a:latin typeface="Calibri"/>
              </a:rPr>
              <a:t> </a:t>
            </a:r>
            <a:r>
              <a:rPr b="0" lang="en-US" sz="2400" spc="-1" strike="noStrike">
                <a:solidFill>
                  <a:srgbClr val="000000"/>
                </a:solidFill>
                <a:latin typeface="Calibri"/>
              </a:rPr>
              <a:t>Let us consider how breadth-first search processes the following graph: </a:t>
            </a:r>
            <a:b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Suppose that the search begins at node 1. First, we process all nodes that can be reached from node 1 using a single edge: </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75" name="Picture 3" descr=""/>
          <p:cNvPicPr/>
          <p:nvPr/>
        </p:nvPicPr>
        <p:blipFill>
          <a:blip r:embed="rId1"/>
          <a:stretch/>
        </p:blipFill>
        <p:spPr>
          <a:xfrm>
            <a:off x="1005840" y="4114800"/>
            <a:ext cx="1847520" cy="1018440"/>
          </a:xfrm>
          <a:prstGeom prst="rect">
            <a:avLst/>
          </a:prstGeom>
          <a:ln>
            <a:noFill/>
          </a:ln>
        </p:spPr>
      </p:pic>
      <p:pic>
        <p:nvPicPr>
          <p:cNvPr id="176" name="Picture 5" descr=""/>
          <p:cNvPicPr/>
          <p:nvPr/>
        </p:nvPicPr>
        <p:blipFill>
          <a:blip r:embed="rId2"/>
          <a:stretch/>
        </p:blipFill>
        <p:spPr>
          <a:xfrm>
            <a:off x="1097280" y="2011680"/>
            <a:ext cx="1914120" cy="10756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880" cy="135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 </a:t>
            </a:r>
            <a:endParaRPr b="0" lang="en-US" sz="4400" spc="-1" strike="noStrike">
              <a:latin typeface="Arial"/>
            </a:endParaRPr>
          </a:p>
        </p:txBody>
      </p:sp>
      <p:sp>
        <p:nvSpPr>
          <p:cNvPr id="178" name="CustomShape 2"/>
          <p:cNvSpPr/>
          <p:nvPr/>
        </p:nvSpPr>
        <p:spPr>
          <a:xfrm>
            <a:off x="838080" y="500760"/>
            <a:ext cx="10514880" cy="5675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r>
              <a:rPr b="0" lang="en-US" sz="2400" spc="-1" strike="noStrike">
                <a:solidFill>
                  <a:srgbClr val="000000"/>
                </a:solidFill>
                <a:latin typeface="Calibri"/>
              </a:rPr>
              <a:t>After this, we proceed to nodes 3 and 5: </a:t>
            </a:r>
            <a:b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Finally, we visit node 6: </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Like in depth-first search, the time complexity of breadth-first search is</a:t>
            </a:r>
            <a:br/>
            <a:r>
              <a:rPr b="0" i="1" lang="en-US" sz="2400" spc="-1" strike="noStrike">
                <a:solidFill>
                  <a:srgbClr val="000000"/>
                </a:solidFill>
                <a:latin typeface="Calibri"/>
              </a:rPr>
              <a:t>O</a:t>
            </a:r>
            <a:r>
              <a:rPr b="0" lang="en-US" sz="2400" spc="-1" strike="noStrike">
                <a:solidFill>
                  <a:srgbClr val="000000"/>
                </a:solidFill>
                <a:latin typeface="Calibri"/>
              </a:rPr>
              <a:t>(</a:t>
            </a:r>
            <a:r>
              <a:rPr b="0" i="1" lang="en-US" sz="2400" spc="-1" strike="noStrike">
                <a:solidFill>
                  <a:srgbClr val="000000"/>
                </a:solidFill>
                <a:latin typeface="Calibri"/>
              </a:rPr>
              <a:t>n + m</a:t>
            </a:r>
            <a:r>
              <a:rPr b="0" lang="en-US" sz="2400" spc="-1" strike="noStrike">
                <a:solidFill>
                  <a:srgbClr val="000000"/>
                </a:solidFill>
                <a:latin typeface="Calibri"/>
              </a:rPr>
              <a:t>), where </a:t>
            </a:r>
            <a:r>
              <a:rPr b="0" i="1" lang="en-US" sz="2400" spc="-1" strike="noStrike">
                <a:solidFill>
                  <a:srgbClr val="000000"/>
                </a:solidFill>
                <a:latin typeface="Calibri"/>
              </a:rPr>
              <a:t>n </a:t>
            </a:r>
            <a:r>
              <a:rPr b="0" lang="en-US" sz="2400" spc="-1" strike="noStrike">
                <a:solidFill>
                  <a:srgbClr val="000000"/>
                </a:solidFill>
                <a:latin typeface="Calibri"/>
              </a:rPr>
              <a:t>is the number of nodes and </a:t>
            </a:r>
            <a:r>
              <a:rPr b="0" i="1" lang="en-US" sz="2400" spc="-1" strike="noStrike">
                <a:solidFill>
                  <a:srgbClr val="000000"/>
                </a:solidFill>
                <a:latin typeface="Calibri"/>
              </a:rPr>
              <a:t>m </a:t>
            </a:r>
            <a:r>
              <a:rPr b="0" lang="en-US" sz="2400" spc="-1" strike="noStrike">
                <a:solidFill>
                  <a:srgbClr val="000000"/>
                </a:solidFill>
                <a:latin typeface="Calibri"/>
              </a:rPr>
              <a:t>is the number of edges. </a:t>
            </a:r>
            <a:br/>
            <a:br/>
            <a:endParaRPr b="0" lang="en-US" sz="2400" spc="-1" strike="noStrike">
              <a:latin typeface="Arial"/>
            </a:endParaRPr>
          </a:p>
        </p:txBody>
      </p:sp>
      <p:pic>
        <p:nvPicPr>
          <p:cNvPr id="179" name="Picture 3" descr=""/>
          <p:cNvPicPr/>
          <p:nvPr/>
        </p:nvPicPr>
        <p:blipFill>
          <a:blip r:embed="rId1"/>
          <a:stretch/>
        </p:blipFill>
        <p:spPr>
          <a:xfrm>
            <a:off x="1109520" y="3121200"/>
            <a:ext cx="1742760" cy="1085400"/>
          </a:xfrm>
          <a:prstGeom prst="rect">
            <a:avLst/>
          </a:prstGeom>
          <a:ln>
            <a:noFill/>
          </a:ln>
        </p:spPr>
      </p:pic>
      <p:pic>
        <p:nvPicPr>
          <p:cNvPr id="180" name="Picture 4" descr=""/>
          <p:cNvPicPr/>
          <p:nvPr/>
        </p:nvPicPr>
        <p:blipFill>
          <a:blip r:embed="rId2"/>
          <a:stretch/>
        </p:blipFill>
        <p:spPr>
          <a:xfrm>
            <a:off x="1202760" y="1413000"/>
            <a:ext cx="1799640" cy="10566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TotalTime>
  <Application>LibreOffice/6.0.7.3$Linux_X86_64 LibreOffice_project/00m0$Build-3</Application>
  <Words>656</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2019-08-13T16:16:26Z</dcterms:created>
  <dc:creator>Yohanes Fikru</dc:creator>
  <dc:description/>
  <dc:language>en-US</dc:language>
  <cp:lastModifiedBy/>
  <dcterms:modified xsi:type="dcterms:W3CDTF">2019-08-14T07:44:13Z</dcterms:modified>
  <cp:revision>49</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