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90000"/>
              </a:lnSpc>
            </a:pPr>
            <a:r>
              <a:rPr b="0" lang="en-US" sz="6000" spc="-1" strike="noStrike">
                <a:solidFill>
                  <a:srgbClr val="000000"/>
                </a:solidFill>
                <a:latin typeface="Calibri Light"/>
              </a:rPr>
              <a:t>Clic</a:t>
            </a:r>
            <a:r>
              <a:rPr b="0" lang="en-US" sz="6000" spc="-1" strike="noStrike">
                <a:solidFill>
                  <a:srgbClr val="000000"/>
                </a:solidFill>
                <a:latin typeface="Calibri Light"/>
              </a:rPr>
              <a:t>k to </a:t>
            </a:r>
            <a:r>
              <a:rPr b="0" lang="en-US" sz="6000" spc="-1" strike="noStrike">
                <a:solidFill>
                  <a:srgbClr val="000000"/>
                </a:solidFill>
                <a:latin typeface="Calibri Light"/>
              </a:rPr>
              <a:t>edit </a:t>
            </a:r>
            <a:r>
              <a:rPr b="0" lang="en-US" sz="6000" spc="-1" strike="noStrike">
                <a:solidFill>
                  <a:srgbClr val="000000"/>
                </a:solidFill>
                <a:latin typeface="Calibri Light"/>
              </a:rPr>
              <a:t>Mas</a:t>
            </a:r>
            <a:r>
              <a:rPr b="0" lang="en-US" sz="6000" spc="-1" strike="noStrike">
                <a:solidFill>
                  <a:srgbClr val="000000"/>
                </a:solidFill>
                <a:latin typeface="Calibri Light"/>
              </a:rPr>
              <a:t>ter </a:t>
            </a:r>
            <a:r>
              <a:rPr b="0" lang="en-US" sz="6000" spc="-1" strike="noStrike">
                <a:solidFill>
                  <a:srgbClr val="000000"/>
                </a:solidFill>
                <a:latin typeface="Calibri Light"/>
              </a:rPr>
              <a:t>title </a:t>
            </a:r>
            <a:r>
              <a:rPr b="0" lang="en-US" sz="6000" spc="-1" strike="noStrike">
                <a:solidFill>
                  <a:srgbClr val="000000"/>
                </a:solidFill>
                <a:latin typeface="Calibri Light"/>
              </a:rPr>
              <a:t>styl</a:t>
            </a:r>
            <a:r>
              <a:rPr b="0" lang="en-US" sz="6000" spc="-1" strike="noStrike">
                <a:solidFill>
                  <a:srgbClr val="000000"/>
                </a:solidFill>
                <a:latin typeface="Calibri Light"/>
              </a:rPr>
              <a:t>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48F4F2E1-08F9-43DE-B15C-9F9CD61C727D}" type="datetime">
              <a:rPr b="0" lang="en-US" sz="1200" spc="-1" strike="noStrike">
                <a:solidFill>
                  <a:srgbClr val="8b8b8b"/>
                </a:solidFill>
                <a:latin typeface="Calibri"/>
              </a:rPr>
              <a:t>12/13/20</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21C4D703-F58D-435F-B3E6-932F5AC9A3BC}"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p>
            <a:pPr>
              <a:lnSpc>
                <a:spcPct val="100000"/>
              </a:lnSpc>
            </a:pPr>
            <a:fld id="{ED2C8AD8-C830-4E73-8D27-5404D52D9CCC}" type="datetime">
              <a:rPr b="0" lang="en-US" sz="1200" spc="-1" strike="noStrike">
                <a:solidFill>
                  <a:srgbClr val="8b8b8b"/>
                </a:solidFill>
                <a:latin typeface="Calibri"/>
              </a:rPr>
              <a:t>12/13/20</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p>
            <a:pPr algn="r">
              <a:lnSpc>
                <a:spcPct val="100000"/>
              </a:lnSpc>
            </a:pPr>
            <a:fld id="{61DB9181-7160-4949-9FD5-A8C1C67EBCB5}"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523880" y="1122480"/>
            <a:ext cx="9143640" cy="2387160"/>
          </a:xfrm>
          <a:prstGeom prst="rect">
            <a:avLst/>
          </a:prstGeom>
          <a:noFill/>
          <a:ln>
            <a:noFill/>
          </a:ln>
        </p:spPr>
        <p:txBody>
          <a:bodyPr anchor="b"/>
          <a:p>
            <a:pPr algn="ctr">
              <a:lnSpc>
                <a:spcPct val="90000"/>
              </a:lnSpc>
            </a:pPr>
            <a:r>
              <a:rPr b="1" lang="en-US" sz="6000" spc="-1" strike="noStrike">
                <a:solidFill>
                  <a:srgbClr val="000000"/>
                </a:solidFill>
                <a:latin typeface="Calibri Light"/>
              </a:rPr>
              <a:t>Chapter Four</a:t>
            </a:r>
            <a:endParaRPr b="0" lang="en-US" sz="6000" spc="-1" strike="noStrike">
              <a:solidFill>
                <a:srgbClr val="000000"/>
              </a:solidFill>
              <a:latin typeface="Calibri"/>
            </a:endParaRPr>
          </a:p>
        </p:txBody>
      </p:sp>
      <p:sp>
        <p:nvSpPr>
          <p:cNvPr id="83" name="TextShape 2"/>
          <p:cNvSpPr txBox="1"/>
          <p:nvPr/>
        </p:nvSpPr>
        <p:spPr>
          <a:xfrm>
            <a:off x="1523880" y="3602160"/>
            <a:ext cx="9143640" cy="1655280"/>
          </a:xfrm>
          <a:prstGeom prst="rect">
            <a:avLst/>
          </a:prstGeom>
          <a:noFill/>
          <a:ln>
            <a:noFill/>
          </a:ln>
        </p:spPr>
        <p:txBody>
          <a:bodyPr>
            <a:normAutofit/>
          </a:bodyPr>
          <a:p>
            <a:pPr algn="ctr">
              <a:lnSpc>
                <a:spcPct val="90000"/>
              </a:lnSpc>
              <a:spcBef>
                <a:spcPts val="1001"/>
              </a:spcBef>
            </a:pPr>
            <a:r>
              <a:rPr b="1" lang="en-US" sz="3200" spc="-1" strike="noStrike">
                <a:solidFill>
                  <a:srgbClr val="000000"/>
                </a:solidFill>
                <a:latin typeface="Calibri"/>
              </a:rPr>
              <a:t>Combinatorics</a:t>
            </a:r>
            <a:endParaRPr b="0" lang="en-US"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Catalan number</a:t>
            </a:r>
            <a:endParaRPr b="0" lang="en-US" sz="4400" spc="-1" strike="noStrike">
              <a:solidFill>
                <a:srgbClr val="000000"/>
              </a:solidFill>
              <a:latin typeface="Calibri"/>
            </a:endParaRPr>
          </a:p>
        </p:txBody>
      </p:sp>
      <p:sp>
        <p:nvSpPr>
          <p:cNvPr id="103" name="TextShape 2"/>
          <p:cNvSpPr txBox="1"/>
          <p:nvPr/>
        </p:nvSpPr>
        <p:spPr>
          <a:xfrm>
            <a:off x="838080" y="1825560"/>
            <a:ext cx="10515240" cy="4350960"/>
          </a:xfrm>
          <a:prstGeom prst="rect">
            <a:avLst/>
          </a:prstGeom>
          <a:noFill/>
          <a:ln>
            <a:noFill/>
          </a:ln>
        </p:spPr>
        <p:txBody>
          <a:bodyPr>
            <a:normAutofit/>
          </a:bodyPr>
          <a:p>
            <a:pPr marL="228600" indent="-228240">
              <a:lnSpc>
                <a:spcPct val="150000"/>
              </a:lnSpc>
              <a:spcBef>
                <a:spcPts val="1001"/>
              </a:spcBef>
              <a:buClr>
                <a:srgbClr val="000000"/>
              </a:buClr>
              <a:buFont typeface="Arial"/>
              <a:buChar char="•"/>
            </a:pPr>
            <a:r>
              <a:rPr b="0" lang="en-US" sz="2000" spc="-1" strike="noStrike">
                <a:solidFill>
                  <a:srgbClr val="000000"/>
                </a:solidFill>
                <a:latin typeface="Calibri"/>
              </a:rPr>
              <a:t>The </a:t>
            </a:r>
            <a:r>
              <a:rPr b="1" lang="en-US" sz="2000" spc="-1" strike="noStrike">
                <a:solidFill>
                  <a:srgbClr val="000000"/>
                </a:solidFill>
                <a:latin typeface="Calibri"/>
              </a:rPr>
              <a:t>Catalan number </a:t>
            </a:r>
            <a:r>
              <a:rPr b="0" i="1" lang="en-US" sz="2000" spc="-1" strike="noStrike">
                <a:solidFill>
                  <a:srgbClr val="000000"/>
                </a:solidFill>
                <a:latin typeface="Calibri"/>
              </a:rPr>
              <a:t>C</a:t>
            </a:r>
            <a:r>
              <a:rPr b="0" i="1" lang="en-US" sz="2000" spc="-1" strike="noStrike" baseline="-25000">
                <a:solidFill>
                  <a:srgbClr val="000000"/>
                </a:solidFill>
                <a:latin typeface="Calibri"/>
              </a:rPr>
              <a:t>n</a:t>
            </a:r>
            <a:r>
              <a:rPr b="0" i="1" lang="en-US" sz="2000" spc="-1" strike="noStrike">
                <a:solidFill>
                  <a:srgbClr val="000000"/>
                </a:solidFill>
                <a:latin typeface="Calibri"/>
              </a:rPr>
              <a:t> </a:t>
            </a:r>
            <a:r>
              <a:rPr b="0" lang="en-US" sz="2000" spc="-1" strike="noStrike">
                <a:solidFill>
                  <a:srgbClr val="000000"/>
                </a:solidFill>
                <a:latin typeface="Calibri"/>
              </a:rPr>
              <a:t>equals the number of valid parenthesis expressions that consist of </a:t>
            </a:r>
            <a:r>
              <a:rPr b="0" i="1" lang="en-US" sz="2000" spc="-1" strike="noStrike">
                <a:solidFill>
                  <a:srgbClr val="000000"/>
                </a:solidFill>
                <a:latin typeface="Calibri"/>
              </a:rPr>
              <a:t>n </a:t>
            </a:r>
            <a:r>
              <a:rPr b="0" lang="en-US" sz="2000" spc="-1" strike="noStrike">
                <a:solidFill>
                  <a:srgbClr val="000000"/>
                </a:solidFill>
                <a:latin typeface="Calibri"/>
              </a:rPr>
              <a:t>left parentheses and </a:t>
            </a:r>
            <a:r>
              <a:rPr b="0" i="1" lang="en-US" sz="2000" spc="-1" strike="noStrike">
                <a:solidFill>
                  <a:srgbClr val="000000"/>
                </a:solidFill>
                <a:latin typeface="Calibri"/>
              </a:rPr>
              <a:t>n </a:t>
            </a:r>
            <a:r>
              <a:rPr b="0" lang="en-US" sz="2000" spc="-1" strike="noStrike">
                <a:solidFill>
                  <a:srgbClr val="000000"/>
                </a:solidFill>
                <a:latin typeface="Calibri"/>
              </a:rPr>
              <a:t>right parentheses. For example, </a:t>
            </a:r>
            <a:r>
              <a:rPr b="0" i="1" lang="en-US" sz="2000" spc="-1" strike="noStrike">
                <a:solidFill>
                  <a:srgbClr val="000000"/>
                </a:solidFill>
                <a:latin typeface="Calibri"/>
              </a:rPr>
              <a:t>C</a:t>
            </a:r>
            <a:r>
              <a:rPr b="0" lang="en-US" sz="2000" spc="-1" strike="noStrike" baseline="-25000">
                <a:solidFill>
                  <a:srgbClr val="000000"/>
                </a:solidFill>
                <a:latin typeface="Calibri"/>
              </a:rPr>
              <a:t>3</a:t>
            </a:r>
            <a:r>
              <a:rPr b="0" lang="en-US" sz="2000" spc="-1" strike="noStrike">
                <a:solidFill>
                  <a:srgbClr val="000000"/>
                </a:solidFill>
                <a:latin typeface="Calibri"/>
              </a:rPr>
              <a:t> =</a:t>
            </a:r>
            <a:r>
              <a:rPr b="0" i="1" lang="en-US" sz="2000" spc="-1" strike="noStrike">
                <a:solidFill>
                  <a:srgbClr val="000000"/>
                </a:solidFill>
                <a:latin typeface="Calibri"/>
              </a:rPr>
              <a:t> </a:t>
            </a:r>
            <a:r>
              <a:rPr b="0" lang="en-US" sz="2000" spc="-1" strike="noStrike">
                <a:solidFill>
                  <a:srgbClr val="000000"/>
                </a:solidFill>
                <a:latin typeface="Calibri"/>
              </a:rPr>
              <a:t>5, because we can construct the following parenthesis expressions using three left and right parentheses: </a:t>
            </a:r>
            <a:endParaRPr b="0" lang="en-US" sz="2000" spc="-1" strike="noStrike">
              <a:solidFill>
                <a:srgbClr val="000000"/>
              </a:solidFill>
              <a:latin typeface="Calibri"/>
            </a:endParaRPr>
          </a:p>
          <a:p>
            <a:pPr>
              <a:lnSpc>
                <a:spcPct val="90000"/>
              </a:lnSpc>
              <a:spcBef>
                <a:spcPts val="1001"/>
              </a:spcBef>
            </a:pPr>
            <a:endParaRPr b="0" lang="en-US" sz="2000" spc="-1" strike="noStrike">
              <a:solidFill>
                <a:srgbClr val="000000"/>
              </a:solidFill>
              <a:latin typeface="Calibri"/>
            </a:endParaRPr>
          </a:p>
          <a:p>
            <a:pPr>
              <a:lnSpc>
                <a:spcPct val="90000"/>
              </a:lnSpc>
              <a:spcBef>
                <a:spcPts val="1001"/>
              </a:spcBef>
            </a:pPr>
            <a:endParaRPr b="0" lang="en-US" sz="2000" spc="-1" strike="noStrike">
              <a:solidFill>
                <a:srgbClr val="000000"/>
              </a:solidFill>
              <a:latin typeface="Calibri"/>
            </a:endParaRPr>
          </a:p>
          <a:p>
            <a:pPr>
              <a:lnSpc>
                <a:spcPct val="90000"/>
              </a:lnSpc>
              <a:spcBef>
                <a:spcPts val="1001"/>
              </a:spcBef>
            </a:pPr>
            <a:endParaRPr b="0" lang="en-US" sz="2000" spc="-1" strike="noStrike">
              <a:solidFill>
                <a:srgbClr val="000000"/>
              </a:solidFill>
              <a:latin typeface="Calibri"/>
            </a:endParaRPr>
          </a:p>
          <a:p>
            <a:pPr>
              <a:lnSpc>
                <a:spcPct val="90000"/>
              </a:lnSpc>
              <a:spcBef>
                <a:spcPts val="1001"/>
              </a:spcBef>
            </a:pPr>
            <a:endParaRPr b="0" lang="en-US" sz="2000" spc="-1" strike="noStrike">
              <a:solidFill>
                <a:srgbClr val="000000"/>
              </a:solidFill>
              <a:latin typeface="Calibri"/>
            </a:endParaRPr>
          </a:p>
          <a:p>
            <a:pPr>
              <a:lnSpc>
                <a:spcPct val="90000"/>
              </a:lnSpc>
              <a:spcBef>
                <a:spcPts val="1001"/>
              </a:spcBef>
            </a:pPr>
            <a:endParaRPr b="0" lang="en-US" sz="2000" spc="-1" strike="noStrike">
              <a:solidFill>
                <a:srgbClr val="000000"/>
              </a:solidFill>
              <a:latin typeface="Calibri"/>
            </a:endParaRPr>
          </a:p>
          <a:p>
            <a:pPr>
              <a:lnSpc>
                <a:spcPct val="90000"/>
              </a:lnSpc>
              <a:spcBef>
                <a:spcPts val="1001"/>
              </a:spcBef>
            </a:pPr>
            <a:br/>
            <a:endParaRPr b="0" lang="en-US" sz="2000" spc="-1" strike="noStrike">
              <a:solidFill>
                <a:srgbClr val="000000"/>
              </a:solidFill>
              <a:latin typeface="Calibri"/>
            </a:endParaRPr>
          </a:p>
        </p:txBody>
      </p:sp>
      <p:pic>
        <p:nvPicPr>
          <p:cNvPr id="104" name="Picture 3" descr=""/>
          <p:cNvPicPr/>
          <p:nvPr/>
        </p:nvPicPr>
        <p:blipFill>
          <a:blip r:embed="rId1"/>
          <a:stretch/>
        </p:blipFill>
        <p:spPr>
          <a:xfrm>
            <a:off x="2051280" y="3568320"/>
            <a:ext cx="2008800" cy="1714320"/>
          </a:xfrm>
          <a:prstGeom prst="rect">
            <a:avLst/>
          </a:prstGeom>
          <a:ln>
            <a:noFill/>
          </a:ln>
        </p:spPr>
      </p:pic>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Catalan number</a:t>
            </a:r>
            <a:endParaRPr b="0" lang="en-US" sz="4400" spc="-1" strike="noStrike">
              <a:solidFill>
                <a:srgbClr val="000000"/>
              </a:solidFill>
              <a:latin typeface="Calibri"/>
            </a:endParaRPr>
          </a:p>
        </p:txBody>
      </p:sp>
      <p:sp>
        <p:nvSpPr>
          <p:cNvPr id="106" name="TextShape 2"/>
          <p:cNvSpPr txBox="1"/>
          <p:nvPr/>
        </p:nvSpPr>
        <p:spPr>
          <a:xfrm>
            <a:off x="838080" y="1825560"/>
            <a:ext cx="10515240" cy="4350960"/>
          </a:xfrm>
          <a:prstGeom prst="rect">
            <a:avLst/>
          </a:prstGeom>
          <a:noFill/>
          <a:ln>
            <a:noFill/>
          </a:ln>
        </p:spPr>
        <p:txBody>
          <a:bodyPr/>
          <a:p>
            <a:pPr marL="228600" indent="-228240">
              <a:lnSpc>
                <a:spcPct val="150000"/>
              </a:lnSpc>
              <a:spcBef>
                <a:spcPts val="1001"/>
              </a:spcBef>
              <a:buClr>
                <a:srgbClr val="000000"/>
              </a:buClr>
              <a:buFont typeface="Arial"/>
              <a:buChar char="•"/>
            </a:pPr>
            <a:r>
              <a:rPr b="1" lang="en-US" sz="2000" spc="-1" strike="noStrike">
                <a:solidFill>
                  <a:srgbClr val="000000"/>
                </a:solidFill>
                <a:latin typeface="Calibri"/>
              </a:rPr>
              <a:t>Parenthesis expressions</a:t>
            </a:r>
            <a:r>
              <a:rPr b="0" lang="en-US" sz="2000" spc="-1" strike="noStrike">
                <a:solidFill>
                  <a:srgbClr val="000000"/>
                </a:solidFill>
                <a:latin typeface="Calibri"/>
              </a:rPr>
              <a:t> </a:t>
            </a:r>
            <a:br/>
            <a:r>
              <a:rPr b="0" lang="en-US" sz="2000" spc="-1" strike="noStrike">
                <a:solidFill>
                  <a:srgbClr val="000000"/>
                </a:solidFill>
                <a:latin typeface="Calibri"/>
              </a:rPr>
              <a:t>What is exactly a </a:t>
            </a:r>
            <a:r>
              <a:rPr b="0" i="1" lang="en-US" sz="2000" spc="-1" strike="noStrike">
                <a:solidFill>
                  <a:srgbClr val="000000"/>
                </a:solidFill>
                <a:latin typeface="Calibri"/>
              </a:rPr>
              <a:t>valid parenthesis expression</a:t>
            </a:r>
            <a:r>
              <a:rPr b="0" lang="en-US" sz="2000" spc="-1" strike="noStrike">
                <a:solidFill>
                  <a:srgbClr val="000000"/>
                </a:solidFill>
                <a:latin typeface="Calibri"/>
              </a:rPr>
              <a:t>? The following rules precisely define all valid  parenthesis expressions:</a:t>
            </a:r>
            <a:br/>
            <a:r>
              <a:rPr b="0" lang="en-US" sz="2000" spc="-1" strike="noStrike">
                <a:solidFill>
                  <a:srgbClr val="000000"/>
                </a:solidFill>
                <a:latin typeface="Calibri"/>
              </a:rPr>
              <a:t>• An empty parenthesis expression is valid.</a:t>
            </a:r>
            <a:br/>
            <a:r>
              <a:rPr b="0" lang="en-US" sz="2000" spc="-1" strike="noStrike">
                <a:solidFill>
                  <a:srgbClr val="000000"/>
                </a:solidFill>
                <a:latin typeface="Calibri"/>
              </a:rPr>
              <a:t>• If an expression </a:t>
            </a:r>
            <a:r>
              <a:rPr b="0" i="1" lang="en-US" sz="2000" spc="-1" strike="noStrike">
                <a:solidFill>
                  <a:srgbClr val="000000"/>
                </a:solidFill>
                <a:latin typeface="Calibri"/>
              </a:rPr>
              <a:t>A </a:t>
            </a:r>
            <a:r>
              <a:rPr b="0" lang="en-US" sz="2000" spc="-1" strike="noStrike">
                <a:solidFill>
                  <a:srgbClr val="000000"/>
                </a:solidFill>
                <a:latin typeface="Calibri"/>
              </a:rPr>
              <a:t>is valid, then also the expression (</a:t>
            </a:r>
            <a:r>
              <a:rPr b="0" i="1" lang="en-US" sz="2000" spc="-1" strike="noStrike">
                <a:solidFill>
                  <a:srgbClr val="000000"/>
                </a:solidFill>
                <a:latin typeface="Calibri"/>
              </a:rPr>
              <a:t>A</a:t>
            </a:r>
            <a:r>
              <a:rPr b="0" lang="en-US" sz="2000" spc="-1" strike="noStrike">
                <a:solidFill>
                  <a:srgbClr val="000000"/>
                </a:solidFill>
                <a:latin typeface="Calibri"/>
              </a:rPr>
              <a:t>) is valid.</a:t>
            </a:r>
            <a:br/>
            <a:r>
              <a:rPr b="0" lang="en-US" sz="2000" spc="-1" strike="noStrike">
                <a:solidFill>
                  <a:srgbClr val="000000"/>
                </a:solidFill>
                <a:latin typeface="Calibri"/>
              </a:rPr>
              <a:t>• If expressions </a:t>
            </a:r>
            <a:r>
              <a:rPr b="0" i="1" lang="en-US" sz="2000" spc="-1" strike="noStrike">
                <a:solidFill>
                  <a:srgbClr val="000000"/>
                </a:solidFill>
                <a:latin typeface="Calibri"/>
              </a:rPr>
              <a:t>A </a:t>
            </a:r>
            <a:r>
              <a:rPr b="0" lang="en-US" sz="2000" spc="-1" strike="noStrike">
                <a:solidFill>
                  <a:srgbClr val="000000"/>
                </a:solidFill>
                <a:latin typeface="Calibri"/>
              </a:rPr>
              <a:t>and </a:t>
            </a:r>
            <a:r>
              <a:rPr b="0" i="1" lang="en-US" sz="2000" spc="-1" strike="noStrike">
                <a:solidFill>
                  <a:srgbClr val="000000"/>
                </a:solidFill>
                <a:latin typeface="Calibri"/>
              </a:rPr>
              <a:t>B </a:t>
            </a:r>
            <a:r>
              <a:rPr b="0" lang="en-US" sz="2000" spc="-1" strike="noStrike">
                <a:solidFill>
                  <a:srgbClr val="000000"/>
                </a:solidFill>
                <a:latin typeface="Calibri"/>
              </a:rPr>
              <a:t>are valid, then also the expression </a:t>
            </a:r>
            <a:r>
              <a:rPr b="0" i="1" lang="en-US" sz="2000" spc="-1" strike="noStrike">
                <a:solidFill>
                  <a:srgbClr val="000000"/>
                </a:solidFill>
                <a:latin typeface="Calibri"/>
              </a:rPr>
              <a:t>AB </a:t>
            </a:r>
            <a:r>
              <a:rPr b="0" lang="en-US" sz="2000" spc="-1" strike="noStrike">
                <a:solidFill>
                  <a:srgbClr val="000000"/>
                </a:solidFill>
                <a:latin typeface="Calibri"/>
              </a:rPr>
              <a:t>is valid.</a:t>
            </a:r>
            <a:endParaRPr b="0" lang="en-US" sz="20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000" spc="-1" strike="noStrike">
                <a:solidFill>
                  <a:srgbClr val="000000"/>
                </a:solidFill>
                <a:latin typeface="Calibri"/>
              </a:rPr>
              <a:t>Another way to characterize valid parenthesis expressions is that if we choose any prefix of such an expression, it has to contain at least as many left parentheses as right parentheses. In addition, the complete expression has to contain an equal number of left and right parentheses. </a:t>
            </a:r>
            <a:br/>
            <a:br/>
            <a:r>
              <a:rPr b="0" lang="en-US" sz="2000" spc="-1" strike="noStrike">
                <a:solidFill>
                  <a:srgbClr val="000000"/>
                </a:solidFill>
                <a:latin typeface="Calibri"/>
              </a:rPr>
              <a:t> </a:t>
            </a:r>
            <a:endParaRPr b="0" lang="en-US" sz="2000" spc="-1" strike="noStrike">
              <a:solidFill>
                <a:srgbClr val="000000"/>
              </a:solidFill>
              <a:latin typeface="Calibri"/>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Catalan number</a:t>
            </a:r>
            <a:endParaRPr b="0" lang="en-US" sz="4400" spc="-1" strike="noStrike">
              <a:solidFill>
                <a:srgbClr val="000000"/>
              </a:solidFill>
              <a:latin typeface="Calibri"/>
            </a:endParaRPr>
          </a:p>
        </p:txBody>
      </p:sp>
      <p:sp>
        <p:nvSpPr>
          <p:cNvPr id="108" name="TextShape 2"/>
          <p:cNvSpPr txBox="1"/>
          <p:nvPr/>
        </p:nvSpPr>
        <p:spPr>
          <a:xfrm>
            <a:off x="838080" y="1825560"/>
            <a:ext cx="10515240" cy="4350960"/>
          </a:xfrm>
          <a:prstGeom prst="rect">
            <a:avLst/>
          </a:prstGeom>
          <a:noFill/>
          <a:ln>
            <a:noFill/>
          </a:ln>
        </p:spPr>
        <p:txBody>
          <a:bodyPr/>
          <a:p>
            <a:pPr marL="228600" indent="-228240">
              <a:lnSpc>
                <a:spcPct val="150000"/>
              </a:lnSpc>
              <a:spcBef>
                <a:spcPts val="1001"/>
              </a:spcBef>
              <a:buClr>
                <a:srgbClr val="000000"/>
              </a:buClr>
              <a:buFont typeface="Arial"/>
              <a:buChar char="•"/>
            </a:pPr>
            <a:r>
              <a:rPr b="1" lang="en-US" sz="2000" spc="-1" strike="noStrike">
                <a:solidFill>
                  <a:srgbClr val="000000"/>
                </a:solidFill>
                <a:latin typeface="Calibri"/>
              </a:rPr>
              <a:t>Formula 1: </a:t>
            </a:r>
            <a:r>
              <a:rPr b="0" lang="en-US" sz="2000" spc="-1" strike="noStrike">
                <a:solidFill>
                  <a:srgbClr val="000000"/>
                </a:solidFill>
                <a:latin typeface="Calibri"/>
              </a:rPr>
              <a:t>Catalan numbers can be calculated using the formula</a:t>
            </a:r>
            <a:endParaRPr b="0" lang="en-US" sz="2000" spc="-1" strike="noStrike">
              <a:solidFill>
                <a:srgbClr val="000000"/>
              </a:solidFill>
              <a:latin typeface="Calibri"/>
            </a:endParaRPr>
          </a:p>
          <a:p>
            <a:pPr>
              <a:lnSpc>
                <a:spcPct val="150000"/>
              </a:lnSpc>
              <a:spcBef>
                <a:spcPts val="1001"/>
              </a:spcBef>
            </a:pPr>
            <a:endParaRPr b="0" lang="en-US" sz="20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1" i="1" lang="en-US" sz="2000" spc="-1" strike="noStrike">
                <a:solidFill>
                  <a:srgbClr val="000000"/>
                </a:solidFill>
                <a:latin typeface="Calibri"/>
              </a:rPr>
              <a:t>C</a:t>
            </a:r>
            <a:r>
              <a:rPr b="1" i="1" lang="en-US" sz="2000" spc="-1" strike="noStrike" baseline="-25000">
                <a:solidFill>
                  <a:srgbClr val="000000"/>
                </a:solidFill>
                <a:latin typeface="Calibri"/>
              </a:rPr>
              <a:t>i</a:t>
            </a:r>
            <a:r>
              <a:rPr b="0" lang="en-US" sz="2000" spc="-1" strike="noStrike">
                <a:solidFill>
                  <a:srgbClr val="000000"/>
                </a:solidFill>
                <a:latin typeface="Calibri"/>
              </a:rPr>
              <a:t>: the number of ways to construct an expression using the parentheses of the first part, not counting the outermost parentheses </a:t>
            </a:r>
            <a:endParaRPr b="0" lang="en-US" sz="20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1" i="1" lang="en-US" sz="2000" spc="-1" strike="noStrike">
                <a:solidFill>
                  <a:srgbClr val="000000"/>
                </a:solidFill>
                <a:latin typeface="Calibri"/>
              </a:rPr>
              <a:t>C</a:t>
            </a:r>
            <a:r>
              <a:rPr b="1" i="1" lang="en-US" sz="2000" spc="-1" strike="noStrike" baseline="-25000">
                <a:solidFill>
                  <a:srgbClr val="000000"/>
                </a:solidFill>
                <a:latin typeface="Calibri"/>
              </a:rPr>
              <a:t>n-i-1</a:t>
            </a:r>
            <a:r>
              <a:rPr b="0" lang="en-US" sz="2000" spc="-1" strike="noStrike">
                <a:solidFill>
                  <a:srgbClr val="000000"/>
                </a:solidFill>
                <a:latin typeface="Calibri"/>
              </a:rPr>
              <a:t>: the number of ways to construct an expression using the parentheses of the second part </a:t>
            </a:r>
            <a:endParaRPr b="0" lang="en-US" sz="20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000" spc="-1" strike="noStrike">
                <a:solidFill>
                  <a:srgbClr val="000000"/>
                </a:solidFill>
                <a:latin typeface="Calibri"/>
              </a:rPr>
              <a:t>The base case is </a:t>
            </a:r>
            <a:r>
              <a:rPr b="1" i="1" lang="en-US" sz="2000" spc="-1" strike="noStrike">
                <a:solidFill>
                  <a:srgbClr val="000000"/>
                </a:solidFill>
                <a:latin typeface="Calibri"/>
              </a:rPr>
              <a:t>C</a:t>
            </a:r>
            <a:r>
              <a:rPr b="1" lang="en-US" sz="2000" spc="-1" strike="noStrike" baseline="-25000">
                <a:solidFill>
                  <a:srgbClr val="000000"/>
                </a:solidFill>
                <a:latin typeface="Calibri"/>
              </a:rPr>
              <a:t>0</a:t>
            </a:r>
            <a:r>
              <a:rPr b="0" lang="en-US" sz="2000" spc="-1" strike="noStrike">
                <a:solidFill>
                  <a:srgbClr val="000000"/>
                </a:solidFill>
                <a:latin typeface="Calibri"/>
              </a:rPr>
              <a:t> </a:t>
            </a:r>
            <a:r>
              <a:rPr b="0" i="1" lang="en-US" sz="2000" spc="-1" strike="noStrike">
                <a:solidFill>
                  <a:srgbClr val="000000"/>
                </a:solidFill>
                <a:latin typeface="Calibri"/>
              </a:rPr>
              <a:t>= </a:t>
            </a:r>
            <a:r>
              <a:rPr b="0" lang="en-US" sz="2000" spc="-1" strike="noStrike">
                <a:solidFill>
                  <a:srgbClr val="000000"/>
                </a:solidFill>
                <a:latin typeface="Calibri"/>
              </a:rPr>
              <a:t>1, because we can construct an empty parenthesis</a:t>
            </a:r>
            <a:br/>
            <a:r>
              <a:rPr b="0" lang="en-US" sz="2000" spc="-1" strike="noStrike">
                <a:solidFill>
                  <a:srgbClr val="000000"/>
                </a:solidFill>
                <a:latin typeface="Calibri"/>
              </a:rPr>
              <a:t>expression using zero pairs of parentheses. </a:t>
            </a:r>
            <a:br/>
            <a:br/>
            <a:r>
              <a:rPr b="0" lang="en-US" sz="2000" spc="-1" strike="noStrike">
                <a:solidFill>
                  <a:srgbClr val="000000"/>
                </a:solidFill>
                <a:latin typeface="Calibri"/>
              </a:rPr>
              <a:t> </a:t>
            </a:r>
            <a:endParaRPr b="0" lang="en-US" sz="2000" spc="-1" strike="noStrike">
              <a:solidFill>
                <a:srgbClr val="000000"/>
              </a:solidFill>
              <a:latin typeface="Calibri"/>
            </a:endParaRPr>
          </a:p>
          <a:p>
            <a:pPr>
              <a:lnSpc>
                <a:spcPct val="150000"/>
              </a:lnSpc>
              <a:spcBef>
                <a:spcPts val="1001"/>
              </a:spcBef>
            </a:pPr>
            <a:endParaRPr b="0" lang="en-US" sz="2000" spc="-1" strike="noStrike">
              <a:solidFill>
                <a:srgbClr val="000000"/>
              </a:solidFill>
              <a:latin typeface="Calibri"/>
            </a:endParaRPr>
          </a:p>
        </p:txBody>
      </p:sp>
      <p:pic>
        <p:nvPicPr>
          <p:cNvPr id="109" name="Picture 3" descr=""/>
          <p:cNvPicPr/>
          <p:nvPr/>
        </p:nvPicPr>
        <p:blipFill>
          <a:blip r:embed="rId1"/>
          <a:stretch/>
        </p:blipFill>
        <p:spPr>
          <a:xfrm>
            <a:off x="3837240" y="2323440"/>
            <a:ext cx="2361960" cy="752040"/>
          </a:xfrm>
          <a:prstGeom prst="rect">
            <a:avLst/>
          </a:prstGeom>
          <a:ln>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Catalan number</a:t>
            </a:r>
            <a:endParaRPr b="0" lang="en-US" sz="4400" spc="-1" strike="noStrike">
              <a:solidFill>
                <a:srgbClr val="000000"/>
              </a:solidFill>
              <a:latin typeface="Calibri"/>
            </a:endParaRPr>
          </a:p>
        </p:txBody>
      </p:sp>
      <p:sp>
        <p:nvSpPr>
          <p:cNvPr id="111" name="TextShape 2"/>
          <p:cNvSpPr txBox="1"/>
          <p:nvPr/>
        </p:nvSpPr>
        <p:spPr>
          <a:xfrm>
            <a:off x="838080" y="1825560"/>
            <a:ext cx="10515240" cy="4350960"/>
          </a:xfrm>
          <a:prstGeom prst="rect">
            <a:avLst/>
          </a:prstGeom>
          <a:noFill/>
          <a:ln>
            <a:noFill/>
          </a:ln>
        </p:spPr>
        <p:txBody>
          <a:bodyPr/>
          <a:p>
            <a:pPr marL="228600" indent="-228240">
              <a:lnSpc>
                <a:spcPct val="150000"/>
              </a:lnSpc>
              <a:spcBef>
                <a:spcPts val="1001"/>
              </a:spcBef>
              <a:buClr>
                <a:srgbClr val="000000"/>
              </a:buClr>
              <a:buFont typeface="Arial"/>
              <a:buChar char="•"/>
            </a:pPr>
            <a:r>
              <a:rPr b="1" lang="en-US" sz="2000" spc="-1" strike="noStrike">
                <a:solidFill>
                  <a:srgbClr val="000000"/>
                </a:solidFill>
                <a:latin typeface="Calibri"/>
              </a:rPr>
              <a:t>Formula 2: </a:t>
            </a:r>
            <a:r>
              <a:rPr b="0" lang="en-US" sz="2000" spc="-1" strike="noStrike">
                <a:solidFill>
                  <a:srgbClr val="000000"/>
                </a:solidFill>
                <a:latin typeface="Calibri"/>
              </a:rPr>
              <a:t>Catalan numbers can also be calculated using binomial coefficients: </a:t>
            </a:r>
            <a:endParaRPr b="0" lang="en-US" sz="2000" spc="-1" strike="noStrike">
              <a:solidFill>
                <a:srgbClr val="000000"/>
              </a:solidFill>
              <a:latin typeface="Calibri"/>
            </a:endParaRPr>
          </a:p>
          <a:p>
            <a:pPr>
              <a:lnSpc>
                <a:spcPct val="150000"/>
              </a:lnSpc>
              <a:spcBef>
                <a:spcPts val="1001"/>
              </a:spcBef>
            </a:pPr>
            <a:endParaRPr b="0" lang="en-US" sz="2000" spc="-1" strike="noStrike">
              <a:solidFill>
                <a:srgbClr val="000000"/>
              </a:solidFill>
              <a:latin typeface="Calibri"/>
            </a:endParaRPr>
          </a:p>
          <a:p>
            <a:pPr>
              <a:lnSpc>
                <a:spcPct val="150000"/>
              </a:lnSpc>
              <a:spcBef>
                <a:spcPts val="1001"/>
              </a:spcBef>
            </a:pPr>
            <a:br/>
            <a:endParaRPr b="0" lang="en-US" sz="2000" spc="-1" strike="noStrike">
              <a:solidFill>
                <a:srgbClr val="000000"/>
              </a:solidFill>
              <a:latin typeface="Calibri"/>
            </a:endParaRPr>
          </a:p>
        </p:txBody>
      </p:sp>
      <p:pic>
        <p:nvPicPr>
          <p:cNvPr id="112" name="Picture 4" descr=""/>
          <p:cNvPicPr/>
          <p:nvPr/>
        </p:nvPicPr>
        <p:blipFill>
          <a:blip r:embed="rId1"/>
          <a:stretch/>
        </p:blipFill>
        <p:spPr>
          <a:xfrm>
            <a:off x="3538440" y="2453400"/>
            <a:ext cx="1914120" cy="818640"/>
          </a:xfrm>
          <a:prstGeom prst="rect">
            <a:avLst/>
          </a:prstGeom>
          <a:ln>
            <a:noFill/>
          </a:ln>
        </p:spPr>
      </p:pic>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Generating permutuation using c++ library</a:t>
            </a:r>
            <a:endParaRPr b="0" lang="en-US" sz="4400" spc="-1" strike="noStrike">
              <a:solidFill>
                <a:srgbClr val="000000"/>
              </a:solidFill>
              <a:latin typeface="Calibri"/>
            </a:endParaRPr>
          </a:p>
        </p:txBody>
      </p:sp>
      <p:sp>
        <p:nvSpPr>
          <p:cNvPr id="114" name="TextShape 2"/>
          <p:cNvSpPr txBox="1"/>
          <p:nvPr/>
        </p:nvSpPr>
        <p:spPr>
          <a:xfrm>
            <a:off x="838080" y="1825560"/>
            <a:ext cx="10515240" cy="4350960"/>
          </a:xfrm>
          <a:prstGeom prst="rect">
            <a:avLst/>
          </a:prstGeom>
          <a:noFill/>
          <a:ln>
            <a:noFill/>
          </a:ln>
        </p:spPr>
        <p:txBody>
          <a:bodyPr>
            <a:normAutofit/>
          </a:bodyPr>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	</a:t>
            </a:r>
            <a:r>
              <a:rPr b="0" lang="en-US" sz="2800" spc="-1" strike="noStrike">
                <a:solidFill>
                  <a:srgbClr val="000000"/>
                </a:solidFill>
                <a:latin typeface="Calibri"/>
              </a:rPr>
              <a:t>int p[10], N = 10; </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	</a:t>
            </a:r>
            <a:r>
              <a:rPr b="0" lang="en-US" sz="2800" spc="-1" strike="noStrike">
                <a:solidFill>
                  <a:srgbClr val="000000"/>
                </a:solidFill>
                <a:latin typeface="Calibri"/>
              </a:rPr>
              <a:t>for (int i = 0; i &lt; N; i++)</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p[i] = i;</a:t>
            </a:r>
            <a:br/>
            <a:r>
              <a:rPr b="0" lang="en-US" sz="2800" spc="-1" strike="noStrike">
                <a:solidFill>
                  <a:srgbClr val="000000"/>
                </a:solidFill>
                <a:latin typeface="Calibri"/>
              </a:rPr>
              <a:t>	</a:t>
            </a:r>
            <a:r>
              <a:rPr b="0" lang="en-US" sz="2800" spc="-1" strike="noStrike">
                <a:solidFill>
                  <a:srgbClr val="000000"/>
                </a:solidFill>
                <a:latin typeface="Calibri"/>
              </a:rPr>
              <a:t>do {</a:t>
            </a:r>
            <a:br/>
            <a:r>
              <a:rPr b="0" lang="en-US" sz="2800" spc="-1" strike="noStrike">
                <a:solidFill>
                  <a:srgbClr val="000000"/>
                </a:solidFill>
                <a:latin typeface="Calibri"/>
              </a:rPr>
              <a:t>	</a:t>
            </a:r>
            <a:r>
              <a:rPr b="0" lang="en-US" sz="2800" spc="-1" strike="noStrike">
                <a:solidFill>
                  <a:srgbClr val="000000"/>
                </a:solidFill>
                <a:latin typeface="Calibri"/>
              </a:rPr>
              <a:t>for (int i = 0; i &lt; N; i++) </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cout &lt;&lt; p[i] &lt;&lt; « »;</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	</a:t>
            </a:r>
            <a:r>
              <a:rPr b="0" lang="en-US" sz="2800" spc="-1" strike="noStrike">
                <a:solidFill>
                  <a:srgbClr val="000000"/>
                </a:solidFill>
                <a:latin typeface="Calibri"/>
              </a:rPr>
              <a:t>cout &lt;&lt; endl;</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	</a:t>
            </a:r>
            <a:r>
              <a:rPr b="0" lang="en-US" sz="2800" spc="-1" strike="noStrike">
                <a:solidFill>
                  <a:srgbClr val="000000"/>
                </a:solidFill>
                <a:latin typeface="Calibri"/>
              </a:rPr>
              <a:t>}while (next_permutation(p, p + N)); </a:t>
            </a:r>
            <a:br/>
            <a:endParaRPr b="0" lang="en-US" sz="2800" spc="-1" strike="noStrike">
              <a:solidFill>
                <a:srgbClr val="000000"/>
              </a:solidFill>
              <a:latin typeface="Calibri"/>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Generating all Sub-sets</a:t>
            </a:r>
            <a:endParaRPr b="0" lang="en-US" sz="4400" spc="-1" strike="noStrike">
              <a:solidFill>
                <a:srgbClr val="000000"/>
              </a:solidFill>
              <a:latin typeface="Calibri"/>
            </a:endParaRPr>
          </a:p>
        </p:txBody>
      </p:sp>
      <p:sp>
        <p:nvSpPr>
          <p:cNvPr id="116"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Unfortunately there is no c++ library for generating all subsets.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We use a bit manipulation to achieve this which is very efficient.</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	</a:t>
            </a:r>
            <a:r>
              <a:rPr b="0" lang="en-US" sz="2800" spc="-1" strike="noStrike">
                <a:solidFill>
                  <a:srgbClr val="000000"/>
                </a:solidFill>
                <a:latin typeface="Calibri"/>
              </a:rPr>
              <a:t>int p[20], N = 20;</a:t>
            </a:r>
            <a:br/>
            <a:r>
              <a:rPr b="0" lang="en-US" sz="2800" spc="-1" strike="noStrike">
                <a:solidFill>
                  <a:srgbClr val="000000"/>
                </a:solidFill>
                <a:latin typeface="Calibri"/>
              </a:rPr>
              <a:t>	</a:t>
            </a:r>
            <a:r>
              <a:rPr b="0" lang="en-US" sz="2800" spc="-1" strike="noStrike">
                <a:solidFill>
                  <a:srgbClr val="000000"/>
                </a:solidFill>
                <a:latin typeface="Calibri"/>
              </a:rPr>
              <a:t>for (int i = 0; i &lt; N; i++) p[i] = i;</a:t>
            </a:r>
            <a:br/>
            <a:r>
              <a:rPr b="0" lang="en-US" sz="2800" spc="-1" strike="noStrike">
                <a:solidFill>
                  <a:srgbClr val="000000"/>
                </a:solidFill>
                <a:latin typeface="Calibri"/>
              </a:rPr>
              <a:t>	</a:t>
            </a:r>
            <a:r>
              <a:rPr b="0" lang="en-US" sz="2800" spc="-1" strike="noStrike">
                <a:solidFill>
                  <a:srgbClr val="000000"/>
                </a:solidFill>
                <a:latin typeface="Calibri"/>
              </a:rPr>
              <a:t>for (int i = 0; i &lt; (1 &lt;&lt; N); i++) {       //1&lt;&lt;N = 2</a:t>
            </a:r>
            <a:r>
              <a:rPr b="0" lang="en-US" sz="2800" spc="-1" strike="noStrike" baseline="30000">
                <a:solidFill>
                  <a:srgbClr val="000000"/>
                </a:solidFill>
                <a:latin typeface="Calibri"/>
              </a:rPr>
              <a:t>N</a:t>
            </a:r>
            <a:b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for (int j = 0; j &lt; N; j++){</a:t>
            </a:r>
            <a:b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if (i &amp; (1 &lt;&lt; j))          // if bit j is on</a:t>
            </a:r>
            <a:b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cout &lt;&lt; p[j];            // this is part of set</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a:t>
            </a:r>
            <a:b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cout &lt;&lt; endl;</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	</a:t>
            </a:r>
            <a:r>
              <a:rPr b="0" lang="en-US" sz="2800" spc="-1" strike="noStrike">
                <a:solidFill>
                  <a:srgbClr val="000000"/>
                </a:solidFill>
                <a:latin typeface="Calibri"/>
              </a:rPr>
              <a:t>} </a:t>
            </a:r>
            <a:br/>
            <a:r>
              <a:rPr b="0" lang="en-US" sz="2800" spc="-1" strike="noStrike">
                <a:solidFill>
                  <a:srgbClr val="000000"/>
                </a:solidFill>
                <a:latin typeface="Calibri"/>
              </a:rPr>
              <a:t> </a:t>
            </a:r>
            <a:endParaRPr b="0" lang="en-US" sz="2800" spc="-1" strike="noStrike">
              <a:solidFill>
                <a:srgbClr val="000000"/>
              </a:solidFill>
              <a:latin typeface="Calibri"/>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Iterating Combination</a:t>
            </a:r>
            <a:endParaRPr b="0" lang="en-US" sz="4400" spc="-1" strike="noStrike">
              <a:solidFill>
                <a:srgbClr val="000000"/>
              </a:solidFill>
              <a:latin typeface="Calibri"/>
            </a:endParaRPr>
          </a:p>
        </p:txBody>
      </p:sp>
      <p:sp>
        <p:nvSpPr>
          <p:cNvPr id="118" name="TextShape 2"/>
          <p:cNvSpPr txBox="1"/>
          <p:nvPr/>
        </p:nvSpPr>
        <p:spPr>
          <a:xfrm>
            <a:off x="838080" y="1825560"/>
            <a:ext cx="10515240" cy="4350960"/>
          </a:xfrm>
          <a:prstGeom prst="rect">
            <a:avLst/>
          </a:prstGeom>
          <a:noFill/>
          <a:ln>
            <a:noFill/>
          </a:ln>
        </p:spPr>
        <p:txBody>
          <a:bodyPr>
            <a:normAutofit/>
          </a:bodyPr>
          <a:p>
            <a:pPr>
              <a:lnSpc>
                <a:spcPct val="90000"/>
              </a:lnSpc>
              <a:spcBef>
                <a:spcPts val="1001"/>
              </a:spcBef>
            </a:pPr>
            <a:r>
              <a:rPr b="0" lang="en-US" sz="2800" spc="-1" strike="noStrike">
                <a:solidFill>
                  <a:srgbClr val="000000"/>
                </a:solidFill>
                <a:latin typeface="Calibri"/>
              </a:rPr>
              <a:t>void printcomb(int n,int k, int s[], int Ssize, int i){</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	</a:t>
            </a:r>
            <a:r>
              <a:rPr b="0" lang="en-US" sz="2800" spc="-1" strike="noStrike">
                <a:solidFill>
                  <a:srgbClr val="000000"/>
                </a:solidFill>
                <a:latin typeface="Calibri"/>
              </a:rPr>
              <a:t>if(k == 0){</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for(int x = 0; x &lt; Ssize; x++) cout &lt;&lt; s[x];</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cout &lt;&lt; endl;</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return;</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	</a:t>
            </a:r>
            <a:r>
              <a:rPr b="0" lang="en-US" sz="2800" spc="-1" strike="noStrike">
                <a:solidFill>
                  <a:srgbClr val="000000"/>
                </a:solidFill>
                <a:latin typeface="Calibri"/>
              </a:rPr>
              <a:t>}</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	</a:t>
            </a:r>
            <a:r>
              <a:rPr b="0" lang="en-US" sz="2800" spc="-1" strike="noStrike">
                <a:solidFill>
                  <a:srgbClr val="000000"/>
                </a:solidFill>
                <a:latin typeface="Calibri"/>
              </a:rPr>
              <a:t>if(i &gt; n) return;</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	</a:t>
            </a:r>
            <a:r>
              <a:rPr b="0" lang="en-US" sz="2800" spc="-1" strike="noStrike">
                <a:solidFill>
                  <a:srgbClr val="000000"/>
                </a:solidFill>
                <a:latin typeface="Calibri"/>
              </a:rPr>
              <a:t>S[Ssize++] = i;</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	</a:t>
            </a:r>
            <a:r>
              <a:rPr b="0" lang="en-US" sz="2800" spc="-1" strike="noStrike">
                <a:solidFill>
                  <a:srgbClr val="000000"/>
                </a:solidFill>
                <a:latin typeface="Calibri"/>
              </a:rPr>
              <a:t>printcomb(n, k - 1, Ssize, i + 1);</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	</a:t>
            </a:r>
            <a:r>
              <a:rPr b="0" lang="en-US" sz="2800" spc="-1" strike="noStrike">
                <a:solidFill>
                  <a:srgbClr val="000000"/>
                </a:solidFill>
                <a:latin typeface="Calibri"/>
              </a:rPr>
              <a:t>Ssize--;</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	</a:t>
            </a:r>
            <a:r>
              <a:rPr b="0" lang="en-US" sz="2800" spc="-1" strike="noStrike">
                <a:solidFill>
                  <a:srgbClr val="000000"/>
                </a:solidFill>
                <a:latin typeface="Calibri"/>
              </a:rPr>
              <a:t>printcomb(n, k, s, Ssize, i + 1);</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a:t>
            </a:r>
            <a:endParaRPr b="0" lang="en-US" sz="2800" spc="-1" strike="noStrike">
              <a:solidFill>
                <a:srgbClr val="000000"/>
              </a:solidFill>
              <a:latin typeface="Calibri"/>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Combinatorics</a:t>
            </a:r>
            <a:endParaRPr b="0" lang="en-US" sz="4400" spc="-1" strike="noStrike">
              <a:solidFill>
                <a:srgbClr val="000000"/>
              </a:solidFill>
              <a:latin typeface="Calibri"/>
            </a:endParaRPr>
          </a:p>
        </p:txBody>
      </p:sp>
      <p:sp>
        <p:nvSpPr>
          <p:cNvPr id="85" name="TextShape 2"/>
          <p:cNvSpPr txBox="1"/>
          <p:nvPr/>
        </p:nvSpPr>
        <p:spPr>
          <a:xfrm>
            <a:off x="838080" y="1825560"/>
            <a:ext cx="10515240" cy="4350960"/>
          </a:xfrm>
          <a:prstGeom prst="rect">
            <a:avLst/>
          </a:prstGeom>
          <a:noFill/>
          <a:ln>
            <a:noFill/>
          </a:ln>
        </p:spPr>
        <p:txBody>
          <a:bodyPr/>
          <a:p>
            <a:pPr marL="228600" indent="-228240">
              <a:lnSpc>
                <a:spcPct val="150000"/>
              </a:lnSpc>
              <a:spcBef>
                <a:spcPts val="1001"/>
              </a:spcBef>
              <a:buClr>
                <a:srgbClr val="000000"/>
              </a:buClr>
              <a:buFont typeface="Arial"/>
              <a:buChar char="•"/>
            </a:pPr>
            <a:r>
              <a:rPr b="1" lang="en-US" sz="2000" spc="-1" strike="noStrike">
                <a:solidFill>
                  <a:srgbClr val="000000"/>
                </a:solidFill>
                <a:latin typeface="Calibri"/>
              </a:rPr>
              <a:t>Combinatorics </a:t>
            </a:r>
            <a:r>
              <a:rPr b="0" lang="en-US" sz="2000" spc="-1" strike="noStrike">
                <a:solidFill>
                  <a:srgbClr val="000000"/>
                </a:solidFill>
                <a:latin typeface="Calibri"/>
              </a:rPr>
              <a:t>studies methods for counting combinations of objects. Usually,</a:t>
            </a:r>
            <a:br/>
            <a:r>
              <a:rPr b="0" lang="en-US" sz="2000" spc="-1" strike="noStrike">
                <a:solidFill>
                  <a:srgbClr val="000000"/>
                </a:solidFill>
                <a:latin typeface="Calibri"/>
              </a:rPr>
              <a:t>the goal is to find a way to count the combinations efficiently without generating</a:t>
            </a:r>
            <a:br/>
            <a:r>
              <a:rPr b="0" lang="en-US" sz="2000" spc="-1" strike="noStrike">
                <a:solidFill>
                  <a:srgbClr val="000000"/>
                </a:solidFill>
                <a:latin typeface="Calibri"/>
              </a:rPr>
              <a:t>each combination separately. </a:t>
            </a:r>
            <a:endParaRPr b="0" lang="en-US" sz="20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000" spc="-1" strike="noStrike">
                <a:solidFill>
                  <a:srgbClr val="000000"/>
                </a:solidFill>
                <a:latin typeface="Calibri"/>
              </a:rPr>
              <a:t>As an example, consider the problem of counting the number of ways to represent an integer </a:t>
            </a:r>
            <a:r>
              <a:rPr b="0" i="1" lang="en-US" sz="2000" spc="-1" strike="noStrike">
                <a:solidFill>
                  <a:srgbClr val="000000"/>
                </a:solidFill>
                <a:latin typeface="Calibri"/>
              </a:rPr>
              <a:t>n </a:t>
            </a:r>
            <a:r>
              <a:rPr b="0" lang="en-US" sz="2000" spc="-1" strike="noStrike">
                <a:solidFill>
                  <a:srgbClr val="000000"/>
                </a:solidFill>
                <a:latin typeface="Calibri"/>
              </a:rPr>
              <a:t>as a sum of positive integers. For example, there are 8 representations for 4:</a:t>
            </a:r>
            <a:endParaRPr b="0" lang="en-US" sz="2000" spc="-1" strike="noStrike">
              <a:solidFill>
                <a:srgbClr val="000000"/>
              </a:solidFill>
              <a:latin typeface="Calibri"/>
            </a:endParaRPr>
          </a:p>
          <a:p>
            <a:pPr marL="457200">
              <a:lnSpc>
                <a:spcPct val="150000"/>
              </a:lnSpc>
              <a:spcBef>
                <a:spcPts val="499"/>
              </a:spcBef>
            </a:pPr>
            <a:r>
              <a:rPr b="0" lang="en-US" sz="1600" spc="-1" strike="noStrike">
                <a:solidFill>
                  <a:srgbClr val="000000"/>
                </a:solidFill>
                <a:latin typeface="Calibri"/>
              </a:rPr>
              <a:t>1 + 1 + 1 + 1     </a:t>
            </a:r>
            <a:r>
              <a:rPr b="0" lang="en-US" sz="1600" spc="-1" strike="noStrike">
                <a:solidFill>
                  <a:srgbClr val="000000"/>
                </a:solidFill>
                <a:latin typeface="Calibri"/>
              </a:rPr>
              <a:t>	</a:t>
            </a:r>
            <a:r>
              <a:rPr b="0" lang="en-US" sz="1600" spc="-1" strike="noStrike">
                <a:solidFill>
                  <a:srgbClr val="000000"/>
                </a:solidFill>
                <a:latin typeface="Calibri"/>
              </a:rPr>
              <a:t>	</a:t>
            </a:r>
            <a:r>
              <a:rPr b="0" lang="en-US" sz="1600" spc="-1" strike="noStrike">
                <a:solidFill>
                  <a:srgbClr val="000000"/>
                </a:solidFill>
                <a:latin typeface="Calibri"/>
              </a:rPr>
              <a:t>	</a:t>
            </a:r>
            <a:r>
              <a:rPr b="0" lang="en-US" sz="1600" spc="-1" strike="noStrike">
                <a:solidFill>
                  <a:srgbClr val="000000"/>
                </a:solidFill>
                <a:latin typeface="Calibri"/>
              </a:rPr>
              <a:t>2 + 2</a:t>
            </a:r>
            <a:endParaRPr b="0" lang="en-US" sz="1600" spc="-1" strike="noStrike">
              <a:solidFill>
                <a:srgbClr val="000000"/>
              </a:solidFill>
              <a:latin typeface="Calibri"/>
            </a:endParaRPr>
          </a:p>
          <a:p>
            <a:pPr marL="457200">
              <a:lnSpc>
                <a:spcPct val="150000"/>
              </a:lnSpc>
              <a:spcBef>
                <a:spcPts val="499"/>
              </a:spcBef>
            </a:pPr>
            <a:r>
              <a:rPr b="0" lang="en-US" sz="1600" spc="-1" strike="noStrike">
                <a:solidFill>
                  <a:srgbClr val="000000"/>
                </a:solidFill>
                <a:latin typeface="Calibri"/>
              </a:rPr>
              <a:t>1 + 1+ 2</a:t>
            </a:r>
            <a:r>
              <a:rPr b="0" lang="en-US" sz="1600" spc="-1" strike="noStrike">
                <a:solidFill>
                  <a:srgbClr val="000000"/>
                </a:solidFill>
                <a:latin typeface="Calibri"/>
              </a:rPr>
              <a:t>	</a:t>
            </a:r>
            <a:r>
              <a:rPr b="0" lang="en-US" sz="1600" spc="-1" strike="noStrike">
                <a:solidFill>
                  <a:srgbClr val="000000"/>
                </a:solidFill>
                <a:latin typeface="Calibri"/>
              </a:rPr>
              <a:t>	</a:t>
            </a:r>
            <a:r>
              <a:rPr b="0" lang="en-US" sz="1600" spc="-1" strike="noStrike">
                <a:solidFill>
                  <a:srgbClr val="000000"/>
                </a:solidFill>
                <a:latin typeface="Calibri"/>
              </a:rPr>
              <a:t>	</a:t>
            </a:r>
            <a:r>
              <a:rPr b="0" lang="en-US" sz="1600" spc="-1" strike="noStrike">
                <a:solidFill>
                  <a:srgbClr val="000000"/>
                </a:solidFill>
                <a:latin typeface="Calibri"/>
              </a:rPr>
              <a:t>3 + 1</a:t>
            </a:r>
            <a:endParaRPr b="0" lang="en-US" sz="1600" spc="-1" strike="noStrike">
              <a:solidFill>
                <a:srgbClr val="000000"/>
              </a:solidFill>
              <a:latin typeface="Calibri"/>
            </a:endParaRPr>
          </a:p>
          <a:p>
            <a:pPr marL="457200">
              <a:lnSpc>
                <a:spcPct val="150000"/>
              </a:lnSpc>
              <a:spcBef>
                <a:spcPts val="499"/>
              </a:spcBef>
            </a:pPr>
            <a:r>
              <a:rPr b="0" lang="en-US" sz="1600" spc="-1" strike="noStrike">
                <a:solidFill>
                  <a:srgbClr val="000000"/>
                </a:solidFill>
                <a:latin typeface="Calibri"/>
              </a:rPr>
              <a:t>1 + 2 + 1</a:t>
            </a:r>
            <a:r>
              <a:rPr b="0" lang="en-US" sz="1600" spc="-1" strike="noStrike">
                <a:solidFill>
                  <a:srgbClr val="000000"/>
                </a:solidFill>
                <a:latin typeface="Calibri"/>
              </a:rPr>
              <a:t>	</a:t>
            </a:r>
            <a:r>
              <a:rPr b="0" lang="en-US" sz="1600" spc="-1" strike="noStrike">
                <a:solidFill>
                  <a:srgbClr val="000000"/>
                </a:solidFill>
                <a:latin typeface="Calibri"/>
              </a:rPr>
              <a:t>	</a:t>
            </a:r>
            <a:r>
              <a:rPr b="0" lang="en-US" sz="1600" spc="-1" strike="noStrike">
                <a:solidFill>
                  <a:srgbClr val="000000"/>
                </a:solidFill>
                <a:latin typeface="Calibri"/>
              </a:rPr>
              <a:t>	</a:t>
            </a:r>
            <a:r>
              <a:rPr b="0" lang="en-US" sz="1600" spc="-1" strike="noStrike">
                <a:solidFill>
                  <a:srgbClr val="000000"/>
                </a:solidFill>
                <a:latin typeface="Calibri"/>
              </a:rPr>
              <a:t>1 + 3</a:t>
            </a:r>
            <a:endParaRPr b="0" lang="en-US" sz="1600" spc="-1" strike="noStrike">
              <a:solidFill>
                <a:srgbClr val="000000"/>
              </a:solidFill>
              <a:latin typeface="Calibri"/>
            </a:endParaRPr>
          </a:p>
          <a:p>
            <a:pPr marL="457200">
              <a:lnSpc>
                <a:spcPct val="150000"/>
              </a:lnSpc>
              <a:spcBef>
                <a:spcPts val="499"/>
              </a:spcBef>
            </a:pPr>
            <a:r>
              <a:rPr b="0" lang="en-US" sz="1600" spc="-1" strike="noStrike">
                <a:solidFill>
                  <a:srgbClr val="000000"/>
                </a:solidFill>
                <a:latin typeface="Calibri"/>
              </a:rPr>
              <a:t>2 + 1 + 1</a:t>
            </a:r>
            <a:r>
              <a:rPr b="0" lang="en-US" sz="1600" spc="-1" strike="noStrike">
                <a:solidFill>
                  <a:srgbClr val="000000"/>
                </a:solidFill>
                <a:latin typeface="Calibri"/>
              </a:rPr>
              <a:t>	</a:t>
            </a:r>
            <a:r>
              <a:rPr b="0" lang="en-US" sz="1600" spc="-1" strike="noStrike">
                <a:solidFill>
                  <a:srgbClr val="000000"/>
                </a:solidFill>
                <a:latin typeface="Calibri"/>
              </a:rPr>
              <a:t>	</a:t>
            </a:r>
            <a:r>
              <a:rPr b="0" lang="en-US" sz="1600" spc="-1" strike="noStrike">
                <a:solidFill>
                  <a:srgbClr val="000000"/>
                </a:solidFill>
                <a:latin typeface="Calibri"/>
              </a:rPr>
              <a:t>	</a:t>
            </a:r>
            <a:r>
              <a:rPr b="0" lang="en-US" sz="1600" spc="-1" strike="noStrike">
                <a:solidFill>
                  <a:srgbClr val="000000"/>
                </a:solidFill>
                <a:latin typeface="Calibri"/>
              </a:rPr>
              <a:t>4</a:t>
            </a:r>
            <a:br/>
            <a:endParaRPr b="0" lang="en-US" sz="1600" spc="-1" strike="noStrike">
              <a:solidFill>
                <a:srgbClr val="000000"/>
              </a:solidFill>
              <a:latin typeface="Calibri"/>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Combinatorics</a:t>
            </a:r>
            <a:endParaRPr b="0" lang="en-US" sz="4400" spc="-1" strike="noStrike">
              <a:solidFill>
                <a:srgbClr val="000000"/>
              </a:solidFill>
              <a:latin typeface="Calibri"/>
            </a:endParaRPr>
          </a:p>
        </p:txBody>
      </p:sp>
      <p:sp>
        <p:nvSpPr>
          <p:cNvPr id="87" name="TextShape 2"/>
          <p:cNvSpPr txBox="1"/>
          <p:nvPr/>
        </p:nvSpPr>
        <p:spPr>
          <a:xfrm>
            <a:off x="838080" y="1825560"/>
            <a:ext cx="10515240" cy="4350960"/>
          </a:xfrm>
          <a:prstGeom prst="rect">
            <a:avLst/>
          </a:prstGeom>
          <a:noFill/>
          <a:ln>
            <a:noFill/>
          </a:ln>
        </p:spPr>
        <p:txBody>
          <a:bodyPr>
            <a:normAutofit/>
          </a:bodyPr>
          <a:p>
            <a:pPr marL="228600" indent="-228240">
              <a:lnSpc>
                <a:spcPct val="150000"/>
              </a:lnSpc>
              <a:spcBef>
                <a:spcPts val="1001"/>
              </a:spcBef>
              <a:buClr>
                <a:srgbClr val="000000"/>
              </a:buClr>
              <a:buFont typeface="Arial"/>
              <a:buChar char="•"/>
            </a:pPr>
            <a:r>
              <a:rPr b="0" lang="en-US" sz="2000" spc="-1" strike="noStrike">
                <a:solidFill>
                  <a:srgbClr val="000000"/>
                </a:solidFill>
                <a:latin typeface="Calibri"/>
              </a:rPr>
              <a:t>A combinatorial problem can often be solved using a recursive function. In this problem, we can define a function </a:t>
            </a:r>
            <a:r>
              <a:rPr b="0" i="1" lang="en-US" sz="2000" spc="-1" strike="noStrike">
                <a:solidFill>
                  <a:srgbClr val="000000"/>
                </a:solidFill>
                <a:latin typeface="Calibri"/>
              </a:rPr>
              <a:t>f </a:t>
            </a:r>
            <a:r>
              <a:rPr b="0" lang="en-US" sz="2000" spc="-1" strike="noStrike">
                <a:solidFill>
                  <a:srgbClr val="000000"/>
                </a:solidFill>
                <a:latin typeface="Calibri"/>
              </a:rPr>
              <a:t>(</a:t>
            </a:r>
            <a:r>
              <a:rPr b="0" i="1" lang="en-US" sz="2000" spc="-1" strike="noStrike">
                <a:solidFill>
                  <a:srgbClr val="000000"/>
                </a:solidFill>
                <a:latin typeface="Calibri"/>
              </a:rPr>
              <a:t>n</a:t>
            </a:r>
            <a:r>
              <a:rPr b="0" lang="en-US" sz="2000" spc="-1" strike="noStrike">
                <a:solidFill>
                  <a:srgbClr val="000000"/>
                </a:solidFill>
                <a:latin typeface="Calibri"/>
              </a:rPr>
              <a:t>) that gives the number of representations for </a:t>
            </a:r>
            <a:r>
              <a:rPr b="0" i="1" lang="en-US" sz="2000" spc="-1" strike="noStrike">
                <a:solidFill>
                  <a:srgbClr val="000000"/>
                </a:solidFill>
                <a:latin typeface="Calibri"/>
              </a:rPr>
              <a:t>n</a:t>
            </a:r>
            <a:r>
              <a:rPr b="0" lang="en-US" sz="2000" spc="-1" strike="noStrike">
                <a:solidFill>
                  <a:srgbClr val="000000"/>
                </a:solidFill>
                <a:latin typeface="Calibri"/>
              </a:rPr>
              <a:t>. For example, </a:t>
            </a:r>
            <a:r>
              <a:rPr b="0" i="1" lang="en-US" sz="2000" spc="-1" strike="noStrike">
                <a:solidFill>
                  <a:srgbClr val="000000"/>
                </a:solidFill>
                <a:latin typeface="Calibri"/>
              </a:rPr>
              <a:t>f </a:t>
            </a:r>
            <a:r>
              <a:rPr b="0" lang="en-US" sz="2000" spc="-1" strike="noStrike">
                <a:solidFill>
                  <a:srgbClr val="000000"/>
                </a:solidFill>
                <a:latin typeface="Calibri"/>
              </a:rPr>
              <a:t>(4) </a:t>
            </a:r>
            <a:r>
              <a:rPr b="0" i="1" lang="en-US" sz="2000" spc="-1" strike="noStrike">
                <a:solidFill>
                  <a:srgbClr val="000000"/>
                </a:solidFill>
                <a:latin typeface="Calibri"/>
              </a:rPr>
              <a:t>=</a:t>
            </a:r>
            <a:r>
              <a:rPr b="0" lang="en-US" sz="2000" spc="-1" strike="noStrike">
                <a:solidFill>
                  <a:srgbClr val="000000"/>
                </a:solidFill>
                <a:latin typeface="Calibri"/>
              </a:rPr>
              <a:t>8 according to the above example. The values of the function can be recursively calculated as follows: </a:t>
            </a:r>
            <a:r>
              <a:rPr b="0" i="1" lang="en-US" sz="2000" spc="-1" strike="noStrike">
                <a:solidFill>
                  <a:srgbClr val="000000"/>
                </a:solidFill>
                <a:latin typeface="Calibri"/>
              </a:rPr>
              <a:t>f </a:t>
            </a:r>
            <a:r>
              <a:rPr b="0" lang="en-US" sz="2000" spc="-1" strike="noStrike">
                <a:solidFill>
                  <a:srgbClr val="000000"/>
                </a:solidFill>
                <a:latin typeface="Calibri"/>
              </a:rPr>
              <a:t>(</a:t>
            </a:r>
            <a:r>
              <a:rPr b="0" i="1" lang="en-US" sz="2000" spc="-1" strike="noStrike">
                <a:solidFill>
                  <a:srgbClr val="000000"/>
                </a:solidFill>
                <a:latin typeface="Calibri"/>
              </a:rPr>
              <a:t>n</a:t>
            </a:r>
            <a:r>
              <a:rPr b="0" lang="en-US" sz="2000" spc="-1" strike="noStrike">
                <a:solidFill>
                  <a:srgbClr val="000000"/>
                </a:solidFill>
                <a:latin typeface="Calibri"/>
              </a:rPr>
              <a:t>) </a:t>
            </a:r>
            <a:r>
              <a:rPr b="0" i="1" lang="en-US" sz="2000" spc="-1" strike="noStrike">
                <a:solidFill>
                  <a:srgbClr val="000000"/>
                </a:solidFill>
                <a:latin typeface="Calibri"/>
              </a:rPr>
              <a:t>= </a:t>
            </a:r>
            <a:r>
              <a:rPr b="0" lang="en-US" sz="2000" spc="-1" strike="noStrike">
                <a:solidFill>
                  <a:srgbClr val="000000"/>
                </a:solidFill>
                <a:latin typeface="Calibri"/>
              </a:rPr>
              <a:t>1       (n = 0)</a:t>
            </a:r>
            <a:endParaRPr b="0" lang="en-US" sz="2000" spc="-1" strike="noStrike">
              <a:solidFill>
                <a:srgbClr val="000000"/>
              </a:solidFill>
              <a:latin typeface="Calibri"/>
            </a:endParaRPr>
          </a:p>
          <a:p>
            <a:pPr>
              <a:lnSpc>
                <a:spcPct val="150000"/>
              </a:lnSpc>
              <a:spcBef>
                <a:spcPts val="1001"/>
              </a:spcBef>
            </a:pPr>
            <a:r>
              <a:rPr b="0" i="1" lang="en-US" sz="2000" spc="-1" strike="noStrike">
                <a:solidFill>
                  <a:srgbClr val="000000"/>
                </a:solidFill>
                <a:latin typeface="Calibri"/>
              </a:rPr>
              <a:t>	</a:t>
            </a:r>
            <a:r>
              <a:rPr b="0" i="1" lang="en-US" sz="2000" spc="-1" strike="noStrike">
                <a:solidFill>
                  <a:srgbClr val="000000"/>
                </a:solidFill>
                <a:latin typeface="Calibri"/>
              </a:rPr>
              <a:t>   </a:t>
            </a:r>
            <a:r>
              <a:rPr b="0" i="1" lang="en-US" sz="2000" spc="-1" strike="noStrike">
                <a:solidFill>
                  <a:srgbClr val="000000"/>
                </a:solidFill>
                <a:latin typeface="Calibri"/>
              </a:rPr>
              <a:t>f(n) = f </a:t>
            </a:r>
            <a:r>
              <a:rPr b="0" lang="en-US" sz="2000" spc="-1" strike="noStrike">
                <a:solidFill>
                  <a:srgbClr val="000000"/>
                </a:solidFill>
                <a:latin typeface="Calibri"/>
              </a:rPr>
              <a:t>(0) </a:t>
            </a:r>
            <a:r>
              <a:rPr b="0" i="1" lang="en-US" sz="2000" spc="-1" strike="noStrike">
                <a:solidFill>
                  <a:srgbClr val="000000"/>
                </a:solidFill>
                <a:latin typeface="Calibri"/>
              </a:rPr>
              <a:t>+ f </a:t>
            </a:r>
            <a:r>
              <a:rPr b="0" lang="en-US" sz="2000" spc="-1" strike="noStrike">
                <a:solidFill>
                  <a:srgbClr val="000000"/>
                </a:solidFill>
                <a:latin typeface="Calibri"/>
              </a:rPr>
              <a:t>(1)</a:t>
            </a:r>
            <a:r>
              <a:rPr b="0" i="1" lang="en-US" sz="2000" spc="-1" strike="noStrike">
                <a:solidFill>
                  <a:srgbClr val="000000"/>
                </a:solidFill>
                <a:latin typeface="Calibri"/>
              </a:rPr>
              <a:t> +…+ f </a:t>
            </a:r>
            <a:r>
              <a:rPr b="0" lang="en-US" sz="2000" spc="-1" strike="noStrike">
                <a:solidFill>
                  <a:srgbClr val="000000"/>
                </a:solidFill>
                <a:latin typeface="Calibri"/>
              </a:rPr>
              <a:t>(</a:t>
            </a:r>
            <a:r>
              <a:rPr b="0" i="1" lang="en-US" sz="2000" spc="-1" strike="noStrike">
                <a:solidFill>
                  <a:srgbClr val="000000"/>
                </a:solidFill>
                <a:latin typeface="Calibri"/>
              </a:rPr>
              <a:t>n - </a:t>
            </a:r>
            <a:r>
              <a:rPr b="0" lang="en-US" sz="2000" spc="-1" strike="noStrike">
                <a:solidFill>
                  <a:srgbClr val="000000"/>
                </a:solidFill>
                <a:latin typeface="Calibri"/>
              </a:rPr>
              <a:t>1)   </a:t>
            </a:r>
            <a:r>
              <a:rPr b="0" i="1" lang="en-US" sz="2000" spc="-1" strike="noStrike">
                <a:solidFill>
                  <a:srgbClr val="000000"/>
                </a:solidFill>
                <a:latin typeface="Calibri"/>
              </a:rPr>
              <a:t> (n &gt; 0)</a:t>
            </a:r>
            <a:br/>
            <a:endParaRPr b="0" lang="en-US" sz="2000" spc="-1" strike="noStrike">
              <a:solidFill>
                <a:srgbClr val="000000"/>
              </a:solidFill>
              <a:latin typeface="Calibri"/>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Combinatorics</a:t>
            </a:r>
            <a:endParaRPr b="0" lang="en-US" sz="4400" spc="-1" strike="noStrike">
              <a:solidFill>
                <a:srgbClr val="000000"/>
              </a:solidFill>
              <a:latin typeface="Calibri"/>
            </a:endParaRPr>
          </a:p>
        </p:txBody>
      </p:sp>
      <p:sp>
        <p:nvSpPr>
          <p:cNvPr id="89" name="TextShape 2"/>
          <p:cNvSpPr txBox="1"/>
          <p:nvPr/>
        </p:nvSpPr>
        <p:spPr>
          <a:xfrm>
            <a:off x="838080" y="1825560"/>
            <a:ext cx="10515240" cy="4350960"/>
          </a:xfrm>
          <a:prstGeom prst="rect">
            <a:avLst/>
          </a:prstGeom>
          <a:noFill/>
          <a:ln>
            <a:noFill/>
          </a:ln>
        </p:spPr>
        <p:txBody>
          <a:bodyPr>
            <a:normAutofit/>
          </a:bodyPr>
          <a:p>
            <a:pPr marL="228600" indent="-228240">
              <a:lnSpc>
                <a:spcPct val="150000"/>
              </a:lnSpc>
              <a:spcBef>
                <a:spcPts val="1001"/>
              </a:spcBef>
              <a:buClr>
                <a:srgbClr val="000000"/>
              </a:buClr>
              <a:buFont typeface="Arial"/>
              <a:buChar char="•"/>
            </a:pPr>
            <a:r>
              <a:rPr b="0" lang="en-US" sz="2000" spc="-1" strike="noStrike">
                <a:solidFill>
                  <a:srgbClr val="000000"/>
                </a:solidFill>
                <a:latin typeface="Calibri"/>
              </a:rPr>
              <a:t>The base case is </a:t>
            </a:r>
            <a:r>
              <a:rPr b="0" i="1" lang="en-US" sz="2000" spc="-1" strike="noStrike">
                <a:solidFill>
                  <a:srgbClr val="000000"/>
                </a:solidFill>
                <a:latin typeface="Calibri"/>
              </a:rPr>
              <a:t>f </a:t>
            </a:r>
            <a:r>
              <a:rPr b="0" lang="en-US" sz="2000" spc="-1" strike="noStrike">
                <a:solidFill>
                  <a:srgbClr val="000000"/>
                </a:solidFill>
                <a:latin typeface="Calibri"/>
              </a:rPr>
              <a:t>(0) </a:t>
            </a:r>
            <a:r>
              <a:rPr b="0" i="1" lang="en-US" sz="2000" spc="-1" strike="noStrike">
                <a:solidFill>
                  <a:srgbClr val="000000"/>
                </a:solidFill>
                <a:latin typeface="Calibri"/>
              </a:rPr>
              <a:t>= </a:t>
            </a:r>
            <a:r>
              <a:rPr b="0" lang="en-US" sz="2000" spc="-1" strike="noStrike">
                <a:solidFill>
                  <a:srgbClr val="000000"/>
                </a:solidFill>
                <a:latin typeface="Calibri"/>
              </a:rPr>
              <a:t>1, because the empty sum represents the number 0. Then,</a:t>
            </a:r>
            <a:br/>
            <a:r>
              <a:rPr b="0" lang="en-US" sz="2000" spc="-1" strike="noStrike">
                <a:solidFill>
                  <a:srgbClr val="000000"/>
                </a:solidFill>
                <a:latin typeface="Calibri"/>
              </a:rPr>
              <a:t>if </a:t>
            </a:r>
            <a:r>
              <a:rPr b="0" i="1" lang="en-US" sz="2000" spc="-1" strike="noStrike">
                <a:solidFill>
                  <a:srgbClr val="000000"/>
                </a:solidFill>
                <a:latin typeface="Calibri"/>
              </a:rPr>
              <a:t>n &gt; </a:t>
            </a:r>
            <a:r>
              <a:rPr b="0" lang="en-US" sz="2000" spc="-1" strike="noStrike">
                <a:solidFill>
                  <a:srgbClr val="000000"/>
                </a:solidFill>
                <a:latin typeface="Calibri"/>
              </a:rPr>
              <a:t>0, we consider all ways to choose the first number of the sum. If the first</a:t>
            </a:r>
            <a:br/>
            <a:r>
              <a:rPr b="0" lang="en-US" sz="2000" spc="-1" strike="noStrike">
                <a:solidFill>
                  <a:srgbClr val="000000"/>
                </a:solidFill>
                <a:latin typeface="Calibri"/>
              </a:rPr>
              <a:t>number is </a:t>
            </a:r>
            <a:r>
              <a:rPr b="0" i="1" lang="en-US" sz="2000" spc="-1" strike="noStrike">
                <a:solidFill>
                  <a:srgbClr val="000000"/>
                </a:solidFill>
                <a:latin typeface="Calibri"/>
              </a:rPr>
              <a:t>k</a:t>
            </a:r>
            <a:r>
              <a:rPr b="0" lang="en-US" sz="2000" spc="-1" strike="noStrike">
                <a:solidFill>
                  <a:srgbClr val="000000"/>
                </a:solidFill>
                <a:latin typeface="Calibri"/>
              </a:rPr>
              <a:t>, there are </a:t>
            </a:r>
            <a:r>
              <a:rPr b="0" i="1" lang="en-US" sz="2000" spc="-1" strike="noStrike">
                <a:solidFill>
                  <a:srgbClr val="000000"/>
                </a:solidFill>
                <a:latin typeface="Calibri"/>
              </a:rPr>
              <a:t>f </a:t>
            </a:r>
            <a:r>
              <a:rPr b="0" lang="en-US" sz="2000" spc="-1" strike="noStrike">
                <a:solidFill>
                  <a:srgbClr val="000000"/>
                </a:solidFill>
                <a:latin typeface="Calibri"/>
              </a:rPr>
              <a:t>(</a:t>
            </a:r>
            <a:r>
              <a:rPr b="0" i="1" lang="en-US" sz="2000" spc="-1" strike="noStrike">
                <a:solidFill>
                  <a:srgbClr val="000000"/>
                </a:solidFill>
                <a:latin typeface="Calibri"/>
              </a:rPr>
              <a:t>n - k</a:t>
            </a:r>
            <a:r>
              <a:rPr b="0" lang="en-US" sz="2000" spc="-1" strike="noStrike">
                <a:solidFill>
                  <a:srgbClr val="000000"/>
                </a:solidFill>
                <a:latin typeface="Calibri"/>
              </a:rPr>
              <a:t>) representations for the remaining part of the sum.</a:t>
            </a:r>
            <a:br/>
            <a:r>
              <a:rPr b="0" lang="en-US" sz="2000" spc="-1" strike="noStrike">
                <a:solidFill>
                  <a:srgbClr val="000000"/>
                </a:solidFill>
                <a:latin typeface="Calibri"/>
              </a:rPr>
              <a:t>Thus, we calculate the sum of all values of the form </a:t>
            </a:r>
            <a:r>
              <a:rPr b="0" i="1" lang="en-US" sz="2000" spc="-1" strike="noStrike">
                <a:solidFill>
                  <a:srgbClr val="000000"/>
                </a:solidFill>
                <a:latin typeface="Calibri"/>
              </a:rPr>
              <a:t>f </a:t>
            </a:r>
            <a:r>
              <a:rPr b="0" lang="en-US" sz="2000" spc="-1" strike="noStrike">
                <a:solidFill>
                  <a:srgbClr val="000000"/>
                </a:solidFill>
                <a:latin typeface="Calibri"/>
              </a:rPr>
              <a:t>(</a:t>
            </a:r>
            <a:r>
              <a:rPr b="0" i="1" lang="en-US" sz="2000" spc="-1" strike="noStrike">
                <a:solidFill>
                  <a:srgbClr val="000000"/>
                </a:solidFill>
                <a:latin typeface="Calibri"/>
              </a:rPr>
              <a:t>n - k</a:t>
            </a:r>
            <a:r>
              <a:rPr b="0" lang="en-US" sz="2000" spc="-1" strike="noStrike">
                <a:solidFill>
                  <a:srgbClr val="000000"/>
                </a:solidFill>
                <a:latin typeface="Calibri"/>
              </a:rPr>
              <a:t>) where </a:t>
            </a:r>
            <a:r>
              <a:rPr b="0" i="1" lang="en-US" sz="2000" spc="-1" strike="noStrike">
                <a:solidFill>
                  <a:srgbClr val="000000"/>
                </a:solidFill>
                <a:latin typeface="Calibri"/>
              </a:rPr>
              <a:t>k &lt; n</a:t>
            </a:r>
            <a:r>
              <a:rPr b="0" lang="en-US" sz="2000" spc="-1" strike="noStrike">
                <a:solidFill>
                  <a:srgbClr val="000000"/>
                </a:solidFill>
                <a:latin typeface="Calibri"/>
              </a:rPr>
              <a:t>.</a:t>
            </a:r>
            <a:br/>
            <a:r>
              <a:rPr b="0" lang="en-US" sz="2000" spc="-1" strike="noStrike">
                <a:solidFill>
                  <a:srgbClr val="000000"/>
                </a:solidFill>
                <a:latin typeface="Calibri"/>
              </a:rPr>
              <a:t>The first values for the function are: </a:t>
            </a:r>
            <a:endParaRPr b="0" lang="en-US" sz="2000" spc="-1" strike="noStrike">
              <a:solidFill>
                <a:srgbClr val="000000"/>
              </a:solidFill>
              <a:latin typeface="Calibri"/>
            </a:endParaRPr>
          </a:p>
          <a:p>
            <a:pPr>
              <a:lnSpc>
                <a:spcPct val="120000"/>
              </a:lnSpc>
              <a:spcBef>
                <a:spcPts val="1001"/>
              </a:spcBef>
            </a:pPr>
            <a:r>
              <a:rPr b="0" lang="en-US" sz="2000" spc="-1" strike="noStrike">
                <a:solidFill>
                  <a:srgbClr val="000000"/>
                </a:solidFill>
                <a:latin typeface="Calibri"/>
              </a:rPr>
              <a:t>	</a:t>
            </a:r>
            <a:r>
              <a:rPr b="0" lang="en-US" sz="2000" spc="-1" strike="noStrike">
                <a:solidFill>
                  <a:srgbClr val="000000"/>
                </a:solidFill>
                <a:latin typeface="Calibri"/>
              </a:rPr>
              <a:t>f(0) = 1</a:t>
            </a:r>
            <a:endParaRPr b="0" lang="en-US" sz="2000" spc="-1" strike="noStrike">
              <a:solidFill>
                <a:srgbClr val="000000"/>
              </a:solidFill>
              <a:latin typeface="Calibri"/>
            </a:endParaRPr>
          </a:p>
          <a:p>
            <a:pPr>
              <a:lnSpc>
                <a:spcPct val="120000"/>
              </a:lnSpc>
              <a:spcBef>
                <a:spcPts val="1001"/>
              </a:spcBef>
            </a:pPr>
            <a:r>
              <a:rPr b="0" lang="en-US" sz="2000" spc="-1" strike="noStrike">
                <a:solidFill>
                  <a:srgbClr val="000000"/>
                </a:solidFill>
                <a:latin typeface="Calibri"/>
              </a:rPr>
              <a:t>	</a:t>
            </a:r>
            <a:r>
              <a:rPr b="0" lang="en-US" sz="2000" spc="-1" strike="noStrike">
                <a:solidFill>
                  <a:srgbClr val="000000"/>
                </a:solidFill>
                <a:latin typeface="Calibri"/>
              </a:rPr>
              <a:t>f(1) = 1</a:t>
            </a:r>
            <a:endParaRPr b="0" lang="en-US" sz="2000" spc="-1" strike="noStrike">
              <a:solidFill>
                <a:srgbClr val="000000"/>
              </a:solidFill>
              <a:latin typeface="Calibri"/>
            </a:endParaRPr>
          </a:p>
          <a:p>
            <a:pPr>
              <a:lnSpc>
                <a:spcPct val="120000"/>
              </a:lnSpc>
              <a:spcBef>
                <a:spcPts val="1001"/>
              </a:spcBef>
            </a:pPr>
            <a:r>
              <a:rPr b="0" lang="en-US" sz="2000" spc="-1" strike="noStrike">
                <a:solidFill>
                  <a:srgbClr val="000000"/>
                </a:solidFill>
                <a:latin typeface="Calibri"/>
              </a:rPr>
              <a:t>	</a:t>
            </a:r>
            <a:r>
              <a:rPr b="0" lang="en-US" sz="2000" spc="-1" strike="noStrike">
                <a:solidFill>
                  <a:srgbClr val="000000"/>
                </a:solidFill>
                <a:latin typeface="Calibri"/>
              </a:rPr>
              <a:t>f(2) = 2</a:t>
            </a:r>
            <a:endParaRPr b="0" lang="en-US" sz="2000" spc="-1" strike="noStrike">
              <a:solidFill>
                <a:srgbClr val="000000"/>
              </a:solidFill>
              <a:latin typeface="Calibri"/>
            </a:endParaRPr>
          </a:p>
          <a:p>
            <a:pPr>
              <a:lnSpc>
                <a:spcPct val="120000"/>
              </a:lnSpc>
              <a:spcBef>
                <a:spcPts val="1001"/>
              </a:spcBef>
            </a:pPr>
            <a:r>
              <a:rPr b="0" lang="en-US" sz="2000" spc="-1" strike="noStrike">
                <a:solidFill>
                  <a:srgbClr val="000000"/>
                </a:solidFill>
                <a:latin typeface="Calibri"/>
              </a:rPr>
              <a:t>	</a:t>
            </a:r>
            <a:r>
              <a:rPr b="0" lang="en-US" sz="2000" spc="-1" strike="noStrike">
                <a:solidFill>
                  <a:srgbClr val="000000"/>
                </a:solidFill>
                <a:latin typeface="Calibri"/>
              </a:rPr>
              <a:t>f(3) = 4 </a:t>
            </a:r>
            <a:endParaRPr b="0" lang="en-US" sz="2000" spc="-1" strike="noStrike">
              <a:solidFill>
                <a:srgbClr val="000000"/>
              </a:solidFill>
              <a:latin typeface="Calibri"/>
            </a:endParaRPr>
          </a:p>
          <a:p>
            <a:pPr>
              <a:lnSpc>
                <a:spcPct val="120000"/>
              </a:lnSpc>
              <a:spcBef>
                <a:spcPts val="1001"/>
              </a:spcBef>
            </a:pPr>
            <a:r>
              <a:rPr b="0" lang="en-US" sz="2000" spc="-1" strike="noStrike">
                <a:solidFill>
                  <a:srgbClr val="000000"/>
                </a:solidFill>
                <a:latin typeface="Calibri"/>
              </a:rPr>
              <a:t>	</a:t>
            </a:r>
            <a:r>
              <a:rPr b="0" lang="en-US" sz="2000" spc="-1" strike="noStrike">
                <a:solidFill>
                  <a:srgbClr val="000000"/>
                </a:solidFill>
                <a:latin typeface="Calibri"/>
              </a:rPr>
              <a:t>f(4) = 8</a:t>
            </a:r>
            <a:br/>
            <a:endParaRPr b="0" lang="en-US" sz="2000" spc="-1" strike="noStrike">
              <a:solidFill>
                <a:srgbClr val="000000"/>
              </a:solidFill>
              <a:latin typeface="Calibri"/>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Combinatorics</a:t>
            </a:r>
            <a:endParaRPr b="0" lang="en-US" sz="4400" spc="-1" strike="noStrike">
              <a:solidFill>
                <a:srgbClr val="000000"/>
              </a:solidFill>
              <a:latin typeface="Calibri"/>
            </a:endParaRPr>
          </a:p>
        </p:txBody>
      </p:sp>
      <p:sp>
        <p:nvSpPr>
          <p:cNvPr id="91" name="TextShape 2"/>
          <p:cNvSpPr txBox="1"/>
          <p:nvPr/>
        </p:nvSpPr>
        <p:spPr>
          <a:xfrm>
            <a:off x="838080" y="1825560"/>
            <a:ext cx="10515240" cy="4350960"/>
          </a:xfrm>
          <a:prstGeom prst="rect">
            <a:avLst/>
          </a:prstGeom>
          <a:noFill/>
          <a:ln>
            <a:noFill/>
          </a:ln>
        </p:spPr>
        <p:txBody>
          <a:bodyPr>
            <a:normAutofit/>
          </a:bodyPr>
          <a:p>
            <a:pPr marL="228600" indent="-228240">
              <a:lnSpc>
                <a:spcPct val="150000"/>
              </a:lnSpc>
              <a:spcBef>
                <a:spcPts val="1001"/>
              </a:spcBef>
              <a:buClr>
                <a:srgbClr val="000000"/>
              </a:buClr>
              <a:buFont typeface="Arial"/>
              <a:buChar char="•"/>
            </a:pPr>
            <a:r>
              <a:rPr b="0" lang="en-US" sz="2000" spc="-1" strike="noStrike">
                <a:solidFill>
                  <a:srgbClr val="000000"/>
                </a:solidFill>
                <a:latin typeface="Calibri"/>
              </a:rPr>
              <a:t>Sometimes, a recursive formula can be replaced with a closed-form formula.</a:t>
            </a:r>
            <a:br/>
            <a:r>
              <a:rPr b="0" lang="en-US" sz="2000" spc="-1" strike="noStrike">
                <a:solidFill>
                  <a:srgbClr val="000000"/>
                </a:solidFill>
                <a:latin typeface="Calibri"/>
              </a:rPr>
              <a:t>In this problem,</a:t>
            </a:r>
            <a:br/>
            <a:r>
              <a:rPr b="0" lang="en-US" sz="2000" spc="-1" strike="noStrike">
                <a:solidFill>
                  <a:srgbClr val="000000"/>
                </a:solidFill>
                <a:latin typeface="Calibri"/>
              </a:rPr>
              <a:t>	</a:t>
            </a:r>
            <a:r>
              <a:rPr b="0" lang="en-US" sz="2000" spc="-1" strike="noStrike">
                <a:solidFill>
                  <a:srgbClr val="000000"/>
                </a:solidFill>
                <a:latin typeface="Calibri"/>
              </a:rPr>
              <a:t>	</a:t>
            </a:r>
            <a:r>
              <a:rPr b="0" i="1" lang="en-US" sz="2000" spc="-1" strike="noStrike">
                <a:solidFill>
                  <a:srgbClr val="000000"/>
                </a:solidFill>
                <a:latin typeface="Calibri"/>
              </a:rPr>
              <a:t>f </a:t>
            </a:r>
            <a:r>
              <a:rPr b="0" lang="en-US" sz="2000" spc="-1" strike="noStrike">
                <a:solidFill>
                  <a:srgbClr val="000000"/>
                </a:solidFill>
                <a:latin typeface="Calibri"/>
              </a:rPr>
              <a:t>(</a:t>
            </a:r>
            <a:r>
              <a:rPr b="0" i="1" lang="en-US" sz="2000" spc="-1" strike="noStrike">
                <a:solidFill>
                  <a:srgbClr val="000000"/>
                </a:solidFill>
                <a:latin typeface="Calibri"/>
              </a:rPr>
              <a:t>n</a:t>
            </a:r>
            <a:r>
              <a:rPr b="0" lang="en-US" sz="2000" spc="-1" strike="noStrike">
                <a:solidFill>
                  <a:srgbClr val="000000"/>
                </a:solidFill>
                <a:latin typeface="Calibri"/>
              </a:rPr>
              <a:t>) </a:t>
            </a:r>
            <a:r>
              <a:rPr b="0" i="1" lang="en-US" sz="2000" spc="-1" strike="noStrike">
                <a:solidFill>
                  <a:srgbClr val="000000"/>
                </a:solidFill>
                <a:latin typeface="Calibri"/>
              </a:rPr>
              <a:t>= 2</a:t>
            </a:r>
            <a:r>
              <a:rPr b="0" i="1" lang="en-US" sz="2400" spc="-1" strike="noStrike" baseline="30000">
                <a:solidFill>
                  <a:srgbClr val="000000"/>
                </a:solidFill>
                <a:latin typeface="Calibri"/>
              </a:rPr>
              <a:t>n-1</a:t>
            </a:r>
            <a:r>
              <a:rPr b="0" lang="en-US" sz="2000" spc="-1" strike="noStrike">
                <a:solidFill>
                  <a:srgbClr val="000000"/>
                </a:solidFill>
                <a:latin typeface="Calibri"/>
              </a:rPr>
              <a:t>, </a:t>
            </a:r>
            <a:endParaRPr b="0" lang="en-US" sz="20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000" spc="-1" strike="noStrike">
                <a:solidFill>
                  <a:srgbClr val="000000"/>
                </a:solidFill>
                <a:latin typeface="Calibri"/>
              </a:rPr>
              <a:t>Which is based on the fact that there are </a:t>
            </a:r>
            <a:r>
              <a:rPr b="0" i="1" lang="en-US" sz="2000" spc="-1" strike="noStrike">
                <a:solidFill>
                  <a:srgbClr val="000000"/>
                </a:solidFill>
                <a:latin typeface="Calibri"/>
              </a:rPr>
              <a:t>n - </a:t>
            </a:r>
            <a:r>
              <a:rPr b="0" lang="en-US" sz="2000" spc="-1" strike="noStrike">
                <a:solidFill>
                  <a:srgbClr val="000000"/>
                </a:solidFill>
                <a:latin typeface="Calibri"/>
              </a:rPr>
              <a:t>1 possible positions for +-signs in the sum and we can choose any subset of them. </a:t>
            </a:r>
            <a:br/>
            <a:r>
              <a:rPr b="0" lang="en-US" sz="2000" spc="-1" strike="noStrike">
                <a:solidFill>
                  <a:srgbClr val="000000"/>
                </a:solidFill>
                <a:latin typeface="Calibri"/>
              </a:rPr>
              <a:t> </a:t>
            </a:r>
            <a:endParaRPr b="0" lang="en-US" sz="2000" spc="-1" strike="noStrike">
              <a:solidFill>
                <a:srgbClr val="000000"/>
              </a:solidFill>
              <a:latin typeface="Calibri"/>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Binomial Coefficients</a:t>
            </a:r>
            <a:endParaRPr b="0" lang="en-US" sz="4400" spc="-1" strike="noStrike">
              <a:solidFill>
                <a:srgbClr val="000000"/>
              </a:solidFill>
              <a:latin typeface="Calibri"/>
            </a:endParaRPr>
          </a:p>
        </p:txBody>
      </p:sp>
      <p:sp>
        <p:nvSpPr>
          <p:cNvPr id="93" name="TextShape 2"/>
          <p:cNvSpPr txBox="1"/>
          <p:nvPr/>
        </p:nvSpPr>
        <p:spPr>
          <a:xfrm>
            <a:off x="838080" y="1825560"/>
            <a:ext cx="10515240" cy="4350960"/>
          </a:xfrm>
          <a:prstGeom prst="rect">
            <a:avLst/>
          </a:prstGeom>
          <a:noFill/>
          <a:ln>
            <a:noFill/>
          </a:ln>
        </p:spPr>
        <p:txBody>
          <a:bodyPr>
            <a:normAutofit/>
          </a:bodyPr>
          <a:p>
            <a:pPr marL="228600" indent="-228240">
              <a:lnSpc>
                <a:spcPct val="150000"/>
              </a:lnSpc>
              <a:spcBef>
                <a:spcPts val="1001"/>
              </a:spcBef>
              <a:buClr>
                <a:srgbClr val="000000"/>
              </a:buClr>
              <a:buFont typeface="Arial"/>
              <a:buChar char="•"/>
            </a:pPr>
            <a:r>
              <a:rPr b="0" lang="en-US" sz="2000" spc="-1" strike="noStrike">
                <a:solidFill>
                  <a:srgbClr val="000000"/>
                </a:solidFill>
                <a:latin typeface="Calibri"/>
              </a:rPr>
              <a:t>A binomial coefficient C(n, k) can be defined as the coefficient of X</a:t>
            </a:r>
            <a:r>
              <a:rPr b="0" lang="en-US" sz="2000" spc="-1" strike="noStrike" baseline="30000">
                <a:solidFill>
                  <a:srgbClr val="000000"/>
                </a:solidFill>
                <a:latin typeface="Calibri"/>
              </a:rPr>
              <a:t>k</a:t>
            </a:r>
            <a:r>
              <a:rPr b="0" lang="en-US" sz="2000" spc="-1" strike="noStrike">
                <a:solidFill>
                  <a:srgbClr val="000000"/>
                </a:solidFill>
                <a:latin typeface="Calibri"/>
              </a:rPr>
              <a:t> in the expansion of (1 +X</a:t>
            </a:r>
            <a:r>
              <a:rPr b="0" lang="en-US" sz="2000" spc="-1" strike="noStrike" baseline="30000">
                <a:solidFill>
                  <a:srgbClr val="000000"/>
                </a:solidFill>
                <a:latin typeface="Calibri"/>
              </a:rPr>
              <a:t>)</a:t>
            </a:r>
            <a:r>
              <a:rPr b="0" lang="en-US" sz="2800" spc="-1" strike="noStrike" baseline="30000">
                <a:solidFill>
                  <a:srgbClr val="000000"/>
                </a:solidFill>
                <a:latin typeface="Calibri"/>
              </a:rPr>
              <a:t>n</a:t>
            </a:r>
            <a:r>
              <a:rPr b="0" lang="en-US" sz="2000" spc="-1" strike="noStrike" baseline="30000">
                <a:solidFill>
                  <a:srgbClr val="000000"/>
                </a:solidFill>
                <a:latin typeface="Calibri"/>
              </a:rPr>
              <a:t>.</a:t>
            </a:r>
            <a:endParaRPr b="0" lang="en-US" sz="20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000" spc="-1" strike="noStrike">
                <a:solidFill>
                  <a:srgbClr val="000000"/>
                </a:solidFill>
                <a:latin typeface="Calibri"/>
              </a:rPr>
              <a:t>A binomial coefficient C(n, k) also gives the number of ways, disregarding order, that k objects can be chosen from among n objects; more formally, the number of k-element subsets (or k-combinations) of an n-element set.</a:t>
            </a:r>
            <a:endParaRPr b="0" lang="en-US" sz="2000" spc="-1" strike="noStrike">
              <a:solidFill>
                <a:srgbClr val="000000"/>
              </a:solidFill>
              <a:latin typeface="Calibri"/>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Binomial Coefficients</a:t>
            </a:r>
            <a:endParaRPr b="0" lang="en-US" sz="4400" spc="-1" strike="noStrike">
              <a:solidFill>
                <a:srgbClr val="000000"/>
              </a:solidFill>
              <a:latin typeface="Calibri"/>
            </a:endParaRPr>
          </a:p>
        </p:txBody>
      </p:sp>
      <p:sp>
        <p:nvSpPr>
          <p:cNvPr id="95" name="TextShape 2"/>
          <p:cNvSpPr txBox="1"/>
          <p:nvPr/>
        </p:nvSpPr>
        <p:spPr>
          <a:xfrm>
            <a:off x="838080" y="1825560"/>
            <a:ext cx="10515240" cy="4350960"/>
          </a:xfrm>
          <a:prstGeom prst="rect">
            <a:avLst/>
          </a:prstGeom>
          <a:blipFill rotWithShape="0">
            <a:blip r:embed="rId1"/>
            <a:stretch>
              <a:fillRect/>
            </a:stretch>
          </a:blipFill>
          <a:ln>
            <a:noFill/>
          </a:ln>
        </p:spPr>
        <p:txBody>
          <a:bodyPr/>
          <a:p>
            <a:pPr marL="228600" indent="-228240">
              <a:lnSpc>
                <a:spcPct val="90000"/>
              </a:lnSpc>
              <a:spcBef>
                <a:spcPts val="1001"/>
              </a:spcBef>
              <a:buClr>
                <a:srgbClr val="000000"/>
              </a:buClr>
              <a:buFont typeface="Arial"/>
              <a:buChar char="•"/>
            </a:pPr>
            <a:r>
              <a:rPr b="0" lang="en-US" sz="2800" spc="-1" strike="noStrike">
                <a:latin typeface="Calibri"/>
              </a:rPr>
              <a:t> </a:t>
            </a:r>
            <a:endParaRPr b="0" lang="en-US" sz="2800" spc="-1" strike="noStrike">
              <a:solidFill>
                <a:srgbClr val="000000"/>
              </a:solidFill>
              <a:latin typeface="Calibri"/>
            </a:endParaRPr>
          </a:p>
        </p:txBody>
      </p:sp>
      <p:sp>
        <p:nvSpPr>
          <p:cNvPr id="96" name="CustomShape 3"/>
          <p:cNvSpPr/>
          <p:nvPr/>
        </p:nvSpPr>
        <p:spPr>
          <a:xfrm>
            <a:off x="5137920" y="4278240"/>
            <a:ext cx="1544040" cy="419400"/>
          </a:xfrm>
          <a:prstGeom prst="rect">
            <a:avLst/>
          </a:prstGeom>
          <a:blipFill rotWithShape="0">
            <a:blip r:embed="rId2"/>
            <a:stretch>
              <a:fillRect l="0" t="0" r="-3145" b="-17359"/>
            </a:stretch>
          </a:blipFill>
          <a:ln>
            <a:noFill/>
          </a:ln>
        </p:spPr>
        <p:style>
          <a:lnRef idx="0"/>
          <a:fillRef idx="0"/>
          <a:effectRef idx="0"/>
          <a:fontRef idx="minor"/>
        </p:style>
        <p:txBody>
          <a:bodyPr lIns="90000" rIns="90000" tIns="45000" bIns="45000"/>
          <a:p>
            <a:pPr>
              <a:lnSpc>
                <a:spcPct val="100000"/>
              </a:lnSpc>
            </a:pPr>
            <a:r>
              <a:rPr b="0" lang="en-US" sz="1800" spc="-1" strike="noStrike">
                <a:latin typeface="Calibri"/>
              </a:rPr>
              <a:t> </a:t>
            </a:r>
            <a:endParaRPr b="0" lang="en-US"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838080" y="365040"/>
            <a:ext cx="10515240" cy="947520"/>
          </a:xfrm>
          <a:prstGeom prst="rect">
            <a:avLst/>
          </a:prstGeom>
          <a:noFill/>
          <a:ln>
            <a:noFill/>
          </a:ln>
        </p:spPr>
        <p:txBody>
          <a:bodyPr anchor="ctr"/>
          <a:p>
            <a:pPr>
              <a:lnSpc>
                <a:spcPct val="90000"/>
              </a:lnSpc>
            </a:pPr>
            <a:r>
              <a:rPr b="1" lang="en-US" sz="4400" spc="-1" strike="noStrike">
                <a:solidFill>
                  <a:srgbClr val="000000"/>
                </a:solidFill>
                <a:latin typeface="Calibri Light"/>
              </a:rPr>
              <a:t>Binomial Coefficients</a:t>
            </a:r>
            <a:endParaRPr b="0" lang="en-US" sz="4400" spc="-1" strike="noStrike">
              <a:solidFill>
                <a:srgbClr val="000000"/>
              </a:solidFill>
              <a:latin typeface="Calibri"/>
            </a:endParaRPr>
          </a:p>
        </p:txBody>
      </p:sp>
      <p:sp>
        <p:nvSpPr>
          <p:cNvPr id="98" name="TextShape 2"/>
          <p:cNvSpPr txBox="1"/>
          <p:nvPr/>
        </p:nvSpPr>
        <p:spPr>
          <a:xfrm>
            <a:off x="838080" y="1312920"/>
            <a:ext cx="10515240" cy="521820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Or simply:</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C(n, k) = C(n-1, k-1) + C(n-1, k)</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 </a:t>
            </a:r>
            <a:r>
              <a:rPr b="0" lang="en-US" sz="2400" spc="-1" strike="noStrike">
                <a:solidFill>
                  <a:srgbClr val="000000"/>
                </a:solidFill>
                <a:latin typeface="Calibri"/>
              </a:rPr>
              <a:t>C(n, 0) = C(n, n) = 1</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000" spc="-1" strike="noStrike">
                <a:solidFill>
                  <a:srgbClr val="000000"/>
                </a:solidFill>
                <a:latin typeface="Calibri"/>
              </a:rPr>
              <a:t>Overlapping Subproblems</a:t>
            </a:r>
            <a:br/>
            <a:r>
              <a:rPr b="0" lang="en-US" sz="2000" spc="-1" strike="noStrike">
                <a:solidFill>
                  <a:srgbClr val="000000"/>
                </a:solidFill>
                <a:latin typeface="Calibri"/>
              </a:rPr>
              <a:t>It should be noted that the above function computes the same subproblems again and again. See the following recursion tree for n = 5 an k = 2. The function C(3, 1) is called two times. For large values of n, there will be many common subproblems.</a:t>
            </a:r>
            <a:endParaRPr b="0" lang="en-US" sz="2000" spc="-1" strike="noStrike">
              <a:solidFill>
                <a:srgbClr val="000000"/>
              </a:solidFill>
              <a:latin typeface="Calibri"/>
            </a:endParaRPr>
          </a:p>
        </p:txBody>
      </p:sp>
      <p:pic>
        <p:nvPicPr>
          <p:cNvPr id="99" name="Picture 3" descr=""/>
          <p:cNvPicPr/>
          <p:nvPr/>
        </p:nvPicPr>
        <p:blipFill>
          <a:blip r:embed="rId1"/>
          <a:stretch/>
        </p:blipFill>
        <p:spPr>
          <a:xfrm>
            <a:off x="2508480" y="4060440"/>
            <a:ext cx="5933880" cy="225108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Binomial Coefficients</a:t>
            </a:r>
            <a:endParaRPr b="0" lang="en-US" sz="4400" spc="-1" strike="noStrike">
              <a:solidFill>
                <a:srgbClr val="000000"/>
              </a:solidFill>
              <a:latin typeface="Calibri"/>
            </a:endParaRPr>
          </a:p>
        </p:txBody>
      </p:sp>
      <p:sp>
        <p:nvSpPr>
          <p:cNvPr id="101" name="TextShape 2"/>
          <p:cNvSpPr txBox="1"/>
          <p:nvPr/>
        </p:nvSpPr>
        <p:spPr>
          <a:xfrm>
            <a:off x="838080" y="1825560"/>
            <a:ext cx="10515240" cy="4350960"/>
          </a:xfrm>
          <a:prstGeom prst="rect">
            <a:avLst/>
          </a:prstGeom>
          <a:noFill/>
          <a:ln>
            <a:noFill/>
          </a:ln>
        </p:spPr>
        <p:txBody>
          <a:bodyPr>
            <a:normAutofit/>
          </a:bodyPr>
          <a:p>
            <a:pPr marL="228600" indent="-228240">
              <a:lnSpc>
                <a:spcPct val="150000"/>
              </a:lnSpc>
              <a:spcBef>
                <a:spcPts val="1001"/>
              </a:spcBef>
              <a:buClr>
                <a:srgbClr val="000000"/>
              </a:buClr>
              <a:buFont typeface="Arial"/>
              <a:buChar char="•"/>
            </a:pPr>
            <a:r>
              <a:rPr b="0" lang="en-US" sz="2000" spc="-1" strike="noStrike">
                <a:solidFill>
                  <a:srgbClr val="000000"/>
                </a:solidFill>
                <a:latin typeface="Calibri"/>
              </a:rPr>
              <a:t>Like other typical Dynamic problems, re-computations of same subproblems can be avoided by constructing a temporary array C[][] in bottom up manner.</a:t>
            </a:r>
            <a:endParaRPr b="0" lang="en-US" sz="2000" spc="-1" strike="noStrike">
              <a:solidFill>
                <a:srgbClr val="000000"/>
              </a:solidFill>
              <a:latin typeface="Calibri"/>
            </a:endParaRPr>
          </a:p>
          <a:p>
            <a:pPr>
              <a:lnSpc>
                <a:spcPct val="150000"/>
              </a:lnSpc>
              <a:spcBef>
                <a:spcPts val="1001"/>
              </a:spcBef>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int C[n + 1][k + 1]; </a:t>
            </a:r>
            <a:endParaRPr b="0" lang="en-US" sz="2000" spc="-1" strike="noStrike">
              <a:solidFill>
                <a:srgbClr val="000000"/>
              </a:solidFill>
              <a:latin typeface="Calibri"/>
            </a:endParaRPr>
          </a:p>
          <a:p>
            <a:pPr>
              <a:lnSpc>
                <a:spcPct val="150000"/>
              </a:lnSpc>
              <a:spcBef>
                <a:spcPts val="1001"/>
              </a:spcBef>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int i, j; </a:t>
            </a:r>
            <a:endParaRPr b="0" lang="en-US" sz="2000" spc="-1" strike="noStrike">
              <a:solidFill>
                <a:srgbClr val="000000"/>
              </a:solidFill>
              <a:latin typeface="Calibri"/>
            </a:endParaRPr>
          </a:p>
          <a:p>
            <a:pPr>
              <a:lnSpc>
                <a:spcPct val="100000"/>
              </a:lnSpc>
              <a:spcBef>
                <a:spcPts val="1001"/>
              </a:spcBef>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for (i = 0; i &lt;= n; i++)     { </a:t>
            </a:r>
            <a:endParaRPr b="0" lang="en-US" sz="2000" spc="-1" strike="noStrike">
              <a:solidFill>
                <a:srgbClr val="000000"/>
              </a:solidFill>
              <a:latin typeface="Calibri"/>
            </a:endParaRPr>
          </a:p>
          <a:p>
            <a:pPr>
              <a:lnSpc>
                <a:spcPct val="100000"/>
              </a:lnSpc>
              <a:spcBef>
                <a:spcPts val="1001"/>
              </a:spcBef>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for (j = 0; j &lt;= min(i, k); j++)  {</a:t>
            </a:r>
            <a:endParaRPr b="0" lang="en-US" sz="2000" spc="-1" strike="noStrike">
              <a:solidFill>
                <a:srgbClr val="000000"/>
              </a:solidFill>
              <a:latin typeface="Calibri"/>
            </a:endParaRPr>
          </a:p>
          <a:p>
            <a:pPr>
              <a:lnSpc>
                <a:spcPct val="100000"/>
              </a:lnSpc>
              <a:spcBef>
                <a:spcPts val="1001"/>
              </a:spcBef>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if (j == 0 || j == i)</a:t>
            </a:r>
            <a:endParaRPr b="0" lang="en-US" sz="2000" spc="-1" strike="noStrike">
              <a:solidFill>
                <a:srgbClr val="000000"/>
              </a:solidFill>
              <a:latin typeface="Calibri"/>
            </a:endParaRPr>
          </a:p>
          <a:p>
            <a:pPr>
              <a:lnSpc>
                <a:spcPct val="100000"/>
              </a:lnSpc>
              <a:spcBef>
                <a:spcPts val="1001"/>
              </a:spcBef>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C[i][j] = 1;             </a:t>
            </a:r>
            <a:endParaRPr b="0" lang="en-US" sz="2000" spc="-1" strike="noStrike">
              <a:solidFill>
                <a:srgbClr val="000000"/>
              </a:solidFill>
              <a:latin typeface="Calibri"/>
            </a:endParaRPr>
          </a:p>
          <a:p>
            <a:pPr>
              <a:lnSpc>
                <a:spcPct val="100000"/>
              </a:lnSpc>
              <a:spcBef>
                <a:spcPts val="1001"/>
              </a:spcBef>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else</a:t>
            </a:r>
            <a:endParaRPr b="0" lang="en-US" sz="2000" spc="-1" strike="noStrike">
              <a:solidFill>
                <a:srgbClr val="000000"/>
              </a:solidFill>
              <a:latin typeface="Calibri"/>
            </a:endParaRPr>
          </a:p>
          <a:p>
            <a:pPr>
              <a:lnSpc>
                <a:spcPct val="100000"/>
              </a:lnSpc>
              <a:spcBef>
                <a:spcPts val="1001"/>
              </a:spcBef>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C[i][j] = C[i - 1][j - 1] + C[i - 1][j];         </a:t>
            </a:r>
            <a:endParaRPr b="0" lang="en-US" sz="2000" spc="-1" strike="noStrike">
              <a:solidFill>
                <a:srgbClr val="000000"/>
              </a:solidFill>
              <a:latin typeface="Calibri"/>
            </a:endParaRPr>
          </a:p>
          <a:p>
            <a:pPr>
              <a:lnSpc>
                <a:spcPct val="100000"/>
              </a:lnSpc>
              <a:spcBef>
                <a:spcPts val="1001"/>
              </a:spcBef>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a:t>
            </a:r>
            <a:endParaRPr b="0" lang="en-US" sz="2000" spc="-1" strike="noStrike">
              <a:solidFill>
                <a:srgbClr val="000000"/>
              </a:solidFill>
              <a:latin typeface="Calibri"/>
            </a:endParaRPr>
          </a:p>
          <a:p>
            <a:pPr>
              <a:lnSpc>
                <a:spcPct val="100000"/>
              </a:lnSpc>
              <a:spcBef>
                <a:spcPts val="1001"/>
              </a:spcBef>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endParaRPr b="0" lang="en-US" sz="2000" spc="-1" strike="noStrike">
              <a:solidFill>
                <a:srgbClr val="000000"/>
              </a:solidFill>
              <a:latin typeface="Calibri"/>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131</TotalTime>
  <Application>LibreOffice/6.0.7.3$Linux_X86_64 LibreOffice_project/00m0$Build-3</Application>
  <Words>444</Words>
  <Paragraphs>99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2019-08-16T05:10:51Z</dcterms:created>
  <dc:creator>Yohanes Fikru</dc:creator>
  <dc:description/>
  <dc:language>en-US</dc:language>
  <cp:lastModifiedBy/>
  <dcterms:modified xsi:type="dcterms:W3CDTF">2020-12-13T10:18:59Z</dcterms:modified>
  <cp:revision>27</cp:revision>
  <dc:subject/>
  <dc:title>Chapter Four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16</vt:i4>
  </property>
</Properties>
</file>