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426afc0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426afc0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c134dd1b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c134dd1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d7056d9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d7056d9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34b37c6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34b37c6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58e2c5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58e2c5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58e2c54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58e2c54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12f851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12f851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39f897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39f897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be777519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be777519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be77751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be77751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be777519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be777519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c134dd1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c134dd1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c134dd1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c134dd1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c134dd1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c134dd1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c134dd1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c134dd1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3e1a23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3e1a23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Elastic Cloud Compute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Instance types:</a:t>
            </a:r>
            <a:endParaRPr/>
          </a:p>
        </p:txBody>
      </p:sp>
      <p:sp>
        <p:nvSpPr>
          <p:cNvPr id="126" name="Google Shape;126;p22"/>
          <p:cNvSpPr txBox="1"/>
          <p:nvPr>
            <p:ph idx="1" type="body"/>
          </p:nvPr>
        </p:nvSpPr>
        <p:spPr>
          <a:xfrm>
            <a:off x="311700" y="1082850"/>
            <a:ext cx="8583000" cy="395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AutoNum type="arabicPeriod"/>
            </a:pPr>
            <a:r>
              <a:rPr lang="en" sz="1600">
                <a:solidFill>
                  <a:srgbClr val="FF0000"/>
                </a:solidFill>
              </a:rPr>
              <a:t>General purpose instance</a:t>
            </a:r>
            <a:r>
              <a:rPr lang="en" sz="1600"/>
              <a:t>:</a:t>
            </a:r>
            <a:r>
              <a:rPr lang="en" sz="1500"/>
              <a:t> </a:t>
            </a:r>
            <a:r>
              <a:rPr lang="en" sz="1500">
                <a:solidFill>
                  <a:srgbClr val="16191F"/>
                </a:solidFill>
                <a:highlight>
                  <a:srgbClr val="FFFFFF"/>
                </a:highlight>
              </a:rPr>
              <a:t>They provide a balance of compute, memory, and networking resources</a:t>
            </a:r>
            <a:endParaRPr sz="1500">
              <a:solidFill>
                <a:srgbClr val="16191F"/>
              </a:solidFill>
              <a:highlight>
                <a:srgbClr val="FFFFFF"/>
              </a:highlight>
            </a:endParaRPr>
          </a:p>
          <a:p>
            <a:pPr indent="-330200" lvl="0" marL="457200" rtl="0" algn="l">
              <a:spcBef>
                <a:spcPts val="0"/>
              </a:spcBef>
              <a:spcAft>
                <a:spcPts val="0"/>
              </a:spcAft>
              <a:buClr>
                <a:srgbClr val="000000"/>
              </a:buClr>
              <a:buSzPts val="1600"/>
              <a:buAutoNum type="arabicPeriod"/>
            </a:pPr>
            <a:r>
              <a:rPr lang="en" sz="1600">
                <a:solidFill>
                  <a:srgbClr val="FF0000"/>
                </a:solidFill>
                <a:highlight>
                  <a:srgbClr val="FFFFFF"/>
                </a:highlight>
              </a:rPr>
              <a:t>Burstable performance instance(T instance)</a:t>
            </a:r>
            <a:r>
              <a:rPr lang="en" sz="1600">
                <a:solidFill>
                  <a:srgbClr val="16191F"/>
                </a:solidFill>
                <a:highlight>
                  <a:srgbClr val="FFFFFF"/>
                </a:highlight>
              </a:rPr>
              <a:t>: </a:t>
            </a:r>
            <a:r>
              <a:rPr lang="en" sz="1500">
                <a:solidFill>
                  <a:srgbClr val="16191F"/>
                </a:solidFill>
                <a:highlight>
                  <a:srgbClr val="FFFFFF"/>
                </a:highlight>
              </a:rPr>
              <a:t>General purpose do not need high CPU performance so their is the chance of CPU wastage. These instances provide baseline CPU performance and can burst its ability whenever needed. </a:t>
            </a:r>
            <a:endParaRPr sz="1500">
              <a:solidFill>
                <a:srgbClr val="16191F"/>
              </a:solidFill>
              <a:highlight>
                <a:srgbClr val="FFFFFF"/>
              </a:highlight>
            </a:endParaRPr>
          </a:p>
          <a:p>
            <a:pPr indent="-330200" lvl="0" marL="457200" rtl="0" algn="l">
              <a:spcBef>
                <a:spcPts val="0"/>
              </a:spcBef>
              <a:spcAft>
                <a:spcPts val="0"/>
              </a:spcAft>
              <a:buClr>
                <a:srgbClr val="000000"/>
              </a:buClr>
              <a:buSzPts val="1600"/>
              <a:buAutoNum type="arabicPeriod"/>
            </a:pPr>
            <a:r>
              <a:rPr lang="en" sz="1600">
                <a:solidFill>
                  <a:srgbClr val="FF0000"/>
                </a:solidFill>
                <a:highlight>
                  <a:srgbClr val="FFFFFF"/>
                </a:highlight>
              </a:rPr>
              <a:t>Compute optimized instance</a:t>
            </a:r>
            <a:r>
              <a:rPr lang="en" sz="1600">
                <a:solidFill>
                  <a:srgbClr val="000000"/>
                </a:solidFill>
                <a:highlight>
                  <a:srgbClr val="FFFFFF"/>
                </a:highlight>
              </a:rPr>
              <a:t>: </a:t>
            </a:r>
            <a:r>
              <a:rPr lang="en" sz="1500">
                <a:solidFill>
                  <a:srgbClr val="000000"/>
                </a:solidFill>
                <a:highlight>
                  <a:srgbClr val="FFFFFF"/>
                </a:highlight>
              </a:rPr>
              <a:t>This instance is ideal for compute-bound application that benefit from high speed processor.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600">
                <a:solidFill>
                  <a:srgbClr val="FF0000"/>
                </a:solidFill>
                <a:highlight>
                  <a:srgbClr val="FFFFFF"/>
                </a:highlight>
              </a:rPr>
              <a:t>Memory optimized</a:t>
            </a:r>
            <a:r>
              <a:rPr lang="en" sz="1500">
                <a:solidFill>
                  <a:srgbClr val="000000"/>
                </a:solidFill>
                <a:highlight>
                  <a:srgbClr val="FFFFFF"/>
                </a:highlight>
              </a:rPr>
              <a:t>: Delivers fast performance to workloads that process large dataset in a memory.</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600">
                <a:solidFill>
                  <a:srgbClr val="FF0000"/>
                </a:solidFill>
                <a:highlight>
                  <a:srgbClr val="FFFFFF"/>
                </a:highlight>
              </a:rPr>
              <a:t>Storage optimized</a:t>
            </a:r>
            <a:r>
              <a:rPr lang="en" sz="1500">
                <a:solidFill>
                  <a:srgbClr val="000000"/>
                </a:solidFill>
                <a:highlight>
                  <a:srgbClr val="FFFFFF"/>
                </a:highlight>
              </a:rPr>
              <a:t>: Designed for workloads that need high, sequential write and read access to very large data set on local storage. Deliver low latency and random I/O operation/sec.</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AutoNum type="arabicPeriod"/>
            </a:pPr>
            <a:r>
              <a:rPr lang="en" sz="1600">
                <a:solidFill>
                  <a:srgbClr val="FF0000"/>
                </a:solidFill>
                <a:highlight>
                  <a:srgbClr val="FFFFFF"/>
                </a:highlight>
              </a:rPr>
              <a:t>Accelerated computing:</a:t>
            </a:r>
            <a:r>
              <a:rPr lang="en" sz="1500">
                <a:solidFill>
                  <a:srgbClr val="000000"/>
                </a:solidFill>
                <a:highlight>
                  <a:srgbClr val="FFFFFF"/>
                </a:highlight>
              </a:rPr>
              <a:t> Uses co-processor or hardware accelerators to perform some function with more parallelism. </a:t>
            </a:r>
            <a:endParaRPr sz="150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 2:</a:t>
            </a:r>
            <a:r>
              <a:rPr lang="en"/>
              <a:t> Connecting to instance using SSH client</a:t>
            </a:r>
            <a:endParaRPr/>
          </a:p>
        </p:txBody>
      </p:sp>
      <p:sp>
        <p:nvSpPr>
          <p:cNvPr id="132" name="Google Shape;132;p23"/>
          <p:cNvSpPr txBox="1"/>
          <p:nvPr>
            <p:ph idx="1" type="body"/>
          </p:nvPr>
        </p:nvSpPr>
        <p:spPr>
          <a:xfrm>
            <a:off x="0" y="1173425"/>
            <a:ext cx="8996100" cy="384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Choose the instance created and </a:t>
            </a:r>
            <a:r>
              <a:rPr b="1" lang="en" u="sng"/>
              <a:t>click on</a:t>
            </a:r>
            <a:endParaRPr b="1" u="sng"/>
          </a:p>
        </p:txBody>
      </p:sp>
      <p:cxnSp>
        <p:nvCxnSpPr>
          <p:cNvPr id="133" name="Google Shape;133;p23"/>
          <p:cNvCxnSpPr/>
          <p:nvPr/>
        </p:nvCxnSpPr>
        <p:spPr>
          <a:xfrm>
            <a:off x="4693700" y="1584125"/>
            <a:ext cx="2679300" cy="801900"/>
          </a:xfrm>
          <a:prstGeom prst="straightConnector1">
            <a:avLst/>
          </a:prstGeom>
          <a:noFill/>
          <a:ln cap="flat" cmpd="sng" w="28575">
            <a:solidFill>
              <a:srgbClr val="FF0000"/>
            </a:solidFill>
            <a:prstDash val="solid"/>
            <a:round/>
            <a:headEnd len="med" w="med" type="none"/>
            <a:tailEnd len="med" w="med" type="triangle"/>
          </a:ln>
        </p:spPr>
      </p:cxnSp>
      <p:pic>
        <p:nvPicPr>
          <p:cNvPr id="134" name="Google Shape;134;p23"/>
          <p:cNvPicPr preferRelativeResize="0"/>
          <p:nvPr/>
        </p:nvPicPr>
        <p:blipFill>
          <a:blip r:embed="rId3">
            <a:alphaModFix/>
          </a:blip>
          <a:stretch>
            <a:fillRect/>
          </a:stretch>
        </p:blipFill>
        <p:spPr>
          <a:xfrm>
            <a:off x="0" y="2415250"/>
            <a:ext cx="9065774"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117350" y="176025"/>
            <a:ext cx="8715000" cy="49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6191F"/>
                </a:solidFill>
                <a:highlight>
                  <a:srgbClr val="FFFFFF"/>
                </a:highlight>
              </a:rPr>
              <a:t>In order to connect using a SSH client, we use the ssh command to connect to the instance in a terminal. We specify </a:t>
            </a:r>
            <a:r>
              <a:rPr lang="en" sz="1600">
                <a:solidFill>
                  <a:srgbClr val="FF0000"/>
                </a:solidFill>
                <a:highlight>
                  <a:srgbClr val="FFFFFF"/>
                </a:highlight>
              </a:rPr>
              <a:t>the path and file name of the private key</a:t>
            </a:r>
            <a:r>
              <a:rPr lang="en" sz="1600">
                <a:solidFill>
                  <a:srgbClr val="16191F"/>
                </a:solidFill>
                <a:highlight>
                  <a:srgbClr val="FFFFFF"/>
                </a:highlight>
              </a:rPr>
              <a:t> (</a:t>
            </a:r>
            <a:r>
              <a:rPr lang="en" sz="1600">
                <a:solidFill>
                  <a:srgbClr val="16191F"/>
                </a:solidFill>
              </a:rPr>
              <a:t>.pem</a:t>
            </a:r>
            <a:r>
              <a:rPr lang="en" sz="1600">
                <a:solidFill>
                  <a:srgbClr val="16191F"/>
                </a:solidFill>
                <a:highlight>
                  <a:srgbClr val="FFFFFF"/>
                </a:highlight>
              </a:rPr>
              <a:t>), </a:t>
            </a:r>
            <a:r>
              <a:rPr lang="en" sz="1600">
                <a:solidFill>
                  <a:srgbClr val="FF0000"/>
                </a:solidFill>
                <a:highlight>
                  <a:srgbClr val="FFFFFF"/>
                </a:highlight>
              </a:rPr>
              <a:t>the user name for our instance</a:t>
            </a:r>
            <a:r>
              <a:rPr lang="en" sz="1600">
                <a:solidFill>
                  <a:srgbClr val="16191F"/>
                </a:solidFill>
                <a:highlight>
                  <a:srgbClr val="FFFFFF"/>
                </a:highlight>
              </a:rPr>
              <a:t>, and </a:t>
            </a:r>
            <a:r>
              <a:rPr lang="en" sz="1600">
                <a:solidFill>
                  <a:srgbClr val="FF0000"/>
                </a:solidFill>
                <a:highlight>
                  <a:srgbClr val="FFFFFF"/>
                </a:highlight>
              </a:rPr>
              <a:t>the public DNS name or IPv6 address for our instance</a:t>
            </a:r>
            <a:r>
              <a:rPr lang="en" sz="1600">
                <a:solidFill>
                  <a:srgbClr val="16191F"/>
                </a:solidFill>
                <a:highlight>
                  <a:srgbClr val="FFFFFF"/>
                </a:highlight>
              </a:rPr>
              <a:t>.    </a:t>
            </a:r>
            <a:endParaRPr sz="1600">
              <a:solidFill>
                <a:srgbClr val="16191F"/>
              </a:solidFill>
              <a:highlight>
                <a:srgbClr val="FFFFFF"/>
              </a:highlight>
            </a:endParaRPr>
          </a:p>
          <a:p>
            <a:pPr indent="0" lvl="0" marL="0" rtl="0" algn="l">
              <a:spcBef>
                <a:spcPts val="1200"/>
              </a:spcBef>
              <a:spcAft>
                <a:spcPts val="0"/>
              </a:spcAft>
              <a:buNone/>
            </a:pPr>
            <a:r>
              <a:rPr lang="en" sz="1600">
                <a:solidFill>
                  <a:srgbClr val="16191F"/>
                </a:solidFill>
                <a:highlight>
                  <a:srgbClr val="FFFFFF"/>
                </a:highlight>
              </a:rPr>
              <a:t>  2. Enter the </a:t>
            </a:r>
            <a:r>
              <a:rPr lang="en" sz="1600">
                <a:solidFill>
                  <a:srgbClr val="FF0000"/>
                </a:solidFill>
                <a:highlight>
                  <a:srgbClr val="FFFFFF"/>
                </a:highlight>
              </a:rPr>
              <a:t>code(@)</a:t>
            </a:r>
            <a:r>
              <a:rPr lang="en" sz="1600">
                <a:solidFill>
                  <a:srgbClr val="16191F"/>
                </a:solidFill>
                <a:highlight>
                  <a:srgbClr val="FFFFFF"/>
                </a:highlight>
              </a:rPr>
              <a:t> in the terminal window                                                     </a:t>
            </a:r>
            <a:endParaRPr sz="1600">
              <a:solidFill>
                <a:srgbClr val="16191F"/>
              </a:solidFill>
              <a:highlight>
                <a:srgbClr val="FFFFFF"/>
              </a:highlight>
            </a:endParaRPr>
          </a:p>
          <a:p>
            <a:pPr indent="0" lvl="0" marL="0" rtl="0" algn="l">
              <a:spcBef>
                <a:spcPts val="1200"/>
              </a:spcBef>
              <a:spcAft>
                <a:spcPts val="1200"/>
              </a:spcAft>
              <a:buNone/>
            </a:pPr>
            <a:r>
              <a:t/>
            </a:r>
            <a:endParaRPr sz="1600">
              <a:solidFill>
                <a:srgbClr val="16191F"/>
              </a:solidFill>
              <a:highlight>
                <a:srgbClr val="FFFFFF"/>
              </a:highlight>
            </a:endParaRPr>
          </a:p>
        </p:txBody>
      </p:sp>
      <p:pic>
        <p:nvPicPr>
          <p:cNvPr id="140" name="Google Shape;140;p24"/>
          <p:cNvPicPr preferRelativeResize="0"/>
          <p:nvPr/>
        </p:nvPicPr>
        <p:blipFill>
          <a:blip r:embed="rId3">
            <a:alphaModFix/>
          </a:blip>
          <a:stretch>
            <a:fillRect/>
          </a:stretch>
        </p:blipFill>
        <p:spPr>
          <a:xfrm>
            <a:off x="719925" y="1568575"/>
            <a:ext cx="7415800" cy="3574924"/>
          </a:xfrm>
          <a:prstGeom prst="rect">
            <a:avLst/>
          </a:prstGeom>
          <a:noFill/>
          <a:ln>
            <a:noFill/>
          </a:ln>
        </p:spPr>
      </p:pic>
      <p:cxnSp>
        <p:nvCxnSpPr>
          <p:cNvPr id="141" name="Google Shape;141;p24"/>
          <p:cNvCxnSpPr/>
          <p:nvPr/>
        </p:nvCxnSpPr>
        <p:spPr>
          <a:xfrm rot="10800000">
            <a:off x="479250" y="3852650"/>
            <a:ext cx="547500" cy="176100"/>
          </a:xfrm>
          <a:prstGeom prst="straightConnector1">
            <a:avLst/>
          </a:prstGeom>
          <a:noFill/>
          <a:ln cap="flat" cmpd="sng" w="28575">
            <a:solidFill>
              <a:srgbClr val="FF0000"/>
            </a:solidFill>
            <a:prstDash val="solid"/>
            <a:round/>
            <a:headEnd len="med" w="med" type="none"/>
            <a:tailEnd len="med" w="med" type="triangle"/>
          </a:ln>
        </p:spPr>
      </p:cxnSp>
      <p:sp>
        <p:nvSpPr>
          <p:cNvPr id="142" name="Google Shape;142;p24"/>
          <p:cNvSpPr/>
          <p:nvPr/>
        </p:nvSpPr>
        <p:spPr>
          <a:xfrm>
            <a:off x="166225" y="3539825"/>
            <a:ext cx="469500" cy="3129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9125" y="136900"/>
            <a:ext cx="8793300" cy="492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 Connection established</a:t>
            </a:r>
            <a:endParaRPr/>
          </a:p>
        </p:txBody>
      </p:sp>
      <p:pic>
        <p:nvPicPr>
          <p:cNvPr id="148" name="Google Shape;148;p25"/>
          <p:cNvPicPr preferRelativeResize="0"/>
          <p:nvPr/>
        </p:nvPicPr>
        <p:blipFill>
          <a:blip r:embed="rId3">
            <a:alphaModFix/>
          </a:blip>
          <a:stretch>
            <a:fillRect/>
          </a:stretch>
        </p:blipFill>
        <p:spPr>
          <a:xfrm>
            <a:off x="39125" y="800310"/>
            <a:ext cx="8793301" cy="18160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Fleet</a:t>
            </a:r>
            <a:endParaRPr/>
          </a:p>
        </p:txBody>
      </p:sp>
      <p:sp>
        <p:nvSpPr>
          <p:cNvPr id="154" name="Google Shape;154;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EC2 fleet</a:t>
            </a:r>
            <a:endParaRPr/>
          </a:p>
          <a:p>
            <a:pPr indent="-342900" lvl="0" marL="457200" rtl="0" algn="l">
              <a:spcBef>
                <a:spcPts val="0"/>
              </a:spcBef>
              <a:spcAft>
                <a:spcPts val="0"/>
              </a:spcAft>
              <a:buSzPts val="1800"/>
              <a:buAutoNum type="arabicPeriod"/>
            </a:pPr>
            <a:r>
              <a:rPr lang="en"/>
              <a:t>Spot fleet</a:t>
            </a:r>
            <a:endParaRPr/>
          </a:p>
        </p:txBody>
      </p:sp>
      <p:sp>
        <p:nvSpPr>
          <p:cNvPr id="155" name="Google Shape;155;p2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of instance controlled by single command</a:t>
            </a:r>
            <a:br>
              <a:rPr lang="en"/>
            </a:br>
            <a:br>
              <a:rPr lang="en"/>
            </a:br>
            <a:r>
              <a:rPr lang="en"/>
              <a:t>In a single API call a fleet can launch multiple instances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Monitoring EC2</a:t>
            </a:r>
            <a:endParaRPr/>
          </a:p>
        </p:txBody>
      </p:sp>
      <p:sp>
        <p:nvSpPr>
          <p:cNvPr id="161" name="Google Shape;161;p27"/>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400">
                <a:solidFill>
                  <a:srgbClr val="16191F"/>
                </a:solidFill>
                <a:highlight>
                  <a:srgbClr val="FFFFFF"/>
                </a:highlight>
              </a:rPr>
              <a:t>Monitoring is an important part of maintaining the reliability, availability, and performance of your Amazon Elastic Compute Cloud (Amazon EC2) instances.</a:t>
            </a:r>
            <a:br>
              <a:rPr lang="en" sz="1400">
                <a:solidFill>
                  <a:srgbClr val="16191F"/>
                </a:solidFill>
                <a:highlight>
                  <a:srgbClr val="FFFFFF"/>
                </a:highlight>
              </a:rPr>
            </a:br>
            <a:br>
              <a:rPr lang="en" sz="1400">
                <a:solidFill>
                  <a:srgbClr val="16191F"/>
                </a:solidFill>
                <a:highlight>
                  <a:srgbClr val="FFFFFF"/>
                </a:highlight>
              </a:rPr>
            </a:br>
            <a:r>
              <a:rPr lang="en" sz="1400">
                <a:solidFill>
                  <a:srgbClr val="16191F"/>
                </a:solidFill>
                <a:highlight>
                  <a:srgbClr val="FFFFFF"/>
                </a:highlight>
              </a:rPr>
              <a:t>Status check performed every minute.</a:t>
            </a:r>
            <a:endParaRPr sz="1400"/>
          </a:p>
        </p:txBody>
      </p:sp>
      <p:sp>
        <p:nvSpPr>
          <p:cNvPr id="162" name="Google Shape;162;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Automated </a:t>
            </a:r>
            <a:r>
              <a:rPr lang="en"/>
              <a:t>monitoring</a:t>
            </a:r>
            <a:br>
              <a:rPr lang="en"/>
            </a:br>
            <a:r>
              <a:rPr lang="en"/>
              <a:t>A. System status check</a:t>
            </a:r>
            <a:br>
              <a:rPr lang="en"/>
            </a:br>
            <a:r>
              <a:rPr lang="en"/>
              <a:t>B. Instance status check</a:t>
            </a:r>
            <a:br>
              <a:rPr lang="en"/>
            </a:br>
            <a:r>
              <a:rPr lang="en"/>
              <a:t>C. Amazon cloud watch alarms</a:t>
            </a:r>
            <a:br>
              <a:rPr lang="en"/>
            </a:br>
            <a:r>
              <a:rPr lang="en"/>
              <a:t>D. Amazon event bridge</a:t>
            </a:r>
            <a:br>
              <a:rPr lang="en"/>
            </a:br>
            <a:r>
              <a:rPr lang="en"/>
              <a:t>E. Cloud watch event </a:t>
            </a:r>
            <a:endParaRPr/>
          </a:p>
          <a:p>
            <a:pPr indent="-342900" lvl="0" marL="457200" rtl="0" algn="l">
              <a:spcBef>
                <a:spcPts val="0"/>
              </a:spcBef>
              <a:spcAft>
                <a:spcPts val="0"/>
              </a:spcAft>
              <a:buSzPts val="1800"/>
              <a:buAutoNum type="arabicPeriod"/>
            </a:pPr>
            <a:r>
              <a:rPr lang="en"/>
              <a:t>Manual monitoring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EC2 instance IP addressing</a:t>
            </a:r>
            <a:endParaRPr/>
          </a:p>
        </p:txBody>
      </p:sp>
      <p:sp>
        <p:nvSpPr>
          <p:cNvPr id="168" name="Google Shape;168;p2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EC2 supports both IPv4 &amp; IPv6 addressing protocols.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By default private IPv4 addressing.</a:t>
            </a:r>
            <a:endParaRPr/>
          </a:p>
        </p:txBody>
      </p:sp>
      <p:sp>
        <p:nvSpPr>
          <p:cNvPr id="169" name="Google Shape;169;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We can assign both IPv4 and IPv6 address on our instance.</a:t>
            </a:r>
            <a:endParaRPr/>
          </a:p>
          <a:p>
            <a:pPr indent="-342900" lvl="0" marL="457200" rtl="0" algn="l">
              <a:spcBef>
                <a:spcPts val="0"/>
              </a:spcBef>
              <a:spcAft>
                <a:spcPts val="0"/>
              </a:spcAft>
              <a:buSzPts val="1800"/>
              <a:buAutoNum type="arabicPeriod"/>
            </a:pPr>
            <a:r>
              <a:rPr lang="en"/>
              <a:t>Each private IPv4 </a:t>
            </a:r>
            <a:r>
              <a:rPr lang="en"/>
              <a:t>address</a:t>
            </a:r>
            <a:r>
              <a:rPr lang="en"/>
              <a:t> can be associated with a single EIP.</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35350" y="555600"/>
            <a:ext cx="2984400" cy="48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Storage option in instance</a:t>
            </a:r>
            <a:endParaRPr/>
          </a:p>
        </p:txBody>
      </p:sp>
      <p:sp>
        <p:nvSpPr>
          <p:cNvPr id="175" name="Google Shape;175;p29"/>
          <p:cNvSpPr txBox="1"/>
          <p:nvPr>
            <p:ph idx="1" type="body"/>
          </p:nvPr>
        </p:nvSpPr>
        <p:spPr>
          <a:xfrm>
            <a:off x="135350" y="1102175"/>
            <a:ext cx="3059400" cy="373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a:solidFill>
                  <a:srgbClr val="FF0000"/>
                </a:solidFill>
              </a:rPr>
              <a:t>Amazon EBS:</a:t>
            </a:r>
            <a:r>
              <a:rPr lang="en"/>
              <a:t> Recommended storage when we run a database on an instance. </a:t>
            </a:r>
            <a:br>
              <a:rPr lang="en"/>
            </a:br>
            <a:endParaRPr/>
          </a:p>
          <a:p>
            <a:pPr indent="-304800" lvl="0" marL="457200" rtl="0" algn="l">
              <a:spcBef>
                <a:spcPts val="0"/>
              </a:spcBef>
              <a:spcAft>
                <a:spcPts val="0"/>
              </a:spcAft>
              <a:buSzPts val="1200"/>
              <a:buAutoNum type="arabicPeriod"/>
            </a:pPr>
            <a:r>
              <a:rPr lang="en">
                <a:solidFill>
                  <a:srgbClr val="FF0000"/>
                </a:solidFill>
              </a:rPr>
              <a:t>Instance store:</a:t>
            </a:r>
            <a:r>
              <a:rPr lang="en"/>
              <a:t> Temporary block level storage for instance. Data on an instance persist only during life if instance.</a:t>
            </a:r>
            <a:br>
              <a:rPr lang="en"/>
            </a:br>
            <a:endParaRPr/>
          </a:p>
          <a:p>
            <a:pPr indent="-304800" lvl="0" marL="457200" rtl="0" algn="l">
              <a:spcBef>
                <a:spcPts val="0"/>
              </a:spcBef>
              <a:spcAft>
                <a:spcPts val="0"/>
              </a:spcAft>
              <a:buClr>
                <a:srgbClr val="000000"/>
              </a:buClr>
              <a:buSzPts val="1200"/>
              <a:buAutoNum type="arabicPeriod"/>
            </a:pPr>
            <a:r>
              <a:rPr lang="en">
                <a:solidFill>
                  <a:srgbClr val="FF0000"/>
                </a:solidFill>
              </a:rPr>
              <a:t>EFS file system: </a:t>
            </a:r>
            <a:r>
              <a:rPr lang="en">
                <a:solidFill>
                  <a:srgbClr val="000000"/>
                </a:solidFill>
              </a:rPr>
              <a:t>Provides scalable file storage to Amazon EC2.</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AutoNum type="arabicPeriod"/>
            </a:pPr>
            <a:r>
              <a:rPr lang="en">
                <a:solidFill>
                  <a:srgbClr val="FF0000"/>
                </a:solidFill>
              </a:rPr>
              <a:t>Amazon S3: </a:t>
            </a:r>
            <a:r>
              <a:rPr lang="en">
                <a:solidFill>
                  <a:srgbClr val="000000"/>
                </a:solidFill>
              </a:rPr>
              <a:t>EC2 uses S3 to store EBS snapshots &amp; instance store backed AMIs. </a:t>
            </a:r>
            <a:endParaRPr>
              <a:solidFill>
                <a:srgbClr val="000000"/>
              </a:solidFill>
            </a:endParaRPr>
          </a:p>
        </p:txBody>
      </p:sp>
      <p:pic>
        <p:nvPicPr>
          <p:cNvPr id="176" name="Google Shape;176;p29"/>
          <p:cNvPicPr preferRelativeResize="0"/>
          <p:nvPr/>
        </p:nvPicPr>
        <p:blipFill>
          <a:blip r:embed="rId3">
            <a:alphaModFix/>
          </a:blip>
          <a:stretch>
            <a:fillRect/>
          </a:stretch>
        </p:blipFill>
        <p:spPr>
          <a:xfrm>
            <a:off x="3194775" y="956000"/>
            <a:ext cx="5763874" cy="3231475"/>
          </a:xfrm>
          <a:prstGeom prst="rect">
            <a:avLst/>
          </a:prstGeom>
          <a:noFill/>
          <a:ln>
            <a:noFill/>
          </a:ln>
        </p:spPr>
      </p:pic>
      <p:cxnSp>
        <p:nvCxnSpPr>
          <p:cNvPr id="177" name="Google Shape;177;p29"/>
          <p:cNvCxnSpPr/>
          <p:nvPr/>
        </p:nvCxnSpPr>
        <p:spPr>
          <a:xfrm>
            <a:off x="7440875" y="4148325"/>
            <a:ext cx="9300" cy="279000"/>
          </a:xfrm>
          <a:prstGeom prst="straightConnector1">
            <a:avLst/>
          </a:prstGeom>
          <a:noFill/>
          <a:ln cap="flat" cmpd="sng" w="28575">
            <a:solidFill>
              <a:srgbClr val="FF0000"/>
            </a:solidFill>
            <a:prstDash val="solid"/>
            <a:round/>
            <a:headEnd len="med" w="med" type="none"/>
            <a:tailEnd len="med" w="med" type="triangle"/>
          </a:ln>
        </p:spPr>
      </p:cxnSp>
      <p:sp>
        <p:nvSpPr>
          <p:cNvPr id="178" name="Google Shape;178;p29"/>
          <p:cNvSpPr txBox="1"/>
          <p:nvPr/>
        </p:nvSpPr>
        <p:spPr>
          <a:xfrm>
            <a:off x="6743275" y="4427325"/>
            <a:ext cx="1553400" cy="615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a:ea typeface="Playfair Display"/>
                <a:cs typeface="Playfair Display"/>
                <a:sym typeface="Playfair Display"/>
              </a:rPr>
              <a:t>Multiple</a:t>
            </a:r>
            <a:r>
              <a:rPr lang="en">
                <a:latin typeface="Playfair Display"/>
                <a:ea typeface="Playfair Display"/>
                <a:cs typeface="Playfair Display"/>
                <a:sym typeface="Playfair Display"/>
              </a:rPr>
              <a:t> Volume to an instance</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65500" y="1081675"/>
            <a:ext cx="4045200" cy="82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4" name="Google Shape;64;p14"/>
          <p:cNvSpPr txBox="1"/>
          <p:nvPr>
            <p:ph idx="2" type="body"/>
          </p:nvPr>
        </p:nvSpPr>
        <p:spPr>
          <a:xfrm>
            <a:off x="4662225" y="711875"/>
            <a:ext cx="4481700" cy="41610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n" sz="1600"/>
              <a:t>We can launch as many virtual server as we need by use of ec2.</a:t>
            </a:r>
            <a:endParaRPr sz="1600"/>
          </a:p>
          <a:p>
            <a:pPr indent="-330200" lvl="0" marL="457200" rtl="0" algn="l">
              <a:spcBef>
                <a:spcPts val="0"/>
              </a:spcBef>
              <a:spcAft>
                <a:spcPts val="0"/>
              </a:spcAft>
              <a:buSzPts val="1600"/>
              <a:buChar char="●"/>
            </a:pPr>
            <a:r>
              <a:rPr lang="en" sz="1600"/>
              <a:t>Ec2 instance login can be performed with </a:t>
            </a:r>
            <a:r>
              <a:rPr lang="en" sz="1600">
                <a:solidFill>
                  <a:srgbClr val="FF0000"/>
                </a:solidFill>
              </a:rPr>
              <a:t>key pair</a:t>
            </a:r>
            <a:r>
              <a:rPr lang="en" sz="1600"/>
              <a:t>.</a:t>
            </a:r>
            <a:endParaRPr sz="1600"/>
          </a:p>
          <a:p>
            <a:pPr indent="-330200" lvl="0" marL="457200" rtl="0" algn="l">
              <a:spcBef>
                <a:spcPts val="0"/>
              </a:spcBef>
              <a:spcAft>
                <a:spcPts val="0"/>
              </a:spcAft>
              <a:buSzPts val="1600"/>
              <a:buChar char="●"/>
            </a:pPr>
            <a:r>
              <a:rPr lang="en" sz="1600"/>
              <a:t>With EC2 we only pay for what we use.</a:t>
            </a:r>
            <a:endParaRPr sz="1600"/>
          </a:p>
          <a:p>
            <a:pPr indent="-330200" lvl="0" marL="457200" rtl="0" algn="l">
              <a:spcBef>
                <a:spcPts val="0"/>
              </a:spcBef>
              <a:spcAft>
                <a:spcPts val="0"/>
              </a:spcAft>
              <a:buSzPts val="1600"/>
              <a:buChar char="●"/>
            </a:pPr>
            <a:r>
              <a:rPr lang="en" sz="1600"/>
              <a:t>We can have 5000 key-pair per region.</a:t>
            </a:r>
            <a:endParaRPr sz="1600"/>
          </a:p>
        </p:txBody>
      </p:sp>
      <p:sp>
        <p:nvSpPr>
          <p:cNvPr id="65" name="Google Shape;65;p14"/>
          <p:cNvSpPr txBox="1"/>
          <p:nvPr>
            <p:ph idx="1" type="subTitle"/>
          </p:nvPr>
        </p:nvSpPr>
        <p:spPr>
          <a:xfrm>
            <a:off x="265500" y="2265950"/>
            <a:ext cx="4045200" cy="20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Provides scalable computing service</a:t>
            </a:r>
            <a:endParaRPr sz="1500"/>
          </a:p>
          <a:p>
            <a:pPr indent="0" lvl="0" marL="0" rtl="0" algn="ctr">
              <a:spcBef>
                <a:spcPts val="0"/>
              </a:spcBef>
              <a:spcAft>
                <a:spcPts val="0"/>
              </a:spcAft>
              <a:buNone/>
            </a:pPr>
            <a:r>
              <a:t/>
            </a:r>
            <a:endParaRPr sz="1500">
              <a:solidFill>
                <a:srgbClr val="FF0000"/>
              </a:solidFill>
            </a:endParaRPr>
          </a:p>
          <a:p>
            <a:pPr indent="0" lvl="0" marL="0" rtl="0" algn="ctr">
              <a:spcBef>
                <a:spcPts val="0"/>
              </a:spcBef>
              <a:spcAft>
                <a:spcPts val="0"/>
              </a:spcAft>
              <a:buNone/>
            </a:pPr>
            <a:r>
              <a:rPr lang="en" sz="1500">
                <a:solidFill>
                  <a:srgbClr val="FF0000"/>
                </a:solidFill>
              </a:rPr>
              <a:t>Key pair consist of public and private key &amp; the </a:t>
            </a:r>
            <a:r>
              <a:rPr lang="en" sz="1500">
                <a:solidFill>
                  <a:srgbClr val="FF0000"/>
                </a:solidFill>
              </a:rPr>
              <a:t>public key is with AWS stores and private key with users.</a:t>
            </a:r>
            <a:r>
              <a:rPr lang="en" sz="1500">
                <a:solidFill>
                  <a:srgbClr val="000000"/>
                </a:solidFill>
              </a:rPr>
              <a:t>(i.e, public-key cryptography)</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661725"/>
            <a:ext cx="4045200" cy="105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Key-pair formats</a:t>
            </a:r>
            <a:endParaRPr/>
          </a:p>
        </p:txBody>
      </p:sp>
      <p:sp>
        <p:nvSpPr>
          <p:cNvPr id="71" name="Google Shape;71;p15"/>
          <p:cNvSpPr txBox="1"/>
          <p:nvPr>
            <p:ph idx="1" type="subTitle"/>
          </p:nvPr>
        </p:nvSpPr>
        <p:spPr>
          <a:xfrm>
            <a:off x="265500" y="2025325"/>
            <a:ext cx="4045200" cy="2847600"/>
          </a:xfrm>
          <a:prstGeom prst="rect">
            <a:avLst/>
          </a:prstGeom>
        </p:spPr>
        <p:txBody>
          <a:bodyPr anchorCtr="0" anchor="t" bIns="91425" lIns="91425" spcFirstLastPara="1" rIns="91425" wrap="square" tIns="91425">
            <a:normAutofit/>
          </a:bodyPr>
          <a:lstStyle/>
          <a:p>
            <a:pPr indent="-361950" lvl="0" marL="457200" rtl="0" algn="ctr">
              <a:spcBef>
                <a:spcPts val="0"/>
              </a:spcBef>
              <a:spcAft>
                <a:spcPts val="0"/>
              </a:spcAft>
              <a:buSzPts val="2100"/>
              <a:buAutoNum type="arabicPeriod"/>
            </a:pPr>
            <a:r>
              <a:rPr lang="en"/>
              <a:t>OpenSSH</a:t>
            </a:r>
            <a:endParaRPr/>
          </a:p>
          <a:p>
            <a:pPr indent="-361950" lvl="0" marL="457200" rtl="0" algn="ctr">
              <a:spcBef>
                <a:spcPts val="0"/>
              </a:spcBef>
              <a:spcAft>
                <a:spcPts val="0"/>
              </a:spcAft>
              <a:buSzPts val="2100"/>
              <a:buAutoNum type="arabicPeriod"/>
            </a:pPr>
            <a:r>
              <a:rPr lang="en"/>
              <a:t>PuTTY</a:t>
            </a:r>
            <a:br>
              <a:rPr lang="en"/>
            </a:br>
            <a:br>
              <a:rPr lang="en"/>
            </a:br>
            <a:br>
              <a:rPr lang="en"/>
            </a:br>
            <a:r>
              <a:rPr lang="en"/>
              <a:t>If we do not set these permission then we can not connect to the instance. </a:t>
            </a:r>
            <a:endParaRPr/>
          </a:p>
        </p:txBody>
      </p:sp>
      <p:sp>
        <p:nvSpPr>
          <p:cNvPr id="72" name="Google Shape;72;p15"/>
          <p:cNvSpPr txBox="1"/>
          <p:nvPr>
            <p:ph idx="2" type="body"/>
          </p:nvPr>
        </p:nvSpPr>
        <p:spPr>
          <a:xfrm>
            <a:off x="4672275" y="661725"/>
            <a:ext cx="4312500" cy="4211100"/>
          </a:xfrm>
          <a:prstGeom prst="rect">
            <a:avLst/>
          </a:prstGeom>
        </p:spPr>
        <p:txBody>
          <a:bodyPr anchorCtr="0" anchor="ctr" bIns="91425" lIns="91425" spcFirstLastPara="1" rIns="91425" wrap="square" tIns="91425">
            <a:normAutofit lnSpcReduction="20000"/>
          </a:bodyPr>
          <a:lstStyle/>
          <a:p>
            <a:pPr indent="-330200" lvl="0" marL="457200" rtl="0" algn="l">
              <a:spcBef>
                <a:spcPts val="0"/>
              </a:spcBef>
              <a:spcAft>
                <a:spcPts val="0"/>
              </a:spcAft>
              <a:buSzPts val="1600"/>
              <a:buAutoNum type="arabicPeriod"/>
            </a:pPr>
            <a:r>
              <a:rPr lang="en" sz="1600"/>
              <a:t>To create key which is compatible with OpenSHH we use </a:t>
            </a:r>
            <a:r>
              <a:rPr lang="en" sz="1600">
                <a:solidFill>
                  <a:srgbClr val="FF0000"/>
                </a:solidFill>
              </a:rPr>
              <a:t>.pem </a:t>
            </a:r>
            <a:r>
              <a:rPr lang="en" sz="1600">
                <a:solidFill>
                  <a:srgbClr val="000000"/>
                </a:solidFill>
              </a:rPr>
              <a:t>format.</a:t>
            </a:r>
            <a:endParaRPr sz="1600">
              <a:solidFill>
                <a:srgbClr val="000000"/>
              </a:solidFill>
            </a:endParaRPr>
          </a:p>
          <a:p>
            <a:pPr indent="-342900" lvl="0" marL="457200" rtl="0" algn="l">
              <a:spcBef>
                <a:spcPts val="0"/>
              </a:spcBef>
              <a:spcAft>
                <a:spcPts val="0"/>
              </a:spcAft>
              <a:buSzPts val="1800"/>
              <a:buAutoNum type="arabicPeriod"/>
            </a:pPr>
            <a:r>
              <a:rPr lang="en" sz="1600">
                <a:solidFill>
                  <a:srgbClr val="000000"/>
                </a:solidFill>
              </a:rPr>
              <a:t>To create key which is </a:t>
            </a:r>
            <a:r>
              <a:rPr lang="en" sz="1600">
                <a:solidFill>
                  <a:srgbClr val="000000"/>
                </a:solidFill>
              </a:rPr>
              <a:t>compatible</a:t>
            </a:r>
            <a:r>
              <a:rPr lang="en" sz="1600">
                <a:solidFill>
                  <a:srgbClr val="000000"/>
                </a:solidFill>
              </a:rPr>
              <a:t> with PuTTY we use </a:t>
            </a:r>
            <a:r>
              <a:rPr lang="en" sz="1600">
                <a:solidFill>
                  <a:srgbClr val="FF0000"/>
                </a:solidFill>
              </a:rPr>
              <a:t>.ppk</a:t>
            </a:r>
            <a:r>
              <a:rPr lang="en" sz="1600">
                <a:solidFill>
                  <a:srgbClr val="000000"/>
                </a:solidFill>
              </a:rPr>
              <a:t> format.</a:t>
            </a:r>
            <a:br>
              <a:rPr lang="en">
                <a:solidFill>
                  <a:srgbClr val="000000"/>
                </a:solidFill>
              </a:rPr>
            </a:br>
            <a:endParaRPr>
              <a:solidFill>
                <a:srgbClr val="000000"/>
              </a:solidFill>
            </a:endParaRPr>
          </a:p>
          <a:p>
            <a:pPr indent="0" lvl="0" marL="457200" rtl="0" algn="ctr">
              <a:spcBef>
                <a:spcPts val="1200"/>
              </a:spcBef>
              <a:spcAft>
                <a:spcPts val="0"/>
              </a:spcAft>
              <a:buNone/>
            </a:pPr>
            <a:r>
              <a:rPr b="1" lang="en">
                <a:solidFill>
                  <a:srgbClr val="000000"/>
                </a:solidFill>
              </a:rPr>
              <a:t>NOTE:</a:t>
            </a:r>
            <a:r>
              <a:rPr lang="en">
                <a:solidFill>
                  <a:srgbClr val="000000"/>
                </a:solidFill>
              </a:rPr>
              <a:t> </a:t>
            </a:r>
            <a:endParaRPr>
              <a:solidFill>
                <a:srgbClr val="000000"/>
              </a:solidFill>
            </a:endParaRPr>
          </a:p>
          <a:p>
            <a:pPr indent="0" lvl="0" marL="457200" rtl="0" algn="ctr">
              <a:spcBef>
                <a:spcPts val="1200"/>
              </a:spcBef>
              <a:spcAft>
                <a:spcPts val="0"/>
              </a:spcAft>
              <a:buNone/>
            </a:pPr>
            <a:r>
              <a:rPr lang="en" sz="1600">
                <a:solidFill>
                  <a:srgbClr val="16191F"/>
                </a:solidFill>
                <a:highlight>
                  <a:srgbClr val="FFFFFF"/>
                </a:highlight>
                <a:latin typeface="Arial"/>
                <a:ea typeface="Arial"/>
                <a:cs typeface="Arial"/>
                <a:sym typeface="Arial"/>
              </a:rPr>
              <a:t>If we use an SSH client on a macOS or Linux computer to connect to our Linux instance, we use the following command to set the permissions of our private key file so that only we can read it.</a:t>
            </a:r>
            <a:endParaRPr sz="1600">
              <a:solidFill>
                <a:srgbClr val="16191F"/>
              </a:solidFill>
              <a:highlight>
                <a:srgbClr val="FFFFFF"/>
              </a:highlight>
              <a:latin typeface="Arial"/>
              <a:ea typeface="Arial"/>
              <a:cs typeface="Arial"/>
              <a:sym typeface="Arial"/>
            </a:endParaRPr>
          </a:p>
          <a:p>
            <a:pPr indent="0" lvl="0" marL="457200" rtl="0" algn="ctr">
              <a:spcBef>
                <a:spcPts val="1200"/>
              </a:spcBef>
              <a:spcAft>
                <a:spcPts val="0"/>
              </a:spcAft>
              <a:buNone/>
            </a:pPr>
            <a:r>
              <a:rPr b="1" lang="en" sz="1600">
                <a:solidFill>
                  <a:srgbClr val="16191F"/>
                </a:solidFill>
                <a:highlight>
                  <a:srgbClr val="FFFFFF"/>
                </a:highlight>
                <a:latin typeface="Arial"/>
                <a:ea typeface="Arial"/>
                <a:cs typeface="Arial"/>
                <a:sym typeface="Arial"/>
              </a:rPr>
              <a:t>Command:  </a:t>
            </a:r>
            <a:endParaRPr b="1" sz="1600">
              <a:solidFill>
                <a:srgbClr val="16191F"/>
              </a:solidFill>
              <a:highlight>
                <a:srgbClr val="FFFFFF"/>
              </a:highlight>
              <a:latin typeface="Arial"/>
              <a:ea typeface="Arial"/>
              <a:cs typeface="Arial"/>
              <a:sym typeface="Arial"/>
            </a:endParaRPr>
          </a:p>
          <a:p>
            <a:pPr indent="0" lvl="0" marL="457200" rtl="0" algn="ctr">
              <a:spcBef>
                <a:spcPts val="1200"/>
              </a:spcBef>
              <a:spcAft>
                <a:spcPts val="1200"/>
              </a:spcAft>
              <a:buNone/>
            </a:pPr>
            <a:r>
              <a:rPr lang="en" sz="1600">
                <a:solidFill>
                  <a:srgbClr val="FF0000"/>
                </a:solidFill>
                <a:highlight>
                  <a:srgbClr val="FFFFFF"/>
                </a:highlight>
                <a:latin typeface="Arial"/>
                <a:ea typeface="Arial"/>
                <a:cs typeface="Arial"/>
                <a:sym typeface="Arial"/>
              </a:rPr>
              <a:t>chmod 400 key-pair-name.pem</a:t>
            </a:r>
            <a:endParaRPr sz="1600">
              <a:solidFill>
                <a:srgbClr val="FF0000"/>
              </a:solidFill>
              <a:highlight>
                <a:srgbClr val="FFFFFF"/>
              </a:highlight>
              <a:latin typeface="Arial"/>
              <a:ea typeface="Arial"/>
              <a:cs typeface="Arial"/>
              <a:sym typeface="Arial"/>
            </a:endParaRPr>
          </a:p>
        </p:txBody>
      </p:sp>
      <p:cxnSp>
        <p:nvCxnSpPr>
          <p:cNvPr id="73" name="Google Shape;73;p15"/>
          <p:cNvCxnSpPr/>
          <p:nvPr/>
        </p:nvCxnSpPr>
        <p:spPr>
          <a:xfrm flipH="1">
            <a:off x="3699650" y="3007900"/>
            <a:ext cx="1544100" cy="360900"/>
          </a:xfrm>
          <a:prstGeom prst="straightConnector1">
            <a:avLst/>
          </a:prstGeom>
          <a:noFill/>
          <a:ln cap="flat" cmpd="sng" w="28575">
            <a:solidFill>
              <a:srgbClr val="98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 1:</a:t>
            </a:r>
            <a:r>
              <a:rPr lang="en"/>
              <a:t> Launching a linux instance:</a:t>
            </a:r>
            <a:endParaRPr/>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Go to EC2 service and </a:t>
            </a:r>
            <a:r>
              <a:rPr b="1" lang="en" u="sng"/>
              <a:t>click on</a:t>
            </a:r>
            <a:r>
              <a:rPr lang="en"/>
              <a:t>                 2. Naming </a:t>
            </a:r>
            <a:r>
              <a:rPr lang="en"/>
              <a:t>the</a:t>
            </a:r>
            <a:r>
              <a:rPr lang="en"/>
              <a:t> instance</a:t>
            </a:r>
            <a:endParaRPr/>
          </a:p>
        </p:txBody>
      </p:sp>
      <p:pic>
        <p:nvPicPr>
          <p:cNvPr id="80" name="Google Shape;80;p16"/>
          <p:cNvPicPr preferRelativeResize="0"/>
          <p:nvPr/>
        </p:nvPicPr>
        <p:blipFill>
          <a:blip r:embed="rId3">
            <a:alphaModFix/>
          </a:blip>
          <a:stretch>
            <a:fillRect/>
          </a:stretch>
        </p:blipFill>
        <p:spPr>
          <a:xfrm>
            <a:off x="1595075" y="1825050"/>
            <a:ext cx="2704950" cy="1633800"/>
          </a:xfrm>
          <a:prstGeom prst="rect">
            <a:avLst/>
          </a:prstGeom>
          <a:noFill/>
          <a:ln>
            <a:noFill/>
          </a:ln>
        </p:spPr>
      </p:pic>
      <p:cxnSp>
        <p:nvCxnSpPr>
          <p:cNvPr id="81" name="Google Shape;81;p16"/>
          <p:cNvCxnSpPr/>
          <p:nvPr/>
        </p:nvCxnSpPr>
        <p:spPr>
          <a:xfrm flipH="1">
            <a:off x="2576775" y="1634300"/>
            <a:ext cx="762000" cy="1053000"/>
          </a:xfrm>
          <a:prstGeom prst="straightConnector1">
            <a:avLst/>
          </a:prstGeom>
          <a:noFill/>
          <a:ln cap="flat" cmpd="sng" w="28575">
            <a:solidFill>
              <a:srgbClr val="FF0000"/>
            </a:solidFill>
            <a:prstDash val="solid"/>
            <a:round/>
            <a:headEnd len="med" w="med" type="none"/>
            <a:tailEnd len="med" w="med" type="triangle"/>
          </a:ln>
        </p:spPr>
      </p:cxnSp>
      <p:pic>
        <p:nvPicPr>
          <p:cNvPr id="82" name="Google Shape;82;p16"/>
          <p:cNvPicPr preferRelativeResize="0"/>
          <p:nvPr/>
        </p:nvPicPr>
        <p:blipFill>
          <a:blip r:embed="rId4">
            <a:alphaModFix/>
          </a:blip>
          <a:stretch>
            <a:fillRect/>
          </a:stretch>
        </p:blipFill>
        <p:spPr>
          <a:xfrm>
            <a:off x="5157519" y="1825050"/>
            <a:ext cx="2938355" cy="163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127125" y="97775"/>
            <a:ext cx="8859300" cy="50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3. Under AMI choose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4. Choose instance type</a:t>
            </a:r>
            <a:endParaRPr/>
          </a:p>
        </p:txBody>
      </p:sp>
      <p:pic>
        <p:nvPicPr>
          <p:cNvPr id="88" name="Google Shape;88;p17"/>
          <p:cNvPicPr preferRelativeResize="0"/>
          <p:nvPr/>
        </p:nvPicPr>
        <p:blipFill>
          <a:blip r:embed="rId3">
            <a:alphaModFix/>
          </a:blip>
          <a:stretch>
            <a:fillRect/>
          </a:stretch>
        </p:blipFill>
        <p:spPr>
          <a:xfrm>
            <a:off x="2711550" y="352176"/>
            <a:ext cx="4352825" cy="2268475"/>
          </a:xfrm>
          <a:prstGeom prst="rect">
            <a:avLst/>
          </a:prstGeom>
          <a:noFill/>
          <a:ln>
            <a:noFill/>
          </a:ln>
        </p:spPr>
      </p:pic>
      <p:cxnSp>
        <p:nvCxnSpPr>
          <p:cNvPr id="89" name="Google Shape;89;p17"/>
          <p:cNvCxnSpPr/>
          <p:nvPr/>
        </p:nvCxnSpPr>
        <p:spPr>
          <a:xfrm flipH="1" rot="10800000">
            <a:off x="2395725" y="1241750"/>
            <a:ext cx="606300" cy="9900"/>
          </a:xfrm>
          <a:prstGeom prst="straightConnector1">
            <a:avLst/>
          </a:prstGeom>
          <a:noFill/>
          <a:ln cap="flat" cmpd="sng" w="19050">
            <a:solidFill>
              <a:srgbClr val="FF0000"/>
            </a:solidFill>
            <a:prstDash val="solid"/>
            <a:round/>
            <a:headEnd len="med" w="med" type="none"/>
            <a:tailEnd len="med" w="med" type="triangle"/>
          </a:ln>
        </p:spPr>
      </p:cxnSp>
      <p:pic>
        <p:nvPicPr>
          <p:cNvPr id="90" name="Google Shape;90;p17"/>
          <p:cNvPicPr preferRelativeResize="0"/>
          <p:nvPr/>
        </p:nvPicPr>
        <p:blipFill>
          <a:blip r:embed="rId4">
            <a:alphaModFix/>
          </a:blip>
          <a:stretch>
            <a:fillRect/>
          </a:stretch>
        </p:blipFill>
        <p:spPr>
          <a:xfrm>
            <a:off x="2754382" y="2875024"/>
            <a:ext cx="4352794" cy="2268475"/>
          </a:xfrm>
          <a:prstGeom prst="rect">
            <a:avLst/>
          </a:prstGeom>
          <a:noFill/>
          <a:ln>
            <a:noFill/>
          </a:ln>
        </p:spPr>
      </p:pic>
      <p:cxnSp>
        <p:nvCxnSpPr>
          <p:cNvPr id="91" name="Google Shape;91;p17"/>
          <p:cNvCxnSpPr/>
          <p:nvPr/>
        </p:nvCxnSpPr>
        <p:spPr>
          <a:xfrm rot="10800000">
            <a:off x="107550" y="2874950"/>
            <a:ext cx="8839800" cy="195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0" y="156450"/>
            <a:ext cx="9045300" cy="48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5. Create key-pair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6. Security groups </a:t>
            </a:r>
            <a:endParaRPr/>
          </a:p>
          <a:p>
            <a:pPr indent="0" lvl="0" marL="0" rtl="0" algn="l">
              <a:spcBef>
                <a:spcPts val="1200"/>
              </a:spcBef>
              <a:spcAft>
                <a:spcPts val="1200"/>
              </a:spcAft>
              <a:buNone/>
            </a:pPr>
            <a:r>
              <a:t/>
            </a:r>
            <a:endParaRPr sz="1500"/>
          </a:p>
        </p:txBody>
      </p:sp>
      <p:pic>
        <p:nvPicPr>
          <p:cNvPr id="97" name="Google Shape;97;p18"/>
          <p:cNvPicPr preferRelativeResize="0"/>
          <p:nvPr/>
        </p:nvPicPr>
        <p:blipFill>
          <a:blip r:embed="rId3">
            <a:alphaModFix/>
          </a:blip>
          <a:stretch>
            <a:fillRect/>
          </a:stretch>
        </p:blipFill>
        <p:spPr>
          <a:xfrm>
            <a:off x="2270100" y="156452"/>
            <a:ext cx="6726174" cy="1893025"/>
          </a:xfrm>
          <a:prstGeom prst="rect">
            <a:avLst/>
          </a:prstGeom>
          <a:noFill/>
          <a:ln>
            <a:noFill/>
          </a:ln>
        </p:spPr>
      </p:pic>
      <p:pic>
        <p:nvPicPr>
          <p:cNvPr id="98" name="Google Shape;98;p18"/>
          <p:cNvPicPr preferRelativeResize="0"/>
          <p:nvPr/>
        </p:nvPicPr>
        <p:blipFill>
          <a:blip r:embed="rId4">
            <a:alphaModFix/>
          </a:blip>
          <a:stretch>
            <a:fillRect/>
          </a:stretch>
        </p:blipFill>
        <p:spPr>
          <a:xfrm>
            <a:off x="2270097" y="2410147"/>
            <a:ext cx="6318575" cy="2694175"/>
          </a:xfrm>
          <a:prstGeom prst="rect">
            <a:avLst/>
          </a:prstGeom>
          <a:noFill/>
          <a:ln>
            <a:noFill/>
          </a:ln>
        </p:spPr>
      </p:pic>
      <p:cxnSp>
        <p:nvCxnSpPr>
          <p:cNvPr id="99" name="Google Shape;99;p18"/>
          <p:cNvCxnSpPr/>
          <p:nvPr/>
        </p:nvCxnSpPr>
        <p:spPr>
          <a:xfrm rot="10800000">
            <a:off x="-29225" y="2210000"/>
            <a:ext cx="9191700" cy="195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88000" y="117350"/>
            <a:ext cx="8976600" cy="49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7. Configure storage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8. Some </a:t>
            </a:r>
            <a:r>
              <a:rPr lang="en"/>
              <a:t>advanced</a:t>
            </a:r>
            <a:r>
              <a:rPr lang="en"/>
              <a:t> settings </a:t>
            </a:r>
            <a:endParaRPr/>
          </a:p>
        </p:txBody>
      </p:sp>
      <p:pic>
        <p:nvPicPr>
          <p:cNvPr id="105" name="Google Shape;105;p19"/>
          <p:cNvPicPr preferRelativeResize="0"/>
          <p:nvPr/>
        </p:nvPicPr>
        <p:blipFill>
          <a:blip r:embed="rId3">
            <a:alphaModFix/>
          </a:blip>
          <a:stretch>
            <a:fillRect/>
          </a:stretch>
        </p:blipFill>
        <p:spPr>
          <a:xfrm>
            <a:off x="3021550" y="0"/>
            <a:ext cx="5878550" cy="2506550"/>
          </a:xfrm>
          <a:prstGeom prst="rect">
            <a:avLst/>
          </a:prstGeom>
          <a:noFill/>
          <a:ln>
            <a:noFill/>
          </a:ln>
        </p:spPr>
      </p:pic>
      <p:cxnSp>
        <p:nvCxnSpPr>
          <p:cNvPr id="106" name="Google Shape;106;p19"/>
          <p:cNvCxnSpPr>
            <a:stCxn id="104" idx="1"/>
            <a:endCxn id="104" idx="3"/>
          </p:cNvCxnSpPr>
          <p:nvPr/>
        </p:nvCxnSpPr>
        <p:spPr>
          <a:xfrm>
            <a:off x="88000" y="2601050"/>
            <a:ext cx="8976600" cy="0"/>
          </a:xfrm>
          <a:prstGeom prst="straightConnector1">
            <a:avLst/>
          </a:prstGeom>
          <a:noFill/>
          <a:ln cap="flat" cmpd="sng" w="28575">
            <a:solidFill>
              <a:srgbClr val="FFFF00"/>
            </a:solidFill>
            <a:prstDash val="solid"/>
            <a:round/>
            <a:headEnd len="med" w="med" type="none"/>
            <a:tailEnd len="med" w="med" type="none"/>
          </a:ln>
        </p:spPr>
      </p:cxnSp>
      <p:pic>
        <p:nvPicPr>
          <p:cNvPr id="107" name="Google Shape;107;p19"/>
          <p:cNvPicPr preferRelativeResize="0"/>
          <p:nvPr/>
        </p:nvPicPr>
        <p:blipFill>
          <a:blip r:embed="rId4">
            <a:alphaModFix/>
          </a:blip>
          <a:stretch>
            <a:fillRect/>
          </a:stretch>
        </p:blipFill>
        <p:spPr>
          <a:xfrm>
            <a:off x="3319970" y="2695545"/>
            <a:ext cx="5580126" cy="246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78225" y="117350"/>
            <a:ext cx="8957100" cy="49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r>
              <a:rPr lang="en"/>
              <a:t>9. Click in launch instance option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3992438" y="273788"/>
            <a:ext cx="237172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Instance types naming:</a:t>
            </a:r>
            <a:endParaRPr/>
          </a:p>
        </p:txBody>
      </p:sp>
      <p:sp>
        <p:nvSpPr>
          <p:cNvPr id="119" name="Google Shape;11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Instance type are  named based on:</a:t>
            </a:r>
            <a:br>
              <a:rPr lang="en"/>
            </a:br>
            <a:endParaRPr/>
          </a:p>
          <a:p>
            <a:pPr indent="-342900" lvl="0" marL="457200" rtl="0" algn="l">
              <a:spcBef>
                <a:spcPts val="1200"/>
              </a:spcBef>
              <a:spcAft>
                <a:spcPts val="0"/>
              </a:spcAft>
              <a:buSzPts val="1800"/>
              <a:buAutoNum type="arabicPeriod"/>
            </a:pPr>
            <a:r>
              <a:rPr lang="en"/>
              <a:t>Family</a:t>
            </a:r>
            <a:endParaRPr/>
          </a:p>
          <a:p>
            <a:pPr indent="-342900" lvl="0" marL="457200" rtl="0" algn="l">
              <a:spcBef>
                <a:spcPts val="0"/>
              </a:spcBef>
              <a:spcAft>
                <a:spcPts val="0"/>
              </a:spcAft>
              <a:buSzPts val="1800"/>
              <a:buAutoNum type="arabicPeriod"/>
            </a:pPr>
            <a:r>
              <a:rPr lang="en"/>
              <a:t>Generation</a:t>
            </a:r>
            <a:endParaRPr/>
          </a:p>
          <a:p>
            <a:pPr indent="-342900" lvl="0" marL="457200" rtl="0" algn="l">
              <a:spcBef>
                <a:spcPts val="0"/>
              </a:spcBef>
              <a:spcAft>
                <a:spcPts val="0"/>
              </a:spcAft>
              <a:buSzPts val="1800"/>
              <a:buAutoNum type="arabicPeriod"/>
            </a:pPr>
            <a:r>
              <a:rPr lang="en"/>
              <a:t>Additional capabilities</a:t>
            </a:r>
            <a:endParaRPr/>
          </a:p>
          <a:p>
            <a:pPr indent="-342900" lvl="0" marL="457200" rtl="0" algn="l">
              <a:spcBef>
                <a:spcPts val="0"/>
              </a:spcBef>
              <a:spcAft>
                <a:spcPts val="0"/>
              </a:spcAft>
              <a:buSzPts val="1800"/>
              <a:buAutoNum type="arabicPeriod"/>
            </a:pPr>
            <a:r>
              <a:rPr lang="en"/>
              <a:t>Size </a:t>
            </a:r>
            <a:endParaRPr/>
          </a:p>
        </p:txBody>
      </p:sp>
      <p:pic>
        <p:nvPicPr>
          <p:cNvPr id="120" name="Google Shape;120;p21"/>
          <p:cNvPicPr preferRelativeResize="0"/>
          <p:nvPr/>
        </p:nvPicPr>
        <p:blipFill>
          <a:blip r:embed="rId3">
            <a:alphaModFix/>
          </a:blip>
          <a:stretch>
            <a:fillRect/>
          </a:stretch>
        </p:blipFill>
        <p:spPr>
          <a:xfrm>
            <a:off x="3772401" y="1744250"/>
            <a:ext cx="4002500" cy="231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