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3aae3713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63aae3713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3aae3713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3aae3713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3aae3713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3aae3713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3aae3713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3aae3713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3aae3713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3aae3713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3aae3713c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3aae3713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3aae3713c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3aae3713c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Machine Images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938450" y="3550650"/>
            <a:ext cx="512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template that provide info to </a:t>
            </a:r>
            <a:r>
              <a:rPr lang="en"/>
              <a:t>launch</a:t>
            </a:r>
            <a:r>
              <a:rPr lang="en"/>
              <a:t> instances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081675"/>
            <a:ext cx="4045200" cy="9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AMI can be selected based on: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Region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Launch permission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Storage for root device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0125" y="2085475"/>
            <a:ext cx="44517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AMI is a template that contains the software configuration (operating system, application server, and applications) required to launch your instance.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for root device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 are categorized as: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EBS-backed AMI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Instance store-backed AMI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853450" y="724200"/>
            <a:ext cx="4002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16191F"/>
                </a:solidFill>
                <a:highlight>
                  <a:srgbClr val="FFFFFF"/>
                </a:highlight>
              </a:rPr>
              <a:t>AMI creation is much easier for AMIs backed by Amazon EBS. Hibernation can be performed.</a:t>
            </a:r>
            <a:br>
              <a:rPr lang="en">
                <a:solidFill>
                  <a:srgbClr val="16191F"/>
                </a:solidFill>
                <a:highlight>
                  <a:srgbClr val="FFFFFF"/>
                </a:highlight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instance can’t be in stopped state i.e, either it is in start or terminated state.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Billing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EBS-backed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rgbClr val="16191F"/>
                </a:solidFill>
                <a:highlight>
                  <a:srgbClr val="FFFFFF"/>
                </a:highlight>
              </a:rPr>
              <a:t>You're charged for instance usage, EBS volume storage and usage, and storing your AMI as an EBS snapshot.</a:t>
            </a:r>
            <a:endParaRPr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400"/>
              <a:buAutoNum type="arabicPeriod"/>
            </a:pPr>
            <a:r>
              <a:rPr lang="en">
                <a:solidFill>
                  <a:srgbClr val="16191F"/>
                </a:solidFill>
                <a:highlight>
                  <a:srgbClr val="FFFFFF"/>
                </a:highlight>
              </a:rPr>
              <a:t>Each time you customize an AMI and create a new one, only the changes are stored. So, the storage footprint for subsequent AMIs that you customize after the first is much smaller, resulting in lower AMI storage charges.</a:t>
            </a:r>
            <a:endParaRPr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400"/>
              <a:buAutoNum type="arabicPeriod"/>
            </a:pPr>
            <a:r>
              <a:rPr lang="en">
                <a:solidFill>
                  <a:srgbClr val="16191F"/>
                </a:solidFill>
                <a:highlight>
                  <a:srgbClr val="FFFFFF"/>
                </a:highlight>
              </a:rPr>
              <a:t>When an instance with an EBS volume for its root device is stopped, you're not charged for instance usage;</a:t>
            </a:r>
            <a:endParaRPr>
              <a:solidFill>
                <a:srgbClr val="16191F"/>
              </a:solidFill>
              <a:highlight>
                <a:srgbClr val="FFFFFF"/>
              </a:highlight>
            </a:endParaRPr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Instance store-backed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rgbClr val="16191F"/>
                </a:solidFill>
                <a:highlight>
                  <a:srgbClr val="FFFFFF"/>
                </a:highlight>
              </a:rPr>
              <a:t>You're charged for instance usage and storing your AMI in Amazon S3.</a:t>
            </a:r>
            <a:endParaRPr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400"/>
              <a:buAutoNum type="arabicPeriod"/>
            </a:pPr>
            <a:r>
              <a:rPr lang="en">
                <a:solidFill>
                  <a:srgbClr val="16191F"/>
                </a:solidFill>
                <a:highlight>
                  <a:srgbClr val="FFFFFF"/>
                </a:highlight>
              </a:rPr>
              <a:t>Each time you customize an AMI and create a new one, all of the parts are stored in Amazon S3 for each AMI. So, the storage footprint for each customized AMI is the full size of the AMI.</a:t>
            </a:r>
            <a:endParaRPr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400"/>
              <a:buAutoNum type="arabicPeriod"/>
            </a:pPr>
            <a:r>
              <a:rPr lang="en">
                <a:solidFill>
                  <a:srgbClr val="16191F"/>
                </a:solidFill>
                <a:highlight>
                  <a:srgbClr val="FFFFFF"/>
                </a:highlight>
              </a:rPr>
              <a:t>You're still charged for volume storage. As soon as you start your instance, we charge a minimum of one minute for usage. After one minute, we charge only for the seconds used.</a:t>
            </a:r>
            <a:endParaRPr>
              <a:solidFill>
                <a:srgbClr val="1619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99250" y="6220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root device </a:t>
            </a:r>
            <a:r>
              <a:rPr lang="en"/>
              <a:t>type</a:t>
            </a:r>
            <a:r>
              <a:rPr lang="en"/>
              <a:t> of AMI using console</a:t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0" y="326997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Open EC2 console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Choose AMIs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Check the value of </a:t>
            </a:r>
            <a:r>
              <a:rPr lang="en">
                <a:solidFill>
                  <a:srgbClr val="FF0000"/>
                </a:solidFill>
              </a:rPr>
              <a:t>root device types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792825" y="306463"/>
            <a:ext cx="3979800" cy="16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device types: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</a:t>
            </a:r>
            <a:r>
              <a:rPr lang="en"/>
              <a:t>bs-&gt; EBS-backed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Instance store-&gt; instance backed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200" y="2062948"/>
            <a:ext cx="5098800" cy="27480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7"/>
          <p:cNvCxnSpPr/>
          <p:nvPr/>
        </p:nvCxnSpPr>
        <p:spPr>
          <a:xfrm>
            <a:off x="3070450" y="4400325"/>
            <a:ext cx="2855400" cy="21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 in AMI: HVM is best to use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Paravirtual(PV)</a:t>
            </a:r>
            <a:br>
              <a:rPr lang="en" sz="1800"/>
            </a:br>
            <a:endParaRPr sz="18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</a:t>
            </a:r>
            <a:r>
              <a:rPr lang="en">
                <a:solidFill>
                  <a:srgbClr val="16191F"/>
                </a:solidFill>
                <a:highlight>
                  <a:srgbClr val="FFFFFF"/>
                </a:highlight>
              </a:rPr>
              <a:t>hey cannot take advantage of special hardware extensions such as enhanced networking or GPU processing.</a:t>
            </a:r>
            <a:br>
              <a:rPr lang="en">
                <a:solidFill>
                  <a:srgbClr val="16191F"/>
                </a:solidFill>
                <a:highlight>
                  <a:srgbClr val="FFFFFF"/>
                </a:highlight>
              </a:rPr>
            </a:br>
            <a:endParaRPr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400"/>
              <a:buAutoNum type="arabicPeriod"/>
            </a:pPr>
            <a:r>
              <a:rPr lang="en">
                <a:solidFill>
                  <a:srgbClr val="16191F"/>
                </a:solidFill>
                <a:highlight>
                  <a:srgbClr val="FFFFFF"/>
                </a:highlight>
              </a:rPr>
              <a:t>Not all.</a:t>
            </a:r>
            <a:br>
              <a:rPr lang="en">
                <a:solidFill>
                  <a:srgbClr val="16191F"/>
                </a:solidFill>
                <a:highlight>
                  <a:srgbClr val="FFFFFF"/>
                </a:highlight>
              </a:rPr>
            </a:br>
            <a:endParaRPr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400"/>
              <a:buAutoNum type="arabicPeriod"/>
            </a:pPr>
            <a:r>
              <a:rPr lang="en">
                <a:solidFill>
                  <a:srgbClr val="16191F"/>
                </a:solidFill>
                <a:highlight>
                  <a:srgbClr val="FFFFFF"/>
                </a:highlight>
              </a:rPr>
              <a:t>Current generation instance types do not support PV AMIs.</a:t>
            </a:r>
            <a:endParaRPr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Hardware virtual machine(HVM)</a:t>
            </a:r>
            <a:br>
              <a:rPr lang="en" sz="1800"/>
            </a:br>
            <a:endParaRPr sz="18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rgbClr val="16191F"/>
                </a:solidFill>
                <a:highlight>
                  <a:srgbClr val="FFFFFF"/>
                </a:highlight>
              </a:rPr>
              <a:t>HVM guests can take advantage of hardware extensions that provide fast access to the underlying hardware on the host system.</a:t>
            </a:r>
            <a:br>
              <a:rPr lang="en">
                <a:solidFill>
                  <a:srgbClr val="16191F"/>
                </a:solidFill>
                <a:highlight>
                  <a:srgbClr val="FFFFFF"/>
                </a:highlight>
              </a:rPr>
            </a:br>
            <a:endParaRPr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400"/>
              <a:buAutoNum type="arabicPeriod"/>
            </a:pPr>
            <a:r>
              <a:rPr lang="en">
                <a:solidFill>
                  <a:srgbClr val="16191F"/>
                </a:solidFill>
                <a:highlight>
                  <a:srgbClr val="FFFFFF"/>
                </a:highlight>
              </a:rPr>
              <a:t>All Regions support HVM instances.</a:t>
            </a:r>
            <a:br>
              <a:rPr lang="en">
                <a:solidFill>
                  <a:srgbClr val="16191F"/>
                </a:solidFill>
                <a:highlight>
                  <a:srgbClr val="FFFFFF"/>
                </a:highlight>
              </a:rPr>
            </a:br>
            <a:endParaRPr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400"/>
              <a:buAutoNum type="arabicPeriod"/>
            </a:pPr>
            <a:r>
              <a:rPr lang="en">
                <a:solidFill>
                  <a:srgbClr val="16191F"/>
                </a:solidFill>
                <a:highlight>
                  <a:srgbClr val="FFFFFF"/>
                </a:highlight>
              </a:rPr>
              <a:t>All current generation instance types support HVM AMIs.</a:t>
            </a:r>
            <a:endParaRPr>
              <a:solidFill>
                <a:srgbClr val="1619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AMIs</a:t>
            </a:r>
            <a:endParaRPr/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ct val="100000"/>
              <a:buChar char="●"/>
            </a:pPr>
            <a:r>
              <a:rPr lang="en">
                <a:solidFill>
                  <a:srgbClr val="16191F"/>
                </a:solidFill>
                <a:highlight>
                  <a:srgbClr val="FFFFFF"/>
                </a:highlight>
              </a:rPr>
              <a:t>A shared AMI is an AMI that a developer created and made available for others to use.</a:t>
            </a:r>
            <a:endParaRPr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ct val="100000"/>
              <a:buChar char="●"/>
            </a:pPr>
            <a:r>
              <a:rPr lang="en">
                <a:solidFill>
                  <a:srgbClr val="16191F"/>
                </a:solidFill>
                <a:highlight>
                  <a:srgbClr val="FFFFFF"/>
                </a:highlight>
              </a:rPr>
              <a:t>You use a shared AMI at your own risk.Amazon can't vouch for the integrity or security of AMIs shared by other Amazon EC2 users.</a:t>
            </a:r>
            <a:endParaRPr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2035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ct val="100000"/>
              <a:buChar char="●"/>
            </a:pPr>
            <a:r>
              <a:rPr lang="en" sz="1700">
                <a:solidFill>
                  <a:srgbClr val="16191F"/>
                </a:solidFill>
                <a:highlight>
                  <a:srgbClr val="FFFFFF"/>
                </a:highlight>
              </a:rPr>
              <a:t>AMIs are a Regional resource. When you search for a shared AMI (public or private), you must search for it from the same Region from which it is shared. </a:t>
            </a:r>
            <a:br>
              <a:rPr lang="en" sz="1700">
                <a:solidFill>
                  <a:srgbClr val="16191F"/>
                </a:solidFill>
                <a:highlight>
                  <a:srgbClr val="FFFFFF"/>
                </a:highlight>
              </a:rPr>
            </a:br>
            <a:r>
              <a:rPr lang="en" sz="1700">
                <a:solidFill>
                  <a:srgbClr val="16191F"/>
                </a:solidFill>
                <a:highlight>
                  <a:srgbClr val="FFFFFF"/>
                </a:highlight>
              </a:rPr>
              <a:t>             To make an AMI available in a different Region, copy the AMI to the Region, and then share it.</a:t>
            </a:r>
            <a:endParaRPr sz="17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16191F"/>
                </a:solidFill>
                <a:highlight>
                  <a:srgbClr val="FFFFFF"/>
                </a:highlight>
              </a:rPr>
            </a:br>
            <a:endParaRPr>
              <a:solidFill>
                <a:srgbClr val="16191F"/>
              </a:solidFill>
              <a:highlight>
                <a:srgbClr val="FFFFFF"/>
              </a:highlight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265500" y="2921400"/>
            <a:ext cx="40452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6191F"/>
                </a:solidFill>
                <a:highlight>
                  <a:srgbClr val="FFFFFF"/>
                </a:highlight>
              </a:rPr>
              <a:t>We can find shared AMI:</a:t>
            </a:r>
            <a:br>
              <a:rPr lang="en" sz="1600">
                <a:solidFill>
                  <a:srgbClr val="16191F"/>
                </a:solidFill>
                <a:highlight>
                  <a:srgbClr val="FFFFFF"/>
                </a:highlight>
              </a:rPr>
            </a:br>
            <a:endParaRPr sz="16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600"/>
              <a:buAutoNum type="arabicPeriod"/>
            </a:pPr>
            <a:r>
              <a:rPr lang="en" sz="1600">
                <a:solidFill>
                  <a:srgbClr val="16191F"/>
                </a:solidFill>
                <a:highlight>
                  <a:srgbClr val="FFFFFF"/>
                </a:highlight>
              </a:rPr>
              <a:t>Using EC2 console</a:t>
            </a:r>
            <a:endParaRPr sz="16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600"/>
              <a:buAutoNum type="arabicPeriod"/>
            </a:pPr>
            <a:r>
              <a:rPr lang="en" sz="1600">
                <a:solidFill>
                  <a:srgbClr val="16191F"/>
                </a:solidFill>
                <a:highlight>
                  <a:srgbClr val="FFFFFF"/>
                </a:highlight>
              </a:rPr>
              <a:t>Using CLI</a:t>
            </a:r>
            <a:endParaRPr sz="1600">
              <a:solidFill>
                <a:srgbClr val="1619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65500" y="724200"/>
            <a:ext cx="4045200" cy="8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AMI:Lifecycle</a:t>
            </a:r>
            <a:endParaRPr/>
          </a:p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265500" y="1799249"/>
            <a:ext cx="4045200" cy="24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</a:rPr>
              <a:t>We can _____  AMI:</a:t>
            </a:r>
            <a:endParaRPr sz="1800"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highlight>
                  <a:schemeClr val="lt1"/>
                </a:highlight>
              </a:rPr>
              <a:t>Create </a:t>
            </a:r>
            <a:endParaRPr sz="1800"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highlight>
                  <a:schemeClr val="lt1"/>
                </a:highlight>
              </a:rPr>
              <a:t>Copy</a:t>
            </a:r>
            <a:endParaRPr sz="1800"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highlight>
                  <a:schemeClr val="lt1"/>
                </a:highlight>
              </a:rPr>
              <a:t>Store &amp; restore</a:t>
            </a:r>
            <a:endParaRPr sz="1800"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highlight>
                  <a:schemeClr val="lt1"/>
                </a:highlight>
              </a:rPr>
              <a:t>Deprecate</a:t>
            </a:r>
            <a:endParaRPr sz="1800"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highlight>
                  <a:schemeClr val="lt1"/>
                </a:highlight>
              </a:rPr>
              <a:t>Deregister</a:t>
            </a:r>
            <a:endParaRPr sz="1800"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highlight>
                  <a:schemeClr val="lt1"/>
                </a:highlight>
              </a:rPr>
              <a:t>Recover </a:t>
            </a:r>
            <a:endParaRPr/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939500" y="166225"/>
            <a:ext cx="3812400" cy="42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</a:rPr>
              <a:t>You can create EBS-backed &amp; instance store-backed AMIs.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</a:rPr>
              <a:t>You can copy an Amazon Machine Image (AMI) within or across AWS Regions.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400"/>
              <a:buAutoNum type="arabicPeriod"/>
            </a:pP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</a:rPr>
              <a:t>You can store an Amazon Machine Image (AMI) in an Amazon S3 bucket, copy the AMI to another S3 bucket, and then restore it from the S3 bucket.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400"/>
              <a:buAutoNum type="arabicPeriod"/>
            </a:pP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</a:rPr>
              <a:t>You can deprecate an AMI to indicate that it is out of date and should not be used. You can also specify a future deprecation date for an AMI.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400"/>
              <a:buAutoNum type="arabicPeriod"/>
            </a:pP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</a:rPr>
              <a:t>You can deregister an AMI when you have finished using it. After you deregister an AMI, you can't use it to launch new instances.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400"/>
              <a:buAutoNum type="arabicPeriod"/>
            </a:pP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</a:rPr>
              <a:t>You can restore a resource from the Recycle Bin at any time before its retention period expires.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