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6B5EF5-2330-4DCF-8E31-57205F16CE9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92632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6B5EF5-2330-4DCF-8E31-57205F16CE9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423386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6B5EF5-2330-4DCF-8E31-57205F16CE9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106940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6B5EF5-2330-4DCF-8E31-57205F16CE9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205259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B5EF5-2330-4DCF-8E31-57205F16CE9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122070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6B5EF5-2330-4DCF-8E31-57205F16CE91}"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282839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6B5EF5-2330-4DCF-8E31-57205F16CE91}"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172347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6B5EF5-2330-4DCF-8E31-57205F16CE91}"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343540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B5EF5-2330-4DCF-8E31-57205F16CE91}"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37258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6B5EF5-2330-4DCF-8E31-57205F16CE91}"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1919464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6B5EF5-2330-4DCF-8E31-57205F16CE91}"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4343E-B1A3-4CF7-8844-81DCFCDFE989}" type="slidenum">
              <a:rPr lang="en-US" smtClean="0"/>
              <a:t>‹#›</a:t>
            </a:fld>
            <a:endParaRPr lang="en-US"/>
          </a:p>
        </p:txBody>
      </p:sp>
    </p:spTree>
    <p:extLst>
      <p:ext uri="{BB962C8B-B14F-4D97-AF65-F5344CB8AC3E}">
        <p14:creationId xmlns:p14="http://schemas.microsoft.com/office/powerpoint/2010/main" val="264984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B5EF5-2330-4DCF-8E31-57205F16CE91}" type="datetimeFigureOut">
              <a:rPr lang="en-US" smtClean="0"/>
              <a:t>5/10/2021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4343E-B1A3-4CF7-8844-81DCFCDFE989}" type="slidenum">
              <a:rPr lang="en-US" smtClean="0"/>
              <a:t>‹#›</a:t>
            </a:fld>
            <a:endParaRPr lang="en-US"/>
          </a:p>
        </p:txBody>
      </p:sp>
    </p:spTree>
    <p:extLst>
      <p:ext uri="{BB962C8B-B14F-4D97-AF65-F5344CB8AC3E}">
        <p14:creationId xmlns:p14="http://schemas.microsoft.com/office/powerpoint/2010/main" val="2986346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Api</a:t>
            </a:r>
            <a:r>
              <a:rPr lang="en-US" dirty="0" smtClean="0"/>
              <a:t> Routes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108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Routes</a:t>
            </a:r>
            <a:endParaRPr lang="en-US" dirty="0"/>
          </a:p>
        </p:txBody>
      </p:sp>
      <p:sp>
        <p:nvSpPr>
          <p:cNvPr id="3" name="Content Placeholder 2"/>
          <p:cNvSpPr>
            <a:spLocks noGrp="1"/>
          </p:cNvSpPr>
          <p:nvPr>
            <p:ph idx="1"/>
          </p:nvPr>
        </p:nvSpPr>
        <p:spPr/>
        <p:txBody>
          <a:bodyPr>
            <a:normAutofit/>
          </a:bodyPr>
          <a:lstStyle/>
          <a:p>
            <a:r>
              <a:rPr lang="en-US" dirty="0" smtClean="0"/>
              <a:t>API routes provide a solution to build your API with Next.js.</a:t>
            </a:r>
          </a:p>
          <a:p>
            <a:r>
              <a:rPr lang="en-US" dirty="0" smtClean="0"/>
              <a:t>Any file inside the folder pages/</a:t>
            </a:r>
            <a:r>
              <a:rPr lang="en-US" dirty="0" err="1" smtClean="0"/>
              <a:t>api</a:t>
            </a:r>
            <a:r>
              <a:rPr lang="en-US" dirty="0" smtClean="0"/>
              <a:t> is mapped to /</a:t>
            </a:r>
            <a:r>
              <a:rPr lang="en-US" dirty="0" err="1" smtClean="0"/>
              <a:t>api</a:t>
            </a:r>
            <a:r>
              <a:rPr lang="en-US" dirty="0" smtClean="0"/>
              <a:t>/* and will be treated as an API endpoint instead of a page. They are server-side only bundles and won't increase your client-side bundle size.</a:t>
            </a:r>
          </a:p>
          <a:p>
            <a:pPr marL="914400" lvl="2" indent="0">
              <a:buNone/>
            </a:pPr>
            <a:r>
              <a:rPr lang="en-US" dirty="0" smtClean="0"/>
              <a:t>For example, the following API route pages/</a:t>
            </a:r>
            <a:r>
              <a:rPr lang="en-US" dirty="0" err="1" smtClean="0"/>
              <a:t>api</a:t>
            </a:r>
            <a:r>
              <a:rPr lang="en-US" dirty="0" smtClean="0"/>
              <a:t>/user.js returns a </a:t>
            </a:r>
            <a:r>
              <a:rPr lang="en-US" dirty="0" err="1" smtClean="0"/>
              <a:t>json</a:t>
            </a:r>
            <a:r>
              <a:rPr lang="en-US" dirty="0" smtClean="0"/>
              <a:t> response with a status code of 200:</a:t>
            </a:r>
          </a:p>
          <a:p>
            <a:pPr marL="914400" lvl="2" indent="0">
              <a:buNone/>
            </a:pPr>
            <a:endParaRPr lang="en-US" dirty="0" smtClean="0"/>
          </a:p>
          <a:p>
            <a:pPr marL="914400" lvl="2" indent="0">
              <a:buNone/>
            </a:pPr>
            <a:r>
              <a:rPr lang="en-US" dirty="0" smtClean="0"/>
              <a:t>export default function handler(</a:t>
            </a:r>
            <a:r>
              <a:rPr lang="en-US" dirty="0" err="1" smtClean="0"/>
              <a:t>req</a:t>
            </a:r>
            <a:r>
              <a:rPr lang="en-US" dirty="0" smtClean="0"/>
              <a:t>, res) {</a:t>
            </a:r>
          </a:p>
          <a:p>
            <a:pPr marL="914400" lvl="2" indent="0">
              <a:buNone/>
            </a:pPr>
            <a:r>
              <a:rPr lang="en-US" dirty="0" smtClean="0"/>
              <a:t>  </a:t>
            </a:r>
            <a:r>
              <a:rPr lang="en-US" dirty="0" err="1" smtClean="0"/>
              <a:t>res.status</a:t>
            </a:r>
            <a:r>
              <a:rPr lang="en-US" dirty="0" smtClean="0"/>
              <a:t>(200).</a:t>
            </a:r>
            <a:r>
              <a:rPr lang="en-US" dirty="0" err="1" smtClean="0"/>
              <a:t>json</a:t>
            </a:r>
            <a:r>
              <a:rPr lang="en-US" dirty="0" smtClean="0"/>
              <a:t>({ name: 'John Doe' })</a:t>
            </a:r>
          </a:p>
          <a:p>
            <a:pPr marL="914400" lvl="2" indent="0">
              <a:buNone/>
            </a:pPr>
            <a:r>
              <a:rPr lang="en-US" dirty="0" smtClean="0"/>
              <a:t>}</a:t>
            </a:r>
            <a:endParaRPr lang="en-US" dirty="0"/>
          </a:p>
        </p:txBody>
      </p:sp>
    </p:spTree>
    <p:extLst>
      <p:ext uri="{BB962C8B-B14F-4D97-AF65-F5344CB8AC3E}">
        <p14:creationId xmlns:p14="http://schemas.microsoft.com/office/powerpoint/2010/main" val="58343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Routes</a:t>
            </a:r>
            <a:endParaRPr lang="en-US" dirty="0"/>
          </a:p>
        </p:txBody>
      </p:sp>
      <p:sp>
        <p:nvSpPr>
          <p:cNvPr id="3" name="Content Placeholder 2"/>
          <p:cNvSpPr>
            <a:spLocks noGrp="1"/>
          </p:cNvSpPr>
          <p:nvPr>
            <p:ph idx="1"/>
          </p:nvPr>
        </p:nvSpPr>
        <p:spPr/>
        <p:txBody>
          <a:bodyPr/>
          <a:lstStyle/>
          <a:p>
            <a:pPr marL="0" indent="0">
              <a:buNone/>
            </a:pPr>
            <a:r>
              <a:rPr lang="en-US" dirty="0" smtClean="0"/>
              <a:t>For an API route to work, you need to export a function as default (</a:t>
            </a:r>
            <a:r>
              <a:rPr lang="en-US" dirty="0" err="1" smtClean="0"/>
              <a:t>a.k.a</a:t>
            </a:r>
            <a:r>
              <a:rPr lang="en-US" dirty="0" smtClean="0"/>
              <a:t> request handler), which then receives the following parameters:</a:t>
            </a:r>
          </a:p>
          <a:p>
            <a:endParaRPr lang="en-US" dirty="0" smtClean="0"/>
          </a:p>
          <a:p>
            <a:r>
              <a:rPr lang="en-US" dirty="0" err="1" smtClean="0"/>
              <a:t>req</a:t>
            </a:r>
            <a:r>
              <a:rPr lang="en-US" dirty="0" smtClean="0"/>
              <a:t>: An instance of </a:t>
            </a:r>
            <a:r>
              <a:rPr lang="en-US" dirty="0" err="1" smtClean="0"/>
              <a:t>http.IncomingMessage</a:t>
            </a:r>
            <a:r>
              <a:rPr lang="en-US" dirty="0" smtClean="0"/>
              <a:t>, plus some pre-built </a:t>
            </a:r>
            <a:r>
              <a:rPr lang="en-US" dirty="0" err="1" smtClean="0"/>
              <a:t>middlewares</a:t>
            </a:r>
            <a:r>
              <a:rPr lang="en-US" dirty="0" smtClean="0"/>
              <a:t> </a:t>
            </a:r>
          </a:p>
          <a:p>
            <a:r>
              <a:rPr lang="en-US" dirty="0" smtClean="0"/>
              <a:t>res: An instance of </a:t>
            </a:r>
            <a:r>
              <a:rPr lang="en-US" dirty="0" err="1" smtClean="0"/>
              <a:t>http.ServerResponse</a:t>
            </a:r>
            <a:r>
              <a:rPr lang="en-US" dirty="0" smtClean="0"/>
              <a:t>, plus some helper functions</a:t>
            </a:r>
            <a:endParaRPr lang="en-US" dirty="0"/>
          </a:p>
        </p:txBody>
      </p:sp>
    </p:spTree>
    <p:extLst>
      <p:ext uri="{BB962C8B-B14F-4D97-AF65-F5344CB8AC3E}">
        <p14:creationId xmlns:p14="http://schemas.microsoft.com/office/powerpoint/2010/main" val="207412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API Routes</a:t>
            </a:r>
            <a:endParaRPr lang="en-US" dirty="0"/>
          </a:p>
        </p:txBody>
      </p:sp>
      <p:sp>
        <p:nvSpPr>
          <p:cNvPr id="3" name="Content Placeholder 2"/>
          <p:cNvSpPr>
            <a:spLocks noGrp="1"/>
          </p:cNvSpPr>
          <p:nvPr>
            <p:ph idx="1"/>
          </p:nvPr>
        </p:nvSpPr>
        <p:spPr/>
        <p:txBody>
          <a:bodyPr/>
          <a:lstStyle/>
          <a:p>
            <a:r>
              <a:rPr lang="en-US" dirty="0" smtClean="0"/>
              <a:t>API routes support dynamic routes, and follow the same file naming rules used for pages.</a:t>
            </a:r>
          </a:p>
          <a:p>
            <a:r>
              <a:rPr lang="en-US" dirty="0" smtClean="0"/>
              <a:t>For example, the API route pages/</a:t>
            </a:r>
            <a:r>
              <a:rPr lang="en-US" dirty="0" err="1" smtClean="0"/>
              <a:t>api</a:t>
            </a:r>
            <a:r>
              <a:rPr lang="en-US" dirty="0" smtClean="0"/>
              <a:t>/post/[pid].js has the following code:</a:t>
            </a:r>
          </a:p>
          <a:p>
            <a:pPr marL="457200" lvl="1" indent="0">
              <a:buNone/>
            </a:pPr>
            <a:r>
              <a:rPr lang="en-US" dirty="0" smtClean="0"/>
              <a:t>export default function handler(</a:t>
            </a:r>
            <a:r>
              <a:rPr lang="en-US" dirty="0" err="1" smtClean="0"/>
              <a:t>req</a:t>
            </a:r>
            <a:r>
              <a:rPr lang="en-US" dirty="0" smtClean="0"/>
              <a:t>, res) {</a:t>
            </a:r>
          </a:p>
          <a:p>
            <a:pPr marL="457200" lvl="1" indent="0">
              <a:buNone/>
            </a:pPr>
            <a:r>
              <a:rPr lang="en-US" dirty="0" smtClean="0"/>
              <a:t>  </a:t>
            </a:r>
            <a:r>
              <a:rPr lang="en-US" dirty="0" err="1" smtClean="0"/>
              <a:t>const</a:t>
            </a:r>
            <a:r>
              <a:rPr lang="en-US" dirty="0" smtClean="0"/>
              <a:t> { </a:t>
            </a:r>
            <a:r>
              <a:rPr lang="en-US" dirty="0" err="1" smtClean="0"/>
              <a:t>pid</a:t>
            </a:r>
            <a:r>
              <a:rPr lang="en-US" dirty="0" smtClean="0"/>
              <a:t> } = </a:t>
            </a:r>
            <a:r>
              <a:rPr lang="en-US" dirty="0" err="1" smtClean="0"/>
              <a:t>req.query</a:t>
            </a:r>
            <a:endParaRPr lang="en-US" dirty="0" smtClean="0"/>
          </a:p>
          <a:p>
            <a:pPr marL="457200" lvl="1" indent="0">
              <a:buNone/>
            </a:pPr>
            <a:r>
              <a:rPr lang="en-US" dirty="0" smtClean="0"/>
              <a:t>  </a:t>
            </a:r>
            <a:r>
              <a:rPr lang="en-US" dirty="0" err="1" smtClean="0"/>
              <a:t>res.end</a:t>
            </a:r>
            <a:r>
              <a:rPr lang="en-US" dirty="0" smtClean="0"/>
              <a:t>(`Post: ${</a:t>
            </a:r>
            <a:r>
              <a:rPr lang="en-US" dirty="0" err="1" smtClean="0"/>
              <a:t>pid</a:t>
            </a:r>
            <a:r>
              <a:rPr lang="en-US" dirty="0" smtClean="0"/>
              <a:t>}`)</a:t>
            </a:r>
          </a:p>
          <a:p>
            <a:pPr marL="457200" lvl="1" indent="0">
              <a:buNone/>
            </a:pPr>
            <a:r>
              <a:rPr lang="en-US" dirty="0" smtClean="0"/>
              <a:t>}</a:t>
            </a:r>
          </a:p>
          <a:p>
            <a:pPr marL="0" indent="0">
              <a:buNone/>
            </a:pPr>
            <a:r>
              <a:rPr lang="en-US" dirty="0" smtClean="0"/>
              <a:t>Now, a request to /</a:t>
            </a:r>
            <a:r>
              <a:rPr lang="en-US" dirty="0" err="1" smtClean="0"/>
              <a:t>api</a:t>
            </a:r>
            <a:r>
              <a:rPr lang="en-US" dirty="0" smtClean="0"/>
              <a:t>/post/</a:t>
            </a:r>
            <a:r>
              <a:rPr lang="en-US" dirty="0" err="1" smtClean="0"/>
              <a:t>abc</a:t>
            </a:r>
            <a:r>
              <a:rPr lang="en-US" dirty="0" smtClean="0"/>
              <a:t> will respond with the text: Post: </a:t>
            </a:r>
            <a:r>
              <a:rPr lang="en-US" dirty="0" err="1" smtClean="0"/>
              <a:t>abc</a:t>
            </a:r>
            <a:r>
              <a:rPr lang="en-US" dirty="0" smtClean="0"/>
              <a:t>.</a:t>
            </a:r>
            <a:endParaRPr lang="en-US" dirty="0"/>
          </a:p>
        </p:txBody>
      </p:sp>
    </p:spTree>
    <p:extLst>
      <p:ext uri="{BB962C8B-B14F-4D97-AF65-F5344CB8AC3E}">
        <p14:creationId xmlns:p14="http://schemas.microsoft.com/office/powerpoint/2010/main" val="108784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routes and Dynamic API routes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A very common RESTful pattern is to set up routes like this:</a:t>
            </a:r>
          </a:p>
          <a:p>
            <a:r>
              <a:rPr lang="en-US" dirty="0" smtClean="0"/>
              <a:t>GET </a:t>
            </a:r>
            <a:r>
              <a:rPr lang="en-US" dirty="0" err="1" smtClean="0"/>
              <a:t>api</a:t>
            </a:r>
            <a:r>
              <a:rPr lang="en-US" dirty="0" smtClean="0"/>
              <a:t>/posts - gets a list of posts, probably paginated</a:t>
            </a:r>
          </a:p>
          <a:p>
            <a:r>
              <a:rPr lang="en-US" dirty="0" smtClean="0"/>
              <a:t>GET </a:t>
            </a:r>
            <a:r>
              <a:rPr lang="en-US" dirty="0" err="1" smtClean="0"/>
              <a:t>api</a:t>
            </a:r>
            <a:r>
              <a:rPr lang="en-US" dirty="0" smtClean="0"/>
              <a:t>/posts/12345 - gets post id 12345</a:t>
            </a:r>
          </a:p>
          <a:p>
            <a:endParaRPr lang="en-US" dirty="0" smtClean="0"/>
          </a:p>
          <a:p>
            <a:r>
              <a:rPr lang="en-US" dirty="0" smtClean="0"/>
              <a:t>We can model this in two ways:</a:t>
            </a:r>
          </a:p>
          <a:p>
            <a:r>
              <a:rPr lang="en-US" dirty="0" smtClean="0"/>
              <a:t>Option 1:</a:t>
            </a:r>
          </a:p>
          <a:p>
            <a:r>
              <a:rPr lang="en-US" dirty="0" smtClean="0"/>
              <a:t>/</a:t>
            </a:r>
            <a:r>
              <a:rPr lang="en-US" dirty="0" err="1" smtClean="0"/>
              <a:t>api</a:t>
            </a:r>
            <a:r>
              <a:rPr lang="en-US" dirty="0" smtClean="0"/>
              <a:t>/posts.js</a:t>
            </a:r>
          </a:p>
          <a:p>
            <a:r>
              <a:rPr lang="en-US" dirty="0" smtClean="0"/>
              <a:t>/</a:t>
            </a:r>
            <a:r>
              <a:rPr lang="en-US" dirty="0" err="1" smtClean="0"/>
              <a:t>api</a:t>
            </a:r>
            <a:r>
              <a:rPr lang="en-US" dirty="0" smtClean="0"/>
              <a:t>/posts/[postId].js</a:t>
            </a:r>
          </a:p>
          <a:p>
            <a:r>
              <a:rPr lang="en-US" dirty="0" smtClean="0"/>
              <a:t>Option 2:</a:t>
            </a:r>
          </a:p>
          <a:p>
            <a:r>
              <a:rPr lang="en-US" dirty="0" smtClean="0"/>
              <a:t>/</a:t>
            </a:r>
            <a:r>
              <a:rPr lang="en-US" dirty="0" err="1" smtClean="0"/>
              <a:t>api</a:t>
            </a:r>
            <a:r>
              <a:rPr lang="en-US" dirty="0" smtClean="0"/>
              <a:t>/posts/index.js</a:t>
            </a:r>
          </a:p>
          <a:p>
            <a:r>
              <a:rPr lang="en-US" dirty="0" smtClean="0"/>
              <a:t>/</a:t>
            </a:r>
            <a:r>
              <a:rPr lang="en-US" dirty="0" err="1" smtClean="0"/>
              <a:t>api</a:t>
            </a:r>
            <a:r>
              <a:rPr lang="en-US" dirty="0" smtClean="0"/>
              <a:t>/posts/[postId].js</a:t>
            </a:r>
          </a:p>
          <a:p>
            <a:r>
              <a:rPr lang="en-US" dirty="0" smtClean="0"/>
              <a:t>Both are equivalent. A third option of only using /</a:t>
            </a:r>
            <a:r>
              <a:rPr lang="en-US" dirty="0" err="1" smtClean="0"/>
              <a:t>api</a:t>
            </a:r>
            <a:r>
              <a:rPr lang="en-US" dirty="0" smtClean="0"/>
              <a:t>/posts/[postId].js is not valid because Dynamic Routes (including Catch-all routes - see below) do not have an undefined state and GET </a:t>
            </a:r>
            <a:r>
              <a:rPr lang="en-US" dirty="0" err="1" smtClean="0"/>
              <a:t>api</a:t>
            </a:r>
            <a:r>
              <a:rPr lang="en-US" dirty="0" smtClean="0"/>
              <a:t>/posts will not match /</a:t>
            </a:r>
            <a:r>
              <a:rPr lang="en-US" dirty="0" err="1" smtClean="0"/>
              <a:t>api</a:t>
            </a:r>
            <a:r>
              <a:rPr lang="en-US" dirty="0" smtClean="0"/>
              <a:t>/posts/[postId].js under any circumstances.</a:t>
            </a:r>
            <a:endParaRPr lang="en-US" dirty="0"/>
          </a:p>
        </p:txBody>
      </p:sp>
    </p:spTree>
    <p:extLst>
      <p:ext uri="{BB962C8B-B14F-4D97-AF65-F5344CB8AC3E}">
        <p14:creationId xmlns:p14="http://schemas.microsoft.com/office/powerpoint/2010/main" val="38222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all API routes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API Routes can be extended to catch all paths by adding three dots (...) inside the brackets. For example:</a:t>
            </a:r>
          </a:p>
          <a:p>
            <a:endParaRPr lang="en-US" dirty="0" smtClean="0"/>
          </a:p>
          <a:p>
            <a:r>
              <a:rPr lang="en-US" dirty="0" smtClean="0"/>
              <a:t>pages/</a:t>
            </a:r>
            <a:r>
              <a:rPr lang="en-US" dirty="0" err="1" smtClean="0"/>
              <a:t>api</a:t>
            </a:r>
            <a:r>
              <a:rPr lang="en-US" dirty="0" smtClean="0"/>
              <a:t>/post/[...slug].js matches /</a:t>
            </a:r>
            <a:r>
              <a:rPr lang="en-US" dirty="0" err="1" smtClean="0"/>
              <a:t>api</a:t>
            </a:r>
            <a:r>
              <a:rPr lang="en-US" dirty="0" smtClean="0"/>
              <a:t>/post/a, but also /</a:t>
            </a:r>
            <a:r>
              <a:rPr lang="en-US" dirty="0" err="1" smtClean="0"/>
              <a:t>api</a:t>
            </a:r>
            <a:r>
              <a:rPr lang="en-US" dirty="0" smtClean="0"/>
              <a:t>/post/a/b, /</a:t>
            </a:r>
            <a:r>
              <a:rPr lang="en-US" dirty="0" err="1" smtClean="0"/>
              <a:t>api</a:t>
            </a:r>
            <a:r>
              <a:rPr lang="en-US" dirty="0" smtClean="0"/>
              <a:t>/post/a/b/c and so on.</a:t>
            </a:r>
          </a:p>
          <a:p>
            <a:r>
              <a:rPr lang="en-US" dirty="0" smtClean="0"/>
              <a:t>An API route for pages/</a:t>
            </a:r>
            <a:r>
              <a:rPr lang="en-US" dirty="0" err="1" smtClean="0"/>
              <a:t>api</a:t>
            </a:r>
            <a:r>
              <a:rPr lang="en-US" dirty="0" smtClean="0"/>
              <a:t>/post/[...slug].js could look like this:</a:t>
            </a:r>
          </a:p>
          <a:p>
            <a:endParaRPr lang="en-US" dirty="0" smtClean="0"/>
          </a:p>
          <a:p>
            <a:pPr marL="457200" lvl="1" indent="0">
              <a:buNone/>
            </a:pPr>
            <a:r>
              <a:rPr lang="en-US" dirty="0" smtClean="0"/>
              <a:t>export default function handler(</a:t>
            </a:r>
            <a:r>
              <a:rPr lang="en-US" dirty="0" err="1" smtClean="0"/>
              <a:t>req</a:t>
            </a:r>
            <a:r>
              <a:rPr lang="en-US" dirty="0" smtClean="0"/>
              <a:t>, res) {</a:t>
            </a:r>
          </a:p>
          <a:p>
            <a:pPr marL="457200" lvl="1" indent="0">
              <a:buNone/>
            </a:pPr>
            <a:r>
              <a:rPr lang="en-US" dirty="0" smtClean="0"/>
              <a:t>  </a:t>
            </a:r>
            <a:r>
              <a:rPr lang="en-US" dirty="0" err="1" smtClean="0"/>
              <a:t>const</a:t>
            </a:r>
            <a:r>
              <a:rPr lang="en-US" dirty="0" smtClean="0"/>
              <a:t> { slug } = </a:t>
            </a:r>
            <a:r>
              <a:rPr lang="en-US" dirty="0" err="1" smtClean="0"/>
              <a:t>req.query</a:t>
            </a:r>
            <a:endParaRPr lang="en-US" dirty="0" smtClean="0"/>
          </a:p>
          <a:p>
            <a:pPr marL="457200" lvl="1" indent="0">
              <a:buNone/>
            </a:pPr>
            <a:r>
              <a:rPr lang="en-US" dirty="0" smtClean="0"/>
              <a:t>  </a:t>
            </a:r>
            <a:r>
              <a:rPr lang="en-US" dirty="0" err="1" smtClean="0"/>
              <a:t>res.end</a:t>
            </a:r>
            <a:r>
              <a:rPr lang="en-US" dirty="0" smtClean="0"/>
              <a:t>(`Post: ${</a:t>
            </a:r>
            <a:r>
              <a:rPr lang="en-US" dirty="0" err="1" smtClean="0"/>
              <a:t>slug.join</a:t>
            </a:r>
            <a:r>
              <a:rPr lang="en-US" dirty="0" smtClean="0"/>
              <a:t>(', ')}`)</a:t>
            </a:r>
          </a:p>
          <a:p>
            <a:pPr marL="457200" lvl="1" indent="0">
              <a:buNone/>
            </a:pPr>
            <a:r>
              <a:rPr lang="en-US" dirty="0" smtClean="0"/>
              <a:t>}</a:t>
            </a:r>
          </a:p>
          <a:p>
            <a:r>
              <a:rPr lang="en-US" dirty="0" smtClean="0"/>
              <a:t>Now, a request to /</a:t>
            </a:r>
            <a:r>
              <a:rPr lang="en-US" dirty="0" err="1" smtClean="0"/>
              <a:t>api</a:t>
            </a:r>
            <a:r>
              <a:rPr lang="en-US" dirty="0" smtClean="0"/>
              <a:t>/post/a/b/c will respond with the text: Post: a, b, c.</a:t>
            </a:r>
            <a:endParaRPr lang="en-US" dirty="0"/>
          </a:p>
        </p:txBody>
      </p:sp>
    </p:spTree>
    <p:extLst>
      <p:ext uri="{BB962C8B-B14F-4D97-AF65-F5344CB8AC3E}">
        <p14:creationId xmlns:p14="http://schemas.microsoft.com/office/powerpoint/2010/main" val="324481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catch all API routes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Catch all routes can be made optional by including the parameter in double brackets ([[...slug]]).</a:t>
            </a:r>
          </a:p>
          <a:p>
            <a:r>
              <a:rPr lang="en-US" dirty="0" smtClean="0"/>
              <a:t>For example, pages/</a:t>
            </a:r>
            <a:r>
              <a:rPr lang="en-US" dirty="0" err="1" smtClean="0"/>
              <a:t>api</a:t>
            </a:r>
            <a:r>
              <a:rPr lang="en-US" dirty="0" smtClean="0"/>
              <a:t>/post/[[...slug]].js will match /</a:t>
            </a:r>
            <a:r>
              <a:rPr lang="en-US" dirty="0" err="1" smtClean="0"/>
              <a:t>api</a:t>
            </a:r>
            <a:r>
              <a:rPr lang="en-US" dirty="0" smtClean="0"/>
              <a:t>/post, /</a:t>
            </a:r>
            <a:r>
              <a:rPr lang="en-US" dirty="0" err="1" smtClean="0"/>
              <a:t>api</a:t>
            </a:r>
            <a:r>
              <a:rPr lang="en-US" dirty="0" smtClean="0"/>
              <a:t>/post/a, /</a:t>
            </a:r>
            <a:r>
              <a:rPr lang="en-US" dirty="0" err="1" smtClean="0"/>
              <a:t>api</a:t>
            </a:r>
            <a:r>
              <a:rPr lang="en-US" dirty="0" smtClean="0"/>
              <a:t>/post/a/b, and so on.</a:t>
            </a:r>
          </a:p>
          <a:p>
            <a:endParaRPr lang="en-US" dirty="0"/>
          </a:p>
          <a:p>
            <a:pPr marL="0" indent="0">
              <a:buNone/>
            </a:pPr>
            <a:r>
              <a:rPr lang="en-US" dirty="0" smtClean="0"/>
              <a:t>The query objects are as follows:</a:t>
            </a:r>
          </a:p>
          <a:p>
            <a:r>
              <a:rPr lang="en-US" dirty="0" smtClean="0"/>
              <a:t>{ } // GET `/</a:t>
            </a:r>
            <a:r>
              <a:rPr lang="en-US" dirty="0" err="1" smtClean="0"/>
              <a:t>api</a:t>
            </a:r>
            <a:r>
              <a:rPr lang="en-US" dirty="0" smtClean="0"/>
              <a:t>/post` (empty object)</a:t>
            </a:r>
          </a:p>
          <a:p>
            <a:r>
              <a:rPr lang="en-US" dirty="0" smtClean="0"/>
              <a:t>{ "slug": ["a"] } // `GET /</a:t>
            </a:r>
            <a:r>
              <a:rPr lang="en-US" dirty="0" err="1" smtClean="0"/>
              <a:t>api</a:t>
            </a:r>
            <a:r>
              <a:rPr lang="en-US" dirty="0" smtClean="0"/>
              <a:t>/post/a` (single-element array)</a:t>
            </a:r>
          </a:p>
          <a:p>
            <a:r>
              <a:rPr lang="en-US" dirty="0" smtClean="0"/>
              <a:t>{ "slug": ["a", "b"] } // `GET /</a:t>
            </a:r>
            <a:r>
              <a:rPr lang="en-US" dirty="0" err="1" smtClean="0"/>
              <a:t>api</a:t>
            </a:r>
            <a:r>
              <a:rPr lang="en-US" dirty="0" smtClean="0"/>
              <a:t>/post/a/b` (multi-element array)</a:t>
            </a:r>
          </a:p>
        </p:txBody>
      </p:sp>
    </p:spTree>
    <p:extLst>
      <p:ext uri="{BB962C8B-B14F-4D97-AF65-F5344CB8AC3E}">
        <p14:creationId xmlns:p14="http://schemas.microsoft.com/office/powerpoint/2010/main" val="243627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lstStyle/>
          <a:p>
            <a:pPr marL="0" indent="0">
              <a:buNone/>
            </a:pPr>
            <a:r>
              <a:rPr lang="en-US" dirty="0" smtClean="0"/>
              <a:t>Predefined API routes take precedence over dynamic API routes, and dynamic API routes over catch all API routes. Take a look at the following examples:</a:t>
            </a:r>
          </a:p>
          <a:p>
            <a:r>
              <a:rPr lang="en-US" dirty="0" smtClean="0"/>
              <a:t>pages/</a:t>
            </a:r>
            <a:r>
              <a:rPr lang="en-US" dirty="0" err="1" smtClean="0"/>
              <a:t>api</a:t>
            </a:r>
            <a:r>
              <a:rPr lang="en-US" dirty="0" smtClean="0"/>
              <a:t>/post/create.js - Will match /</a:t>
            </a:r>
            <a:r>
              <a:rPr lang="en-US" dirty="0" err="1" smtClean="0"/>
              <a:t>api</a:t>
            </a:r>
            <a:r>
              <a:rPr lang="en-US" dirty="0" smtClean="0"/>
              <a:t>/post/create</a:t>
            </a:r>
          </a:p>
          <a:p>
            <a:r>
              <a:rPr lang="en-US" dirty="0" smtClean="0"/>
              <a:t>pages/</a:t>
            </a:r>
            <a:r>
              <a:rPr lang="en-US" dirty="0" err="1" smtClean="0"/>
              <a:t>api</a:t>
            </a:r>
            <a:r>
              <a:rPr lang="en-US" dirty="0" smtClean="0"/>
              <a:t>/post/[pid].js - Will match /</a:t>
            </a:r>
            <a:r>
              <a:rPr lang="en-US" dirty="0" err="1" smtClean="0"/>
              <a:t>api</a:t>
            </a:r>
            <a:r>
              <a:rPr lang="en-US" dirty="0" smtClean="0"/>
              <a:t>/post/1, /</a:t>
            </a:r>
            <a:r>
              <a:rPr lang="en-US" dirty="0" err="1" smtClean="0"/>
              <a:t>api</a:t>
            </a:r>
            <a:r>
              <a:rPr lang="en-US" dirty="0" smtClean="0"/>
              <a:t>/post/</a:t>
            </a:r>
            <a:r>
              <a:rPr lang="en-US" dirty="0" err="1" smtClean="0"/>
              <a:t>abc</a:t>
            </a:r>
            <a:r>
              <a:rPr lang="en-US" dirty="0" smtClean="0"/>
              <a:t>, etc. But not /</a:t>
            </a:r>
            <a:r>
              <a:rPr lang="en-US" dirty="0" err="1" smtClean="0"/>
              <a:t>api</a:t>
            </a:r>
            <a:r>
              <a:rPr lang="en-US" dirty="0" smtClean="0"/>
              <a:t>/post/create</a:t>
            </a:r>
          </a:p>
          <a:p>
            <a:r>
              <a:rPr lang="en-US" dirty="0" smtClean="0"/>
              <a:t>pages/</a:t>
            </a:r>
            <a:r>
              <a:rPr lang="en-US" dirty="0" err="1" smtClean="0"/>
              <a:t>api</a:t>
            </a:r>
            <a:r>
              <a:rPr lang="en-US" dirty="0" smtClean="0"/>
              <a:t>/post/[...slug].js - Will match /</a:t>
            </a:r>
            <a:r>
              <a:rPr lang="en-US" dirty="0" err="1" smtClean="0"/>
              <a:t>api</a:t>
            </a:r>
            <a:r>
              <a:rPr lang="en-US" dirty="0" smtClean="0"/>
              <a:t>/post/1/2, /</a:t>
            </a:r>
            <a:r>
              <a:rPr lang="en-US" dirty="0" err="1" smtClean="0"/>
              <a:t>api</a:t>
            </a:r>
            <a:r>
              <a:rPr lang="en-US" dirty="0" smtClean="0"/>
              <a:t>/post/a/b/c, etc. But not /</a:t>
            </a:r>
            <a:r>
              <a:rPr lang="en-US" dirty="0" err="1" smtClean="0"/>
              <a:t>api</a:t>
            </a:r>
            <a:r>
              <a:rPr lang="en-US" dirty="0" smtClean="0"/>
              <a:t>/post/create, /</a:t>
            </a:r>
            <a:r>
              <a:rPr lang="en-US" dirty="0" err="1" smtClean="0"/>
              <a:t>api</a:t>
            </a:r>
            <a:r>
              <a:rPr lang="en-US" dirty="0" smtClean="0"/>
              <a:t>/post/</a:t>
            </a:r>
            <a:r>
              <a:rPr lang="en-US" dirty="0" err="1" smtClean="0"/>
              <a:t>abc</a:t>
            </a:r>
            <a:endParaRPr lang="en-US" dirty="0"/>
          </a:p>
        </p:txBody>
      </p:sp>
    </p:spTree>
    <p:extLst>
      <p:ext uri="{BB962C8B-B14F-4D97-AF65-F5344CB8AC3E}">
        <p14:creationId xmlns:p14="http://schemas.microsoft.com/office/powerpoint/2010/main" val="56954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pPr marL="0" indent="0">
              <a:buNone/>
            </a:pPr>
            <a:r>
              <a:rPr lang="en-US" dirty="0" smtClean="0"/>
              <a:t>For new projects, you can build your entire API with API Routes. If you have an existing API, you do not need to forward calls to the API through an API Route. Some other use cases for API Routes are:</a:t>
            </a:r>
          </a:p>
          <a:p>
            <a:endParaRPr lang="en-US" dirty="0" smtClean="0"/>
          </a:p>
          <a:p>
            <a:r>
              <a:rPr lang="en-US" dirty="0" smtClean="0"/>
              <a:t>Masking the URL of an external service (e.g. /</a:t>
            </a:r>
            <a:r>
              <a:rPr lang="en-US" dirty="0" err="1" smtClean="0"/>
              <a:t>api</a:t>
            </a:r>
            <a:r>
              <a:rPr lang="en-US" dirty="0" smtClean="0"/>
              <a:t>/secret instead of https://company.com/secret-url)</a:t>
            </a:r>
          </a:p>
          <a:p>
            <a:r>
              <a:rPr lang="en-US" dirty="0" smtClean="0"/>
              <a:t>Using Environment Variables on the server to securely access external services.</a:t>
            </a:r>
            <a:endParaRPr lang="en-US" dirty="0"/>
          </a:p>
        </p:txBody>
      </p:sp>
    </p:spTree>
    <p:extLst>
      <p:ext uri="{BB962C8B-B14F-4D97-AF65-F5344CB8AC3E}">
        <p14:creationId xmlns:p14="http://schemas.microsoft.com/office/powerpoint/2010/main" val="1151984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703</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Api Routes</vt:lpstr>
      <vt:lpstr>API Routes</vt:lpstr>
      <vt:lpstr>API Routes</vt:lpstr>
      <vt:lpstr>Dynamic API Routes</vt:lpstr>
      <vt:lpstr>Index routes and Dynamic API routes</vt:lpstr>
      <vt:lpstr>Catch all API routes</vt:lpstr>
      <vt:lpstr>Optional catch all API routes </vt:lpstr>
      <vt:lpstr>Caveats</vt:lpstr>
      <vt:lpstr>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Routes</dc:title>
  <dc:creator>Mukesh Dhungana</dc:creator>
  <cp:lastModifiedBy>Mukesh Dhungana</cp:lastModifiedBy>
  <cp:revision>8</cp:revision>
  <dcterms:created xsi:type="dcterms:W3CDTF">2021-05-10T18:03:52Z</dcterms:created>
  <dcterms:modified xsi:type="dcterms:W3CDTF">2021-05-10T18:15:59Z</dcterms:modified>
</cp:coreProperties>
</file>