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58" r:id="rId7"/>
    <p:sldId id="259" r:id="rId8"/>
    <p:sldId id="260" r:id="rId9"/>
    <p:sldId id="261" r:id="rId10"/>
    <p:sldId id="262" r:id="rId11"/>
    <p:sldId id="263" r:id="rId12"/>
    <p:sldId id="264"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FC683-CD9C-47A3-BF6F-215AFA9C5D6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46384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C683-CD9C-47A3-BF6F-215AFA9C5D6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131215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C683-CD9C-47A3-BF6F-215AFA9C5D6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35480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C683-CD9C-47A3-BF6F-215AFA9C5D6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364811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BFC683-CD9C-47A3-BF6F-215AFA9C5D6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173503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BFC683-CD9C-47A3-BF6F-215AFA9C5D6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79904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BFC683-CD9C-47A3-BF6F-215AFA9C5D68}"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209147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BFC683-CD9C-47A3-BF6F-215AFA9C5D68}"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356902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FC683-CD9C-47A3-BF6F-215AFA9C5D68}"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77681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BFC683-CD9C-47A3-BF6F-215AFA9C5D6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137515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BFC683-CD9C-47A3-BF6F-215AFA9C5D6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8290B-DEC0-49EF-83D4-D387852AC31D}" type="slidenum">
              <a:rPr lang="en-US" smtClean="0"/>
              <a:t>‹#›</a:t>
            </a:fld>
            <a:endParaRPr lang="en-US"/>
          </a:p>
        </p:txBody>
      </p:sp>
    </p:spTree>
    <p:extLst>
      <p:ext uri="{BB962C8B-B14F-4D97-AF65-F5344CB8AC3E}">
        <p14:creationId xmlns:p14="http://schemas.microsoft.com/office/powerpoint/2010/main" val="178183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FC683-CD9C-47A3-BF6F-215AFA9C5D68}"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8290B-DEC0-49EF-83D4-D387852AC31D}" type="slidenum">
              <a:rPr lang="en-US" smtClean="0"/>
              <a:t>‹#›</a:t>
            </a:fld>
            <a:endParaRPr lang="en-US"/>
          </a:p>
        </p:txBody>
      </p:sp>
    </p:spTree>
    <p:extLst>
      <p:ext uri="{BB962C8B-B14F-4D97-AF65-F5344CB8AC3E}">
        <p14:creationId xmlns:p14="http://schemas.microsoft.com/office/powerpoint/2010/main" val="4040011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Life Cycle</a:t>
            </a:r>
            <a:endParaRPr lang="en-US" dirty="0"/>
          </a:p>
        </p:txBody>
      </p:sp>
      <p:sp>
        <p:nvSpPr>
          <p:cNvPr id="3" name="Subtitle 2"/>
          <p:cNvSpPr>
            <a:spLocks noGrp="1"/>
          </p:cNvSpPr>
          <p:nvPr>
            <p:ph type="subTitle" idx="1"/>
          </p:nvPr>
        </p:nvSpPr>
        <p:spPr/>
        <p:txBody>
          <a:bodyPr/>
          <a:lstStyle/>
          <a:p>
            <a:r>
              <a:rPr lang="en-US" u="sng" dirty="0">
                <a:solidFill>
                  <a:srgbClr val="0070C0"/>
                </a:solidFill>
              </a:rPr>
              <a:t>https://projects.wojtekmaj.pl/react-lifecycle-methods-diagram/</a:t>
            </a:r>
            <a:endParaRPr lang="en-US" u="sng" dirty="0">
              <a:solidFill>
                <a:srgbClr val="0070C0"/>
              </a:solidFill>
            </a:endParaRPr>
          </a:p>
        </p:txBody>
      </p:sp>
    </p:spTree>
    <p:extLst>
      <p:ext uri="{BB962C8B-B14F-4D97-AF65-F5344CB8AC3E}">
        <p14:creationId xmlns:p14="http://schemas.microsoft.com/office/powerpoint/2010/main" val="2317634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getDerivedStateFromProps</a:t>
            </a:r>
            <a:r>
              <a:rPr lang="en-US" dirty="0" smtClean="0"/>
              <a:t> use case</a:t>
            </a:r>
            <a:endParaRPr lang="en-US" dirty="0"/>
          </a:p>
        </p:txBody>
      </p:sp>
      <p:sp>
        <p:nvSpPr>
          <p:cNvPr id="3" name="Content Placeholder 2"/>
          <p:cNvSpPr>
            <a:spLocks noGrp="1"/>
          </p:cNvSpPr>
          <p:nvPr>
            <p:ph idx="1"/>
          </p:nvPr>
        </p:nvSpPr>
        <p:spPr/>
        <p:txBody>
          <a:bodyPr/>
          <a:lstStyle/>
          <a:p>
            <a:r>
              <a:rPr lang="en-US" dirty="0" smtClean="0"/>
              <a:t>If you need to perform a side effect (for example, data fetching or an animation) in response to a change in props, use </a:t>
            </a:r>
            <a:r>
              <a:rPr lang="en-US" dirty="0" err="1" smtClean="0"/>
              <a:t>componentDidUpdate</a:t>
            </a:r>
            <a:r>
              <a:rPr lang="en-US" dirty="0" smtClean="0"/>
              <a:t> lifecycle instead.</a:t>
            </a:r>
          </a:p>
          <a:p>
            <a:r>
              <a:rPr lang="en-US" dirty="0" smtClean="0"/>
              <a:t>If you want to re-compute some data only when a prop changes, use a </a:t>
            </a:r>
            <a:r>
              <a:rPr lang="en-US" dirty="0" err="1" smtClean="0"/>
              <a:t>memoization</a:t>
            </a:r>
            <a:r>
              <a:rPr lang="en-US" dirty="0" smtClean="0"/>
              <a:t> helper instead.</a:t>
            </a:r>
          </a:p>
          <a:p>
            <a:r>
              <a:rPr lang="en-US" dirty="0" smtClean="0"/>
              <a:t>If you want to “reset” some state when a prop changes, consider either making a component fully controlled or fully uncontrolled with a key instead.</a:t>
            </a:r>
            <a:endParaRPr lang="en-US" dirty="0"/>
          </a:p>
        </p:txBody>
      </p:sp>
    </p:spTree>
    <p:extLst>
      <p:ext uri="{BB962C8B-B14F-4D97-AF65-F5344CB8AC3E}">
        <p14:creationId xmlns:p14="http://schemas.microsoft.com/office/powerpoint/2010/main" val="253137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render()</a:t>
            </a:r>
          </a:p>
          <a:p>
            <a:r>
              <a:rPr lang="en-US" dirty="0" smtClean="0"/>
              <a:t>The render() method is the only required method in a class component.</a:t>
            </a:r>
          </a:p>
          <a:p>
            <a:r>
              <a:rPr lang="en-US" dirty="0" smtClean="0"/>
              <a:t>When called, it should examine </a:t>
            </a:r>
            <a:r>
              <a:rPr lang="en-US" dirty="0" err="1" smtClean="0"/>
              <a:t>this.props</a:t>
            </a:r>
            <a:r>
              <a:rPr lang="en-US" dirty="0" smtClean="0"/>
              <a:t> and </a:t>
            </a:r>
            <a:r>
              <a:rPr lang="en-US" dirty="0" err="1" smtClean="0"/>
              <a:t>this.state</a:t>
            </a:r>
            <a:r>
              <a:rPr lang="en-US" dirty="0" smtClean="0"/>
              <a:t> and return one of the following types:</a:t>
            </a:r>
          </a:p>
          <a:p>
            <a:pPr lvl="1"/>
            <a:r>
              <a:rPr lang="en-US" dirty="0" smtClean="0"/>
              <a:t>React elements. Typically created via JSX. For example, &lt;div /&gt; and &lt;</a:t>
            </a:r>
            <a:r>
              <a:rPr lang="en-US" dirty="0" err="1" smtClean="0"/>
              <a:t>MyComponent</a:t>
            </a:r>
            <a:r>
              <a:rPr lang="en-US" dirty="0" smtClean="0"/>
              <a:t> /&gt; are React elements that instruct React to render a DOM node, or another user-defined component, respectively.</a:t>
            </a:r>
          </a:p>
          <a:p>
            <a:pPr lvl="1"/>
            <a:r>
              <a:rPr lang="en-US" dirty="0" smtClean="0"/>
              <a:t>Arrays and fragments. Let you return multiple elements from render. </a:t>
            </a:r>
          </a:p>
          <a:p>
            <a:pPr lvl="1"/>
            <a:r>
              <a:rPr lang="en-US" dirty="0" smtClean="0"/>
              <a:t>Portals. Let you render children into a different DOM subtree. </a:t>
            </a:r>
          </a:p>
          <a:p>
            <a:pPr lvl="1"/>
            <a:r>
              <a:rPr lang="en-US" dirty="0" smtClean="0"/>
              <a:t>String and numbers. These are rendered as text nodes in the DOM.</a:t>
            </a:r>
          </a:p>
          <a:p>
            <a:pPr lvl="1"/>
            <a:r>
              <a:rPr lang="en-US" dirty="0" smtClean="0"/>
              <a:t>Booleans or null. Render nothing. (Mostly exists to support return test &amp;&amp; &lt;Child /&gt; pattern, where test is </a:t>
            </a:r>
            <a:r>
              <a:rPr lang="en-US" dirty="0" err="1" smtClean="0"/>
              <a:t>boolean</a:t>
            </a:r>
            <a:r>
              <a:rPr lang="en-US" dirty="0" smtClean="0"/>
              <a:t>.)</a:t>
            </a:r>
            <a:endParaRPr lang="en-US" dirty="0"/>
          </a:p>
        </p:txBody>
      </p:sp>
    </p:spTree>
    <p:extLst>
      <p:ext uri="{BB962C8B-B14F-4D97-AF65-F5344CB8AC3E}">
        <p14:creationId xmlns:p14="http://schemas.microsoft.com/office/powerpoint/2010/main" val="1740576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in render</a:t>
            </a:r>
            <a:endParaRPr lang="en-US" dirty="0"/>
          </a:p>
        </p:txBody>
      </p:sp>
      <p:sp>
        <p:nvSpPr>
          <p:cNvPr id="3" name="Content Placeholder 2"/>
          <p:cNvSpPr>
            <a:spLocks noGrp="1"/>
          </p:cNvSpPr>
          <p:nvPr>
            <p:ph idx="1"/>
          </p:nvPr>
        </p:nvSpPr>
        <p:spPr/>
        <p:txBody>
          <a:bodyPr/>
          <a:lstStyle/>
          <a:p>
            <a:r>
              <a:rPr lang="en-US" dirty="0" smtClean="0"/>
              <a:t>The render() function should be pure, meaning that it does not modify component state, it returns the same result each time it’s invoked, and it does not directly interact with the browser.</a:t>
            </a:r>
          </a:p>
          <a:p>
            <a:endParaRPr lang="en-US" dirty="0" smtClean="0"/>
          </a:p>
          <a:p>
            <a:r>
              <a:rPr lang="en-US" dirty="0" smtClean="0"/>
              <a:t>If you need to interact with the browser, perform your work in </a:t>
            </a:r>
            <a:r>
              <a:rPr lang="en-US" dirty="0" err="1" smtClean="0"/>
              <a:t>componentDidMount</a:t>
            </a:r>
            <a:r>
              <a:rPr lang="en-US" dirty="0" smtClean="0"/>
              <a:t>() or the other lifecycle methods instead. Keeping render() pure makes components easier to think about.</a:t>
            </a:r>
            <a:endParaRPr lang="en-US" dirty="0"/>
          </a:p>
        </p:txBody>
      </p:sp>
    </p:spTree>
    <p:extLst>
      <p:ext uri="{BB962C8B-B14F-4D97-AF65-F5344CB8AC3E}">
        <p14:creationId xmlns:p14="http://schemas.microsoft.com/office/powerpoint/2010/main" val="190495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componentDidMount</a:t>
            </a:r>
            <a:endParaRPr lang="en-US" dirty="0"/>
          </a:p>
        </p:txBody>
      </p:sp>
      <p:sp>
        <p:nvSpPr>
          <p:cNvPr id="3" name="Content Placeholder 2"/>
          <p:cNvSpPr>
            <a:spLocks noGrp="1"/>
          </p:cNvSpPr>
          <p:nvPr>
            <p:ph idx="1"/>
          </p:nvPr>
        </p:nvSpPr>
        <p:spPr/>
        <p:txBody>
          <a:bodyPr/>
          <a:lstStyle/>
          <a:p>
            <a:pPr marL="0" indent="0">
              <a:buNone/>
            </a:pPr>
            <a:r>
              <a:rPr lang="en-US" dirty="0" err="1" smtClean="0"/>
              <a:t>componentDidMount</a:t>
            </a:r>
            <a:r>
              <a:rPr lang="en-US" dirty="0" smtClean="0"/>
              <a:t>()</a:t>
            </a:r>
          </a:p>
          <a:p>
            <a:r>
              <a:rPr lang="en-US" dirty="0" err="1" smtClean="0"/>
              <a:t>componentDidMount</a:t>
            </a:r>
            <a:r>
              <a:rPr lang="en-US" dirty="0" smtClean="0"/>
              <a:t>() is invoked immediately after a component is mounted (inserted into the tree). Initialization that requires DOM nodes should go here. If you need to load data from a remote endpoint, this is a good place to instantiate the network request.</a:t>
            </a:r>
          </a:p>
          <a:p>
            <a:r>
              <a:rPr lang="en-US" dirty="0" smtClean="0"/>
              <a:t>This method is a good place to set up any subscriptions. If you do that, don’t forget to unsubscribe in </a:t>
            </a:r>
            <a:r>
              <a:rPr lang="en-US" dirty="0" err="1" smtClean="0"/>
              <a:t>componentWillUnmount</a:t>
            </a:r>
            <a:r>
              <a:rPr lang="en-US" dirty="0" smtClean="0"/>
              <a:t>().</a:t>
            </a:r>
            <a:endParaRPr lang="en-US" dirty="0"/>
          </a:p>
        </p:txBody>
      </p:sp>
    </p:spTree>
    <p:extLst>
      <p:ext uri="{BB962C8B-B14F-4D97-AF65-F5344CB8AC3E}">
        <p14:creationId xmlns:p14="http://schemas.microsoft.com/office/powerpoint/2010/main" val="19499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in </a:t>
            </a:r>
            <a:r>
              <a:rPr lang="en-US" dirty="0" err="1" smtClean="0"/>
              <a:t>componentDidmount</a:t>
            </a:r>
            <a:endParaRPr lang="en-US" dirty="0"/>
          </a:p>
        </p:txBody>
      </p:sp>
      <p:sp>
        <p:nvSpPr>
          <p:cNvPr id="3" name="Content Placeholder 2"/>
          <p:cNvSpPr>
            <a:spLocks noGrp="1"/>
          </p:cNvSpPr>
          <p:nvPr>
            <p:ph idx="1"/>
          </p:nvPr>
        </p:nvSpPr>
        <p:spPr/>
        <p:txBody>
          <a:bodyPr/>
          <a:lstStyle/>
          <a:p>
            <a:r>
              <a:rPr lang="en-US" dirty="0" smtClean="0"/>
              <a:t>You may call </a:t>
            </a:r>
            <a:r>
              <a:rPr lang="en-US" dirty="0" err="1" smtClean="0"/>
              <a:t>setState</a:t>
            </a:r>
            <a:r>
              <a:rPr lang="en-US" dirty="0" smtClean="0"/>
              <a:t>() immediately in </a:t>
            </a:r>
            <a:r>
              <a:rPr lang="en-US" dirty="0" err="1" smtClean="0"/>
              <a:t>componentDidMount</a:t>
            </a:r>
            <a:r>
              <a:rPr lang="en-US" dirty="0" smtClean="0"/>
              <a:t>(). It will trigger an extra rendering, but it will happen before the browser updates the screen. This guarantees that even though the render() will be called twice in this case, the user won’t see the intermediate state. Use this pattern with caution because it often causes performance issues. In most cases, you should be able to assign the initial state in the constructor() instead. It can, however, be necessary for cases like modals and tooltips when you need to measure a DOM node before rendering something that depends on its size or position.</a:t>
            </a:r>
            <a:endParaRPr lang="en-US" dirty="0"/>
          </a:p>
        </p:txBody>
      </p:sp>
    </p:spTree>
    <p:extLst>
      <p:ext uri="{BB962C8B-B14F-4D97-AF65-F5344CB8AC3E}">
        <p14:creationId xmlns:p14="http://schemas.microsoft.com/office/powerpoint/2010/main" val="388954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shouldComponentUpdate</a:t>
            </a:r>
            <a:endParaRPr lang="en-US" dirty="0"/>
          </a:p>
        </p:txBody>
      </p:sp>
      <p:sp>
        <p:nvSpPr>
          <p:cNvPr id="3" name="Content Placeholder 2"/>
          <p:cNvSpPr>
            <a:spLocks noGrp="1"/>
          </p:cNvSpPr>
          <p:nvPr>
            <p:ph idx="1"/>
          </p:nvPr>
        </p:nvSpPr>
        <p:spPr/>
        <p:txBody>
          <a:bodyPr/>
          <a:lstStyle/>
          <a:p>
            <a:pPr marL="0" indent="0">
              <a:buNone/>
            </a:pPr>
            <a:r>
              <a:rPr lang="en-US" dirty="0" err="1" smtClean="0"/>
              <a:t>shouldComponentUpdate</a:t>
            </a:r>
            <a:r>
              <a:rPr lang="en-US" dirty="0" smtClean="0"/>
              <a:t>(</a:t>
            </a:r>
            <a:r>
              <a:rPr lang="en-US" dirty="0" err="1" smtClean="0"/>
              <a:t>nextProps</a:t>
            </a:r>
            <a:r>
              <a:rPr lang="en-US" dirty="0" smtClean="0"/>
              <a:t>, </a:t>
            </a:r>
            <a:r>
              <a:rPr lang="en-US" dirty="0" err="1" smtClean="0"/>
              <a:t>nextState</a:t>
            </a:r>
            <a:r>
              <a:rPr lang="en-US" dirty="0" smtClean="0"/>
              <a:t>)</a:t>
            </a:r>
          </a:p>
          <a:p>
            <a:r>
              <a:rPr lang="en-US" dirty="0" smtClean="0"/>
              <a:t>Use </a:t>
            </a:r>
            <a:r>
              <a:rPr lang="en-US" dirty="0" err="1" smtClean="0"/>
              <a:t>shouldComponentUpdate</a:t>
            </a:r>
            <a:r>
              <a:rPr lang="en-US" dirty="0" smtClean="0"/>
              <a:t>() to let React know if a component’s output is not affected by the current change in state or props. The default behavior is to re-render on every state change, and in the vast majority of cases you should rely on the default behavior.</a:t>
            </a:r>
          </a:p>
          <a:p>
            <a:r>
              <a:rPr lang="en-US" dirty="0" err="1" smtClean="0"/>
              <a:t>shouldComponentUpdate</a:t>
            </a:r>
            <a:r>
              <a:rPr lang="en-US" dirty="0" smtClean="0"/>
              <a:t>() is invoked before rendering when new props or state are being received. Defaults to true. This method is not called for the initial render or when </a:t>
            </a:r>
            <a:r>
              <a:rPr lang="en-US" dirty="0" err="1" smtClean="0"/>
              <a:t>forceUpdate</a:t>
            </a:r>
            <a:r>
              <a:rPr lang="en-US" dirty="0" smtClean="0"/>
              <a:t>() is used.</a:t>
            </a:r>
          </a:p>
          <a:p>
            <a:endParaRPr lang="en-US" dirty="0"/>
          </a:p>
        </p:txBody>
      </p:sp>
    </p:spTree>
    <p:extLst>
      <p:ext uri="{BB962C8B-B14F-4D97-AF65-F5344CB8AC3E}">
        <p14:creationId xmlns:p14="http://schemas.microsoft.com/office/powerpoint/2010/main" val="127912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a:t>
            </a:r>
            <a:r>
              <a:rPr lang="en-US" dirty="0" err="1"/>
              <a:t>shouldComponentUpdate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method only exists as a performance optimization. Do not rely on it to “prevent” a rendering, as this can lead to bugs. Consider using the built-in </a:t>
            </a:r>
            <a:r>
              <a:rPr lang="en-US" dirty="0" err="1" smtClean="0"/>
              <a:t>PureComponent</a:t>
            </a:r>
            <a:r>
              <a:rPr lang="en-US" dirty="0" smtClean="0"/>
              <a:t> instead of writing </a:t>
            </a:r>
            <a:r>
              <a:rPr lang="en-US" dirty="0" err="1" smtClean="0"/>
              <a:t>shouldComponentUpdate</a:t>
            </a:r>
            <a:r>
              <a:rPr lang="en-US" dirty="0" smtClean="0"/>
              <a:t>() by hand. </a:t>
            </a:r>
            <a:r>
              <a:rPr lang="en-US" dirty="0" err="1" smtClean="0"/>
              <a:t>PureComponent</a:t>
            </a:r>
            <a:r>
              <a:rPr lang="en-US" dirty="0" smtClean="0"/>
              <a:t> performs a shallow comparison of props and state, and reduces the chance that you’ll skip a necessary update.</a:t>
            </a:r>
          </a:p>
          <a:p>
            <a:endParaRPr lang="en-US" dirty="0" smtClean="0"/>
          </a:p>
          <a:p>
            <a:r>
              <a:rPr lang="en-US" dirty="0" smtClean="0"/>
              <a:t>If you are confident you want to write it by hand, you may compare </a:t>
            </a:r>
            <a:r>
              <a:rPr lang="en-US" dirty="0" err="1" smtClean="0"/>
              <a:t>this.props</a:t>
            </a:r>
            <a:r>
              <a:rPr lang="en-US" dirty="0" smtClean="0"/>
              <a:t> with </a:t>
            </a:r>
            <a:r>
              <a:rPr lang="en-US" dirty="0" err="1" smtClean="0"/>
              <a:t>nextProps</a:t>
            </a:r>
            <a:r>
              <a:rPr lang="en-US" dirty="0" smtClean="0"/>
              <a:t> and </a:t>
            </a:r>
            <a:r>
              <a:rPr lang="en-US" dirty="0" err="1" smtClean="0"/>
              <a:t>this.state</a:t>
            </a:r>
            <a:r>
              <a:rPr lang="en-US" dirty="0" smtClean="0"/>
              <a:t> with </a:t>
            </a:r>
            <a:r>
              <a:rPr lang="en-US" dirty="0" err="1" smtClean="0"/>
              <a:t>nextState</a:t>
            </a:r>
            <a:r>
              <a:rPr lang="en-US" dirty="0" smtClean="0"/>
              <a:t> and return false to tell React the update can be skipped. Note that returning false does not prevent child components from re-rendering when their state changes.</a:t>
            </a:r>
          </a:p>
          <a:p>
            <a:endParaRPr lang="en-US" dirty="0" smtClean="0"/>
          </a:p>
          <a:p>
            <a:r>
              <a:rPr lang="en-US" dirty="0" smtClean="0"/>
              <a:t>We do not recommend doing deep equality checks or using </a:t>
            </a:r>
            <a:r>
              <a:rPr lang="en-US" dirty="0" err="1" smtClean="0"/>
              <a:t>JSON.stringify</a:t>
            </a:r>
            <a:r>
              <a:rPr lang="en-US" dirty="0" smtClean="0"/>
              <a:t>() in </a:t>
            </a:r>
            <a:r>
              <a:rPr lang="en-US" dirty="0" err="1" smtClean="0"/>
              <a:t>shouldComponentUpdate</a:t>
            </a:r>
            <a:r>
              <a:rPr lang="en-US" dirty="0" smtClean="0"/>
              <a:t>(). It is very inefficient and will harm performance. </a:t>
            </a:r>
          </a:p>
          <a:p>
            <a:r>
              <a:rPr lang="en-US" dirty="0" smtClean="0"/>
              <a:t>Currently, if </a:t>
            </a:r>
            <a:r>
              <a:rPr lang="en-US" dirty="0" err="1" smtClean="0"/>
              <a:t>shouldComponentUpdate</a:t>
            </a:r>
            <a:r>
              <a:rPr lang="en-US" dirty="0" smtClean="0"/>
              <a:t>() returns false, then </a:t>
            </a:r>
            <a:r>
              <a:rPr lang="en-US" dirty="0" err="1" smtClean="0"/>
              <a:t>UNSAFE_componentWillUpdate</a:t>
            </a:r>
            <a:r>
              <a:rPr lang="en-US" dirty="0" smtClean="0"/>
              <a:t>(), render(), and </a:t>
            </a:r>
            <a:r>
              <a:rPr lang="en-US" dirty="0" err="1" smtClean="0"/>
              <a:t>componentDidUpdate</a:t>
            </a:r>
            <a:r>
              <a:rPr lang="en-US" dirty="0" smtClean="0"/>
              <a:t>() will not be invoked. In the future React may treat </a:t>
            </a:r>
            <a:r>
              <a:rPr lang="en-US" dirty="0" err="1" smtClean="0"/>
              <a:t>shouldComponentUpdate</a:t>
            </a:r>
            <a:r>
              <a:rPr lang="en-US" dirty="0" smtClean="0"/>
              <a:t>() as a hint rather than a strict directive, and returning false may still result in a re-rendering of the component.</a:t>
            </a:r>
          </a:p>
          <a:p>
            <a:endParaRPr lang="en-US" dirty="0"/>
          </a:p>
        </p:txBody>
      </p:sp>
    </p:spTree>
    <p:extLst>
      <p:ext uri="{BB962C8B-B14F-4D97-AF65-F5344CB8AC3E}">
        <p14:creationId xmlns:p14="http://schemas.microsoft.com/office/powerpoint/2010/main" val="106491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getSnapshotBeforeUpdate</a:t>
            </a:r>
            <a:endParaRPr lang="en-US" dirty="0"/>
          </a:p>
        </p:txBody>
      </p:sp>
      <p:sp>
        <p:nvSpPr>
          <p:cNvPr id="3" name="Content Placeholder 2"/>
          <p:cNvSpPr>
            <a:spLocks noGrp="1"/>
          </p:cNvSpPr>
          <p:nvPr>
            <p:ph idx="1"/>
          </p:nvPr>
        </p:nvSpPr>
        <p:spPr/>
        <p:txBody>
          <a:bodyPr/>
          <a:lstStyle/>
          <a:p>
            <a:pPr marL="0" indent="0">
              <a:buNone/>
            </a:pPr>
            <a:r>
              <a:rPr lang="en-US" dirty="0" err="1" smtClean="0"/>
              <a:t>getSnapshotBeforeUpdate</a:t>
            </a:r>
            <a:r>
              <a:rPr lang="en-US" dirty="0" smtClean="0"/>
              <a:t>(</a:t>
            </a:r>
            <a:r>
              <a:rPr lang="en-US" dirty="0" err="1" smtClean="0"/>
              <a:t>prevProps</a:t>
            </a:r>
            <a:r>
              <a:rPr lang="en-US" dirty="0" smtClean="0"/>
              <a:t>, </a:t>
            </a:r>
            <a:r>
              <a:rPr lang="en-US" dirty="0" err="1" smtClean="0"/>
              <a:t>prevState</a:t>
            </a:r>
            <a:r>
              <a:rPr lang="en-US" dirty="0" smtClean="0"/>
              <a:t>)</a:t>
            </a:r>
          </a:p>
          <a:p>
            <a:r>
              <a:rPr lang="en-US" dirty="0" err="1" smtClean="0"/>
              <a:t>getSnapshotBeforeUpdate</a:t>
            </a:r>
            <a:r>
              <a:rPr lang="en-US" dirty="0" smtClean="0"/>
              <a:t>() is invoked right before the most recently rendered output is committed to e.g. the DOM. It enables your component to capture some information from the DOM (e.g. scroll position) before it is potentially changed. Any value returned by this lifecycle will be passed as a parameter to </a:t>
            </a:r>
            <a:r>
              <a:rPr lang="en-US" dirty="0" err="1" smtClean="0"/>
              <a:t>componentDidUpdate</a:t>
            </a:r>
            <a:r>
              <a:rPr lang="en-US" dirty="0" smtClean="0"/>
              <a:t>().</a:t>
            </a:r>
          </a:p>
          <a:p>
            <a:r>
              <a:rPr lang="en-US" dirty="0" smtClean="0"/>
              <a:t>This use case is not common, but it may occur in UIs like a chat thread that need to handle scroll position in a special way.</a:t>
            </a:r>
            <a:endParaRPr lang="en-US" dirty="0"/>
          </a:p>
        </p:txBody>
      </p:sp>
    </p:spTree>
    <p:extLst>
      <p:ext uri="{BB962C8B-B14F-4D97-AF65-F5344CB8AC3E}">
        <p14:creationId xmlns:p14="http://schemas.microsoft.com/office/powerpoint/2010/main" val="344001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getSnapshotBeforeUpdate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snapshot value (or null) should be returned.</a:t>
            </a:r>
          </a:p>
          <a:p>
            <a:endParaRPr lang="en-US" dirty="0" smtClean="0"/>
          </a:p>
          <a:p>
            <a:r>
              <a:rPr lang="en-US" dirty="0" smtClean="0"/>
              <a:t>For example:</a:t>
            </a:r>
          </a:p>
          <a:p>
            <a:pPr marL="457200" lvl="1" indent="0">
              <a:buNone/>
            </a:pPr>
            <a:r>
              <a:rPr lang="en-US" dirty="0" err="1" smtClean="0"/>
              <a:t>getSnapshotBeforeUpdate</a:t>
            </a:r>
            <a:r>
              <a:rPr lang="en-US" dirty="0" smtClean="0"/>
              <a:t>(</a:t>
            </a:r>
            <a:r>
              <a:rPr lang="en-US" dirty="0" err="1" smtClean="0"/>
              <a:t>prevProps</a:t>
            </a:r>
            <a:r>
              <a:rPr lang="en-US" dirty="0" smtClean="0"/>
              <a:t>, </a:t>
            </a:r>
            <a:r>
              <a:rPr lang="en-US" dirty="0" err="1" smtClean="0"/>
              <a:t>prevState</a:t>
            </a:r>
            <a:r>
              <a:rPr lang="en-US" dirty="0" smtClean="0"/>
              <a:t>) {</a:t>
            </a:r>
          </a:p>
          <a:p>
            <a:pPr marL="457200" lvl="1" indent="0">
              <a:buNone/>
            </a:pPr>
            <a:r>
              <a:rPr lang="en-US" dirty="0" smtClean="0"/>
              <a:t>    // Are we adding new items to the list?</a:t>
            </a:r>
          </a:p>
          <a:p>
            <a:pPr marL="457200" lvl="1" indent="0">
              <a:buNone/>
            </a:pPr>
            <a:r>
              <a:rPr lang="en-US" dirty="0" smtClean="0"/>
              <a:t>    // Capture the scroll position so we can adjust scroll later.</a:t>
            </a:r>
          </a:p>
          <a:p>
            <a:pPr marL="457200" lvl="1" indent="0">
              <a:buNone/>
            </a:pPr>
            <a:r>
              <a:rPr lang="en-US" dirty="0" smtClean="0"/>
              <a:t>    if (</a:t>
            </a:r>
            <a:r>
              <a:rPr lang="en-US" dirty="0" err="1" smtClean="0"/>
              <a:t>prevProps.list.length</a:t>
            </a:r>
            <a:r>
              <a:rPr lang="en-US" dirty="0" smtClean="0"/>
              <a:t> &lt; </a:t>
            </a:r>
            <a:r>
              <a:rPr lang="en-US" dirty="0" err="1" smtClean="0"/>
              <a:t>this.props.list.length</a:t>
            </a:r>
            <a:r>
              <a:rPr lang="en-US" dirty="0" smtClean="0"/>
              <a:t>) {</a:t>
            </a:r>
          </a:p>
          <a:p>
            <a:pPr marL="457200" lvl="1" indent="0">
              <a:buNone/>
            </a:pPr>
            <a:r>
              <a:rPr lang="en-US" dirty="0" smtClean="0"/>
              <a:t>      </a:t>
            </a:r>
            <a:r>
              <a:rPr lang="en-US" dirty="0" err="1" smtClean="0"/>
              <a:t>const</a:t>
            </a:r>
            <a:r>
              <a:rPr lang="en-US" dirty="0" smtClean="0"/>
              <a:t> list = </a:t>
            </a:r>
            <a:r>
              <a:rPr lang="en-US" dirty="0" err="1" smtClean="0"/>
              <a:t>this.listRef.current</a:t>
            </a:r>
            <a:r>
              <a:rPr lang="en-US" dirty="0" smtClean="0"/>
              <a:t>;</a:t>
            </a:r>
          </a:p>
          <a:p>
            <a:pPr marL="457200" lvl="1" indent="0">
              <a:buNone/>
            </a:pPr>
            <a:r>
              <a:rPr lang="en-US" dirty="0" smtClean="0"/>
              <a:t>      return </a:t>
            </a:r>
            <a:r>
              <a:rPr lang="en-US" dirty="0" err="1" smtClean="0"/>
              <a:t>list.scrollHeight</a:t>
            </a:r>
            <a:r>
              <a:rPr lang="en-US" dirty="0" smtClean="0"/>
              <a:t> - </a:t>
            </a:r>
            <a:r>
              <a:rPr lang="en-US" dirty="0" err="1" smtClean="0"/>
              <a:t>list.scrollTop</a:t>
            </a:r>
            <a:r>
              <a:rPr lang="en-US" dirty="0" smtClean="0"/>
              <a:t>;</a:t>
            </a:r>
          </a:p>
          <a:p>
            <a:pPr marL="457200" lvl="1" indent="0">
              <a:buNone/>
            </a:pPr>
            <a:r>
              <a:rPr lang="en-US" dirty="0" smtClean="0"/>
              <a:t>    }</a:t>
            </a:r>
          </a:p>
          <a:p>
            <a:pPr marL="457200" lvl="1" indent="0">
              <a:buNone/>
            </a:pPr>
            <a:r>
              <a:rPr lang="en-US" dirty="0" smtClean="0"/>
              <a:t>    return null;</a:t>
            </a:r>
          </a:p>
          <a:p>
            <a:pPr marL="457200" lvl="1" indent="0">
              <a:buNone/>
            </a:pPr>
            <a:r>
              <a:rPr lang="en-US" dirty="0" smtClean="0"/>
              <a:t>  } </a:t>
            </a:r>
          </a:p>
          <a:p>
            <a:pPr marL="457200" lvl="1" indent="0">
              <a:buNone/>
            </a:pPr>
            <a:r>
              <a:rPr lang="en-US" dirty="0" smtClean="0"/>
              <a:t>In the above examples, it is important to read the </a:t>
            </a:r>
            <a:r>
              <a:rPr lang="en-US" dirty="0" err="1" smtClean="0"/>
              <a:t>scrollHeight</a:t>
            </a:r>
            <a:r>
              <a:rPr lang="en-US" dirty="0" smtClean="0"/>
              <a:t> property in </a:t>
            </a:r>
            <a:r>
              <a:rPr lang="en-US" dirty="0" err="1" smtClean="0"/>
              <a:t>getSnapshotBeforeUpdate</a:t>
            </a:r>
            <a:r>
              <a:rPr lang="en-US" dirty="0" smtClean="0"/>
              <a:t> because there may be delays between “render” phase lifecycles (like render) and “commit” phase lifecycles (like </a:t>
            </a:r>
            <a:r>
              <a:rPr lang="en-US" dirty="0" err="1" smtClean="0"/>
              <a:t>getSnapshotBeforeUpdate</a:t>
            </a:r>
            <a:r>
              <a:rPr lang="en-US" dirty="0" smtClean="0"/>
              <a:t> and </a:t>
            </a:r>
            <a:r>
              <a:rPr lang="en-US" dirty="0" err="1" smtClean="0"/>
              <a:t>componentDidUpdate</a:t>
            </a:r>
            <a:r>
              <a:rPr lang="en-US" dirty="0" smtClean="0"/>
              <a:t>).</a:t>
            </a:r>
          </a:p>
          <a:p>
            <a:pPr marL="457200"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34327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componentDidUpdate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componentDidUpdate</a:t>
            </a:r>
            <a:r>
              <a:rPr lang="en-US" dirty="0" smtClean="0"/>
              <a:t>(</a:t>
            </a:r>
            <a:r>
              <a:rPr lang="en-US" dirty="0" err="1" smtClean="0"/>
              <a:t>prevProps</a:t>
            </a:r>
            <a:r>
              <a:rPr lang="en-US" dirty="0" smtClean="0"/>
              <a:t>, </a:t>
            </a:r>
            <a:r>
              <a:rPr lang="en-US" dirty="0" err="1" smtClean="0"/>
              <a:t>prevState</a:t>
            </a:r>
            <a:r>
              <a:rPr lang="en-US" dirty="0" smtClean="0"/>
              <a:t>, snapshot)</a:t>
            </a:r>
          </a:p>
          <a:p>
            <a:r>
              <a:rPr lang="en-US" dirty="0" err="1" smtClean="0"/>
              <a:t>componentDidUpdate</a:t>
            </a:r>
            <a:r>
              <a:rPr lang="en-US" dirty="0" smtClean="0"/>
              <a:t>() is invoked immediately after updating occurs. This method is not called for the initial render.</a:t>
            </a:r>
          </a:p>
          <a:p>
            <a:r>
              <a:rPr lang="en-US" dirty="0"/>
              <a:t>This is also a good place to do network requests as long as you compare the current props to previous props (e.g. a network request may not be necessary if the props have not changed</a:t>
            </a:r>
            <a:r>
              <a:rPr lang="en-US" dirty="0" smtClean="0"/>
              <a:t>). </a:t>
            </a:r>
          </a:p>
          <a:p>
            <a:pPr marL="914400" lvl="2" indent="0">
              <a:buNone/>
            </a:pPr>
            <a:r>
              <a:rPr lang="en-US" dirty="0" err="1" smtClean="0"/>
              <a:t>componentDidUpdate</a:t>
            </a:r>
            <a:r>
              <a:rPr lang="en-US" dirty="0" smtClean="0"/>
              <a:t>(</a:t>
            </a:r>
            <a:r>
              <a:rPr lang="en-US" dirty="0" err="1" smtClean="0"/>
              <a:t>prevProps</a:t>
            </a:r>
            <a:r>
              <a:rPr lang="en-US" dirty="0" smtClean="0"/>
              <a:t>) {</a:t>
            </a:r>
          </a:p>
          <a:p>
            <a:pPr marL="914400" lvl="2" indent="0">
              <a:buNone/>
            </a:pPr>
            <a:r>
              <a:rPr lang="en-US" dirty="0" smtClean="0"/>
              <a:t>  // Typical usage (don't forget to compare props):</a:t>
            </a:r>
          </a:p>
          <a:p>
            <a:pPr marL="914400" lvl="2" indent="0">
              <a:buNone/>
            </a:pPr>
            <a:r>
              <a:rPr lang="en-US" dirty="0" smtClean="0"/>
              <a:t>  if (</a:t>
            </a:r>
            <a:r>
              <a:rPr lang="en-US" dirty="0" err="1" smtClean="0"/>
              <a:t>this.props.userID</a:t>
            </a:r>
            <a:r>
              <a:rPr lang="en-US" dirty="0" smtClean="0"/>
              <a:t> !== </a:t>
            </a:r>
            <a:r>
              <a:rPr lang="en-US" dirty="0" err="1" smtClean="0"/>
              <a:t>prevProps.userID</a:t>
            </a:r>
            <a:r>
              <a:rPr lang="en-US" dirty="0" smtClean="0"/>
              <a:t>) {</a:t>
            </a:r>
          </a:p>
          <a:p>
            <a:pPr marL="914400" lvl="2" indent="0">
              <a:buNone/>
            </a:pPr>
            <a:r>
              <a:rPr lang="en-US" dirty="0" smtClean="0"/>
              <a:t>    </a:t>
            </a:r>
            <a:r>
              <a:rPr lang="en-US" dirty="0" err="1" smtClean="0"/>
              <a:t>this.fetchData</a:t>
            </a:r>
            <a:r>
              <a:rPr lang="en-US" dirty="0" smtClean="0"/>
              <a:t>(</a:t>
            </a:r>
            <a:r>
              <a:rPr lang="en-US" dirty="0" err="1" smtClean="0"/>
              <a:t>this.props.userID</a:t>
            </a:r>
            <a:r>
              <a:rPr lang="en-US" dirty="0" smtClean="0"/>
              <a:t>);</a:t>
            </a:r>
          </a:p>
          <a:p>
            <a:pPr marL="914400" lvl="2" indent="0">
              <a:buNone/>
            </a:pPr>
            <a:r>
              <a:rPr lang="en-US" dirty="0" smtClean="0"/>
              <a:t>  }</a:t>
            </a:r>
          </a:p>
          <a:p>
            <a:pPr marL="914400" lvl="2" indent="0">
              <a:buNone/>
            </a:pPr>
            <a:r>
              <a:rPr lang="en-US" dirty="0" smtClean="0"/>
              <a: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42215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a:t>
            </a:r>
            <a:endParaRPr lang="en-US" dirty="0"/>
          </a:p>
        </p:txBody>
      </p:sp>
      <p:sp>
        <p:nvSpPr>
          <p:cNvPr id="3" name="Content Placeholder 2"/>
          <p:cNvSpPr>
            <a:spLocks noGrp="1"/>
          </p:cNvSpPr>
          <p:nvPr>
            <p:ph idx="1"/>
          </p:nvPr>
        </p:nvSpPr>
        <p:spPr/>
        <p:txBody>
          <a:bodyPr/>
          <a:lstStyle/>
          <a:p>
            <a:pPr marL="0" indent="0">
              <a:buNone/>
            </a:pPr>
            <a:r>
              <a:rPr lang="en-US" dirty="0"/>
              <a:t>These methods are called in the following order when an instance of a component is being created and inserted into the DOM</a:t>
            </a:r>
            <a:r>
              <a:rPr lang="en-US" dirty="0" smtClean="0"/>
              <a:t>:</a:t>
            </a:r>
          </a:p>
          <a:p>
            <a:pPr marL="0" indent="0">
              <a:buNone/>
            </a:pPr>
            <a:endParaRPr lang="en-US" dirty="0" smtClean="0"/>
          </a:p>
          <a:p>
            <a:pPr marL="0" indent="0">
              <a:buNone/>
            </a:pPr>
            <a:r>
              <a:rPr lang="en-US" dirty="0" smtClean="0"/>
              <a:t>	constructor()</a:t>
            </a:r>
          </a:p>
          <a:p>
            <a:pPr marL="0" indent="0">
              <a:buNone/>
            </a:pPr>
            <a:r>
              <a:rPr lang="en-US" dirty="0" smtClean="0"/>
              <a:t>	static </a:t>
            </a:r>
            <a:r>
              <a:rPr lang="en-US" dirty="0" err="1" smtClean="0"/>
              <a:t>getDerivedStateFromProps</a:t>
            </a:r>
            <a:r>
              <a:rPr lang="en-US" dirty="0" smtClean="0"/>
              <a:t>()</a:t>
            </a:r>
          </a:p>
          <a:p>
            <a:pPr marL="0" indent="0">
              <a:buNone/>
            </a:pPr>
            <a:r>
              <a:rPr lang="en-US" dirty="0" smtClean="0"/>
              <a:t>	render()</a:t>
            </a:r>
          </a:p>
          <a:p>
            <a:pPr marL="0" indent="0">
              <a:buNone/>
            </a:pPr>
            <a:r>
              <a:rPr lang="en-US" dirty="0" smtClean="0"/>
              <a:t>	</a:t>
            </a:r>
            <a:r>
              <a:rPr lang="en-US" dirty="0" err="1" smtClean="0"/>
              <a:t>componentDidMount</a:t>
            </a:r>
            <a:r>
              <a:rPr lang="en-US" dirty="0" smtClean="0"/>
              <a:t>()</a:t>
            </a:r>
            <a:endParaRPr lang="en-US" dirty="0"/>
          </a:p>
        </p:txBody>
      </p:sp>
    </p:spTree>
    <p:extLst>
      <p:ext uri="{BB962C8B-B14F-4D97-AF65-F5344CB8AC3E}">
        <p14:creationId xmlns:p14="http://schemas.microsoft.com/office/powerpoint/2010/main" val="1707276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in </a:t>
            </a:r>
            <a:r>
              <a:rPr lang="en-US" dirty="0" err="1" smtClean="0"/>
              <a:t>componentDidUpdate</a:t>
            </a:r>
            <a:r>
              <a:rPr lang="en-US" dirty="0" smtClean="0"/>
              <a:t> </a:t>
            </a:r>
            <a:endParaRPr lang="en-US" dirty="0"/>
          </a:p>
        </p:txBody>
      </p:sp>
      <p:sp>
        <p:nvSpPr>
          <p:cNvPr id="3" name="Content Placeholder 2"/>
          <p:cNvSpPr>
            <a:spLocks noGrp="1"/>
          </p:cNvSpPr>
          <p:nvPr>
            <p:ph idx="1"/>
          </p:nvPr>
        </p:nvSpPr>
        <p:spPr/>
        <p:txBody>
          <a:bodyPr/>
          <a:lstStyle/>
          <a:p>
            <a:r>
              <a:rPr lang="en-US" dirty="0" smtClean="0"/>
              <a:t>You may call </a:t>
            </a:r>
            <a:r>
              <a:rPr lang="en-US" dirty="0" err="1" smtClean="0"/>
              <a:t>setState</a:t>
            </a:r>
            <a:r>
              <a:rPr lang="en-US" dirty="0" smtClean="0"/>
              <a:t>() immediately in </a:t>
            </a:r>
            <a:r>
              <a:rPr lang="en-US" dirty="0" err="1" smtClean="0"/>
              <a:t>componentDidUpdate</a:t>
            </a:r>
            <a:r>
              <a:rPr lang="en-US" dirty="0" smtClean="0"/>
              <a:t>() but note that it must be wrapped in a condition like in the example above, or you’ll cause an infinite loop. It would also cause an extra re-rendering which, while not visible to the user, can affect the component performance.</a:t>
            </a:r>
          </a:p>
          <a:p>
            <a:r>
              <a:rPr lang="en-US" dirty="0" err="1" smtClean="0"/>
              <a:t>componentDidUpdate</a:t>
            </a:r>
            <a:r>
              <a:rPr lang="en-US" dirty="0" smtClean="0"/>
              <a:t>() will not be invoked if </a:t>
            </a:r>
            <a:r>
              <a:rPr lang="en-US" dirty="0" err="1" smtClean="0"/>
              <a:t>shouldComponentUpdate</a:t>
            </a:r>
            <a:r>
              <a:rPr lang="en-US" dirty="0" smtClean="0"/>
              <a:t>() returns false.</a:t>
            </a:r>
            <a:endParaRPr lang="en-US" dirty="0"/>
          </a:p>
        </p:txBody>
      </p:sp>
    </p:spTree>
    <p:extLst>
      <p:ext uri="{BB962C8B-B14F-4D97-AF65-F5344CB8AC3E}">
        <p14:creationId xmlns:p14="http://schemas.microsoft.com/office/powerpoint/2010/main" val="68376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componentwillunmount</a:t>
            </a:r>
            <a:endParaRPr lang="en-US" dirty="0"/>
          </a:p>
        </p:txBody>
      </p:sp>
      <p:sp>
        <p:nvSpPr>
          <p:cNvPr id="3" name="Content Placeholder 2"/>
          <p:cNvSpPr>
            <a:spLocks noGrp="1"/>
          </p:cNvSpPr>
          <p:nvPr>
            <p:ph idx="1"/>
          </p:nvPr>
        </p:nvSpPr>
        <p:spPr/>
        <p:txBody>
          <a:bodyPr/>
          <a:lstStyle/>
          <a:p>
            <a:pPr marL="0" indent="0">
              <a:buNone/>
            </a:pPr>
            <a:r>
              <a:rPr lang="en-US" dirty="0" err="1"/>
              <a:t>componentWillUnmount</a:t>
            </a:r>
            <a:r>
              <a:rPr lang="en-US" dirty="0" smtClean="0"/>
              <a:t>()</a:t>
            </a:r>
          </a:p>
          <a:p>
            <a:r>
              <a:rPr lang="en-US" dirty="0" err="1"/>
              <a:t>componentWillUnmount</a:t>
            </a:r>
            <a:r>
              <a:rPr lang="en-US" dirty="0"/>
              <a:t>() is invoked immediately before a component is unmounted and destroyed. Perform any necessary cleanup in this method, such as invalidating timers, canceling network requests, or cleaning up any subscriptions that were created in </a:t>
            </a:r>
            <a:r>
              <a:rPr lang="en-US" dirty="0" err="1"/>
              <a:t>componentDidMount</a:t>
            </a:r>
            <a:r>
              <a:rPr lang="en-US" dirty="0" smtClean="0"/>
              <a:t>().</a:t>
            </a:r>
          </a:p>
          <a:p>
            <a:r>
              <a:rPr lang="en-US" dirty="0" smtClean="0"/>
              <a:t> </a:t>
            </a:r>
            <a:r>
              <a:rPr lang="en-US" dirty="0"/>
              <a:t>You should not call </a:t>
            </a:r>
            <a:r>
              <a:rPr lang="en-US" dirty="0" err="1"/>
              <a:t>setState</a:t>
            </a:r>
            <a:r>
              <a:rPr lang="en-US" dirty="0"/>
              <a:t>() in </a:t>
            </a:r>
            <a:r>
              <a:rPr lang="en-US" dirty="0" err="1"/>
              <a:t>componentWillUnmount</a:t>
            </a:r>
            <a:r>
              <a:rPr lang="en-US" dirty="0"/>
              <a:t>() because the component will never be re-rendered. Once a component instance is unmounted, it will never be mounted again.</a:t>
            </a:r>
            <a:endParaRPr lang="en-US" dirty="0" smtClean="0"/>
          </a:p>
          <a:p>
            <a:endParaRPr lang="en-US" dirty="0"/>
          </a:p>
        </p:txBody>
      </p:sp>
    </p:spTree>
    <p:extLst>
      <p:ext uri="{BB962C8B-B14F-4D97-AF65-F5344CB8AC3E}">
        <p14:creationId xmlns:p14="http://schemas.microsoft.com/office/powerpoint/2010/main" val="381165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getDerivedStateFromError</a:t>
            </a:r>
            <a:endParaRPr lang="en-US" dirty="0"/>
          </a:p>
        </p:txBody>
      </p:sp>
      <p:sp>
        <p:nvSpPr>
          <p:cNvPr id="3" name="Content Placeholder 2"/>
          <p:cNvSpPr>
            <a:spLocks noGrp="1"/>
          </p:cNvSpPr>
          <p:nvPr>
            <p:ph idx="1"/>
          </p:nvPr>
        </p:nvSpPr>
        <p:spPr/>
        <p:txBody>
          <a:bodyPr/>
          <a:lstStyle/>
          <a:p>
            <a:pPr marL="0" indent="0">
              <a:buNone/>
            </a:pPr>
            <a:r>
              <a:rPr lang="en-US" dirty="0"/>
              <a:t>static </a:t>
            </a:r>
            <a:r>
              <a:rPr lang="en-US" dirty="0" err="1"/>
              <a:t>getDerivedStateFromError</a:t>
            </a:r>
            <a:r>
              <a:rPr lang="en-US" dirty="0"/>
              <a:t>(error</a:t>
            </a:r>
            <a:r>
              <a:rPr lang="en-US" dirty="0" smtClean="0"/>
              <a:t>)</a:t>
            </a:r>
          </a:p>
          <a:p>
            <a:r>
              <a:rPr lang="en-US" dirty="0"/>
              <a:t>This lifecycle is invoked after an error has been thrown by a descendant component. It receives the error that was thrown as a parameter and should return a value to update state.</a:t>
            </a:r>
          </a:p>
        </p:txBody>
      </p:sp>
    </p:spTree>
    <p:extLst>
      <p:ext uri="{BB962C8B-B14F-4D97-AF65-F5344CB8AC3E}">
        <p14:creationId xmlns:p14="http://schemas.microsoft.com/office/powerpoint/2010/main" val="3153749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componentDidCatch</a:t>
            </a:r>
            <a:endParaRPr lang="en-US" dirty="0"/>
          </a:p>
        </p:txBody>
      </p:sp>
      <p:sp>
        <p:nvSpPr>
          <p:cNvPr id="3" name="Content Placeholder 2"/>
          <p:cNvSpPr>
            <a:spLocks noGrp="1"/>
          </p:cNvSpPr>
          <p:nvPr>
            <p:ph idx="1"/>
          </p:nvPr>
        </p:nvSpPr>
        <p:spPr/>
        <p:txBody>
          <a:bodyPr/>
          <a:lstStyle/>
          <a:p>
            <a:pPr marL="0" indent="0">
              <a:buNone/>
            </a:pPr>
            <a:r>
              <a:rPr lang="en-US" dirty="0" err="1"/>
              <a:t>componentDidCatch</a:t>
            </a:r>
            <a:r>
              <a:rPr lang="en-US" dirty="0"/>
              <a:t>(error, info</a:t>
            </a:r>
            <a:r>
              <a:rPr lang="en-US" dirty="0" smtClean="0"/>
              <a:t>)</a:t>
            </a:r>
          </a:p>
          <a:p>
            <a:pPr marL="0" indent="0">
              <a:buNone/>
            </a:pPr>
            <a:r>
              <a:rPr lang="en-US" dirty="0"/>
              <a:t>This lifecycle is invoked after an error has been thrown by a descendant component. It receives two parameters:</a:t>
            </a:r>
          </a:p>
          <a:p>
            <a:pPr marL="0" indent="0">
              <a:buNone/>
            </a:pPr>
            <a:endParaRPr lang="en-US" dirty="0"/>
          </a:p>
          <a:p>
            <a:r>
              <a:rPr lang="en-US" dirty="0"/>
              <a:t>error - The error that was thrown.</a:t>
            </a:r>
          </a:p>
          <a:p>
            <a:r>
              <a:rPr lang="en-US" dirty="0"/>
              <a:t>info - An object with a </a:t>
            </a:r>
            <a:r>
              <a:rPr lang="en-US" dirty="0" err="1"/>
              <a:t>componentStack</a:t>
            </a:r>
            <a:r>
              <a:rPr lang="en-US" dirty="0"/>
              <a:t> key containing information about which component threw the error</a:t>
            </a:r>
            <a:r>
              <a:rPr lang="en-US" dirty="0" smtClean="0"/>
              <a:t>.</a:t>
            </a:r>
          </a:p>
          <a:p>
            <a:pPr marL="0" indent="0">
              <a:buNone/>
            </a:pPr>
            <a:r>
              <a:rPr lang="en-US" dirty="0" smtClean="0"/>
              <a:t> </a:t>
            </a:r>
            <a:r>
              <a:rPr lang="en-US" dirty="0" err="1"/>
              <a:t>componentDidCatch</a:t>
            </a:r>
            <a:r>
              <a:rPr lang="en-US" dirty="0"/>
              <a:t>() is called during the “commit” phase, so side-effects are permitted. It should be used for things like logging errors:</a:t>
            </a:r>
            <a:endParaRPr lang="en-US" dirty="0" smtClean="0"/>
          </a:p>
          <a:p>
            <a:pPr marL="0" indent="0">
              <a:buNone/>
            </a:pPr>
            <a:endParaRPr lang="en-US" dirty="0"/>
          </a:p>
        </p:txBody>
      </p:sp>
    </p:spTree>
    <p:extLst>
      <p:ext uri="{BB962C8B-B14F-4D97-AF65-F5344CB8AC3E}">
        <p14:creationId xmlns:p14="http://schemas.microsoft.com/office/powerpoint/2010/main" val="296235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componentDidCatch</a:t>
            </a:r>
            <a:r>
              <a:rPr lang="en-US" dirty="0" smtClean="0"/>
              <a:t> error handling</a:t>
            </a:r>
            <a:endParaRPr lang="en-US" dirty="0"/>
          </a:p>
        </p:txBody>
      </p:sp>
      <p:sp>
        <p:nvSpPr>
          <p:cNvPr id="3" name="Content Placeholder 2"/>
          <p:cNvSpPr>
            <a:spLocks noGrp="1"/>
          </p:cNvSpPr>
          <p:nvPr>
            <p:ph idx="1"/>
          </p:nvPr>
        </p:nvSpPr>
        <p:spPr/>
        <p:txBody>
          <a:bodyPr>
            <a:normAutofit fontScale="92500"/>
          </a:bodyPr>
          <a:lstStyle/>
          <a:p>
            <a:r>
              <a:rPr lang="en-US" dirty="0"/>
              <a:t>Production and development builds of React slightly differ in the way </a:t>
            </a:r>
            <a:r>
              <a:rPr lang="en-US" dirty="0" err="1"/>
              <a:t>componentDidCatch</a:t>
            </a:r>
            <a:r>
              <a:rPr lang="en-US" dirty="0"/>
              <a:t>() handles errors.</a:t>
            </a:r>
          </a:p>
          <a:p>
            <a:endParaRPr lang="en-US" dirty="0"/>
          </a:p>
          <a:p>
            <a:r>
              <a:rPr lang="en-US" dirty="0"/>
              <a:t>On development, the errors will bubble up to window, this means that any </a:t>
            </a:r>
            <a:r>
              <a:rPr lang="en-US" dirty="0" err="1"/>
              <a:t>window.onerror</a:t>
            </a:r>
            <a:r>
              <a:rPr lang="en-US" dirty="0"/>
              <a:t> or </a:t>
            </a:r>
            <a:r>
              <a:rPr lang="en-US" dirty="0" err="1"/>
              <a:t>window.addEventListener</a:t>
            </a:r>
            <a:r>
              <a:rPr lang="en-US" dirty="0"/>
              <a:t>('error', callback) will intercept the errors that have been caught by </a:t>
            </a:r>
            <a:r>
              <a:rPr lang="en-US" dirty="0" err="1"/>
              <a:t>componentDidCatch</a:t>
            </a:r>
            <a:r>
              <a:rPr lang="en-US" dirty="0"/>
              <a:t>().</a:t>
            </a:r>
          </a:p>
          <a:p>
            <a:endParaRPr lang="en-US" dirty="0"/>
          </a:p>
          <a:p>
            <a:r>
              <a:rPr lang="en-US" dirty="0"/>
              <a:t>On production, instead, the errors will not bubble up, which means any ancestor error handler will only receive errors not explicitly caught by </a:t>
            </a:r>
            <a:r>
              <a:rPr lang="en-US" dirty="0" err="1"/>
              <a:t>componentDidCatch</a:t>
            </a:r>
            <a:r>
              <a:rPr lang="en-US" dirty="0"/>
              <a:t>().</a:t>
            </a:r>
          </a:p>
        </p:txBody>
      </p:sp>
    </p:spTree>
    <p:extLst>
      <p:ext uri="{BB962C8B-B14F-4D97-AF65-F5344CB8AC3E}">
        <p14:creationId xmlns:p14="http://schemas.microsoft.com/office/powerpoint/2010/main" val="193575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a:t>
            </a:r>
            <a:endParaRPr lang="en-US" dirty="0"/>
          </a:p>
        </p:txBody>
      </p:sp>
      <p:sp>
        <p:nvSpPr>
          <p:cNvPr id="3" name="Content Placeholder 2"/>
          <p:cNvSpPr>
            <a:spLocks noGrp="1"/>
          </p:cNvSpPr>
          <p:nvPr>
            <p:ph idx="1"/>
          </p:nvPr>
        </p:nvSpPr>
        <p:spPr/>
        <p:txBody>
          <a:bodyPr/>
          <a:lstStyle/>
          <a:p>
            <a:pPr marL="0" indent="0">
              <a:buNone/>
            </a:pPr>
            <a:r>
              <a:rPr lang="en-US" dirty="0" smtClean="0"/>
              <a:t>An update can be caused by changes to props or state. These methods are called in the following order when a component is being re-rendered:</a:t>
            </a:r>
          </a:p>
          <a:p>
            <a:endParaRPr lang="en-US" dirty="0" smtClean="0"/>
          </a:p>
          <a:p>
            <a:r>
              <a:rPr lang="en-US" dirty="0" smtClean="0"/>
              <a:t>static </a:t>
            </a:r>
            <a:r>
              <a:rPr lang="en-US" dirty="0" err="1" smtClean="0"/>
              <a:t>getDerivedStateFromProps</a:t>
            </a:r>
            <a:r>
              <a:rPr lang="en-US" dirty="0" smtClean="0"/>
              <a:t>()</a:t>
            </a:r>
          </a:p>
          <a:p>
            <a:r>
              <a:rPr lang="en-US" dirty="0" err="1" smtClean="0"/>
              <a:t>shouldComponentUpdate</a:t>
            </a:r>
            <a:r>
              <a:rPr lang="en-US" dirty="0" smtClean="0"/>
              <a:t>()</a:t>
            </a:r>
          </a:p>
          <a:p>
            <a:r>
              <a:rPr lang="en-US" dirty="0" smtClean="0"/>
              <a:t>render()</a:t>
            </a:r>
          </a:p>
          <a:p>
            <a:r>
              <a:rPr lang="en-US" dirty="0" err="1" smtClean="0"/>
              <a:t>getSnapshotBeforeUpdate</a:t>
            </a:r>
            <a:r>
              <a:rPr lang="en-US" dirty="0" smtClean="0"/>
              <a:t>()</a:t>
            </a:r>
          </a:p>
          <a:p>
            <a:r>
              <a:rPr lang="en-US" dirty="0" err="1" smtClean="0"/>
              <a:t>componentDidUpdate</a:t>
            </a:r>
            <a:r>
              <a:rPr lang="en-US" dirty="0" smtClean="0"/>
              <a:t>()</a:t>
            </a:r>
            <a:endParaRPr lang="en-US" dirty="0"/>
          </a:p>
        </p:txBody>
      </p:sp>
    </p:spTree>
    <p:extLst>
      <p:ext uri="{BB962C8B-B14F-4D97-AF65-F5344CB8AC3E}">
        <p14:creationId xmlns:p14="http://schemas.microsoft.com/office/powerpoint/2010/main" val="188542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Unmounting</a:t>
            </a:r>
            <a:endParaRPr lang="en-US" dirty="0"/>
          </a:p>
        </p:txBody>
      </p:sp>
      <p:sp>
        <p:nvSpPr>
          <p:cNvPr id="3" name="Content Placeholder 2"/>
          <p:cNvSpPr>
            <a:spLocks noGrp="1"/>
          </p:cNvSpPr>
          <p:nvPr>
            <p:ph idx="1"/>
          </p:nvPr>
        </p:nvSpPr>
        <p:spPr/>
        <p:txBody>
          <a:bodyPr/>
          <a:lstStyle/>
          <a:p>
            <a:pPr marL="0" indent="0">
              <a:buNone/>
            </a:pPr>
            <a:r>
              <a:rPr lang="en-US" dirty="0" smtClean="0"/>
              <a:t>This method is called when a component is being removed from the DOM:</a:t>
            </a:r>
          </a:p>
          <a:p>
            <a:endParaRPr lang="en-US" dirty="0" smtClean="0"/>
          </a:p>
          <a:p>
            <a:r>
              <a:rPr lang="en-US" dirty="0" err="1" smtClean="0"/>
              <a:t>componentWillUnmount</a:t>
            </a:r>
            <a:r>
              <a:rPr lang="en-US" dirty="0" smtClean="0"/>
              <a:t>()</a:t>
            </a:r>
          </a:p>
          <a:p>
            <a:endParaRPr lang="en-US" dirty="0"/>
          </a:p>
        </p:txBody>
      </p:sp>
    </p:spTree>
    <p:extLst>
      <p:ext uri="{BB962C8B-B14F-4D97-AF65-F5344CB8AC3E}">
        <p14:creationId xmlns:p14="http://schemas.microsoft.com/office/powerpoint/2010/main" val="336815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t>
            </a:r>
            <a:r>
              <a:rPr lang="en-US" dirty="0" smtClean="0"/>
              <a:t>Handling</a:t>
            </a:r>
            <a:endParaRPr lang="en-US" dirty="0"/>
          </a:p>
        </p:txBody>
      </p:sp>
      <p:sp>
        <p:nvSpPr>
          <p:cNvPr id="3" name="Content Placeholder 2"/>
          <p:cNvSpPr>
            <a:spLocks noGrp="1"/>
          </p:cNvSpPr>
          <p:nvPr>
            <p:ph idx="1"/>
          </p:nvPr>
        </p:nvSpPr>
        <p:spPr/>
        <p:txBody>
          <a:bodyPr/>
          <a:lstStyle/>
          <a:p>
            <a:pPr marL="0" indent="0">
              <a:buNone/>
            </a:pPr>
            <a:r>
              <a:rPr lang="en-US" dirty="0" smtClean="0"/>
              <a:t>These methods are called when there is an error during rendering, in a lifecycle method, or in the constructor of any child component.</a:t>
            </a:r>
          </a:p>
          <a:p>
            <a:endParaRPr lang="en-US" dirty="0" smtClean="0"/>
          </a:p>
          <a:p>
            <a:r>
              <a:rPr lang="en-US" dirty="0" smtClean="0"/>
              <a:t>static </a:t>
            </a:r>
            <a:r>
              <a:rPr lang="en-US" dirty="0" err="1" smtClean="0"/>
              <a:t>getDerivedStateFromError</a:t>
            </a:r>
            <a:r>
              <a:rPr lang="en-US" dirty="0" smtClean="0"/>
              <a:t>()</a:t>
            </a:r>
          </a:p>
          <a:p>
            <a:r>
              <a:rPr lang="en-US" dirty="0" err="1" smtClean="0"/>
              <a:t>componentDidCatch</a:t>
            </a:r>
            <a:r>
              <a:rPr lang="en-US" dirty="0" smtClean="0"/>
              <a:t>()</a:t>
            </a:r>
          </a:p>
          <a:p>
            <a:endParaRPr lang="en-US" dirty="0"/>
          </a:p>
        </p:txBody>
      </p:sp>
    </p:spTree>
    <p:extLst>
      <p:ext uri="{BB962C8B-B14F-4D97-AF65-F5344CB8AC3E}">
        <p14:creationId xmlns:p14="http://schemas.microsoft.com/office/powerpoint/2010/main" val="346214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constructor(props)</a:t>
            </a:r>
          </a:p>
          <a:p>
            <a:pPr marL="0" indent="0">
              <a:buNone/>
            </a:pPr>
            <a:r>
              <a:rPr lang="en-US" dirty="0" smtClean="0"/>
              <a:t>The constructor for a React component is called before it is mounted. When implementing the constructor for a </a:t>
            </a:r>
            <a:r>
              <a:rPr lang="en-US" dirty="0" err="1" smtClean="0"/>
              <a:t>React.Component</a:t>
            </a:r>
            <a:r>
              <a:rPr lang="en-US" dirty="0" smtClean="0"/>
              <a:t> subclass, you should call super(props) before any other statement. Otherwise, </a:t>
            </a:r>
            <a:r>
              <a:rPr lang="en-US" dirty="0" err="1" smtClean="0"/>
              <a:t>this.props</a:t>
            </a:r>
            <a:r>
              <a:rPr lang="en-US" dirty="0" smtClean="0"/>
              <a:t> will be undefined in the constructor, which can lead to bugs.</a:t>
            </a:r>
          </a:p>
          <a:p>
            <a:pPr marL="0" indent="0">
              <a:buNone/>
            </a:pPr>
            <a:endParaRPr lang="en-US" dirty="0" smtClean="0"/>
          </a:p>
          <a:p>
            <a:pPr marL="0" indent="0">
              <a:buNone/>
            </a:pPr>
            <a:r>
              <a:rPr lang="en-US" dirty="0" smtClean="0"/>
              <a:t>Typically, in React constructors are only used for two purposes:</a:t>
            </a:r>
          </a:p>
          <a:p>
            <a:pPr marL="0" indent="0">
              <a:buNone/>
            </a:pPr>
            <a:r>
              <a:rPr lang="en-US" dirty="0" smtClean="0"/>
              <a:t>1. </a:t>
            </a:r>
            <a:r>
              <a:rPr lang="en-US" dirty="0" smtClean="0"/>
              <a:t>Initializing local state by assigning an object to </a:t>
            </a:r>
            <a:r>
              <a:rPr lang="en-US" dirty="0" err="1" smtClean="0"/>
              <a:t>this.state</a:t>
            </a:r>
            <a:r>
              <a:rPr lang="en-US" dirty="0" smtClean="0"/>
              <a:t>.</a:t>
            </a:r>
          </a:p>
          <a:p>
            <a:pPr marL="0" indent="0">
              <a:buNone/>
            </a:pPr>
            <a:r>
              <a:rPr lang="en-US" dirty="0" smtClean="0"/>
              <a:t>2. Binding event handler methods to an instance.</a:t>
            </a:r>
            <a:endParaRPr lang="en-US" dirty="0"/>
          </a:p>
        </p:txBody>
      </p:sp>
    </p:spTree>
    <p:extLst>
      <p:ext uri="{BB962C8B-B14F-4D97-AF65-F5344CB8AC3E}">
        <p14:creationId xmlns:p14="http://schemas.microsoft.com/office/powerpoint/2010/main" val="72255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in constructor</a:t>
            </a:r>
            <a:endParaRPr lang="en-US" dirty="0"/>
          </a:p>
        </p:txBody>
      </p:sp>
      <p:sp>
        <p:nvSpPr>
          <p:cNvPr id="3" name="Content Placeholder 2"/>
          <p:cNvSpPr>
            <a:spLocks noGrp="1"/>
          </p:cNvSpPr>
          <p:nvPr>
            <p:ph idx="1"/>
          </p:nvPr>
        </p:nvSpPr>
        <p:spPr>
          <a:xfrm>
            <a:off x="949036" y="1839479"/>
            <a:ext cx="10515600" cy="4351338"/>
          </a:xfrm>
        </p:spPr>
        <p:txBody>
          <a:bodyPr>
            <a:normAutofit fontScale="77500" lnSpcReduction="20000"/>
          </a:bodyPr>
          <a:lstStyle/>
          <a:p>
            <a:r>
              <a:rPr lang="en-US" dirty="0"/>
              <a:t>If you don’t initialize state and you don’t bind methods, you don’t need to </a:t>
            </a:r>
            <a:r>
              <a:rPr lang="en-US" dirty="0" smtClean="0"/>
              <a:t>implement </a:t>
            </a:r>
            <a:r>
              <a:rPr lang="en-US" dirty="0"/>
              <a:t>a constructor for your React component</a:t>
            </a:r>
            <a:r>
              <a:rPr lang="en-US" dirty="0" smtClean="0"/>
              <a:t>.</a:t>
            </a:r>
          </a:p>
          <a:p>
            <a:r>
              <a:rPr lang="en-US" dirty="0" smtClean="0"/>
              <a:t>You should not call </a:t>
            </a:r>
            <a:r>
              <a:rPr lang="en-US" dirty="0" err="1" smtClean="0"/>
              <a:t>setState</a:t>
            </a:r>
            <a:r>
              <a:rPr lang="en-US" dirty="0" smtClean="0"/>
              <a:t>() in the constructor(). Instead, if your component needs to use local state, assign the initial state to </a:t>
            </a:r>
            <a:r>
              <a:rPr lang="en-US" dirty="0" err="1" smtClean="0"/>
              <a:t>this.state</a:t>
            </a:r>
            <a:r>
              <a:rPr lang="en-US" dirty="0" smtClean="0"/>
              <a:t> directly in the constructor</a:t>
            </a:r>
          </a:p>
          <a:p>
            <a:r>
              <a:rPr lang="en-US" dirty="0" smtClean="0"/>
              <a:t>Constructor is the only place where you should assign </a:t>
            </a:r>
            <a:r>
              <a:rPr lang="en-US" dirty="0" err="1" smtClean="0"/>
              <a:t>this.state</a:t>
            </a:r>
            <a:r>
              <a:rPr lang="en-US" dirty="0" smtClean="0"/>
              <a:t> directly. In all other methods, you need to use </a:t>
            </a:r>
            <a:r>
              <a:rPr lang="en-US" dirty="0" err="1" smtClean="0"/>
              <a:t>this.setState</a:t>
            </a:r>
            <a:r>
              <a:rPr lang="en-US" dirty="0" smtClean="0"/>
              <a:t>() instead.</a:t>
            </a:r>
          </a:p>
          <a:p>
            <a:pPr marL="0" indent="0">
              <a:buNone/>
            </a:pPr>
            <a:r>
              <a:rPr lang="en-US" dirty="0" smtClean="0"/>
              <a:t>	constructor(props) {</a:t>
            </a:r>
          </a:p>
          <a:p>
            <a:pPr marL="0" indent="0">
              <a:buNone/>
            </a:pPr>
            <a:r>
              <a:rPr lang="en-US" dirty="0" smtClean="0"/>
              <a:t>  	super(props);</a:t>
            </a:r>
          </a:p>
          <a:p>
            <a:pPr marL="0" indent="0">
              <a:buNone/>
            </a:pPr>
            <a:r>
              <a:rPr lang="en-US" dirty="0" smtClean="0"/>
              <a:t>  	// Don't call </a:t>
            </a:r>
            <a:r>
              <a:rPr lang="en-US" dirty="0" err="1" smtClean="0"/>
              <a:t>this.setState</a:t>
            </a:r>
            <a:r>
              <a:rPr lang="en-US" dirty="0" smtClean="0"/>
              <a:t>() here!</a:t>
            </a:r>
          </a:p>
          <a:p>
            <a:pPr marL="0" indent="0">
              <a:buNone/>
            </a:pPr>
            <a:r>
              <a:rPr lang="en-US" dirty="0" smtClean="0"/>
              <a:t>  	</a:t>
            </a:r>
            <a:r>
              <a:rPr lang="en-US" dirty="0" err="1" smtClean="0"/>
              <a:t>this.state</a:t>
            </a:r>
            <a:r>
              <a:rPr lang="en-US" dirty="0" smtClean="0"/>
              <a:t> = { counter: 0 };</a:t>
            </a:r>
          </a:p>
          <a:p>
            <a:pPr marL="0" indent="0">
              <a:buNone/>
            </a:pPr>
            <a:r>
              <a:rPr lang="en-US" dirty="0" smtClean="0"/>
              <a:t> 	 </a:t>
            </a:r>
            <a:r>
              <a:rPr lang="en-US" dirty="0" err="1" smtClean="0"/>
              <a:t>this.handleClick</a:t>
            </a:r>
            <a:r>
              <a:rPr lang="en-US" dirty="0" smtClean="0"/>
              <a:t> = </a:t>
            </a:r>
            <a:r>
              <a:rPr lang="en-US" dirty="0" err="1" smtClean="0"/>
              <a:t>this.handleClick.bind</a:t>
            </a:r>
            <a:r>
              <a:rPr lang="en-US" dirty="0" smtClean="0"/>
              <a:t>(this);</a:t>
            </a:r>
          </a:p>
          <a:p>
            <a:pPr marL="0" indent="0">
              <a:buNone/>
            </a:pPr>
            <a:r>
              <a:rPr lang="en-US" dirty="0" smtClean="0"/>
              <a:t>	}</a:t>
            </a:r>
            <a:endParaRPr lang="en-US" dirty="0"/>
          </a:p>
        </p:txBody>
      </p:sp>
    </p:spTree>
    <p:extLst>
      <p:ext uri="{BB962C8B-B14F-4D97-AF65-F5344CB8AC3E}">
        <p14:creationId xmlns:p14="http://schemas.microsoft.com/office/powerpoint/2010/main" val="3472486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 in constructor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Avoid introducing any side-effects or subscriptions in the constructor. For those use cases, use </a:t>
            </a:r>
            <a:r>
              <a:rPr lang="en-US" dirty="0" err="1" smtClean="0"/>
              <a:t>componentDidMount</a:t>
            </a:r>
            <a:r>
              <a:rPr lang="en-US" dirty="0" smtClean="0"/>
              <a:t>() instead.</a:t>
            </a:r>
          </a:p>
          <a:p>
            <a:pPr marL="0" indent="0">
              <a:buNone/>
            </a:pPr>
            <a:r>
              <a:rPr lang="en-US" dirty="0"/>
              <a:t> </a:t>
            </a:r>
            <a:r>
              <a:rPr lang="en-US" dirty="0" smtClean="0"/>
              <a:t>  constructor(props) {</a:t>
            </a:r>
          </a:p>
          <a:p>
            <a:pPr marL="0" indent="0">
              <a:buNone/>
            </a:pPr>
            <a:r>
              <a:rPr lang="en-US" dirty="0" smtClean="0"/>
              <a:t>    super(props);</a:t>
            </a:r>
          </a:p>
          <a:p>
            <a:pPr marL="0" indent="0">
              <a:buNone/>
            </a:pPr>
            <a:r>
              <a:rPr lang="en-US" dirty="0" smtClean="0"/>
              <a:t>    // Don't do this!</a:t>
            </a:r>
          </a:p>
          <a:p>
            <a:pPr marL="0" indent="0">
              <a:buNone/>
            </a:pPr>
            <a:r>
              <a:rPr lang="en-US" dirty="0" smtClean="0"/>
              <a:t>    </a:t>
            </a:r>
            <a:r>
              <a:rPr lang="en-US" dirty="0" err="1" smtClean="0"/>
              <a:t>this.state</a:t>
            </a:r>
            <a:r>
              <a:rPr lang="en-US" dirty="0" smtClean="0"/>
              <a:t> = { color: </a:t>
            </a:r>
            <a:r>
              <a:rPr lang="en-US" dirty="0" err="1" smtClean="0"/>
              <a:t>props.color</a:t>
            </a:r>
            <a:r>
              <a:rPr lang="en-US" dirty="0" smtClean="0"/>
              <a:t> };</a:t>
            </a:r>
          </a:p>
          <a:p>
            <a:pPr marL="0" indent="0">
              <a:buNone/>
            </a:pPr>
            <a:r>
              <a:rPr lang="en-US" dirty="0" smtClean="0"/>
              <a:t>   }</a:t>
            </a:r>
          </a:p>
          <a:p>
            <a:pPr marL="0" indent="0">
              <a:buNone/>
            </a:pPr>
            <a:r>
              <a:rPr lang="en-US" dirty="0" smtClean="0"/>
              <a:t>The problem is that it’s both unnecessary (you can use </a:t>
            </a:r>
            <a:r>
              <a:rPr lang="en-US" dirty="0" err="1" smtClean="0"/>
              <a:t>this.props.color</a:t>
            </a:r>
            <a:r>
              <a:rPr lang="en-US" dirty="0" smtClean="0"/>
              <a:t> directly instead), and creates bugs (updates to the color prop won’t be reflected in the state). </a:t>
            </a:r>
          </a:p>
          <a:p>
            <a:pPr marL="0" indent="0">
              <a:buNone/>
            </a:pPr>
            <a:r>
              <a:rPr lang="en-US" dirty="0" smtClean="0"/>
              <a:t>Only use this pattern if you intentionally want to ignore prop updates. In that case, it makes sense to rename the prop to be called </a:t>
            </a:r>
            <a:r>
              <a:rPr lang="en-US" dirty="0" err="1" smtClean="0"/>
              <a:t>initialColor</a:t>
            </a:r>
            <a:r>
              <a:rPr lang="en-US" dirty="0" smtClean="0"/>
              <a:t> or </a:t>
            </a:r>
            <a:r>
              <a:rPr lang="en-US" dirty="0" err="1" smtClean="0"/>
              <a:t>defaultColor</a:t>
            </a:r>
            <a:r>
              <a:rPr lang="en-US" dirty="0" smtClean="0"/>
              <a:t>.</a:t>
            </a:r>
          </a:p>
          <a:p>
            <a:pPr marL="0" indent="0">
              <a:buNone/>
            </a:pPr>
            <a:endParaRPr lang="en-US" dirty="0"/>
          </a:p>
        </p:txBody>
      </p:sp>
    </p:spTree>
    <p:extLst>
      <p:ext uri="{BB962C8B-B14F-4D97-AF65-F5344CB8AC3E}">
        <p14:creationId xmlns:p14="http://schemas.microsoft.com/office/powerpoint/2010/main" val="2369897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getDerivedStateFromProps</a:t>
            </a:r>
            <a:endParaRPr lang="en-US" dirty="0"/>
          </a:p>
        </p:txBody>
      </p:sp>
      <p:sp>
        <p:nvSpPr>
          <p:cNvPr id="3" name="Content Placeholder 2"/>
          <p:cNvSpPr>
            <a:spLocks noGrp="1"/>
          </p:cNvSpPr>
          <p:nvPr>
            <p:ph idx="1"/>
          </p:nvPr>
        </p:nvSpPr>
        <p:spPr/>
        <p:txBody>
          <a:bodyPr/>
          <a:lstStyle/>
          <a:p>
            <a:r>
              <a:rPr lang="en-US" dirty="0" smtClean="0"/>
              <a:t>static </a:t>
            </a:r>
            <a:r>
              <a:rPr lang="en-US" dirty="0" err="1" smtClean="0"/>
              <a:t>getDerivedStateFromProps</a:t>
            </a:r>
            <a:r>
              <a:rPr lang="en-US" dirty="0" smtClean="0"/>
              <a:t>(props, state)</a:t>
            </a:r>
          </a:p>
          <a:p>
            <a:r>
              <a:rPr lang="en-US" dirty="0" err="1" smtClean="0"/>
              <a:t>getDerivedStateFromProps</a:t>
            </a:r>
            <a:r>
              <a:rPr lang="en-US" dirty="0" smtClean="0"/>
              <a:t> is invoked right before calling the render method, both on the initial mount and on subsequent updates. It should return an object to update the state, or null to update nothing.</a:t>
            </a:r>
          </a:p>
          <a:p>
            <a:r>
              <a:rPr lang="en-US" dirty="0" smtClean="0"/>
              <a:t>This method exists for rare use cases where the state depends on changes in props over time. For example, it might be handy for implementing a &lt;Transition&gt; component that compares its previous and next children to decide which of them to animate in and out.</a:t>
            </a:r>
            <a:endParaRPr lang="en-US" dirty="0"/>
          </a:p>
        </p:txBody>
      </p:sp>
    </p:spTree>
    <p:extLst>
      <p:ext uri="{BB962C8B-B14F-4D97-AF65-F5344CB8AC3E}">
        <p14:creationId xmlns:p14="http://schemas.microsoft.com/office/powerpoint/2010/main" val="73666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1942</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Life Cycle</vt:lpstr>
      <vt:lpstr>Mounting</vt:lpstr>
      <vt:lpstr>Updating</vt:lpstr>
      <vt:lpstr>Unmounting</vt:lpstr>
      <vt:lpstr>Error Handling</vt:lpstr>
      <vt:lpstr>Constructor</vt:lpstr>
      <vt:lpstr>Dos and don’t in constructor</vt:lpstr>
      <vt:lpstr>Dos and don’t in constructor</vt:lpstr>
      <vt:lpstr>getDerivedStateFromProps</vt:lpstr>
      <vt:lpstr>getDerivedStateFromProps use case</vt:lpstr>
      <vt:lpstr>render</vt:lpstr>
      <vt:lpstr>Dos and don’t in render</vt:lpstr>
      <vt:lpstr>componentDidMount</vt:lpstr>
      <vt:lpstr>Dos and don’t in componentDidmount</vt:lpstr>
      <vt:lpstr>shouldComponentUpdate</vt:lpstr>
      <vt:lpstr>Dos and don’t shouldComponentUpdate</vt:lpstr>
      <vt:lpstr>getSnapshotBeforeUpdate</vt:lpstr>
      <vt:lpstr>getSnapshotBeforeUpdate</vt:lpstr>
      <vt:lpstr>componentDidUpdate</vt:lpstr>
      <vt:lpstr>Dos and don’t in componentDidUpdate </vt:lpstr>
      <vt:lpstr>componentwillunmount</vt:lpstr>
      <vt:lpstr>getDerivedStateFromError</vt:lpstr>
      <vt:lpstr>componentDidCatch</vt:lpstr>
      <vt:lpstr>componentDidCatch error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Cycle</dc:title>
  <dc:creator>Mukesh Dhungana</dc:creator>
  <cp:lastModifiedBy>Mukesh Dhungana</cp:lastModifiedBy>
  <cp:revision>25</cp:revision>
  <dcterms:created xsi:type="dcterms:W3CDTF">2021-02-23T14:39:22Z</dcterms:created>
  <dcterms:modified xsi:type="dcterms:W3CDTF">2021-03-02T15:07:40Z</dcterms:modified>
</cp:coreProperties>
</file>