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6" r:id="rId3"/>
    <p:sldId id="319" r:id="rId4"/>
    <p:sldId id="326" r:id="rId5"/>
    <p:sldId id="293" r:id="rId6"/>
    <p:sldId id="322" r:id="rId7"/>
    <p:sldId id="320" r:id="rId8"/>
    <p:sldId id="296" r:id="rId9"/>
    <p:sldId id="291" r:id="rId10"/>
    <p:sldId id="294" r:id="rId11"/>
    <p:sldId id="297" r:id="rId12"/>
    <p:sldId id="298" r:id="rId13"/>
    <p:sldId id="295" r:id="rId14"/>
    <p:sldId id="327" r:id="rId15"/>
    <p:sldId id="328" r:id="rId16"/>
    <p:sldId id="312" r:id="rId17"/>
    <p:sldId id="313" r:id="rId18"/>
    <p:sldId id="314" r:id="rId19"/>
    <p:sldId id="299" r:id="rId20"/>
    <p:sldId id="300" r:id="rId21"/>
    <p:sldId id="324" r:id="rId22"/>
    <p:sldId id="325" r:id="rId23"/>
    <p:sldId id="301" r:id="rId24"/>
    <p:sldId id="302" r:id="rId25"/>
    <p:sldId id="316" r:id="rId26"/>
    <p:sldId id="317" r:id="rId27"/>
    <p:sldId id="318" r:id="rId28"/>
    <p:sldId id="290" r:id="rId29"/>
    <p:sldId id="303" r:id="rId30"/>
    <p:sldId id="305" r:id="rId31"/>
    <p:sldId id="304" r:id="rId32"/>
    <p:sldId id="307" r:id="rId33"/>
    <p:sldId id="308" r:id="rId34"/>
    <p:sldId id="31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3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C8"/>
    <a:srgbClr val="54B454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32" autoAdjust="0"/>
    <p:restoredTop sz="95164" autoAdjust="0"/>
  </p:normalViewPr>
  <p:slideViewPr>
    <p:cSldViewPr snapToGrid="0" snapToObjects="1">
      <p:cViewPr varScale="1">
        <p:scale>
          <a:sx n="105" d="100"/>
          <a:sy n="105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19:11:32.649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Building a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Analysis (NLP)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Building a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Analysis (NLP)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2326" cy="864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10792326" cy="481750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20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14251"/>
            <a:ext cx="75678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968" y="6356350"/>
            <a:ext cx="97455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/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/>
            </a:lvl1pPr>
            <a:lvl2pPr>
              <a:defRPr sz="22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515@usf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ms.gov/" TargetMode="External"/><Relationship Id="rId2" Type="http://schemas.openxmlformats.org/officeDocument/2006/relationships/hyperlink" Target="https://developers.facebook.com/docs/graph-ap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rveys/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ta.info/developer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rveys/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visit.figure-eight.com/rs/416-ZBE-142/images/CrowdFlower_DataScience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it.figure-eight.com/rs/416-ZBE-142/images/CrowdFlower_DataScienceRepor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4" y="2006939"/>
            <a:ext cx="10009231" cy="13397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dirty="0"/>
              <a:t>Corpus Creation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2D27643A-19D1-D9BA-B243-6A779E2A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45015"/>
            <a:ext cx="9834778" cy="25007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</a:rPr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</a:rPr>
              <a:t>E-mail</a:t>
            </a:r>
            <a:r>
              <a:rPr lang="en-US" altLang="en-US" sz="200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altLang="en-US" sz="200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smith515@</a:t>
            </a:r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usf.edu</a:t>
            </a:r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alt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Portions of this are copyrights by Anol Bhattacherjee. Used with permission.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Depends on Questions Asked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39431"/>
              </p:ext>
            </p:extLst>
          </p:nvPr>
        </p:nvGraphicFramePr>
        <p:xfrm>
          <a:off x="975357" y="1393284"/>
          <a:ext cx="10084528" cy="471319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25368">
                  <a:extLst>
                    <a:ext uri="{9D8B030D-6E8A-4147-A177-3AD203B41FA5}">
                      <a16:colId xmlns:a16="http://schemas.microsoft.com/office/drawing/2014/main" val="1331105000"/>
                    </a:ext>
                  </a:extLst>
                </a:gridCol>
                <a:gridCol w="5259160">
                  <a:extLst>
                    <a:ext uri="{9D8B030D-6E8A-4147-A177-3AD203B41FA5}">
                      <a16:colId xmlns:a16="http://schemas.microsoft.com/office/drawing/2014/main" val="3709792058"/>
                    </a:ext>
                  </a:extLst>
                </a:gridCol>
              </a:tblGrid>
              <a:tr h="15591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Narrow" panose="020B0606020202030204" pitchFamily="34" charset="0"/>
                        </a:rPr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Narrow" panose="020B0606020202030204" pitchFamily="34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54181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Which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hashtags do Donald Trump use most in his tweets?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 set of Donald Trump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20398"/>
                  </a:ext>
                </a:extLst>
              </a:tr>
              <a:tr h="650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What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are the central characters in Jane Austen’s novel “Pride and Prejudice”?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 full-text download of the novel “Pride and Prejudice”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2498"/>
                  </a:ext>
                </a:extLst>
              </a:tr>
              <a:tr h="650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What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are customers complaining most about Verizon on social media?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 set of customer comments on Verizon’s Facebook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54715"/>
                  </a:ext>
                </a:extLst>
              </a:tr>
              <a:tr h="650442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How strongly do Republican and Democratic voters feel about “Medicare for All”?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omments on “Medicare for All” from Republican and Democratic voters on a trustworthy website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85178"/>
                  </a:ext>
                </a:extLst>
              </a:tr>
              <a:tr h="650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What product features customers care about most in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the iPhone XR?</a:t>
                      </a:r>
                      <a:endParaRPr lang="en-US" sz="2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Customer reviews of iPhone XR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5621"/>
                  </a:ext>
                </a:extLst>
              </a:tr>
              <a:tr h="650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How can we identify the key participants in a potential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corporate fraud case</a:t>
                      </a:r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All e-mails from</a:t>
                      </a:r>
                      <a:r>
                        <a:rPr lang="en-US" sz="20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corporate mail </a:t>
                      </a:r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0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31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Clean text with no formatting (bold face, italics, etc.).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Suitable for machine learning algorithms.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Word documents, PDF, or HTML files: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Must be converted to plain text (dropping all formatting) for ML algorithms.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still require post-editing to correct conversion errors.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1" y="2483107"/>
            <a:ext cx="697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an example of a plain text document.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 does not contain any bold font, italics, etc.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Quotation marks should be "straight" and not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squigly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17273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496"/>
            <a:ext cx="4991100" cy="2852170"/>
          </a:xfrm>
        </p:spPr>
        <p:txBody>
          <a:bodyPr>
            <a:normAutofit/>
          </a:bodyPr>
          <a:lstStyle/>
          <a:p>
            <a:r>
              <a:rPr lang="en-US" dirty="0"/>
              <a:t>HTML: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Contains tags, meta-data, URLs, scripts, that must be cleaned before the text can be processed.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Requires HTML parsers.</a:t>
            </a:r>
          </a:p>
          <a:p>
            <a:r>
              <a:rPr lang="en-US" dirty="0"/>
              <a:t>Twitter:</a:t>
            </a:r>
          </a:p>
          <a:p>
            <a:pPr lvl="1"/>
            <a:r>
              <a:rPr lang="en-US" dirty="0"/>
              <a:t>Each post is a gigantic JSON object, from which we may process only a few text fields.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6905" y="1812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5" y="1409075"/>
            <a:ext cx="5422231" cy="5179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2" y="4421666"/>
            <a:ext cx="3994484" cy="17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Files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489371" y="1593668"/>
            <a:ext cx="3108961" cy="653142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File open in ‘read’ mode;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open files should be closed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489371" y="2656113"/>
            <a:ext cx="3108961" cy="674915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Files can also be opened in ‘w’, ‘a’, ‘r+’ and other modes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489370" y="3701997"/>
            <a:ext cx="3108962" cy="894342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Reading csv files; with open() closes file automatically; next(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fp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) moves pointer beyond first row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489371" y="4919410"/>
            <a:ext cx="3108961" cy="822962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Reading files into pandas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dataframes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; entries in row 1 read as field names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489369" y="5952306"/>
            <a:ext cx="3108963" cy="674915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Reading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files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20" y="1403285"/>
            <a:ext cx="5612433" cy="5223935"/>
          </a:xfrm>
        </p:spPr>
      </p:pic>
    </p:spTree>
    <p:extLst>
      <p:ext uri="{BB962C8B-B14F-4D97-AF65-F5344CB8AC3E}">
        <p14:creationId xmlns:p14="http://schemas.microsoft.com/office/powerpoint/2010/main" val="303521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5986669" cy="4817501"/>
          </a:xfrm>
        </p:spPr>
        <p:txBody>
          <a:bodyPr/>
          <a:lstStyle/>
          <a:p>
            <a:r>
              <a:rPr lang="en-US" dirty="0"/>
              <a:t>Default is utf-8: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Unicode Transformation Format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utf-8 uses 8 bits (1 byte) to represent characters; allows 2^8 = 256 possible values.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First 128 characters in the Unicode table correspond to the ASCII characters; but also allows non-ASCII characters like El Niño, résumé, and €.</a:t>
            </a:r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utf-16, utf-32 allows expanded character sets to include 𐀀, </a:t>
            </a:r>
            <a:r>
              <a:rPr lang="ml-IN" dirty="0">
                <a:solidFill>
                  <a:schemeClr val="accent3">
                    <a:lumMod val="75000"/>
                  </a:schemeClr>
                </a:solidFill>
              </a:rPr>
              <a:t>ത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𝕂,♞, 😀,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뇎닎돎듎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etc.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latin-1 (also called ISO-8859-1) is the default for HTTP.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Should not mix and match encoding styles; utf-16 is not an expanded version of utf-8, but totally different.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2" y="1372714"/>
            <a:ext cx="4711355" cy="25200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8624" y="4035466"/>
            <a:ext cx="334596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letters = ‘</a:t>
            </a:r>
            <a:r>
              <a:rPr lang="el-GR" sz="1600" dirty="0">
                <a:latin typeface="Consolas" panose="020B0609020204030204" pitchFamily="49" charset="0"/>
              </a:rPr>
              <a:t>αβγδ</a:t>
            </a:r>
            <a:r>
              <a:rPr lang="en-US" sz="1600" dirty="0">
                <a:latin typeface="Consolas" panose="020B0609020204030204" pitchFamily="49" charset="0"/>
              </a:rPr>
              <a:t>’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rawdata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letters.encode</a:t>
            </a:r>
            <a:r>
              <a:rPr lang="en-US" sz="1600" dirty="0">
                <a:latin typeface="Consolas" panose="020B0609020204030204" pitchFamily="49" charset="0"/>
              </a:rPr>
              <a:t>(‘utf-8’)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rawdata.decode</a:t>
            </a:r>
            <a:r>
              <a:rPr lang="en-US" sz="1600" dirty="0">
                <a:latin typeface="Consolas" panose="020B0609020204030204" pitchFamily="49" charset="0"/>
              </a:rPr>
              <a:t>(‘utf-8’)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Out[25]: '</a:t>
            </a:r>
            <a:r>
              <a:rPr lang="el-GR" sz="1600" dirty="0">
                <a:latin typeface="Consolas" panose="020B0609020204030204" pitchFamily="49" charset="0"/>
              </a:rPr>
              <a:t>αβγδ'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rawdata.decode</a:t>
            </a:r>
            <a:r>
              <a:rPr lang="en-US" sz="1600" dirty="0">
                <a:latin typeface="Consolas" panose="020B0609020204030204" pitchFamily="49" charset="0"/>
              </a:rPr>
              <a:t>(‘utf-16’)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Out[26]: '</a:t>
            </a:r>
            <a:r>
              <a:rPr lang="ko-KR" altLang="en-US" sz="1600" dirty="0">
                <a:latin typeface="Consolas" panose="020B0609020204030204" pitchFamily="49" charset="0"/>
              </a:rPr>
              <a:t>뇎닎돎듎</a:t>
            </a:r>
            <a:r>
              <a:rPr lang="en-US" altLang="ko-KR" sz="1600" dirty="0">
                <a:latin typeface="Consolas" panose="020B0609020204030204" pitchFamily="49" charset="0"/>
              </a:rPr>
              <a:t>‘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rawdata.decode</a:t>
            </a:r>
            <a:r>
              <a:rPr lang="en-US" sz="1600" dirty="0">
                <a:latin typeface="Consolas" panose="020B0609020204030204" pitchFamily="49" charset="0"/>
              </a:rPr>
              <a:t>('latin-1')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Out[32]: 'Î±Î²Î³Î´'</a:t>
            </a:r>
          </a:p>
        </p:txBody>
      </p:sp>
    </p:spTree>
    <p:extLst>
      <p:ext uri="{BB962C8B-B14F-4D97-AF65-F5344CB8AC3E}">
        <p14:creationId xmlns:p14="http://schemas.microsoft.com/office/powerpoint/2010/main" val="193724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C6EB-5939-22E8-AFE3-7C5EA314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</a:t>
            </a:r>
            <a:r>
              <a:rPr lang="en-US" dirty="0" err="1"/>
              <a:t>Corpas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9F90-9092-7D35-15DB-7961945A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https://www.nltk.org/nltk_data/</a:t>
            </a:r>
          </a:p>
        </p:txBody>
      </p:sp>
    </p:spTree>
    <p:extLst>
      <p:ext uri="{BB962C8B-B14F-4D97-AF65-F5344CB8AC3E}">
        <p14:creationId xmlns:p14="http://schemas.microsoft.com/office/powerpoint/2010/main" val="142694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NLTK’s Gutenberg Corpus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356" y="1509900"/>
            <a:ext cx="6276633" cy="458610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nltk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nltk.corpus</a:t>
            </a:r>
            <a:r>
              <a:rPr lang="en-US" sz="1600" dirty="0"/>
              <a:t> import Gutenberg</a:t>
            </a:r>
          </a:p>
          <a:p>
            <a:endParaRPr lang="en-US" sz="1600" dirty="0"/>
          </a:p>
          <a:p>
            <a:r>
              <a:rPr lang="en-US" sz="1600" dirty="0" err="1"/>
              <a:t>gutenberg.fileids</a:t>
            </a:r>
            <a:r>
              <a:rPr lang="en-US" sz="1600" dirty="0"/>
              <a:t>()</a:t>
            </a:r>
          </a:p>
          <a:p>
            <a:r>
              <a:rPr lang="en-US" sz="1600" dirty="0"/>
              <a:t>type(</a:t>
            </a:r>
            <a:r>
              <a:rPr lang="en-US" sz="1600" dirty="0" err="1"/>
              <a:t>gutenberg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emma</a:t>
            </a:r>
            <a:r>
              <a:rPr lang="en-US" sz="1600" dirty="0"/>
              <a:t> = </a:t>
            </a:r>
            <a:r>
              <a:rPr lang="en-US" sz="1600" dirty="0" err="1"/>
              <a:t>gutenberg.words</a:t>
            </a:r>
            <a:r>
              <a:rPr lang="en-US" sz="1600" dirty="0"/>
              <a:t>('austen-emma.txt')</a:t>
            </a:r>
          </a:p>
          <a:p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emma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for </a:t>
            </a:r>
            <a:r>
              <a:rPr lang="en-US" sz="1600" dirty="0" err="1"/>
              <a:t>fileid</a:t>
            </a:r>
            <a:r>
              <a:rPr lang="en-US" sz="1600" dirty="0"/>
              <a:t> in </a:t>
            </a:r>
            <a:r>
              <a:rPr lang="en-US" sz="1600" dirty="0" err="1"/>
              <a:t>gutenberg.fileids</a:t>
            </a:r>
            <a:r>
              <a:rPr lang="en-US" sz="1600" dirty="0"/>
              <a:t>():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num_chars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gutenberg.raw</a:t>
            </a:r>
            <a:r>
              <a:rPr lang="en-US" sz="1600" dirty="0"/>
              <a:t>(</a:t>
            </a:r>
            <a:r>
              <a:rPr lang="en-US" sz="1600" dirty="0" err="1"/>
              <a:t>fileid</a:t>
            </a:r>
            <a:r>
              <a:rPr lang="en-US" sz="1600" dirty="0"/>
              <a:t>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num_words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gutenberg.words</a:t>
            </a:r>
            <a:r>
              <a:rPr lang="en-US" sz="1600" dirty="0"/>
              <a:t>(</a:t>
            </a:r>
            <a:r>
              <a:rPr lang="en-US" sz="1600" dirty="0" err="1"/>
              <a:t>fileid</a:t>
            </a:r>
            <a:r>
              <a:rPr lang="en-US" sz="1600" dirty="0"/>
              <a:t>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num_sents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gutenberg.sents</a:t>
            </a:r>
            <a:r>
              <a:rPr lang="en-US" sz="1600" dirty="0"/>
              <a:t>(</a:t>
            </a:r>
            <a:r>
              <a:rPr lang="en-US" sz="1600" dirty="0" err="1"/>
              <a:t>fileid</a:t>
            </a:r>
            <a:r>
              <a:rPr lang="en-US" sz="1600" dirty="0"/>
              <a:t>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num_vocab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(set([</a:t>
            </a:r>
            <a:r>
              <a:rPr lang="en-US" sz="1600" dirty="0" err="1"/>
              <a:t>w.lower</a:t>
            </a:r>
            <a:r>
              <a:rPr lang="en-US" sz="1600" dirty="0"/>
              <a:t>() for w in </a:t>
            </a:r>
            <a:r>
              <a:rPr lang="en-US" sz="1600" dirty="0" err="1"/>
              <a:t>gutenberg.words</a:t>
            </a:r>
            <a:r>
              <a:rPr lang="en-US" sz="1600" dirty="0"/>
              <a:t>(</a:t>
            </a:r>
            <a:r>
              <a:rPr lang="en-US" sz="1600" dirty="0" err="1"/>
              <a:t>fileid</a:t>
            </a:r>
            <a:r>
              <a:rPr lang="en-US" sz="1600" dirty="0"/>
              <a:t>)]))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int</a:t>
            </a:r>
            <a:r>
              <a:rPr lang="en-US" sz="1600" dirty="0"/>
              <a:t>(</a:t>
            </a:r>
            <a:r>
              <a:rPr lang="en-US" sz="1600" dirty="0" err="1"/>
              <a:t>num_chars</a:t>
            </a:r>
            <a:r>
              <a:rPr lang="en-US" sz="1600" dirty="0"/>
              <a:t>/</a:t>
            </a:r>
            <a:r>
              <a:rPr lang="en-US" sz="1600" dirty="0" err="1"/>
              <a:t>num_words</a:t>
            </a:r>
            <a:r>
              <a:rPr lang="en-US" sz="1600" dirty="0"/>
              <a:t>), </a:t>
            </a:r>
            <a:r>
              <a:rPr lang="en-US" sz="1600" dirty="0" err="1"/>
              <a:t>int</a:t>
            </a:r>
            <a:r>
              <a:rPr lang="en-US" sz="1600" dirty="0"/>
              <a:t>(</a:t>
            </a:r>
            <a:r>
              <a:rPr lang="en-US" sz="1600" dirty="0" err="1"/>
              <a:t>num_words</a:t>
            </a:r>
            <a:r>
              <a:rPr lang="en-US" sz="1600" dirty="0"/>
              <a:t>/</a:t>
            </a:r>
            <a:r>
              <a:rPr lang="en-US" sz="1600" dirty="0" err="1"/>
              <a:t>num_sents</a:t>
            </a:r>
            <a:r>
              <a:rPr lang="en-US" sz="1600" dirty="0"/>
              <a:t>),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(</a:t>
            </a:r>
            <a:r>
              <a:rPr lang="en-US" sz="1600" dirty="0" err="1"/>
              <a:t>num_words</a:t>
            </a:r>
            <a:r>
              <a:rPr lang="en-US" sz="1600" dirty="0"/>
              <a:t>/</a:t>
            </a:r>
            <a:r>
              <a:rPr lang="en-US" sz="1600" dirty="0" err="1"/>
              <a:t>num_vocab</a:t>
            </a:r>
            <a:r>
              <a:rPr lang="en-US" sz="1600" dirty="0"/>
              <a:t>), </a:t>
            </a:r>
            <a:r>
              <a:rPr lang="en-US" sz="1600" dirty="0" err="1"/>
              <a:t>fileid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668126" y="1509901"/>
            <a:ext cx="3513221" cy="4586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4 24 26 austen-emma.txt</a:t>
            </a:r>
          </a:p>
          <a:p>
            <a:r>
              <a:rPr lang="en-US" sz="1600" dirty="0"/>
              <a:t>4 26 16 austen-persuasion.txt</a:t>
            </a:r>
          </a:p>
          <a:p>
            <a:r>
              <a:rPr lang="en-US" sz="1600" dirty="0"/>
              <a:t>4 28 22 austen-sense.txt</a:t>
            </a:r>
          </a:p>
          <a:p>
            <a:r>
              <a:rPr lang="en-US" sz="1600" dirty="0"/>
              <a:t>4 33 79 bible-kjv.txt</a:t>
            </a:r>
          </a:p>
          <a:p>
            <a:r>
              <a:rPr lang="en-US" sz="1600" dirty="0"/>
              <a:t>4 19 5 blake-poems.txt</a:t>
            </a:r>
          </a:p>
          <a:p>
            <a:r>
              <a:rPr lang="en-US" sz="1600" dirty="0"/>
              <a:t>4 19 14 bryant-stories.txt</a:t>
            </a:r>
          </a:p>
          <a:p>
            <a:r>
              <a:rPr lang="en-US" sz="1600" dirty="0"/>
              <a:t>4 17 12 burgess-busterbrown.txt</a:t>
            </a:r>
          </a:p>
          <a:p>
            <a:r>
              <a:rPr lang="en-US" sz="1600" dirty="0"/>
              <a:t>4 20 12 carroll-alice.txt</a:t>
            </a:r>
          </a:p>
          <a:p>
            <a:r>
              <a:rPr lang="en-US" sz="1600" dirty="0"/>
              <a:t>4 20 11 chesterton-ball.txt</a:t>
            </a:r>
          </a:p>
          <a:p>
            <a:r>
              <a:rPr lang="en-US" sz="1600" dirty="0"/>
              <a:t>4 22 11 chesterton-brown.txt</a:t>
            </a:r>
          </a:p>
          <a:p>
            <a:r>
              <a:rPr lang="en-US" sz="1600" dirty="0"/>
              <a:t>4 18 10 chesterton-thursday.txt</a:t>
            </a:r>
          </a:p>
          <a:p>
            <a:r>
              <a:rPr lang="en-US" sz="1600" dirty="0"/>
              <a:t>4 20 24 edgeworth-parents.txt</a:t>
            </a:r>
          </a:p>
          <a:p>
            <a:r>
              <a:rPr lang="en-US" sz="1600" dirty="0"/>
              <a:t>4 25 15 melville-moby_dick.txt</a:t>
            </a:r>
          </a:p>
          <a:p>
            <a:r>
              <a:rPr lang="en-US" sz="1600" dirty="0"/>
              <a:t>4 52 10 milton-paradise.txt</a:t>
            </a:r>
          </a:p>
          <a:p>
            <a:r>
              <a:rPr lang="en-US" sz="1600" dirty="0"/>
              <a:t>4 11 8 shakespeare-caesar.txt</a:t>
            </a:r>
          </a:p>
          <a:p>
            <a:r>
              <a:rPr lang="en-US" sz="1600" dirty="0"/>
              <a:t>4 12 7 shakespeare-hamlet.txt</a:t>
            </a:r>
          </a:p>
          <a:p>
            <a:r>
              <a:rPr lang="en-US" sz="1600" dirty="0"/>
              <a:t>4 12 6 shakespeare-macbeth.txt</a:t>
            </a:r>
          </a:p>
          <a:p>
            <a:r>
              <a:rPr lang="en-US" sz="1600" dirty="0"/>
              <a:t>4 36 12 whitman-leaves.txt</a:t>
            </a:r>
          </a:p>
        </p:txBody>
      </p:sp>
    </p:spTree>
    <p:extLst>
      <p:ext uri="{BB962C8B-B14F-4D97-AF65-F5344CB8AC3E}">
        <p14:creationId xmlns:p14="http://schemas.microsoft.com/office/powerpoint/2010/main" val="131330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864863"/>
          </a:xfrm>
        </p:spPr>
        <p:txBody>
          <a:bodyPr>
            <a:normAutofit fontScale="90000"/>
          </a:bodyPr>
          <a:lstStyle/>
          <a:p>
            <a:r>
              <a:rPr lang="en-US" dirty="0"/>
              <a:t>NLTK’s Corpus of US Inaugural Presidential Speeches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357" y="1509900"/>
            <a:ext cx="4147043" cy="147142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from </a:t>
            </a:r>
            <a:r>
              <a:rPr lang="en-US" sz="1600" dirty="0" err="1"/>
              <a:t>nltk.corpus</a:t>
            </a:r>
            <a:r>
              <a:rPr lang="en-US" sz="1600" dirty="0"/>
              <a:t> import inaugural</a:t>
            </a:r>
          </a:p>
          <a:p>
            <a:r>
              <a:rPr lang="en-US" sz="1600" dirty="0" err="1"/>
              <a:t>inaugural.fileids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speech = </a:t>
            </a:r>
            <a:r>
              <a:rPr lang="en-US" sz="1600" dirty="0" err="1"/>
              <a:t>inaugural.raw</a:t>
            </a:r>
            <a:r>
              <a:rPr lang="en-US" sz="1600" dirty="0"/>
              <a:t>('2009-Obama.txt')</a:t>
            </a:r>
          </a:p>
          <a:p>
            <a:r>
              <a:rPr lang="en-US" sz="1600" dirty="0"/>
              <a:t>print(speech)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357" y="3261236"/>
            <a:ext cx="4147043" cy="29470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['1789-Washington.txt',</a:t>
            </a:r>
          </a:p>
          <a:p>
            <a:r>
              <a:rPr lang="en-US" sz="1600" dirty="0"/>
              <a:t> '1793-Washington.txt',</a:t>
            </a:r>
          </a:p>
          <a:p>
            <a:r>
              <a:rPr lang="en-US" sz="1600" dirty="0"/>
              <a:t> '1797-Adams.txt',</a:t>
            </a:r>
          </a:p>
          <a:p>
            <a:r>
              <a:rPr lang="en-US" sz="1600" dirty="0"/>
              <a:t> '1801-Jefferson.txt',</a:t>
            </a:r>
          </a:p>
          <a:p>
            <a:r>
              <a:rPr lang="en-US" sz="1600" dirty="0"/>
              <a:t> '1805-Jefferson.txt',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 '1993-Clinton.txt',</a:t>
            </a:r>
          </a:p>
          <a:p>
            <a:r>
              <a:rPr lang="en-US" sz="1600" dirty="0"/>
              <a:t> '1997-Clinton.txt',</a:t>
            </a:r>
          </a:p>
          <a:p>
            <a:r>
              <a:rPr lang="en-US" sz="1600" dirty="0"/>
              <a:t> '2001-Bush.txt',</a:t>
            </a:r>
          </a:p>
          <a:p>
            <a:r>
              <a:rPr lang="en-US" sz="1600" dirty="0"/>
              <a:t> '2005-Bush.txt',</a:t>
            </a:r>
          </a:p>
          <a:p>
            <a:r>
              <a:rPr lang="en-US" sz="1600" dirty="0"/>
              <a:t> '2009-Obama.txt']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9725" y="3261235"/>
            <a:ext cx="5762625" cy="29470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My fellow citizens:</a:t>
            </a:r>
          </a:p>
          <a:p>
            <a:endParaRPr lang="en-US" sz="1600" dirty="0"/>
          </a:p>
          <a:p>
            <a:r>
              <a:rPr lang="en-US" sz="1600" dirty="0"/>
              <a:t>I stand here today humbled by the task before us, grateful for the trust you have bestowed, mindful of the sacrifices borne by our ancestors. I thank President Bush for his service to our nation, as well as the generosity and cooperation he has shown throughout this transition. 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Thank you. God bless you. And God bless the United States of America. </a:t>
            </a:r>
          </a:p>
        </p:txBody>
      </p:sp>
    </p:spTree>
    <p:extLst>
      <p:ext uri="{BB962C8B-B14F-4D97-AF65-F5344CB8AC3E}">
        <p14:creationId xmlns:p14="http://schemas.microsoft.com/office/powerpoint/2010/main" val="395171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Corpus Methods and Descriptions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4" y="1415256"/>
            <a:ext cx="5261769" cy="5261769"/>
          </a:xfrm>
        </p:spPr>
      </p:pic>
      <p:sp>
        <p:nvSpPr>
          <p:cNvPr id="5" name="Rectangle 4"/>
          <p:cNvSpPr/>
          <p:nvPr/>
        </p:nvSpPr>
        <p:spPr>
          <a:xfrm>
            <a:off x="6740665" y="1415256"/>
            <a:ext cx="4652921" cy="185733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from </a:t>
            </a:r>
            <a:r>
              <a:rPr lang="en-US" sz="1600" dirty="0" err="1"/>
              <a:t>nltk.corpus</a:t>
            </a:r>
            <a:r>
              <a:rPr lang="en-US" sz="1600" dirty="0"/>
              <a:t> import inaugural</a:t>
            </a:r>
          </a:p>
          <a:p>
            <a:r>
              <a:rPr lang="en-US" sz="1600" dirty="0" err="1"/>
              <a:t>inaugural.fileids</a:t>
            </a:r>
            <a:r>
              <a:rPr lang="en-US" sz="1600" dirty="0"/>
              <a:t>()</a:t>
            </a:r>
          </a:p>
          <a:p>
            <a:r>
              <a:rPr lang="en-US" sz="1600" dirty="0"/>
              <a:t>speech = </a:t>
            </a:r>
            <a:r>
              <a:rPr lang="en-US" sz="1600" dirty="0" err="1"/>
              <a:t>inaugural.raw</a:t>
            </a:r>
            <a:r>
              <a:rPr lang="en-US" sz="1600" dirty="0"/>
              <a:t>('2009-Obama.txt')</a:t>
            </a:r>
          </a:p>
          <a:p>
            <a:r>
              <a:rPr lang="en-US" sz="1600" dirty="0" err="1"/>
              <a:t>inaugural.abspath</a:t>
            </a:r>
            <a:r>
              <a:rPr lang="en-US" sz="1600" dirty="0"/>
              <a:t>('2009-Obama.txt')</a:t>
            </a:r>
          </a:p>
          <a:p>
            <a:r>
              <a:rPr lang="en-US" sz="1600" dirty="0" err="1"/>
              <a:t>inaugural.readme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inaugural.categories</a:t>
            </a:r>
            <a:r>
              <a:rPr lang="en-US" sz="1600" dirty="0"/>
              <a:t>()</a:t>
            </a:r>
          </a:p>
          <a:p>
            <a:r>
              <a:rPr lang="en-US" sz="1600" dirty="0"/>
              <a:t>vocab = set([w for w in </a:t>
            </a:r>
            <a:r>
              <a:rPr lang="en-US" sz="1600" dirty="0" err="1"/>
              <a:t>inaugural.words</a:t>
            </a:r>
            <a:r>
              <a:rPr lang="en-US" sz="1600" dirty="0"/>
              <a:t>(</a:t>
            </a:r>
            <a:r>
              <a:rPr lang="en-US" sz="1600" dirty="0" err="1"/>
              <a:t>fileid</a:t>
            </a:r>
            <a:r>
              <a:rPr lang="en-US" sz="1600" dirty="0"/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65397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Data: XML vs JSON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50495" y="1455816"/>
            <a:ext cx="452925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XML (</a:t>
            </a:r>
            <a:r>
              <a:rPr lang="en-US" altLang="en-US" sz="2400" b="1" dirty="0" err="1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eXtensible</a:t>
            </a:r>
            <a:r>
              <a:rPr lang="en-US" altLang="en-US" sz="2400" b="1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Markup Language):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&lt;book id="123"&gt;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&lt;title&gt;Object Thinking&lt;/title&gt;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&lt;author&gt;David West&lt;/author&gt;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&lt;published&gt;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&lt;by&gt;Microsoft Press&lt;/by&gt;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&lt;year&gt;2004&lt;/year&gt;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&lt;/published&gt;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&lt;/book&gt;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32239" y="1374530"/>
            <a:ext cx="4397358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JSON (</a:t>
            </a:r>
            <a:r>
              <a:rPr lang="en-US" altLang="en-US" sz="2400" b="1" dirty="0" err="1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accent5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Object Notation):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"id": 123,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"title": "Object Thinking",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"author": "David West",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"published":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"by": "Microsoft Press",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"year": 2004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7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Why build a corpus?</a:t>
            </a:r>
          </a:p>
          <a:p>
            <a:pPr lvl="0"/>
            <a:r>
              <a:rPr lang="en-US" dirty="0"/>
              <a:t>Structure of a corpus.</a:t>
            </a:r>
          </a:p>
          <a:p>
            <a:pPr lvl="0"/>
            <a:r>
              <a:rPr lang="en-US" dirty="0"/>
              <a:t>How to build a corpus: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Web scraping.</a:t>
            </a:r>
          </a:p>
          <a:p>
            <a:r>
              <a:rPr lang="en-US" dirty="0"/>
              <a:t>How to manage preprocessed corpus: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Pickling.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854BD0-CBEA-449D-A4BE-4C96C514E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551962"/>
              </p:ext>
            </p:extLst>
          </p:nvPr>
        </p:nvGraphicFramePr>
        <p:xfrm>
          <a:off x="6521878" y="1379620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5-Point Star 4">
            <a:extLst>
              <a:ext uri="{FF2B5EF4-FFF2-40B4-BE49-F238E27FC236}">
                <a16:creationId xmlns:a16="http://schemas.microsoft.com/office/drawing/2014/main" id="{BDBEEC53-7099-4412-B9D0-E940C3AB90D9}"/>
              </a:ext>
            </a:extLst>
          </p:cNvPr>
          <p:cNvSpPr/>
          <p:nvPr/>
        </p:nvSpPr>
        <p:spPr>
          <a:xfrm>
            <a:off x="7034980" y="2182787"/>
            <a:ext cx="344774" cy="3747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Data: XML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38"/>
            <a:ext cx="10792326" cy="4725028"/>
          </a:xfrm>
        </p:spPr>
        <p:txBody>
          <a:bodyPr>
            <a:normAutofit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Both are lightweight format for data interchange.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Both are "self describing" (human readable).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Both are hierarchical (values within values).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Both can be parsed and used by many programming languages.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Both can be fetched with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HttpRequest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doesn't use end tag; XML does.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is shorter than XML.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is quicker to read and write than XML.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can use arrays; XML cannot.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must be parsed with an XML parser; JSON can be parsed by a standard JavaScript function.</a:t>
            </a:r>
          </a:p>
          <a:p>
            <a:r>
              <a:rPr lang="en-US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196482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357" y="1509900"/>
            <a:ext cx="3880680" cy="43902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json</a:t>
            </a:r>
            <a:endParaRPr lang="en-US" sz="1600" dirty="0"/>
          </a:p>
          <a:p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json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movie1 = '''{</a:t>
            </a:r>
          </a:p>
          <a:p>
            <a:r>
              <a:rPr lang="en-US" sz="1600" dirty="0"/>
              <a:t>  "title": "Minority Report",</a:t>
            </a:r>
          </a:p>
          <a:p>
            <a:r>
              <a:rPr lang="en-US" sz="1600" dirty="0"/>
              <a:t>  "director": "Steven Spielberg",</a:t>
            </a:r>
          </a:p>
          <a:p>
            <a:r>
              <a:rPr lang="en-US" sz="1600" dirty="0"/>
              <a:t>  "composer": "John Williams",</a:t>
            </a:r>
          </a:p>
          <a:p>
            <a:r>
              <a:rPr lang="en-US" sz="1600" dirty="0"/>
              <a:t>  "cast" : ["Tom Cruise", "Colin Farrell"],</a:t>
            </a:r>
          </a:p>
          <a:p>
            <a:r>
              <a:rPr lang="en-US" sz="1600" dirty="0"/>
              <a:t>  "budget": 102000000</a:t>
            </a:r>
          </a:p>
          <a:p>
            <a:r>
              <a:rPr lang="en-US" sz="1600" dirty="0"/>
              <a:t>}'''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30350" y="1509901"/>
            <a:ext cx="6287513" cy="439023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json_obj</a:t>
            </a:r>
            <a:r>
              <a:rPr lang="en-US" sz="1600" dirty="0"/>
              <a:t> = </a:t>
            </a:r>
            <a:r>
              <a:rPr lang="en-US" sz="1600" dirty="0" err="1"/>
              <a:t>json.loads</a:t>
            </a:r>
            <a:r>
              <a:rPr lang="en-US" sz="1600" dirty="0"/>
              <a:t>(movie1)</a:t>
            </a:r>
          </a:p>
          <a:p>
            <a:r>
              <a:rPr lang="en-US" sz="1600" dirty="0" err="1"/>
              <a:t>json_obj</a:t>
            </a:r>
            <a:endParaRPr lang="en-US" sz="1600" dirty="0"/>
          </a:p>
          <a:p>
            <a:r>
              <a:rPr lang="en-US" sz="1600" dirty="0"/>
              <a:t>type(</a:t>
            </a:r>
            <a:r>
              <a:rPr lang="en-US" sz="1600" dirty="0" err="1"/>
              <a:t>json_obj</a:t>
            </a:r>
            <a:r>
              <a:rPr lang="en-US" sz="1600" dirty="0"/>
              <a:t>) </a:t>
            </a:r>
          </a:p>
          <a:p>
            <a:r>
              <a:rPr lang="en-US" sz="1600" dirty="0" err="1"/>
              <a:t>json_obj</a:t>
            </a:r>
            <a:r>
              <a:rPr lang="en-US" sz="1600" dirty="0"/>
              <a:t>["title"]</a:t>
            </a:r>
          </a:p>
          <a:p>
            <a:r>
              <a:rPr lang="en-US" sz="1600" dirty="0" err="1"/>
              <a:t>json_obj</a:t>
            </a:r>
            <a:r>
              <a:rPr lang="en-US" sz="1600" dirty="0"/>
              <a:t>["cast"]</a:t>
            </a:r>
          </a:p>
          <a:p>
            <a:endParaRPr lang="en-US" sz="1600" dirty="0"/>
          </a:p>
          <a:p>
            <a:r>
              <a:rPr lang="en-US" sz="1600" dirty="0" err="1"/>
              <a:t>movie_str</a:t>
            </a:r>
            <a:r>
              <a:rPr lang="en-US" sz="1600" dirty="0"/>
              <a:t> = </a:t>
            </a:r>
            <a:r>
              <a:rPr lang="en-US" sz="1600" dirty="0" err="1"/>
              <a:t>json.dumps</a:t>
            </a:r>
            <a:r>
              <a:rPr lang="en-US" sz="1600" dirty="0"/>
              <a:t>(</a:t>
            </a:r>
            <a:r>
              <a:rPr lang="en-US" sz="1600" dirty="0" err="1"/>
              <a:t>json_obj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movie_str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json_fp</a:t>
            </a:r>
            <a:r>
              <a:rPr lang="en-US" sz="1600" dirty="0"/>
              <a:t> = open('json_movie1.txt', 'w‘, encoding='utf-8')</a:t>
            </a:r>
          </a:p>
          <a:p>
            <a:r>
              <a:rPr lang="en-US" sz="1600" dirty="0" err="1"/>
              <a:t>json.dump</a:t>
            </a:r>
            <a:r>
              <a:rPr lang="en-US" sz="1600" dirty="0"/>
              <a:t>(</a:t>
            </a:r>
            <a:r>
              <a:rPr lang="en-US" sz="1600" dirty="0" err="1"/>
              <a:t>json_obj</a:t>
            </a:r>
            <a:r>
              <a:rPr lang="en-US" sz="1600" dirty="0"/>
              <a:t>, </a:t>
            </a:r>
            <a:r>
              <a:rPr lang="en-US" sz="1600" dirty="0" err="1"/>
              <a:t>json_fp</a:t>
            </a:r>
            <a:r>
              <a:rPr lang="en-US" sz="1600" dirty="0"/>
              <a:t>, </a:t>
            </a:r>
            <a:r>
              <a:rPr lang="en-US" sz="1600" dirty="0" err="1"/>
              <a:t>ensure_ascii</a:t>
            </a:r>
            <a:r>
              <a:rPr lang="en-US" sz="1600" dirty="0"/>
              <a:t>=False)</a:t>
            </a:r>
          </a:p>
          <a:p>
            <a:r>
              <a:rPr lang="en-US" sz="1600" dirty="0" err="1"/>
              <a:t>json_fp.close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with open('json_movie1.txt', 'r') as </a:t>
            </a:r>
            <a:r>
              <a:rPr lang="en-US" sz="1600" dirty="0" err="1"/>
              <a:t>json_fp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json_movies</a:t>
            </a:r>
            <a:r>
              <a:rPr lang="en-US" sz="1600" dirty="0"/>
              <a:t> = </a:t>
            </a:r>
            <a:r>
              <a:rPr lang="en-US" sz="1600" dirty="0" err="1"/>
              <a:t>json.load</a:t>
            </a:r>
            <a:r>
              <a:rPr lang="en-US" sz="1600" dirty="0"/>
              <a:t>(</a:t>
            </a:r>
            <a:r>
              <a:rPr lang="en-US" sz="1600" dirty="0" err="1"/>
              <a:t>json_fp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json_movies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Rectangular Callout 5"/>
          <p:cNvSpPr/>
          <p:nvPr/>
        </p:nvSpPr>
        <p:spPr>
          <a:xfrm>
            <a:off x="2204713" y="1760289"/>
            <a:ext cx="2522030" cy="393680"/>
          </a:xfrm>
          <a:prstGeom prst="wedgeRectCallout">
            <a:avLst>
              <a:gd name="adj1" fmla="val -59939"/>
              <a:gd name="adj2" fmla="val 173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List methods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module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204713" y="3867547"/>
            <a:ext cx="2522030" cy="564962"/>
          </a:xfrm>
          <a:prstGeom prst="wedgeRectCallout">
            <a:avLst>
              <a:gd name="adj1" fmla="val -59939"/>
              <a:gd name="adj2" fmla="val -44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string to convert to a JSON object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252601" y="2121527"/>
            <a:ext cx="3052968" cy="331641"/>
          </a:xfrm>
          <a:prstGeom prst="wedgeRectCallout">
            <a:avLst>
              <a:gd name="adj1" fmla="val -54545"/>
              <a:gd name="adj2" fmla="val 16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JSON objects are stored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dict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252601" y="1602088"/>
            <a:ext cx="3052968" cy="331641"/>
          </a:xfrm>
          <a:prstGeom prst="wedgeRectCallout">
            <a:avLst>
              <a:gd name="adj1" fmla="val -55400"/>
              <a:gd name="adj2" fmla="val 21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Loading JSON objects from string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252601" y="3086131"/>
            <a:ext cx="3052968" cy="331641"/>
          </a:xfrm>
          <a:prstGeom prst="wedgeRectCallout">
            <a:avLst>
              <a:gd name="adj1" fmla="val -55341"/>
              <a:gd name="adj2" fmla="val 16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Writing JSON objects to a string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252601" y="5365407"/>
            <a:ext cx="3052968" cy="331641"/>
          </a:xfrm>
          <a:prstGeom prst="wedgeRectCallout">
            <a:avLst>
              <a:gd name="adj1" fmla="val -54811"/>
              <a:gd name="adj2" fmla="val -545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Loading JSON objects from a file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252601" y="4382377"/>
            <a:ext cx="3052968" cy="331641"/>
          </a:xfrm>
          <a:prstGeom prst="wedgeRectCallout">
            <a:avLst>
              <a:gd name="adj1" fmla="val -55341"/>
              <a:gd name="adj2" fmla="val -497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Writing JSON objects to a file</a:t>
            </a:r>
          </a:p>
        </p:txBody>
      </p:sp>
    </p:spTree>
    <p:extLst>
      <p:ext uri="{BB962C8B-B14F-4D97-AF65-F5344CB8AC3E}">
        <p14:creationId xmlns:p14="http://schemas.microsoft.com/office/powerpoint/2010/main" val="153596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versus Python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60632" y="1359462"/>
          <a:ext cx="2819400" cy="396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6364085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602286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 b="1" dirty="0">
                          <a:effectLst/>
                        </a:rPr>
                        <a:t>Python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JSON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38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59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list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Array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0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tuple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Array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04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str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97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Number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Number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95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True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true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7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False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false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59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None</a:t>
                      </a:r>
                      <a:endParaRPr lang="en-US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null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36837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359462"/>
            <a:ext cx="6533644" cy="508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Importing JSON objects in Python: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objects are stored in Python as dictionaries.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Since dictionaries are not nested, JSON -&gt; Python conversion can be problematic.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Python dictionaries -&gt; JSON conversion is fine.</a:t>
            </a:r>
          </a:p>
          <a:p>
            <a:r>
              <a:rPr lang="en-US" dirty="0"/>
              <a:t>JSON and Pandas: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objects can be imported into Pandas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dataframes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Pandas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dataframes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can also be converted to JSON files.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APIs to 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Programming Interface: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that allows two software programs to communicate with each other using predefined rules.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Web APIs allow users to access clearly defined types of data directly from corporate or government agency databases using a few lines of code (or sometimes without code using a standardized interface).</a:t>
            </a:r>
          </a:p>
          <a:p>
            <a:r>
              <a:rPr lang="en-US" dirty="0"/>
              <a:t>API data outputs: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Usually JSON or CSV/TXT.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JSON is more popular because it preserves more hierarchical structure and meta information about a dataset than csv/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tsv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files.</a:t>
            </a:r>
          </a:p>
          <a:p>
            <a:r>
              <a:rPr lang="en-US" dirty="0"/>
              <a:t>How to download data using APIs: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Using API “wrappers” or tools that users can employ to request data directly from an API using a programming language like R or Python.</a:t>
            </a:r>
          </a:p>
        </p:txBody>
      </p:sp>
    </p:spTree>
    <p:extLst>
      <p:ext uri="{BB962C8B-B14F-4D97-AF65-F5344CB8AC3E}">
        <p14:creationId xmlns:p14="http://schemas.microsoft.com/office/powerpoint/2010/main" val="248323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892"/>
            <a:ext cx="5189266" cy="5146932"/>
          </a:xfrm>
        </p:spPr>
        <p:txBody>
          <a:bodyPr>
            <a:normAutofit/>
          </a:bodyPr>
          <a:lstStyle/>
          <a:p>
            <a:r>
              <a:rPr lang="en-US" dirty="0"/>
              <a:t>Facebook Graph API: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Download posts, comments, shares, likes, etc. using Python or R scripts.</a:t>
            </a:r>
          </a:p>
          <a:p>
            <a:pPr lvl="1"/>
            <a:r>
              <a:rPr lang="en-US" dirty="0">
                <a:hlinkClick r:id="rId2"/>
              </a:rPr>
              <a:t>https://developers.facebook.com/docs/graph-api</a:t>
            </a:r>
            <a:endParaRPr lang="en-US" dirty="0"/>
          </a:p>
          <a:p>
            <a:r>
              <a:rPr lang="en-US" dirty="0"/>
              <a:t>Twitter API:</a:t>
            </a:r>
          </a:p>
          <a:p>
            <a:pPr lvl="1"/>
            <a:r>
              <a:rPr lang="en-US" dirty="0"/>
              <a:t>Download tweets made by a certain user, tweets containing a particular term, tweets on a topic in a certain date range, etc.</a:t>
            </a:r>
          </a:p>
          <a:p>
            <a:r>
              <a:rPr lang="en-US" dirty="0"/>
              <a:t>Google Map API:</a:t>
            </a:r>
          </a:p>
          <a:p>
            <a:pPr lvl="1"/>
            <a:r>
              <a:rPr lang="en-US" dirty="0"/>
              <a:t>Can be used to identify location coordinates, distances between locations, routes etc. (e.g., for building your own Uber-like cab application).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8386" y="1431892"/>
            <a:ext cx="5603060" cy="5146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Watson API: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APIs for tone analysis, document conversion, personality insights, visual recognition, text-to-speech, speech-to-text, etc. </a:t>
            </a:r>
          </a:p>
          <a:p>
            <a:r>
              <a:rPr lang="en-US" dirty="0" err="1"/>
              <a:t>Quandl</a:t>
            </a:r>
            <a:r>
              <a:rPr lang="en-US" dirty="0"/>
              <a:t> API: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Time series data on stock prices, volumes, etc. a the specified date range (for stock price prediction, stock profiling, etc.).</a:t>
            </a:r>
          </a:p>
          <a:p>
            <a:r>
              <a:rPr lang="en-US" dirty="0"/>
              <a:t>World Bank API: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16,000 time series country-level indicators on GDP, infrastructure, education, healthcare, poverty, ease of doing business, etc.</a:t>
            </a:r>
          </a:p>
          <a:p>
            <a:r>
              <a:rPr lang="en-US" dirty="0"/>
              <a:t>Center for Medicare &amp; Medicaid Services: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Medical claims, insurance, marketplace, etc.</a:t>
            </a:r>
          </a:p>
          <a:p>
            <a:pPr lvl="1"/>
            <a:r>
              <a:rPr lang="en-US" dirty="0">
                <a:hlinkClick r:id="rId3"/>
              </a:rPr>
              <a:t>https://developer.cms.gov/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10792326" cy="4913001"/>
          </a:xfrm>
        </p:spPr>
        <p:txBody>
          <a:bodyPr>
            <a:normAutofit/>
          </a:bodyPr>
          <a:lstStyle/>
          <a:p>
            <a:r>
              <a:rPr lang="en-US" dirty="0"/>
              <a:t>What can you do with Twitter data:</a:t>
            </a:r>
          </a:p>
          <a:p>
            <a:pPr lvl="1"/>
            <a:r>
              <a:rPr lang="en-US" dirty="0"/>
              <a:t>Analyze tweets to gauge public sentiments, consumer preferences, or trends for marketing.</a:t>
            </a:r>
          </a:p>
          <a:p>
            <a:pPr lvl="1"/>
            <a:r>
              <a:rPr lang="en-US" dirty="0"/>
              <a:t>Conduct product analysis or identify service failures.</a:t>
            </a:r>
          </a:p>
          <a:p>
            <a:pPr lvl="1"/>
            <a:r>
              <a:rPr lang="en-US" dirty="0"/>
              <a:t>Identify social networks of Twitter users.</a:t>
            </a:r>
          </a:p>
          <a:p>
            <a:r>
              <a:rPr lang="en-US" dirty="0"/>
              <a:t>What you get: A JSON object containing the following:</a:t>
            </a:r>
          </a:p>
          <a:p>
            <a:pPr lvl="1"/>
            <a:r>
              <a:rPr lang="en-US" dirty="0"/>
              <a:t>Tweet information: text of tweet, date/time of tweet, geolocation, etc. </a:t>
            </a:r>
          </a:p>
          <a:p>
            <a:pPr lvl="1"/>
            <a:r>
              <a:rPr lang="en-US" dirty="0"/>
              <a:t>User profile information: Username, name and number of followers, etc..</a:t>
            </a:r>
          </a:p>
          <a:p>
            <a:pPr lvl="1"/>
            <a:r>
              <a:rPr lang="en-US" dirty="0"/>
              <a:t>Community information: number of retweets, quoted tweets, etc. (at time of download).</a:t>
            </a:r>
          </a:p>
          <a:p>
            <a:r>
              <a:rPr lang="en-US" dirty="0"/>
              <a:t>Limits to Twitter API use:</a:t>
            </a:r>
          </a:p>
          <a:p>
            <a:pPr lvl="1"/>
            <a:r>
              <a:rPr lang="en-US" dirty="0"/>
              <a:t>Data on passive observers not available (not released publicly).</a:t>
            </a:r>
          </a:p>
          <a:p>
            <a:pPr lvl="1"/>
            <a:r>
              <a:rPr lang="en-US" dirty="0"/>
              <a:t>Historical data is limited to one week of data (professional subscription allows one month).</a:t>
            </a:r>
          </a:p>
          <a:p>
            <a:pPr lvl="1"/>
            <a:r>
              <a:rPr lang="en-US" dirty="0"/>
              <a:t>Provides only a 1% unverified sample (which may still be a few million tweets per day).</a:t>
            </a:r>
          </a:p>
          <a:p>
            <a:pPr lvl="1"/>
            <a:r>
              <a:rPr lang="en-US" dirty="0"/>
              <a:t>Rate limits: 15 requests per application per 15 minute window for REST APIs (streaming API exempted).</a:t>
            </a:r>
          </a:p>
        </p:txBody>
      </p:sp>
    </p:spTree>
    <p:extLst>
      <p:ext uri="{BB962C8B-B14F-4D97-AF65-F5344CB8AC3E}">
        <p14:creationId xmlns:p14="http://schemas.microsoft.com/office/powerpoint/2010/main" val="268623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3"/>
            <a:ext cx="10792326" cy="4977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types of Twitter APIs::</a:t>
            </a:r>
          </a:p>
          <a:p>
            <a:pPr lvl="1"/>
            <a:r>
              <a:rPr lang="en-US" dirty="0"/>
              <a:t>REST (Representational State) API: Allows searching for historical data (usually one week).</a:t>
            </a:r>
          </a:p>
          <a:p>
            <a:pPr lvl="1"/>
            <a:r>
              <a:rPr lang="en-US" dirty="0"/>
              <a:t>Streaming API: Allows access to real-time data, as tweets are published.</a:t>
            </a:r>
          </a:p>
          <a:p>
            <a:pPr lvl="1"/>
            <a:r>
              <a:rPr lang="en-US" dirty="0"/>
              <a:t>Ads API.</a:t>
            </a:r>
          </a:p>
          <a:p>
            <a:r>
              <a:rPr lang="en-US" dirty="0"/>
              <a:t>Streaming API:</a:t>
            </a:r>
          </a:p>
          <a:p>
            <a:pPr lvl="1"/>
            <a:r>
              <a:rPr lang="en-US" dirty="0"/>
              <a:t>Allows collecting a sample of tweets in real-time based on user id, keywords, or location.</a:t>
            </a:r>
          </a:p>
          <a:p>
            <a:pPr lvl="1"/>
            <a:r>
              <a:rPr lang="en-US" dirty="0"/>
              <a:t>Data continues to be collected until connection is closed by developer.</a:t>
            </a:r>
          </a:p>
          <a:p>
            <a:r>
              <a:rPr lang="en-US" dirty="0"/>
              <a:t>Has two endpoints:</a:t>
            </a:r>
          </a:p>
          <a:p>
            <a:pPr lvl="1"/>
            <a:r>
              <a:rPr lang="en-US" dirty="0"/>
              <a:t>Filter endpoint: To request data on keywords (hundreds), user ids (thousands), and locations (25).</a:t>
            </a:r>
          </a:p>
          <a:p>
            <a:pPr lvl="1"/>
            <a:r>
              <a:rPr lang="en-US" dirty="0"/>
              <a:t>Sample endpoint: 1% random sample of all Tweets.</a:t>
            </a:r>
          </a:p>
          <a:p>
            <a:r>
              <a:rPr lang="en-US" dirty="0"/>
              <a:t>Python package: </a:t>
            </a:r>
            <a:r>
              <a:rPr lang="en-US" dirty="0" err="1"/>
              <a:t>Tweepy</a:t>
            </a:r>
            <a:endParaRPr lang="en-US" dirty="0"/>
          </a:p>
          <a:p>
            <a:pPr lvl="1"/>
            <a:r>
              <a:rPr lang="en-US" dirty="0"/>
              <a:t>Requires your own user account for authentication.</a:t>
            </a:r>
          </a:p>
          <a:p>
            <a:pPr lvl="1"/>
            <a:r>
              <a:rPr lang="en-US" dirty="0"/>
              <a:t>Requires access token from Twitter developer site (developer.twitter.com).</a:t>
            </a:r>
          </a:p>
          <a:p>
            <a:pPr lvl="1"/>
            <a:r>
              <a:rPr lang="en-US" dirty="0" err="1"/>
              <a:t>StreamListener</a:t>
            </a:r>
            <a:r>
              <a:rPr lang="en-US" dirty="0"/>
              <a:t> class tells </a:t>
            </a:r>
            <a:r>
              <a:rPr lang="en-US" dirty="0" err="1"/>
              <a:t>Tweepy</a:t>
            </a:r>
            <a:r>
              <a:rPr lang="en-US" dirty="0"/>
              <a:t> how to handle incoming data.</a:t>
            </a:r>
          </a:p>
        </p:txBody>
      </p:sp>
    </p:spTree>
    <p:extLst>
      <p:ext uri="{BB962C8B-B14F-4D97-AF65-F5344CB8AC3E}">
        <p14:creationId xmlns:p14="http://schemas.microsoft.com/office/powerpoint/2010/main" val="73097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Twitter Data using </a:t>
            </a:r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761" y="1397605"/>
            <a:ext cx="5795370" cy="47937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tweepy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tweepy</a:t>
            </a:r>
            <a:r>
              <a:rPr lang="en-US" sz="1600" dirty="0"/>
              <a:t> import </a:t>
            </a:r>
            <a:r>
              <a:rPr lang="en-US" sz="1600" dirty="0" err="1"/>
              <a:t>OAuthHandler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consumer_key</a:t>
            </a:r>
            <a:r>
              <a:rPr lang="en-US" sz="1600" dirty="0"/>
              <a:t> = 'YOUR-CONSUMER-KEY'</a:t>
            </a:r>
          </a:p>
          <a:p>
            <a:r>
              <a:rPr lang="en-US" sz="1600" dirty="0" err="1"/>
              <a:t>consumer_secret</a:t>
            </a:r>
            <a:r>
              <a:rPr lang="en-US" sz="1600" dirty="0"/>
              <a:t> = 'YOUR-CONSUMER-SECRET'</a:t>
            </a:r>
          </a:p>
          <a:p>
            <a:r>
              <a:rPr lang="en-US" sz="1600" dirty="0" err="1"/>
              <a:t>access_token</a:t>
            </a:r>
            <a:r>
              <a:rPr lang="en-US" sz="1600" dirty="0"/>
              <a:t> = 'YOUR-ACCESS-TOKEN'</a:t>
            </a:r>
          </a:p>
          <a:p>
            <a:r>
              <a:rPr lang="en-US" sz="1600" dirty="0" err="1"/>
              <a:t>access_secret</a:t>
            </a:r>
            <a:r>
              <a:rPr lang="en-US" sz="1600" dirty="0"/>
              <a:t> = 'YOUR-ACCESS-SECRET'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auth</a:t>
            </a:r>
            <a:r>
              <a:rPr lang="en-US" sz="1600" dirty="0"/>
              <a:t> = </a:t>
            </a:r>
            <a:r>
              <a:rPr lang="en-US" sz="1600" dirty="0" err="1"/>
              <a:t>OAuthHandler</a:t>
            </a:r>
            <a:r>
              <a:rPr lang="en-US" sz="1600" dirty="0"/>
              <a:t>(</a:t>
            </a:r>
            <a:r>
              <a:rPr lang="en-US" sz="1600" dirty="0" err="1"/>
              <a:t>consumer_key</a:t>
            </a:r>
            <a:r>
              <a:rPr lang="en-US" sz="1600" dirty="0"/>
              <a:t>, </a:t>
            </a:r>
            <a:r>
              <a:rPr lang="en-US" sz="1600" dirty="0" err="1"/>
              <a:t>consumer_secret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auth.set_access_token</a:t>
            </a:r>
            <a:r>
              <a:rPr lang="en-US" sz="1600" dirty="0"/>
              <a:t>(</a:t>
            </a:r>
            <a:r>
              <a:rPr lang="en-US" sz="1600" dirty="0" err="1"/>
              <a:t>access_token</a:t>
            </a:r>
            <a:r>
              <a:rPr lang="en-US" sz="1600" dirty="0"/>
              <a:t>, </a:t>
            </a:r>
            <a:r>
              <a:rPr lang="en-US" sz="1600" dirty="0" err="1"/>
              <a:t>access_secret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api</a:t>
            </a:r>
            <a:r>
              <a:rPr lang="en-US" sz="1600" dirty="0"/>
              <a:t> = </a:t>
            </a:r>
            <a:r>
              <a:rPr lang="en-US" sz="1600" dirty="0" err="1"/>
              <a:t>tweepy.API</a:t>
            </a:r>
            <a:r>
              <a:rPr lang="en-US" sz="1600" dirty="0"/>
              <a:t>(</a:t>
            </a:r>
            <a:r>
              <a:rPr lang="en-US" sz="1600" dirty="0" err="1"/>
              <a:t>auth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for tweets in </a:t>
            </a:r>
            <a:r>
              <a:rPr lang="en-US" sz="1600" dirty="0" err="1"/>
              <a:t>tweepy.Cursor</a:t>
            </a:r>
            <a:r>
              <a:rPr lang="en-US" sz="1600" dirty="0"/>
              <a:t>(</a:t>
            </a:r>
            <a:r>
              <a:rPr lang="en-US" sz="1600" dirty="0" err="1"/>
              <a:t>api.home_timeline</a:t>
            </a:r>
            <a:r>
              <a:rPr lang="en-US" sz="1600" dirty="0"/>
              <a:t>).items(10):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tweet.user.screen_name</a:t>
            </a:r>
            <a:r>
              <a:rPr lang="en-US" sz="1600" dirty="0"/>
              <a:t>, </a:t>
            </a:r>
            <a:r>
              <a:rPr lang="en-US" sz="1600" dirty="0" err="1"/>
              <a:t>tweet.created_at</a:t>
            </a:r>
            <a:r>
              <a:rPr lang="en-US" sz="1600" dirty="0"/>
              <a:t>, </a:t>
            </a:r>
            <a:r>
              <a:rPr lang="en-US" sz="1600" dirty="0" err="1"/>
              <a:t>tweet.text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with open('C:/Users/</a:t>
            </a:r>
            <a:r>
              <a:rPr lang="en-US" sz="1600" dirty="0" err="1"/>
              <a:t>abhatt</a:t>
            </a:r>
            <a:r>
              <a:rPr lang="en-US" sz="1600" dirty="0"/>
              <a:t>/Desktop/python/</a:t>
            </a:r>
            <a:r>
              <a:rPr lang="en-US" sz="1600" dirty="0" err="1"/>
              <a:t>Tweets.json</a:t>
            </a:r>
            <a:r>
              <a:rPr lang="en-US" sz="1600" dirty="0"/>
              <a:t>', 'a') as f:</a:t>
            </a:r>
          </a:p>
          <a:p>
            <a:r>
              <a:rPr lang="en-US" sz="1600" dirty="0"/>
              <a:t>    for tweet in </a:t>
            </a:r>
            <a:r>
              <a:rPr lang="en-US" sz="1600" dirty="0" err="1"/>
              <a:t>tweepy.Cursor</a:t>
            </a:r>
            <a:r>
              <a:rPr lang="en-US" sz="1600" dirty="0"/>
              <a:t>(</a:t>
            </a:r>
            <a:r>
              <a:rPr lang="en-US" sz="1600" dirty="0" err="1"/>
              <a:t>api.home_timeline</a:t>
            </a:r>
            <a:r>
              <a:rPr lang="en-US" sz="1600" dirty="0"/>
              <a:t>).items(10):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json.dump</a:t>
            </a:r>
            <a:r>
              <a:rPr lang="en-US" sz="1600" dirty="0"/>
              <a:t>(tweet._</a:t>
            </a:r>
            <a:r>
              <a:rPr lang="en-US" sz="1600" dirty="0" err="1"/>
              <a:t>json</a:t>
            </a:r>
            <a:r>
              <a:rPr lang="en-US" sz="1600" dirty="0"/>
              <a:t>, f)</a:t>
            </a:r>
          </a:p>
          <a:p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626594" y="3397682"/>
            <a:ext cx="3409636" cy="393680"/>
          </a:xfrm>
          <a:prstGeom prst="wedgeRectCallout">
            <a:avLst>
              <a:gd name="adj1" fmla="val -64420"/>
              <a:gd name="adj2" fmla="val 10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User authentication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626594" y="1397606"/>
            <a:ext cx="3409636" cy="1153089"/>
          </a:xfrm>
          <a:prstGeom prst="wedgeRectCallout">
            <a:avLst>
              <a:gd name="adj1" fmla="val -65462"/>
              <a:gd name="adj2" fmla="val 335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To get these keys, you must create a Twitter account, then a Twitter developer account, and create your first app on Twitter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626594" y="4343958"/>
            <a:ext cx="3409636" cy="588782"/>
          </a:xfrm>
          <a:prstGeom prst="wedgeRectCallout">
            <a:avLst>
              <a:gd name="adj1" fmla="val -66024"/>
              <a:gd name="adj2" fmla="val 28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Extracting tweets posted on your own Twitter timeline using REST API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626594" y="5190945"/>
            <a:ext cx="3409636" cy="588782"/>
          </a:xfrm>
          <a:prstGeom prst="wedgeRectCallout">
            <a:avLst>
              <a:gd name="adj1" fmla="val -65489"/>
              <a:gd name="adj2" fmla="val 3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Tweets are JSON objects; they can be saved in a JSON file</a:t>
            </a:r>
          </a:p>
        </p:txBody>
      </p:sp>
    </p:spTree>
    <p:extLst>
      <p:ext uri="{BB962C8B-B14F-4D97-AF65-F5344CB8AC3E}">
        <p14:creationId xmlns:p14="http://schemas.microsoft.com/office/powerpoint/2010/main" val="104495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340"/>
            <a:ext cx="10792326" cy="4968907"/>
          </a:xfrm>
        </p:spPr>
        <p:txBody>
          <a:bodyPr>
            <a:normAutofit/>
          </a:bodyPr>
          <a:lstStyle/>
          <a:p>
            <a:r>
              <a:rPr lang="en-US" dirty="0"/>
              <a:t>What is scraping:</a:t>
            </a:r>
          </a:p>
          <a:p>
            <a:pPr lvl="1"/>
            <a:r>
              <a:rPr lang="en-US" dirty="0"/>
              <a:t>Automated collection of data from public websites.</a:t>
            </a:r>
          </a:p>
          <a:p>
            <a:pPr lvl="1"/>
            <a:r>
              <a:rPr lang="en-US" dirty="0"/>
              <a:t>Can be done using Python libraries such as </a:t>
            </a:r>
            <a:r>
              <a:rPr lang="en-US" dirty="0" err="1"/>
              <a:t>urllib</a:t>
            </a:r>
            <a:r>
              <a:rPr lang="en-US" dirty="0"/>
              <a:t>, requests, or </a:t>
            </a:r>
            <a:r>
              <a:rPr lang="en-US" dirty="0" err="1"/>
              <a:t>Scrapy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HTML data is very noisy; requires extensive cleaning.</a:t>
            </a:r>
          </a:p>
          <a:p>
            <a:r>
              <a:rPr lang="en-US" dirty="0"/>
              <a:t>Why would businesses want to scrape data?</a:t>
            </a:r>
          </a:p>
          <a:p>
            <a:pPr lvl="1"/>
            <a:r>
              <a:rPr lang="en-US" dirty="0"/>
              <a:t>Scrape competitor’s websites for price information to adjust their own product prices.</a:t>
            </a:r>
          </a:p>
          <a:p>
            <a:pPr lvl="1"/>
            <a:r>
              <a:rPr lang="en-US" dirty="0"/>
              <a:t>Scrape online reviews of their own products/services or gauge public opinion.</a:t>
            </a:r>
          </a:p>
          <a:p>
            <a:pPr lvl="1"/>
            <a:r>
              <a:rPr lang="en-US" dirty="0"/>
              <a:t>Scrape social media sites for generating potential client leads.</a:t>
            </a:r>
          </a:p>
          <a:p>
            <a:r>
              <a:rPr lang="en-US" dirty="0"/>
              <a:t>What else can you scrape?:</a:t>
            </a:r>
          </a:p>
          <a:p>
            <a:pPr lvl="1"/>
            <a:r>
              <a:rPr lang="en-US" dirty="0"/>
              <a:t>Transaction and bidding data from e-commerce websites like </a:t>
            </a:r>
            <a:r>
              <a:rPr lang="en-US" dirty="0" err="1"/>
              <a:t>ebay</a:t>
            </a:r>
            <a:r>
              <a:rPr lang="en-US" dirty="0"/>
              <a:t>, Kickstarter, etc.</a:t>
            </a:r>
          </a:p>
          <a:p>
            <a:pPr lvl="1"/>
            <a:r>
              <a:rPr lang="en-US" dirty="0"/>
              <a:t>Financial and corporate information from S&amp;P or Yahoo Finance.</a:t>
            </a:r>
          </a:p>
          <a:p>
            <a:pPr lvl="1"/>
            <a:r>
              <a:rPr lang="en-US" dirty="0"/>
              <a:t>Data on crimes, education, healthcare from government websites that don’t provide an API.</a:t>
            </a:r>
          </a:p>
        </p:txBody>
      </p:sp>
    </p:spTree>
    <p:extLst>
      <p:ext uri="{BB962C8B-B14F-4D97-AF65-F5344CB8AC3E}">
        <p14:creationId xmlns:p14="http://schemas.microsoft.com/office/powerpoint/2010/main" val="373656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Web Scraping</a:t>
            </a:r>
          </a:p>
        </p:txBody>
      </p:sp>
      <p:pic>
        <p:nvPicPr>
          <p:cNvPr id="2050" name="Picture 2" descr="https://2.bp.blogspot.com/-oeOzu13C26U/V1_2uXbFE4I/AAAAAAAAALI/2RmiWjCb--YUVO6MAg3pG5eIOISFkVwBgCLcB/s1600/custom-web-scraping-624x3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94" y="1429255"/>
            <a:ext cx="9343952" cy="4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0995" y="2033119"/>
            <a:ext cx="746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urllib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Scrapy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8410" y="2033118"/>
            <a:ext cx="1806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Pandas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CSV/JSON files</a:t>
            </a:r>
          </a:p>
        </p:txBody>
      </p:sp>
    </p:spTree>
    <p:extLst>
      <p:ext uri="{BB962C8B-B14F-4D97-AF65-F5344CB8AC3E}">
        <p14:creationId xmlns:p14="http://schemas.microsoft.com/office/powerpoint/2010/main" val="3146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Data Science Without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810"/>
            <a:ext cx="6807061" cy="468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2048" y="5293290"/>
            <a:ext cx="4507964" cy="12618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Source: “The State of Data Science &amp; Machine Learning,” </a:t>
            </a:r>
          </a:p>
          <a:p>
            <a:pPr algn="ctr"/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Kaggle’s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 2017 survey of 16,000 data scientists, 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hlinkClick r:id="rId3"/>
              </a:rPr>
              <a:t>https://www.kaggle.com/surveys/2017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 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29" y="1405144"/>
            <a:ext cx="67669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What are the top reasons for failure of ML initiatives?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5825" y="2022163"/>
            <a:ext cx="3236784" cy="9848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Reason #1: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Bad/dirty data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(garbage in, garbage out)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1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Building a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10792326" cy="2953593"/>
          </a:xfrm>
        </p:spPr>
        <p:txBody>
          <a:bodyPr/>
          <a:lstStyle/>
          <a:p>
            <a:r>
              <a:rPr lang="en-US" dirty="0"/>
              <a:t>Problem 1: </a:t>
            </a:r>
          </a:p>
          <a:p>
            <a:pPr lvl="1"/>
            <a:r>
              <a:rPr lang="en-US" dirty="0"/>
              <a:t>Build a web crawler to download New York MTA's weekly turnstile data.</a:t>
            </a:r>
          </a:p>
          <a:p>
            <a:pPr lvl="1"/>
            <a:r>
              <a:rPr lang="en-US" dirty="0"/>
              <a:t>Data: </a:t>
            </a:r>
            <a:r>
              <a:rPr lang="en-US" dirty="0">
                <a:hlinkClick r:id="rId2"/>
              </a:rPr>
              <a:t>http://web.mta.info/developers/</a:t>
            </a:r>
            <a:endParaRPr lang="en-US" dirty="0"/>
          </a:p>
          <a:p>
            <a:r>
              <a:rPr lang="en-US" dirty="0"/>
              <a:t>Problem 2: </a:t>
            </a:r>
          </a:p>
          <a:p>
            <a:pPr lvl="1"/>
            <a:r>
              <a:rPr lang="en-US" dirty="0"/>
              <a:t>Build a web scraper to extract data from a Wikipedia table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Problem 3: </a:t>
            </a:r>
          </a:p>
          <a:p>
            <a:pPr lvl="1"/>
            <a:r>
              <a:rPr lang="en-US" dirty="0"/>
              <a:t>Download product and price data from a live e-commerce website like Amazon or Flipkart.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5781" y="4449181"/>
            <a:ext cx="4936142" cy="204063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Scraping static web sites</a:t>
            </a:r>
          </a:p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Requires Python libraries like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requests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urllib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, or </a:t>
            </a:r>
            <a:r>
              <a:rPr lang="en-US" sz="2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scrapy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to fetch web pages</a:t>
            </a:r>
          </a:p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Requires libraries like </a:t>
            </a:r>
            <a:r>
              <a:rPr lang="en-US" sz="2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BeautifulSoup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to parse HTML code from fetched pages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0702" y="4442528"/>
            <a:ext cx="4958147" cy="204063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Scraping dynamic web sites</a:t>
            </a:r>
          </a:p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Requires Python libraries like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selenium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to execute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Javascript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code and render processed pages in HTML format</a:t>
            </a:r>
          </a:p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Requires </a:t>
            </a:r>
            <a:r>
              <a:rPr lang="en-US" sz="2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BeautifulSoup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to parse HTML code</a:t>
            </a:r>
          </a:p>
        </p:txBody>
      </p:sp>
    </p:spTree>
    <p:extLst>
      <p:ext uri="{BB962C8B-B14F-4D97-AF65-F5344CB8AC3E}">
        <p14:creationId xmlns:p14="http://schemas.microsoft.com/office/powerpoint/2010/main" val="14780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Objects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10792326" cy="5089890"/>
          </a:xfrm>
        </p:spPr>
        <p:txBody>
          <a:bodyPr>
            <a:normAutofit/>
          </a:bodyPr>
          <a:lstStyle/>
          <a:p>
            <a:r>
              <a:rPr lang="en-US" dirty="0"/>
              <a:t>What is pickling:</a:t>
            </a:r>
          </a:p>
          <a:p>
            <a:pPr lvl="1"/>
            <a:r>
              <a:rPr lang="en-US" dirty="0"/>
              <a:t>The process of converting a Python object in memory to a byte stream that can be stored on disk or sent over a network (serialization). </a:t>
            </a:r>
          </a:p>
          <a:p>
            <a:pPr lvl="1"/>
            <a:r>
              <a:rPr lang="en-US" dirty="0"/>
              <a:t>This character stream can later be converted back to a Python object (deserialization). </a:t>
            </a:r>
          </a:p>
          <a:p>
            <a:r>
              <a:rPr lang="en-US" dirty="0"/>
              <a:t>Why pickle:</a:t>
            </a:r>
          </a:p>
          <a:p>
            <a:pPr lvl="1"/>
            <a:r>
              <a:rPr lang="en-US" dirty="0"/>
              <a:t>For storing temporary state data for later use, without starting processing from scratch.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pretrained</a:t>
            </a:r>
            <a:r>
              <a:rPr lang="en-US" dirty="0"/>
              <a:t> ML algorithms to make predictions later, without retraining the model again.</a:t>
            </a:r>
          </a:p>
          <a:p>
            <a:r>
              <a:rPr lang="en-US" dirty="0"/>
              <a:t>When not to pickle:</a:t>
            </a:r>
          </a:p>
          <a:p>
            <a:pPr lvl="1"/>
            <a:r>
              <a:rPr lang="en-US" dirty="0"/>
              <a:t>Pickle protocol is specific to Python and is not compatible across platforms.</a:t>
            </a:r>
          </a:p>
          <a:p>
            <a:pPr lvl="1"/>
            <a:r>
              <a:rPr lang="en-US" dirty="0"/>
              <a:t>You can’t use pickles across different programming languages or different versions of Python.</a:t>
            </a:r>
          </a:p>
          <a:p>
            <a:pPr lvl="1"/>
            <a:r>
              <a:rPr lang="en-US" dirty="0"/>
              <a:t>You should not </a:t>
            </a:r>
            <a:r>
              <a:rPr lang="en-US" dirty="0" err="1"/>
              <a:t>unpickle</a:t>
            </a:r>
            <a:r>
              <a:rPr lang="en-US" dirty="0"/>
              <a:t> data from untrusted sources that may contain malicious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Objects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462"/>
            <a:ext cx="10792326" cy="5089890"/>
          </a:xfrm>
        </p:spPr>
        <p:txBody>
          <a:bodyPr>
            <a:normAutofit/>
          </a:bodyPr>
          <a:lstStyle/>
          <a:p>
            <a:r>
              <a:rPr lang="en-US" dirty="0"/>
              <a:t>What can be pickled:</a:t>
            </a:r>
          </a:p>
          <a:p>
            <a:pPr lvl="1"/>
            <a:r>
              <a:rPr lang="en-US" dirty="0"/>
              <a:t>Booleans, integers, floats, complex numbers, strings.</a:t>
            </a:r>
          </a:p>
          <a:p>
            <a:pPr lvl="1"/>
            <a:r>
              <a:rPr lang="en-US" dirty="0"/>
              <a:t>Tuples, lists, sets, and dictionaries containing </a:t>
            </a:r>
            <a:r>
              <a:rPr lang="en-US" dirty="0" err="1"/>
              <a:t>picklable</a:t>
            </a:r>
            <a:r>
              <a:rPr lang="en-US" dirty="0"/>
              <a:t> objects.</a:t>
            </a:r>
          </a:p>
          <a:p>
            <a:pPr lvl="1"/>
            <a:r>
              <a:rPr lang="en-US" dirty="0"/>
              <a:t>Classes, and functions, if they are defined at the top level of a module.</a:t>
            </a:r>
          </a:p>
          <a:p>
            <a:r>
              <a:rPr lang="en-US" dirty="0"/>
              <a:t>What cannot be pickled:</a:t>
            </a:r>
          </a:p>
          <a:p>
            <a:pPr lvl="1"/>
            <a:r>
              <a:rPr lang="en-US" dirty="0"/>
              <a:t>Generators, inner classes, lambda functions and </a:t>
            </a:r>
            <a:r>
              <a:rPr lang="en-US" dirty="0" err="1"/>
              <a:t>defaultdicts</a:t>
            </a:r>
            <a:r>
              <a:rPr lang="en-US" dirty="0"/>
              <a:t>.</a:t>
            </a:r>
          </a:p>
          <a:p>
            <a:r>
              <a:rPr lang="en-US" dirty="0"/>
              <a:t>Pickle versus JSON:</a:t>
            </a:r>
          </a:p>
          <a:p>
            <a:pPr lvl="1"/>
            <a:r>
              <a:rPr lang="en-US" dirty="0"/>
              <a:t>JSON is standardized and language-independent. </a:t>
            </a:r>
          </a:p>
          <a:p>
            <a:pPr lvl="1"/>
            <a:r>
              <a:rPr lang="en-US" dirty="0"/>
              <a:t>JSON is also more secure and faster than pickle.</a:t>
            </a:r>
          </a:p>
          <a:p>
            <a:pPr lvl="1"/>
            <a:r>
              <a:rPr lang="en-US" dirty="0"/>
              <a:t>However, JSON is just for data and cannot store classes, functions, trained ML models, etc.</a:t>
            </a:r>
          </a:p>
          <a:p>
            <a:pPr lvl="1"/>
            <a:r>
              <a:rPr lang="en-US" dirty="0" err="1"/>
              <a:t>cPickle</a:t>
            </a:r>
            <a:r>
              <a:rPr lang="en-US" dirty="0"/>
              <a:t> is an alternative to pickle; it is nearly identical to pickle, but written in C, which makes it up to 1000 times faster. </a:t>
            </a:r>
          </a:p>
        </p:txBody>
      </p:sp>
    </p:spTree>
    <p:extLst>
      <p:ext uri="{BB962C8B-B14F-4D97-AF65-F5344CB8AC3E}">
        <p14:creationId xmlns:p14="http://schemas.microsoft.com/office/powerpoint/2010/main" val="1313252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35187"/>
            <a:ext cx="2843675" cy="2675339"/>
          </a:xfrm>
        </p:spPr>
        <p:txBody>
          <a:bodyPr/>
          <a:lstStyle/>
          <a:p>
            <a:r>
              <a:rPr lang="en-US" sz="2200" dirty="0"/>
              <a:t>Pickling a dictionary: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800" dirty="0"/>
          </a:p>
          <a:p>
            <a:r>
              <a:rPr lang="en-US" sz="2200" dirty="0" err="1"/>
              <a:t>Unpickling</a:t>
            </a:r>
            <a:r>
              <a:rPr lang="en-US" sz="2200" dirty="0"/>
              <a:t> a file: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9069" y="1758328"/>
            <a:ext cx="9694259" cy="160112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pickle</a:t>
            </a:r>
          </a:p>
          <a:p>
            <a:r>
              <a:rPr lang="en-US" sz="1600" dirty="0" err="1"/>
              <a:t>dogs_dict</a:t>
            </a:r>
            <a:r>
              <a:rPr lang="en-US" sz="1600" dirty="0"/>
              <a:t> = { '</a:t>
            </a:r>
            <a:r>
              <a:rPr lang="en-US" sz="1600" dirty="0" err="1"/>
              <a:t>Ozzy</a:t>
            </a:r>
            <a:r>
              <a:rPr lang="en-US" sz="1600" dirty="0"/>
              <a:t>': 3, '</a:t>
            </a:r>
            <a:r>
              <a:rPr lang="en-US" sz="1600" dirty="0" err="1"/>
              <a:t>Filou</a:t>
            </a:r>
            <a:r>
              <a:rPr lang="en-US" sz="1600" dirty="0"/>
              <a:t>': 8, 'Luna': 5, 'Skippy': 10, 'Barco': 12, '</a:t>
            </a:r>
            <a:r>
              <a:rPr lang="en-US" sz="1600" dirty="0" err="1"/>
              <a:t>Balou</a:t>
            </a:r>
            <a:r>
              <a:rPr lang="en-US" sz="1600" dirty="0"/>
              <a:t>': 9, '</a:t>
            </a:r>
            <a:r>
              <a:rPr lang="en-US" sz="1600" dirty="0" err="1"/>
              <a:t>Laika</a:t>
            </a:r>
            <a:r>
              <a:rPr lang="en-US" sz="1600" dirty="0"/>
              <a:t>': 16 }</a:t>
            </a:r>
          </a:p>
          <a:p>
            <a:r>
              <a:rPr lang="en-US" sz="1600" dirty="0"/>
              <a:t>filename = 'dogs'</a:t>
            </a:r>
          </a:p>
          <a:p>
            <a:r>
              <a:rPr lang="en-US" sz="1600" dirty="0" err="1"/>
              <a:t>outfile</a:t>
            </a:r>
            <a:r>
              <a:rPr lang="en-US" sz="1600" dirty="0"/>
              <a:t> = open(filename,'</a:t>
            </a:r>
            <a:r>
              <a:rPr lang="en-US" sz="1600" dirty="0" err="1"/>
              <a:t>wb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pickle.dump</a:t>
            </a:r>
            <a:r>
              <a:rPr lang="en-US" sz="1600" dirty="0"/>
              <a:t>(</a:t>
            </a:r>
            <a:r>
              <a:rPr lang="en-US" sz="1600" dirty="0" err="1"/>
              <a:t>dogs_dict,outfile</a:t>
            </a:r>
            <a:r>
              <a:rPr lang="en-US" sz="1600" dirty="0"/>
              <a:t>) </a:t>
            </a:r>
          </a:p>
          <a:p>
            <a:r>
              <a:rPr lang="en-US" sz="1600" dirty="0" err="1"/>
              <a:t>outfile.close</a:t>
            </a:r>
            <a:r>
              <a:rPr lang="en-US" sz="16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9068" y="4106778"/>
            <a:ext cx="9694259" cy="132050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infile</a:t>
            </a:r>
            <a:r>
              <a:rPr lang="en-US" sz="1600" dirty="0"/>
              <a:t> = open(filename,'</a:t>
            </a:r>
            <a:r>
              <a:rPr lang="en-US" sz="1600" dirty="0" err="1"/>
              <a:t>rb</a:t>
            </a:r>
            <a:r>
              <a:rPr lang="en-US" sz="1600" dirty="0"/>
              <a:t>') </a:t>
            </a:r>
          </a:p>
          <a:p>
            <a:r>
              <a:rPr lang="en-US" sz="1600" dirty="0" err="1"/>
              <a:t>new_dict</a:t>
            </a:r>
            <a:r>
              <a:rPr lang="en-US" sz="1600" dirty="0"/>
              <a:t> = </a:t>
            </a:r>
            <a:r>
              <a:rPr lang="en-US" sz="1600" dirty="0" err="1"/>
              <a:t>pickle.load</a:t>
            </a:r>
            <a:r>
              <a:rPr lang="en-US" sz="1600" dirty="0"/>
              <a:t>(</a:t>
            </a:r>
            <a:r>
              <a:rPr lang="en-US" sz="1600" dirty="0" err="1"/>
              <a:t>infile</a:t>
            </a:r>
            <a:r>
              <a:rPr lang="en-US" sz="1600" dirty="0"/>
              <a:t>) </a:t>
            </a:r>
          </a:p>
          <a:p>
            <a:r>
              <a:rPr lang="en-US" sz="1600" dirty="0" err="1"/>
              <a:t>infile.close</a:t>
            </a:r>
            <a:r>
              <a:rPr lang="en-US" sz="1600" dirty="0"/>
              <a:t>()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new_dict</a:t>
            </a:r>
            <a:r>
              <a:rPr lang="en-US" sz="1600" dirty="0"/>
              <a:t>) </a:t>
            </a:r>
          </a:p>
          <a:p>
            <a:r>
              <a:rPr lang="en-US" sz="1600" dirty="0"/>
              <a:t>print(type(</a:t>
            </a:r>
            <a:r>
              <a:rPr lang="en-US" sz="1600" dirty="0" err="1"/>
              <a:t>new_dict</a:t>
            </a:r>
            <a:r>
              <a:rPr lang="en-US" sz="1600" dirty="0"/>
              <a:t>))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374087" y="2409897"/>
            <a:ext cx="4128229" cy="888756"/>
          </a:xfrm>
          <a:prstGeom prst="wedgeRectCallout">
            <a:avLst>
              <a:gd name="adj1" fmla="val -58998"/>
              <a:gd name="adj2" fmla="val -21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Specify the filename to store the pickle (extension optional), open file to write in binary mode, and write to file using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pickle.dump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92397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multiprocessing:</a:t>
            </a:r>
          </a:p>
          <a:p>
            <a:pPr lvl="1"/>
            <a:r>
              <a:rPr lang="en-US" dirty="0"/>
              <a:t>Large computational tasks can be distributed into several processes, and processed on different CPUs (or cores and/or threads) to save processing time.</a:t>
            </a:r>
          </a:p>
          <a:p>
            <a:pPr lvl="1"/>
            <a:r>
              <a:rPr lang="en-US" dirty="0"/>
              <a:t>Example: Training machine learning models or neural networks.</a:t>
            </a:r>
          </a:p>
          <a:p>
            <a:r>
              <a:rPr lang="en-US" dirty="0"/>
              <a:t>Sharing data between processes:</a:t>
            </a:r>
          </a:p>
          <a:p>
            <a:pPr lvl="1"/>
            <a:r>
              <a:rPr lang="en-US" dirty="0"/>
              <a:t>Since processes don’t share memory, if they have to send information to each other, they use serialization, which is done using the pickle module.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358" y="4105226"/>
            <a:ext cx="3444071" cy="1797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multiprocessing as </a:t>
            </a:r>
            <a:r>
              <a:rPr lang="en-US" sz="1600" dirty="0" err="1"/>
              <a:t>mp</a:t>
            </a:r>
            <a:endParaRPr lang="en-US" sz="1600" dirty="0"/>
          </a:p>
          <a:p>
            <a:r>
              <a:rPr lang="en-US" sz="1600" dirty="0"/>
              <a:t>from math import cos</a:t>
            </a:r>
          </a:p>
          <a:p>
            <a:r>
              <a:rPr lang="en-US" sz="1600" dirty="0"/>
              <a:t>p = </a:t>
            </a:r>
            <a:r>
              <a:rPr lang="en-US" sz="1600" dirty="0" err="1"/>
              <a:t>mp.Pool</a:t>
            </a:r>
            <a:r>
              <a:rPr lang="en-US" sz="1600" dirty="0"/>
              <a:t>(2) </a:t>
            </a:r>
          </a:p>
          <a:p>
            <a:r>
              <a:rPr lang="en-US" sz="1600" dirty="0" err="1"/>
              <a:t>p.map</a:t>
            </a:r>
            <a:r>
              <a:rPr lang="en-US" sz="1600" dirty="0"/>
              <a:t>(cos, range(10))</a:t>
            </a:r>
          </a:p>
          <a:p>
            <a:r>
              <a:rPr lang="en-US" sz="1600" dirty="0" err="1"/>
              <a:t>p.map</a:t>
            </a:r>
            <a:r>
              <a:rPr lang="en-US" sz="1600" dirty="0"/>
              <a:t>(lambda x: 2**x, range(10))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4852085" y="4114587"/>
            <a:ext cx="4612756" cy="368810"/>
          </a:xfrm>
          <a:prstGeom prst="wedgeRectCallout">
            <a:avLst>
              <a:gd name="adj1" fmla="val -80734"/>
              <a:gd name="adj2" fmla="val 1149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 Narrow" panose="020B0606020202030204" pitchFamily="34" charset="0"/>
              </a:rPr>
              <a:t>Pool specifies number of processes </a:t>
            </a:r>
            <a:r>
              <a:rPr lang="en-US">
                <a:latin typeface="Arial Narrow" panose="020B0606020202030204" pitchFamily="34" charset="0"/>
              </a:rPr>
              <a:t>to run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52085" y="4787343"/>
            <a:ext cx="4612756" cy="368810"/>
          </a:xfrm>
          <a:prstGeom prst="wedgeRectCallout">
            <a:avLst>
              <a:gd name="adj1" fmla="val -80320"/>
              <a:gd name="adj2" fmla="val 94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 Narrow" panose="020B0606020202030204" pitchFamily="34" charset="0"/>
              </a:rPr>
              <a:t>Cosine of values in the range (0, 10)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52084" y="5460098"/>
            <a:ext cx="4612757" cy="455179"/>
          </a:xfrm>
          <a:prstGeom prst="wedgeRectCallout">
            <a:avLst>
              <a:gd name="adj1" fmla="val -80194"/>
              <a:gd name="adj2" fmla="val -526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 Narrow" panose="020B0606020202030204" pitchFamily="34" charset="0"/>
              </a:rPr>
              <a:t>Objects that can’t be pickled can’t be </a:t>
            </a:r>
            <a:r>
              <a:rPr lang="en-US" dirty="0" err="1">
                <a:latin typeface="Arial Narrow" panose="020B0606020202030204" pitchFamily="34" charset="0"/>
              </a:rPr>
              <a:t>multiprocessed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38"/>
            <a:ext cx="6724650" cy="1781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Data Science Survey (2017)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18" y="3770908"/>
            <a:ext cx="6648450" cy="2400300"/>
          </a:xfrm>
        </p:spPr>
      </p:pic>
      <p:sp>
        <p:nvSpPr>
          <p:cNvPr id="5" name="TextBox 4"/>
          <p:cNvSpPr txBox="1"/>
          <p:nvPr/>
        </p:nvSpPr>
        <p:spPr>
          <a:xfrm>
            <a:off x="6271284" y="3325859"/>
            <a:ext cx="43625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How do you access external data?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449" y="1459173"/>
            <a:ext cx="50198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What type of data do you use at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986" y="5749074"/>
            <a:ext cx="462459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Source: “The State of Data Science &amp; Machine Learning,” </a:t>
            </a:r>
          </a:p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Kaggle’s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 2017,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hlinkClick r:id="rId4"/>
              </a:rPr>
              <a:t>https://www.kaggle.com/surveys/2017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16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2326" cy="864863"/>
          </a:xfrm>
        </p:spPr>
        <p:txBody>
          <a:bodyPr/>
          <a:lstStyle/>
          <a:p>
            <a:r>
              <a:rPr lang="en-US" dirty="0"/>
              <a:t>What Do “Data Scientists” Do?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2459" y="58652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Source: “2017 Data Scientist Report,”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Crowdflower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hlinkClick r:id="rId2"/>
              </a:rPr>
              <a:t>https://visit.figure-eight.com/rs/416-ZBE-142/images/CrowdFlower_DataScienceReport.pdf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84" y="1405484"/>
            <a:ext cx="3448988" cy="8477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84" y="2231348"/>
            <a:ext cx="3448988" cy="34381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54028" y="1405484"/>
            <a:ext cx="4779385" cy="8925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What is your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biggest bottleneck </a:t>
            </a:r>
            <a:r>
              <a:rPr lang="en-US" sz="2400" b="1" dirty="0">
                <a:latin typeface="+mj-lt"/>
              </a:rPr>
              <a:t>in</a:t>
            </a:r>
          </a:p>
          <a:p>
            <a:pPr algn="ctr"/>
            <a:r>
              <a:rPr lang="en-US" sz="2400" b="1" dirty="0">
                <a:latin typeface="+mj-lt"/>
              </a:rPr>
              <a:t>running successful AL/ML projects?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02" y="2231348"/>
            <a:ext cx="5138238" cy="35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Matters More Than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2" y="1358901"/>
            <a:ext cx="4750041" cy="4269244"/>
          </a:xfrm>
        </p:spPr>
      </p:pic>
      <p:sp>
        <p:nvSpPr>
          <p:cNvPr id="5" name="TextBox 4"/>
          <p:cNvSpPr txBox="1"/>
          <p:nvPr/>
        </p:nvSpPr>
        <p:spPr>
          <a:xfrm>
            <a:off x="916833" y="1553772"/>
            <a:ext cx="535302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Simple and complex ML algorithms exhibit similar performance on the complex task of natural language disambiguation, if they are given sufficient data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Banko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 &amp; Brill, Microsoft, 2001)</a:t>
            </a: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For complex problems, sufficient quantities of quality data outperforms any ML algorithm or combinations of algorithms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Havely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 et al., Google, 2009)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833" y="5338936"/>
            <a:ext cx="5235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Source: Michele Bank &amp; Eric Brill (2001), “Scaling to very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very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 large corpora for natural language disambiguation”, Proceedings of the 39th Annual Meeting on Association for Computational Linguistics, 26-33,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doi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: 10.3115/1073012.1073017.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210" y="5599396"/>
            <a:ext cx="44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Brown corpus (NLTK): 1 million words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Google corpus (2006): 1 trillion words (from unfiltered web pages; contains typos, incomplete sentences, etc.)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63" y="1484823"/>
            <a:ext cx="4004843" cy="21422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2326" cy="864863"/>
          </a:xfrm>
        </p:spPr>
        <p:txBody>
          <a:bodyPr/>
          <a:lstStyle/>
          <a:p>
            <a:r>
              <a:rPr lang="en-US" dirty="0"/>
              <a:t>Quality over Quantity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823"/>
            <a:ext cx="6819847" cy="3643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918" y="5382891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Source: “2017 Data Scientist Report,”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Crowdflower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hlinkClick r:id="rId4"/>
              </a:rPr>
              <a:t>https://visit.figure-eight.com/rs/416-ZBE-142/images/CrowdFlower_DataScienceReport.pdf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086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considerations: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Where do I get the data from? (source)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format is the data in?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format do I need for analysis?</a:t>
            </a:r>
          </a:p>
          <a:p>
            <a:r>
              <a:rPr lang="en-US" dirty="0"/>
              <a:t>Common text formats: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Plain text (.txt), comma or tab separated values (.csv, 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tsv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Native formats: Word (.doc), Adobe (.pdf).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Markup languages: html, xml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Special formats for big data: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Sourcing a corpus: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Download a preprocessed corpus.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Use API to download data and build corpus.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Use web scraping to build your own corpus.</a:t>
            </a:r>
          </a:p>
        </p:txBody>
      </p:sp>
    </p:spTree>
    <p:extLst>
      <p:ext uri="{BB962C8B-B14F-4D97-AF65-F5344CB8AC3E}">
        <p14:creationId xmlns:p14="http://schemas.microsoft.com/office/powerpoint/2010/main" val="329342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9077"/>
            <a:ext cx="10840453" cy="525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Corpus: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collection of related documents to be used for machine learning.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contain structured data, unstructured data, HTML pages, images, etc.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Examples: Wikipedia, IMDB pages, e-mails,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be small or large (a 200-employee company today will have about 500 GB of e-mail).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be annotated (e.g., e-mails marked as spam) or without annotations (no labeling).</a:t>
            </a:r>
          </a:p>
          <a:p>
            <a:r>
              <a:rPr lang="en-US" dirty="0">
                <a:solidFill>
                  <a:srgbClr val="0070C0"/>
                </a:solidFill>
              </a:rPr>
              <a:t>Documents: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contain text, meta-data (e.g., HTML tags).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contain paragraphs (units of discourse that generally express a single idea), further divided into sentences (units of syntax), words (lexical units), punctuations, affixes, characters, etc.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Characters are individually meaningless, words convey some semantic meaning, but are more meaningful when combined into sentences, paragraphs convey contexts.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require serious cleaning to extract meaningful content.</a:t>
            </a:r>
          </a:p>
        </p:txBody>
      </p:sp>
    </p:spTree>
    <p:extLst>
      <p:ext uri="{BB962C8B-B14F-4D97-AF65-F5344CB8AC3E}">
        <p14:creationId xmlns:p14="http://schemas.microsoft.com/office/powerpoint/2010/main" val="3527544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6014</TotalTime>
  <Words>3883</Words>
  <Application>Microsoft Office PowerPoint</Application>
  <PresentationFormat>Widescreen</PresentationFormat>
  <Paragraphs>467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Consolas</vt:lpstr>
      <vt:lpstr>Courier New</vt:lpstr>
      <vt:lpstr>Office Theme</vt:lpstr>
      <vt:lpstr>Corpus Creation</vt:lpstr>
      <vt:lpstr>Outline </vt:lpstr>
      <vt:lpstr>There is no Data Science Without Data</vt:lpstr>
      <vt:lpstr>Kaggle Data Science Survey (2017)</vt:lpstr>
      <vt:lpstr>What Do “Data Scientists” Do?</vt:lpstr>
      <vt:lpstr>Data Matters More Than Algorithms</vt:lpstr>
      <vt:lpstr>Quality over Quantity</vt:lpstr>
      <vt:lpstr>Building a Data Corpus</vt:lpstr>
      <vt:lpstr>Structure of a Corpus</vt:lpstr>
      <vt:lpstr>Corpus Depends on Questions Asked</vt:lpstr>
      <vt:lpstr>Text Formats</vt:lpstr>
      <vt:lpstr>HTML files</vt:lpstr>
      <vt:lpstr>Reading Data from Files</vt:lpstr>
      <vt:lpstr>Character Encodings in Python</vt:lpstr>
      <vt:lpstr>NLTK Corpas</vt:lpstr>
      <vt:lpstr>NLTK’s Gutenberg Corpus</vt:lpstr>
      <vt:lpstr>NLTK’s Corpus of US Inaugural Presidential Speeches</vt:lpstr>
      <vt:lpstr>NLTK Corpus Methods and Descriptions</vt:lpstr>
      <vt:lpstr>Big Data: XML vs JSON</vt:lpstr>
      <vt:lpstr>Big Data: XML vs JSON</vt:lpstr>
      <vt:lpstr>Working with JSON</vt:lpstr>
      <vt:lpstr>JSON versus Python</vt:lpstr>
      <vt:lpstr>Using APIs to Source Data</vt:lpstr>
      <vt:lpstr>Popular APIs</vt:lpstr>
      <vt:lpstr>Accessing Twitter Data</vt:lpstr>
      <vt:lpstr>Twitter APIs</vt:lpstr>
      <vt:lpstr>Accessing Twitter Data using Tweepy</vt:lpstr>
      <vt:lpstr>Web Scraping</vt:lpstr>
      <vt:lpstr>The Process of Web Scraping</vt:lpstr>
      <vt:lpstr>Demo: Building a Web Crawler</vt:lpstr>
      <vt:lpstr>Pickling Objects in Python</vt:lpstr>
      <vt:lpstr>Pickling Objects in Python</vt:lpstr>
      <vt:lpstr>Pickling in Python</vt:lpstr>
      <vt:lpstr>Multiprocessing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Smith</cp:lastModifiedBy>
  <cp:revision>359</cp:revision>
  <dcterms:created xsi:type="dcterms:W3CDTF">2016-12-09T20:21:56Z</dcterms:created>
  <dcterms:modified xsi:type="dcterms:W3CDTF">2023-08-28T20:22:41Z</dcterms:modified>
</cp:coreProperties>
</file>