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39"/>
  </p:notesMasterIdLst>
  <p:handoutMasterIdLst>
    <p:handoutMasterId r:id="rId40"/>
  </p:handoutMasterIdLst>
  <p:sldIdLst>
    <p:sldId id="256" r:id="rId2"/>
    <p:sldId id="286" r:id="rId3"/>
    <p:sldId id="320" r:id="rId4"/>
    <p:sldId id="316" r:id="rId5"/>
    <p:sldId id="347" r:id="rId6"/>
    <p:sldId id="349" r:id="rId7"/>
    <p:sldId id="350" r:id="rId8"/>
    <p:sldId id="351" r:id="rId9"/>
    <p:sldId id="352" r:id="rId10"/>
    <p:sldId id="353" r:id="rId11"/>
    <p:sldId id="387" r:id="rId12"/>
    <p:sldId id="356" r:id="rId13"/>
    <p:sldId id="359" r:id="rId14"/>
    <p:sldId id="383" r:id="rId15"/>
    <p:sldId id="384" r:id="rId16"/>
    <p:sldId id="385" r:id="rId17"/>
    <p:sldId id="364" r:id="rId18"/>
    <p:sldId id="386" r:id="rId19"/>
    <p:sldId id="360" r:id="rId20"/>
    <p:sldId id="392" r:id="rId21"/>
    <p:sldId id="343" r:id="rId22"/>
    <p:sldId id="362" r:id="rId23"/>
    <p:sldId id="363" r:id="rId24"/>
    <p:sldId id="369" r:id="rId25"/>
    <p:sldId id="368" r:id="rId26"/>
    <p:sldId id="321" r:id="rId27"/>
    <p:sldId id="372" r:id="rId28"/>
    <p:sldId id="375" r:id="rId29"/>
    <p:sldId id="376" r:id="rId30"/>
    <p:sldId id="378" r:id="rId31"/>
    <p:sldId id="345" r:id="rId32"/>
    <p:sldId id="346" r:id="rId33"/>
    <p:sldId id="379" r:id="rId34"/>
    <p:sldId id="389" r:id="rId35"/>
    <p:sldId id="390" r:id="rId36"/>
    <p:sldId id="391" r:id="rId37"/>
    <p:sldId id="38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ttacherjee, Anol" initials="BA" lastIdx="1" clrIdx="0">
    <p:extLst>
      <p:ext uri="{19B8F6BF-5375-455C-9EA6-DF929625EA0E}">
        <p15:presenceInfo xmlns:p15="http://schemas.microsoft.com/office/powerpoint/2012/main" userId="S-1-5-21-150927795-2069884688-1238954376-1546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54C8"/>
    <a:srgbClr val="54B454"/>
    <a:srgbClr val="1DC0DB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29" autoAdjust="0"/>
    <p:restoredTop sz="95164" autoAdjust="0"/>
  </p:normalViewPr>
  <p:slideViewPr>
    <p:cSldViewPr snapToGrid="0" snapToObjects="1">
      <p:cViewPr>
        <p:scale>
          <a:sx n="115" d="100"/>
          <a:sy n="115" d="100"/>
        </p:scale>
        <p:origin x="135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802"/>
    </p:cViewPr>
  </p:sorterViewPr>
  <p:notesViewPr>
    <p:cSldViewPr snapToGrid="0" snapToObjects="1">
      <p:cViewPr varScale="1">
        <p:scale>
          <a:sx n="88" d="100"/>
          <a:sy n="88" d="100"/>
        </p:scale>
        <p:origin x="27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BB2507-A8B8-47B3-BB90-FD6667812EE1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E8F443-2016-4705-BDFB-EF02F206A659}">
      <dgm:prSet phldrT="[Text]" custT="1"/>
      <dgm:spPr/>
      <dgm:t>
        <a:bodyPr/>
        <a:lstStyle/>
        <a:p>
          <a:r>
            <a:rPr lang="en-US" sz="2400" dirty="0">
              <a:latin typeface="Arial Narrow" panose="020B0606020202030204" pitchFamily="34" charset="0"/>
            </a:rPr>
            <a:t>1. Problem Definition</a:t>
          </a:r>
        </a:p>
      </dgm:t>
    </dgm:pt>
    <dgm:pt modelId="{714D27DD-B8BF-4B60-ABFF-68FAE5672D3F}" type="parTrans" cxnId="{BA5C78EC-95E5-4205-858A-A950932E22A4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B18F6BD2-492A-420B-A0A5-78227B773C97}" type="sibTrans" cxnId="{BA5C78EC-95E5-4205-858A-A950932E22A4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51A777A4-0F68-4730-B332-24EE0499F9D6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2400" dirty="0">
              <a:latin typeface="Arial Narrow" panose="020B0606020202030204" pitchFamily="34" charset="0"/>
            </a:rPr>
            <a:t>2. Building a Text Corpus</a:t>
          </a:r>
        </a:p>
      </dgm:t>
    </dgm:pt>
    <dgm:pt modelId="{0EE70B9C-CC4B-4E68-8CD4-34330A8AFFF5}" type="parTrans" cxnId="{71B60C81-6925-47FF-AA5F-920EDD6F2DB5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797C1BE5-3DD4-443B-AB52-2FFB84FAB809}" type="sibTrans" cxnId="{71B60C81-6925-47FF-AA5F-920EDD6F2DB5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106B169C-FDFA-492D-9405-37A9A9EFE8F0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2400" dirty="0">
              <a:latin typeface="Arial Narrow" panose="020B0606020202030204" pitchFamily="34" charset="0"/>
            </a:rPr>
            <a:t>3. Text Preprocessing</a:t>
          </a:r>
        </a:p>
      </dgm:t>
    </dgm:pt>
    <dgm:pt modelId="{6970E377-DDBC-4B53-BBAE-6AF5CE345E0C}" type="parTrans" cxnId="{C181BE60-CDAC-47D7-B20C-BF340D974F79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FC271493-FBF0-41A1-BE0D-6E830F7E0950}" type="sibTrans" cxnId="{C181BE60-CDAC-47D7-B20C-BF340D974F79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53DC2D71-E90D-48C0-8CF9-1AFE1DA23A37}">
      <dgm:prSet phldrT="[Text]" custT="1"/>
      <dgm:spPr/>
      <dgm:t>
        <a:bodyPr/>
        <a:lstStyle/>
        <a:p>
          <a:r>
            <a:rPr lang="en-US" sz="2400" dirty="0">
              <a:latin typeface="Arial Narrow" panose="020B0606020202030204" pitchFamily="34" charset="0"/>
            </a:rPr>
            <a:t>4. Feature Extraction</a:t>
          </a:r>
        </a:p>
      </dgm:t>
    </dgm:pt>
    <dgm:pt modelId="{DB47DEE2-D461-4B7E-A22D-CC0EF089642C}" type="parTrans" cxnId="{626533A1-DF44-43D6-870C-BF9C5B37C196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23CC0246-0F69-4667-9F1F-E15C2A33C420}" type="sibTrans" cxnId="{626533A1-DF44-43D6-870C-BF9C5B37C196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29464695-0F6D-4704-80AD-7058132E538B}">
      <dgm:prSet phldrT="[Text]" custT="1"/>
      <dgm:spPr/>
      <dgm:t>
        <a:bodyPr/>
        <a:lstStyle/>
        <a:p>
          <a:r>
            <a:rPr lang="en-US" sz="2400" dirty="0">
              <a:latin typeface="Arial Narrow" panose="020B0606020202030204" pitchFamily="34" charset="0"/>
            </a:rPr>
            <a:t>5. Text Vectorization</a:t>
          </a:r>
        </a:p>
      </dgm:t>
    </dgm:pt>
    <dgm:pt modelId="{B6F80A29-8F2C-4F14-8BDA-BF4C54DC8E6E}" type="parTrans" cxnId="{2278161C-8B1B-4A36-A6DD-C5E28EC8C4AA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85613953-AA6E-4168-B9D7-0D439A8C220F}" type="sibTrans" cxnId="{2278161C-8B1B-4A36-A6DD-C5E28EC8C4AA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C906BB41-398B-4F48-95C0-C1A8D3B8CEBE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2400" dirty="0">
              <a:latin typeface="Arial Narrow" panose="020B0606020202030204" pitchFamily="34" charset="0"/>
            </a:rPr>
            <a:t>7. Insights &amp; Recommendations</a:t>
          </a:r>
        </a:p>
      </dgm:t>
    </dgm:pt>
    <dgm:pt modelId="{A7F75AC8-6DA2-4FD2-9FF3-927088525E3C}" type="parTrans" cxnId="{0CA6C0EA-A8E0-4467-8C51-AF7A0B289560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7EF7D61E-2328-413C-AE80-182E1314D971}" type="sibTrans" cxnId="{0CA6C0EA-A8E0-4467-8C51-AF7A0B289560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877A1D81-0982-4236-8475-70791BBB1AB9}">
      <dgm:prSet phldrT="[Text]" custT="1"/>
      <dgm:spPr/>
      <dgm:t>
        <a:bodyPr/>
        <a:lstStyle/>
        <a:p>
          <a:r>
            <a:rPr lang="en-US" sz="2400" dirty="0">
              <a:latin typeface="Arial Narrow" panose="020B0606020202030204" pitchFamily="34" charset="0"/>
            </a:rPr>
            <a:t>6. Text Analysis (NLP)</a:t>
          </a:r>
        </a:p>
      </dgm:t>
    </dgm:pt>
    <dgm:pt modelId="{4DDA64E0-4BC8-4A9E-9CAB-59DDA32440AE}" type="parTrans" cxnId="{D29D3ADB-A058-4266-8614-0E5F898A4463}">
      <dgm:prSet/>
      <dgm:spPr/>
      <dgm:t>
        <a:bodyPr/>
        <a:lstStyle/>
        <a:p>
          <a:endParaRPr lang="en-US"/>
        </a:p>
      </dgm:t>
    </dgm:pt>
    <dgm:pt modelId="{9269D8A7-DD13-490B-B151-0D63BB518F85}" type="sibTrans" cxnId="{D29D3ADB-A058-4266-8614-0E5F898A4463}">
      <dgm:prSet/>
      <dgm:spPr/>
      <dgm:t>
        <a:bodyPr/>
        <a:lstStyle/>
        <a:p>
          <a:endParaRPr lang="en-US"/>
        </a:p>
      </dgm:t>
    </dgm:pt>
    <dgm:pt modelId="{192A1E51-6431-4AEC-B08B-5C2A78EB70BF}" type="pres">
      <dgm:prSet presAssocID="{FEBB2507-A8B8-47B3-BB90-FD6667812EE1}" presName="Name0" presStyleCnt="0">
        <dgm:presLayoutVars>
          <dgm:chMax val="7"/>
          <dgm:chPref val="7"/>
          <dgm:dir/>
        </dgm:presLayoutVars>
      </dgm:prSet>
      <dgm:spPr/>
    </dgm:pt>
    <dgm:pt modelId="{756EDE8D-131B-4E4B-BE2C-ACCB08D8552F}" type="pres">
      <dgm:prSet presAssocID="{FEBB2507-A8B8-47B3-BB90-FD6667812EE1}" presName="Name1" presStyleCnt="0"/>
      <dgm:spPr/>
    </dgm:pt>
    <dgm:pt modelId="{56CDE190-CBB0-4AB3-BA01-16F69CC21EC2}" type="pres">
      <dgm:prSet presAssocID="{FEBB2507-A8B8-47B3-BB90-FD6667812EE1}" presName="cycle" presStyleCnt="0"/>
      <dgm:spPr/>
    </dgm:pt>
    <dgm:pt modelId="{5D37514A-1C25-4ED1-8256-41DAC2E13755}" type="pres">
      <dgm:prSet presAssocID="{FEBB2507-A8B8-47B3-BB90-FD6667812EE1}" presName="srcNode" presStyleLbl="node1" presStyleIdx="0" presStyleCnt="7"/>
      <dgm:spPr/>
    </dgm:pt>
    <dgm:pt modelId="{1A9C1FDD-8E45-47B9-8FBF-236E73C527E6}" type="pres">
      <dgm:prSet presAssocID="{FEBB2507-A8B8-47B3-BB90-FD6667812EE1}" presName="conn" presStyleLbl="parChTrans1D2" presStyleIdx="0" presStyleCnt="1"/>
      <dgm:spPr/>
    </dgm:pt>
    <dgm:pt modelId="{6294B9AE-69C0-4058-BE0A-BA5F20E8A4C8}" type="pres">
      <dgm:prSet presAssocID="{FEBB2507-A8B8-47B3-BB90-FD6667812EE1}" presName="extraNode" presStyleLbl="node1" presStyleIdx="0" presStyleCnt="7"/>
      <dgm:spPr/>
    </dgm:pt>
    <dgm:pt modelId="{0D870186-2975-498D-A22A-6F35D3CC04F7}" type="pres">
      <dgm:prSet presAssocID="{FEBB2507-A8B8-47B3-BB90-FD6667812EE1}" presName="dstNode" presStyleLbl="node1" presStyleIdx="0" presStyleCnt="7"/>
      <dgm:spPr/>
    </dgm:pt>
    <dgm:pt modelId="{3D5FDEAB-2F4A-4648-85E9-F4ADBEAEE475}" type="pres">
      <dgm:prSet presAssocID="{37E8F443-2016-4705-BDFB-EF02F206A659}" presName="text_1" presStyleLbl="node1" presStyleIdx="0" presStyleCnt="7">
        <dgm:presLayoutVars>
          <dgm:bulletEnabled val="1"/>
        </dgm:presLayoutVars>
      </dgm:prSet>
      <dgm:spPr/>
    </dgm:pt>
    <dgm:pt modelId="{820BBF5A-E7D4-449B-B3E4-F4EA4E579D13}" type="pres">
      <dgm:prSet presAssocID="{37E8F443-2016-4705-BDFB-EF02F206A659}" presName="accent_1" presStyleCnt="0"/>
      <dgm:spPr/>
    </dgm:pt>
    <dgm:pt modelId="{29CC1F92-BCFF-4781-BFB6-56AB736D8818}" type="pres">
      <dgm:prSet presAssocID="{37E8F443-2016-4705-BDFB-EF02F206A659}" presName="accentRepeatNode" presStyleLbl="solidFgAcc1" presStyleIdx="0" presStyleCnt="7"/>
      <dgm:spPr/>
    </dgm:pt>
    <dgm:pt modelId="{7CD9661E-E6A6-4535-9FCF-94CB67F84430}" type="pres">
      <dgm:prSet presAssocID="{51A777A4-0F68-4730-B332-24EE0499F9D6}" presName="text_2" presStyleLbl="node1" presStyleIdx="1" presStyleCnt="7">
        <dgm:presLayoutVars>
          <dgm:bulletEnabled val="1"/>
        </dgm:presLayoutVars>
      </dgm:prSet>
      <dgm:spPr/>
    </dgm:pt>
    <dgm:pt modelId="{A4F1B4D4-BE63-4CA1-9D91-A272041518A4}" type="pres">
      <dgm:prSet presAssocID="{51A777A4-0F68-4730-B332-24EE0499F9D6}" presName="accent_2" presStyleCnt="0"/>
      <dgm:spPr/>
    </dgm:pt>
    <dgm:pt modelId="{CDC29E3F-64AB-496C-B7FC-6216EF83FA83}" type="pres">
      <dgm:prSet presAssocID="{51A777A4-0F68-4730-B332-24EE0499F9D6}" presName="accentRepeatNode" presStyleLbl="solidFgAcc1" presStyleIdx="1" presStyleCnt="7"/>
      <dgm:spPr/>
    </dgm:pt>
    <dgm:pt modelId="{D6CA0BAB-88AA-4F40-8DFA-04CC84329CFC}" type="pres">
      <dgm:prSet presAssocID="{106B169C-FDFA-492D-9405-37A9A9EFE8F0}" presName="text_3" presStyleLbl="node1" presStyleIdx="2" presStyleCnt="7">
        <dgm:presLayoutVars>
          <dgm:bulletEnabled val="1"/>
        </dgm:presLayoutVars>
      </dgm:prSet>
      <dgm:spPr/>
    </dgm:pt>
    <dgm:pt modelId="{9ED27819-DFF6-4F6B-8D9D-0B2177B9F560}" type="pres">
      <dgm:prSet presAssocID="{106B169C-FDFA-492D-9405-37A9A9EFE8F0}" presName="accent_3" presStyleCnt="0"/>
      <dgm:spPr/>
    </dgm:pt>
    <dgm:pt modelId="{78BA2837-9470-49A8-84DA-A6EFB107560F}" type="pres">
      <dgm:prSet presAssocID="{106B169C-FDFA-492D-9405-37A9A9EFE8F0}" presName="accentRepeatNode" presStyleLbl="solidFgAcc1" presStyleIdx="2" presStyleCnt="7"/>
      <dgm:spPr/>
    </dgm:pt>
    <dgm:pt modelId="{F287D5DE-F8B7-4D99-B9E8-C18DC18BE066}" type="pres">
      <dgm:prSet presAssocID="{53DC2D71-E90D-48C0-8CF9-1AFE1DA23A37}" presName="text_4" presStyleLbl="node1" presStyleIdx="3" presStyleCnt="7">
        <dgm:presLayoutVars>
          <dgm:bulletEnabled val="1"/>
        </dgm:presLayoutVars>
      </dgm:prSet>
      <dgm:spPr/>
    </dgm:pt>
    <dgm:pt modelId="{FF30E125-74C3-4972-A155-AE8266C409A5}" type="pres">
      <dgm:prSet presAssocID="{53DC2D71-E90D-48C0-8CF9-1AFE1DA23A37}" presName="accent_4" presStyleCnt="0"/>
      <dgm:spPr/>
    </dgm:pt>
    <dgm:pt modelId="{1690D835-2D6C-41D4-BD34-AC76FB377F31}" type="pres">
      <dgm:prSet presAssocID="{53DC2D71-E90D-48C0-8CF9-1AFE1DA23A37}" presName="accentRepeatNode" presStyleLbl="solidFgAcc1" presStyleIdx="3" presStyleCnt="7"/>
      <dgm:spPr/>
    </dgm:pt>
    <dgm:pt modelId="{B5285F79-0FA6-4FF7-913F-7A90260AE315}" type="pres">
      <dgm:prSet presAssocID="{29464695-0F6D-4704-80AD-7058132E538B}" presName="text_5" presStyleLbl="node1" presStyleIdx="4" presStyleCnt="7">
        <dgm:presLayoutVars>
          <dgm:bulletEnabled val="1"/>
        </dgm:presLayoutVars>
      </dgm:prSet>
      <dgm:spPr/>
    </dgm:pt>
    <dgm:pt modelId="{15DA7DF5-A10F-41A2-93B9-62BD59D38BDB}" type="pres">
      <dgm:prSet presAssocID="{29464695-0F6D-4704-80AD-7058132E538B}" presName="accent_5" presStyleCnt="0"/>
      <dgm:spPr/>
    </dgm:pt>
    <dgm:pt modelId="{DBE06B71-A48E-44AA-B600-FBEC7FF8C656}" type="pres">
      <dgm:prSet presAssocID="{29464695-0F6D-4704-80AD-7058132E538B}" presName="accentRepeatNode" presStyleLbl="solidFgAcc1" presStyleIdx="4" presStyleCnt="7"/>
      <dgm:spPr/>
    </dgm:pt>
    <dgm:pt modelId="{7B3B5E45-3C77-49A6-9067-AB6E7FD922DA}" type="pres">
      <dgm:prSet presAssocID="{877A1D81-0982-4236-8475-70791BBB1AB9}" presName="text_6" presStyleLbl="node1" presStyleIdx="5" presStyleCnt="7">
        <dgm:presLayoutVars>
          <dgm:bulletEnabled val="1"/>
        </dgm:presLayoutVars>
      </dgm:prSet>
      <dgm:spPr/>
    </dgm:pt>
    <dgm:pt modelId="{833633E7-7F3B-431D-B820-BB998113EEEF}" type="pres">
      <dgm:prSet presAssocID="{877A1D81-0982-4236-8475-70791BBB1AB9}" presName="accent_6" presStyleCnt="0"/>
      <dgm:spPr/>
    </dgm:pt>
    <dgm:pt modelId="{5B53714F-6293-4988-8DDA-BC137321CCE4}" type="pres">
      <dgm:prSet presAssocID="{877A1D81-0982-4236-8475-70791BBB1AB9}" presName="accentRepeatNode" presStyleLbl="solidFgAcc1" presStyleIdx="5" presStyleCnt="7"/>
      <dgm:spPr/>
    </dgm:pt>
    <dgm:pt modelId="{FB284DAE-260D-4FAE-8AAF-45B5E58A575E}" type="pres">
      <dgm:prSet presAssocID="{C906BB41-398B-4F48-95C0-C1A8D3B8CEBE}" presName="text_7" presStyleLbl="node1" presStyleIdx="6" presStyleCnt="7">
        <dgm:presLayoutVars>
          <dgm:bulletEnabled val="1"/>
        </dgm:presLayoutVars>
      </dgm:prSet>
      <dgm:spPr/>
    </dgm:pt>
    <dgm:pt modelId="{A889D178-5C2E-47D2-AFDD-1419A526EECC}" type="pres">
      <dgm:prSet presAssocID="{C906BB41-398B-4F48-95C0-C1A8D3B8CEBE}" presName="accent_7" presStyleCnt="0"/>
      <dgm:spPr/>
    </dgm:pt>
    <dgm:pt modelId="{42902671-13FD-476B-BEC2-6E437E4E95D9}" type="pres">
      <dgm:prSet presAssocID="{C906BB41-398B-4F48-95C0-C1A8D3B8CEBE}" presName="accentRepeatNode" presStyleLbl="solidFgAcc1" presStyleIdx="6" presStyleCnt="7"/>
      <dgm:spPr/>
    </dgm:pt>
  </dgm:ptLst>
  <dgm:cxnLst>
    <dgm:cxn modelId="{636C7206-2B19-402D-BE3F-7A234D571367}" type="presOf" srcId="{106B169C-FDFA-492D-9405-37A9A9EFE8F0}" destId="{D6CA0BAB-88AA-4F40-8DFA-04CC84329CFC}" srcOrd="0" destOrd="0" presId="urn:microsoft.com/office/officeart/2008/layout/VerticalCurvedList"/>
    <dgm:cxn modelId="{E6D92013-A06D-42DE-8E07-43B7E3A424B2}" type="presOf" srcId="{51A777A4-0F68-4730-B332-24EE0499F9D6}" destId="{7CD9661E-E6A6-4535-9FCF-94CB67F84430}" srcOrd="0" destOrd="0" presId="urn:microsoft.com/office/officeart/2008/layout/VerticalCurvedList"/>
    <dgm:cxn modelId="{2278161C-8B1B-4A36-A6DD-C5E28EC8C4AA}" srcId="{FEBB2507-A8B8-47B3-BB90-FD6667812EE1}" destId="{29464695-0F6D-4704-80AD-7058132E538B}" srcOrd="4" destOrd="0" parTransId="{B6F80A29-8F2C-4F14-8BDA-BF4C54DC8E6E}" sibTransId="{85613953-AA6E-4168-B9D7-0D439A8C220F}"/>
    <dgm:cxn modelId="{98A1F040-5475-48CF-90E0-4D3CEF84DCC8}" type="presOf" srcId="{877A1D81-0982-4236-8475-70791BBB1AB9}" destId="{7B3B5E45-3C77-49A6-9067-AB6E7FD922DA}" srcOrd="0" destOrd="0" presId="urn:microsoft.com/office/officeart/2008/layout/VerticalCurvedList"/>
    <dgm:cxn modelId="{22EDEF4D-B947-4685-A7E7-25870BD25D4A}" type="presOf" srcId="{C906BB41-398B-4F48-95C0-C1A8D3B8CEBE}" destId="{FB284DAE-260D-4FAE-8AAF-45B5E58A575E}" srcOrd="0" destOrd="0" presId="urn:microsoft.com/office/officeart/2008/layout/VerticalCurvedList"/>
    <dgm:cxn modelId="{C181BE60-CDAC-47D7-B20C-BF340D974F79}" srcId="{FEBB2507-A8B8-47B3-BB90-FD6667812EE1}" destId="{106B169C-FDFA-492D-9405-37A9A9EFE8F0}" srcOrd="2" destOrd="0" parTransId="{6970E377-DDBC-4B53-BBAE-6AF5CE345E0C}" sibTransId="{FC271493-FBF0-41A1-BE0D-6E830F7E0950}"/>
    <dgm:cxn modelId="{8AD11A6E-3D58-4A8B-AB63-DD9F7DB766C6}" type="presOf" srcId="{29464695-0F6D-4704-80AD-7058132E538B}" destId="{B5285F79-0FA6-4FF7-913F-7A90260AE315}" srcOrd="0" destOrd="0" presId="urn:microsoft.com/office/officeart/2008/layout/VerticalCurvedList"/>
    <dgm:cxn modelId="{7A028271-1273-4405-BE75-35D2D0DFB726}" type="presOf" srcId="{37E8F443-2016-4705-BDFB-EF02F206A659}" destId="{3D5FDEAB-2F4A-4648-85E9-F4ADBEAEE475}" srcOrd="0" destOrd="0" presId="urn:microsoft.com/office/officeart/2008/layout/VerticalCurvedList"/>
    <dgm:cxn modelId="{71B60C81-6925-47FF-AA5F-920EDD6F2DB5}" srcId="{FEBB2507-A8B8-47B3-BB90-FD6667812EE1}" destId="{51A777A4-0F68-4730-B332-24EE0499F9D6}" srcOrd="1" destOrd="0" parTransId="{0EE70B9C-CC4B-4E68-8CD4-34330A8AFFF5}" sibTransId="{797C1BE5-3DD4-443B-AB52-2FFB84FAB809}"/>
    <dgm:cxn modelId="{EA8D439F-0BE5-4967-A3C4-A36138C2EEAE}" type="presOf" srcId="{B18F6BD2-492A-420B-A0A5-78227B773C97}" destId="{1A9C1FDD-8E45-47B9-8FBF-236E73C527E6}" srcOrd="0" destOrd="0" presId="urn:microsoft.com/office/officeart/2008/layout/VerticalCurvedList"/>
    <dgm:cxn modelId="{626533A1-DF44-43D6-870C-BF9C5B37C196}" srcId="{FEBB2507-A8B8-47B3-BB90-FD6667812EE1}" destId="{53DC2D71-E90D-48C0-8CF9-1AFE1DA23A37}" srcOrd="3" destOrd="0" parTransId="{DB47DEE2-D461-4B7E-A22D-CC0EF089642C}" sibTransId="{23CC0246-0F69-4667-9F1F-E15C2A33C420}"/>
    <dgm:cxn modelId="{D29D3ADB-A058-4266-8614-0E5F898A4463}" srcId="{FEBB2507-A8B8-47B3-BB90-FD6667812EE1}" destId="{877A1D81-0982-4236-8475-70791BBB1AB9}" srcOrd="5" destOrd="0" parTransId="{4DDA64E0-4BC8-4A9E-9CAB-59DDA32440AE}" sibTransId="{9269D8A7-DD13-490B-B151-0D63BB518F85}"/>
    <dgm:cxn modelId="{C761E4E8-B39C-4AD3-9CB7-CFEAEF9BA0EA}" type="presOf" srcId="{53DC2D71-E90D-48C0-8CF9-1AFE1DA23A37}" destId="{F287D5DE-F8B7-4D99-B9E8-C18DC18BE066}" srcOrd="0" destOrd="0" presId="urn:microsoft.com/office/officeart/2008/layout/VerticalCurvedList"/>
    <dgm:cxn modelId="{0CA6C0EA-A8E0-4467-8C51-AF7A0B289560}" srcId="{FEBB2507-A8B8-47B3-BB90-FD6667812EE1}" destId="{C906BB41-398B-4F48-95C0-C1A8D3B8CEBE}" srcOrd="6" destOrd="0" parTransId="{A7F75AC8-6DA2-4FD2-9FF3-927088525E3C}" sibTransId="{7EF7D61E-2328-413C-AE80-182E1314D971}"/>
    <dgm:cxn modelId="{BA5C78EC-95E5-4205-858A-A950932E22A4}" srcId="{FEBB2507-A8B8-47B3-BB90-FD6667812EE1}" destId="{37E8F443-2016-4705-BDFB-EF02F206A659}" srcOrd="0" destOrd="0" parTransId="{714D27DD-B8BF-4B60-ABFF-68FAE5672D3F}" sibTransId="{B18F6BD2-492A-420B-A0A5-78227B773C97}"/>
    <dgm:cxn modelId="{B7B6DAF8-5FD6-4FE6-A199-9EE544BD45D2}" type="presOf" srcId="{FEBB2507-A8B8-47B3-BB90-FD6667812EE1}" destId="{192A1E51-6431-4AEC-B08B-5C2A78EB70BF}" srcOrd="0" destOrd="0" presId="urn:microsoft.com/office/officeart/2008/layout/VerticalCurvedList"/>
    <dgm:cxn modelId="{AFBA76FE-02F9-4F0B-A511-E8674765B74F}" type="presParOf" srcId="{192A1E51-6431-4AEC-B08B-5C2A78EB70BF}" destId="{756EDE8D-131B-4E4B-BE2C-ACCB08D8552F}" srcOrd="0" destOrd="0" presId="urn:microsoft.com/office/officeart/2008/layout/VerticalCurvedList"/>
    <dgm:cxn modelId="{4DD90576-6593-4636-9AF1-065989871971}" type="presParOf" srcId="{756EDE8D-131B-4E4B-BE2C-ACCB08D8552F}" destId="{56CDE190-CBB0-4AB3-BA01-16F69CC21EC2}" srcOrd="0" destOrd="0" presId="urn:microsoft.com/office/officeart/2008/layout/VerticalCurvedList"/>
    <dgm:cxn modelId="{EFEA915B-A6E4-4ACC-A55E-8C71E776F91C}" type="presParOf" srcId="{56CDE190-CBB0-4AB3-BA01-16F69CC21EC2}" destId="{5D37514A-1C25-4ED1-8256-41DAC2E13755}" srcOrd="0" destOrd="0" presId="urn:microsoft.com/office/officeart/2008/layout/VerticalCurvedList"/>
    <dgm:cxn modelId="{5D42E34C-2889-49E5-A43B-B3A53761BB57}" type="presParOf" srcId="{56CDE190-CBB0-4AB3-BA01-16F69CC21EC2}" destId="{1A9C1FDD-8E45-47B9-8FBF-236E73C527E6}" srcOrd="1" destOrd="0" presId="urn:microsoft.com/office/officeart/2008/layout/VerticalCurvedList"/>
    <dgm:cxn modelId="{A41532CA-426C-4D40-893C-A02CE4B0FB0F}" type="presParOf" srcId="{56CDE190-CBB0-4AB3-BA01-16F69CC21EC2}" destId="{6294B9AE-69C0-4058-BE0A-BA5F20E8A4C8}" srcOrd="2" destOrd="0" presId="urn:microsoft.com/office/officeart/2008/layout/VerticalCurvedList"/>
    <dgm:cxn modelId="{643EABC0-143D-4CD9-B8A0-46F961E467B6}" type="presParOf" srcId="{56CDE190-CBB0-4AB3-BA01-16F69CC21EC2}" destId="{0D870186-2975-498D-A22A-6F35D3CC04F7}" srcOrd="3" destOrd="0" presId="urn:microsoft.com/office/officeart/2008/layout/VerticalCurvedList"/>
    <dgm:cxn modelId="{914E21F2-1E32-4EE7-9B21-2BA842CDE682}" type="presParOf" srcId="{756EDE8D-131B-4E4B-BE2C-ACCB08D8552F}" destId="{3D5FDEAB-2F4A-4648-85E9-F4ADBEAEE475}" srcOrd="1" destOrd="0" presId="urn:microsoft.com/office/officeart/2008/layout/VerticalCurvedList"/>
    <dgm:cxn modelId="{9D0FB2A3-F2DC-4FE6-864D-9A7D8089F584}" type="presParOf" srcId="{756EDE8D-131B-4E4B-BE2C-ACCB08D8552F}" destId="{820BBF5A-E7D4-449B-B3E4-F4EA4E579D13}" srcOrd="2" destOrd="0" presId="urn:microsoft.com/office/officeart/2008/layout/VerticalCurvedList"/>
    <dgm:cxn modelId="{53CFC245-7716-4D89-BE30-EE8EAE572C0D}" type="presParOf" srcId="{820BBF5A-E7D4-449B-B3E4-F4EA4E579D13}" destId="{29CC1F92-BCFF-4781-BFB6-56AB736D8818}" srcOrd="0" destOrd="0" presId="urn:microsoft.com/office/officeart/2008/layout/VerticalCurvedList"/>
    <dgm:cxn modelId="{805BDEED-5B9A-4A0F-902A-D0285E06D72B}" type="presParOf" srcId="{756EDE8D-131B-4E4B-BE2C-ACCB08D8552F}" destId="{7CD9661E-E6A6-4535-9FCF-94CB67F84430}" srcOrd="3" destOrd="0" presId="urn:microsoft.com/office/officeart/2008/layout/VerticalCurvedList"/>
    <dgm:cxn modelId="{DFAB81A6-D127-4F98-8F32-5D927ED94B19}" type="presParOf" srcId="{756EDE8D-131B-4E4B-BE2C-ACCB08D8552F}" destId="{A4F1B4D4-BE63-4CA1-9D91-A272041518A4}" srcOrd="4" destOrd="0" presId="urn:microsoft.com/office/officeart/2008/layout/VerticalCurvedList"/>
    <dgm:cxn modelId="{BAEE384F-4960-4D87-B6ED-1F69E826B95A}" type="presParOf" srcId="{A4F1B4D4-BE63-4CA1-9D91-A272041518A4}" destId="{CDC29E3F-64AB-496C-B7FC-6216EF83FA83}" srcOrd="0" destOrd="0" presId="urn:microsoft.com/office/officeart/2008/layout/VerticalCurvedList"/>
    <dgm:cxn modelId="{923244BD-EB1E-4537-8699-D39E9BC57313}" type="presParOf" srcId="{756EDE8D-131B-4E4B-BE2C-ACCB08D8552F}" destId="{D6CA0BAB-88AA-4F40-8DFA-04CC84329CFC}" srcOrd="5" destOrd="0" presId="urn:microsoft.com/office/officeart/2008/layout/VerticalCurvedList"/>
    <dgm:cxn modelId="{E9600376-62A4-4AEE-BE65-A7F492E47720}" type="presParOf" srcId="{756EDE8D-131B-4E4B-BE2C-ACCB08D8552F}" destId="{9ED27819-DFF6-4F6B-8D9D-0B2177B9F560}" srcOrd="6" destOrd="0" presId="urn:microsoft.com/office/officeart/2008/layout/VerticalCurvedList"/>
    <dgm:cxn modelId="{F4CA06C5-E6D2-4B31-96D1-C126EA2C43DD}" type="presParOf" srcId="{9ED27819-DFF6-4F6B-8D9D-0B2177B9F560}" destId="{78BA2837-9470-49A8-84DA-A6EFB107560F}" srcOrd="0" destOrd="0" presId="urn:microsoft.com/office/officeart/2008/layout/VerticalCurvedList"/>
    <dgm:cxn modelId="{5D771D8D-8B8C-434B-8B39-5EC71DE8077B}" type="presParOf" srcId="{756EDE8D-131B-4E4B-BE2C-ACCB08D8552F}" destId="{F287D5DE-F8B7-4D99-B9E8-C18DC18BE066}" srcOrd="7" destOrd="0" presId="urn:microsoft.com/office/officeart/2008/layout/VerticalCurvedList"/>
    <dgm:cxn modelId="{076F5C9A-9DA6-434D-A9CF-C7C13FF3AB29}" type="presParOf" srcId="{756EDE8D-131B-4E4B-BE2C-ACCB08D8552F}" destId="{FF30E125-74C3-4972-A155-AE8266C409A5}" srcOrd="8" destOrd="0" presId="urn:microsoft.com/office/officeart/2008/layout/VerticalCurvedList"/>
    <dgm:cxn modelId="{57E91415-E072-47D2-914F-942B34B39FB2}" type="presParOf" srcId="{FF30E125-74C3-4972-A155-AE8266C409A5}" destId="{1690D835-2D6C-41D4-BD34-AC76FB377F31}" srcOrd="0" destOrd="0" presId="urn:microsoft.com/office/officeart/2008/layout/VerticalCurvedList"/>
    <dgm:cxn modelId="{F64E6342-C2DA-49FA-B48A-803B6ADA9317}" type="presParOf" srcId="{756EDE8D-131B-4E4B-BE2C-ACCB08D8552F}" destId="{B5285F79-0FA6-4FF7-913F-7A90260AE315}" srcOrd="9" destOrd="0" presId="urn:microsoft.com/office/officeart/2008/layout/VerticalCurvedList"/>
    <dgm:cxn modelId="{862D20D7-5D66-491E-9824-55B0D534720B}" type="presParOf" srcId="{756EDE8D-131B-4E4B-BE2C-ACCB08D8552F}" destId="{15DA7DF5-A10F-41A2-93B9-62BD59D38BDB}" srcOrd="10" destOrd="0" presId="urn:microsoft.com/office/officeart/2008/layout/VerticalCurvedList"/>
    <dgm:cxn modelId="{567BAE6E-D52A-4DF5-BF1C-97FACCCDAEBB}" type="presParOf" srcId="{15DA7DF5-A10F-41A2-93B9-62BD59D38BDB}" destId="{DBE06B71-A48E-44AA-B600-FBEC7FF8C656}" srcOrd="0" destOrd="0" presId="urn:microsoft.com/office/officeart/2008/layout/VerticalCurvedList"/>
    <dgm:cxn modelId="{75B07C6E-090B-4137-89A2-0D9E409F0B4C}" type="presParOf" srcId="{756EDE8D-131B-4E4B-BE2C-ACCB08D8552F}" destId="{7B3B5E45-3C77-49A6-9067-AB6E7FD922DA}" srcOrd="11" destOrd="0" presId="urn:microsoft.com/office/officeart/2008/layout/VerticalCurvedList"/>
    <dgm:cxn modelId="{2E995A3E-4677-4023-A483-D3F6FCC6E930}" type="presParOf" srcId="{756EDE8D-131B-4E4B-BE2C-ACCB08D8552F}" destId="{833633E7-7F3B-431D-B820-BB998113EEEF}" srcOrd="12" destOrd="0" presId="urn:microsoft.com/office/officeart/2008/layout/VerticalCurvedList"/>
    <dgm:cxn modelId="{5E850948-2D2C-4910-A593-590F9B750084}" type="presParOf" srcId="{833633E7-7F3B-431D-B820-BB998113EEEF}" destId="{5B53714F-6293-4988-8DDA-BC137321CCE4}" srcOrd="0" destOrd="0" presId="urn:microsoft.com/office/officeart/2008/layout/VerticalCurvedList"/>
    <dgm:cxn modelId="{894ED62F-0C7B-4752-B567-A2C9DF078EC1}" type="presParOf" srcId="{756EDE8D-131B-4E4B-BE2C-ACCB08D8552F}" destId="{FB284DAE-260D-4FAE-8AAF-45B5E58A575E}" srcOrd="13" destOrd="0" presId="urn:microsoft.com/office/officeart/2008/layout/VerticalCurvedList"/>
    <dgm:cxn modelId="{7DA41A86-7FC9-445F-B0F9-C470CAEE4E80}" type="presParOf" srcId="{756EDE8D-131B-4E4B-BE2C-ACCB08D8552F}" destId="{A889D178-5C2E-47D2-AFDD-1419A526EECC}" srcOrd="14" destOrd="0" presId="urn:microsoft.com/office/officeart/2008/layout/VerticalCurvedList"/>
    <dgm:cxn modelId="{952A479A-CE8B-4FE1-9891-4E7E5089103D}" type="presParOf" srcId="{A889D178-5C2E-47D2-AFDD-1419A526EECC}" destId="{42902671-13FD-476B-BEC2-6E437E4E95D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9C1FDD-8E45-47B9-8FBF-236E73C527E6}">
      <dsp:nvSpPr>
        <dsp:cNvPr id="0" name=""/>
        <dsp:cNvSpPr/>
      </dsp:nvSpPr>
      <dsp:spPr>
        <a:xfrm>
          <a:off x="-4959881" y="-760242"/>
          <a:ext cx="5909107" cy="5909107"/>
        </a:xfrm>
        <a:prstGeom prst="blockArc">
          <a:avLst>
            <a:gd name="adj1" fmla="val 18900000"/>
            <a:gd name="adj2" fmla="val 2700000"/>
            <a:gd name="adj3" fmla="val 366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FDEAB-2F4A-4648-85E9-F4ADBEAEE475}">
      <dsp:nvSpPr>
        <dsp:cNvPr id="0" name=""/>
        <dsp:cNvSpPr/>
      </dsp:nvSpPr>
      <dsp:spPr>
        <a:xfrm>
          <a:off x="307861" y="199506"/>
          <a:ext cx="4736202" cy="3988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5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1. Problem Definition</a:t>
          </a:r>
        </a:p>
      </dsp:txBody>
      <dsp:txXfrm>
        <a:off x="307861" y="199506"/>
        <a:ext cx="4736202" cy="398837"/>
      </dsp:txXfrm>
    </dsp:sp>
    <dsp:sp modelId="{29CC1F92-BCFF-4781-BFB6-56AB736D8818}">
      <dsp:nvSpPr>
        <dsp:cNvPr id="0" name=""/>
        <dsp:cNvSpPr/>
      </dsp:nvSpPr>
      <dsp:spPr>
        <a:xfrm>
          <a:off x="58588" y="149652"/>
          <a:ext cx="498547" cy="498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D9661E-E6A6-4535-9FCF-94CB67F84430}">
      <dsp:nvSpPr>
        <dsp:cNvPr id="0" name=""/>
        <dsp:cNvSpPr/>
      </dsp:nvSpPr>
      <dsp:spPr>
        <a:xfrm>
          <a:off x="669045" y="798114"/>
          <a:ext cx="4375018" cy="398837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5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2. Building a Text Corpus</a:t>
          </a:r>
        </a:p>
      </dsp:txBody>
      <dsp:txXfrm>
        <a:off x="669045" y="798114"/>
        <a:ext cx="4375018" cy="398837"/>
      </dsp:txXfrm>
    </dsp:sp>
    <dsp:sp modelId="{CDC29E3F-64AB-496C-B7FC-6216EF83FA83}">
      <dsp:nvSpPr>
        <dsp:cNvPr id="0" name=""/>
        <dsp:cNvSpPr/>
      </dsp:nvSpPr>
      <dsp:spPr>
        <a:xfrm>
          <a:off x="419771" y="748260"/>
          <a:ext cx="498547" cy="498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CA0BAB-88AA-4F40-8DFA-04CC84329CFC}">
      <dsp:nvSpPr>
        <dsp:cNvPr id="0" name=""/>
        <dsp:cNvSpPr/>
      </dsp:nvSpPr>
      <dsp:spPr>
        <a:xfrm>
          <a:off x="866972" y="1396283"/>
          <a:ext cx="4177091" cy="398837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5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3. Text Preprocessing</a:t>
          </a:r>
        </a:p>
      </dsp:txBody>
      <dsp:txXfrm>
        <a:off x="866972" y="1396283"/>
        <a:ext cx="4177091" cy="398837"/>
      </dsp:txXfrm>
    </dsp:sp>
    <dsp:sp modelId="{78BA2837-9470-49A8-84DA-A6EFB107560F}">
      <dsp:nvSpPr>
        <dsp:cNvPr id="0" name=""/>
        <dsp:cNvSpPr/>
      </dsp:nvSpPr>
      <dsp:spPr>
        <a:xfrm>
          <a:off x="617698" y="1346429"/>
          <a:ext cx="498547" cy="498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7D5DE-F8B7-4D99-B9E8-C18DC18BE066}">
      <dsp:nvSpPr>
        <dsp:cNvPr id="0" name=""/>
        <dsp:cNvSpPr/>
      </dsp:nvSpPr>
      <dsp:spPr>
        <a:xfrm>
          <a:off x="930168" y="1994892"/>
          <a:ext cx="4113895" cy="3988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5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4. Feature Extraction</a:t>
          </a:r>
        </a:p>
      </dsp:txBody>
      <dsp:txXfrm>
        <a:off x="930168" y="1994892"/>
        <a:ext cx="4113895" cy="398837"/>
      </dsp:txXfrm>
    </dsp:sp>
    <dsp:sp modelId="{1690D835-2D6C-41D4-BD34-AC76FB377F31}">
      <dsp:nvSpPr>
        <dsp:cNvPr id="0" name=""/>
        <dsp:cNvSpPr/>
      </dsp:nvSpPr>
      <dsp:spPr>
        <a:xfrm>
          <a:off x="680894" y="1945037"/>
          <a:ext cx="498547" cy="498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85F79-0FA6-4FF7-913F-7A90260AE315}">
      <dsp:nvSpPr>
        <dsp:cNvPr id="0" name=""/>
        <dsp:cNvSpPr/>
      </dsp:nvSpPr>
      <dsp:spPr>
        <a:xfrm>
          <a:off x="866972" y="2593500"/>
          <a:ext cx="4177091" cy="3988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5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5. Text Vectorization</a:t>
          </a:r>
        </a:p>
      </dsp:txBody>
      <dsp:txXfrm>
        <a:off x="866972" y="2593500"/>
        <a:ext cx="4177091" cy="398837"/>
      </dsp:txXfrm>
    </dsp:sp>
    <dsp:sp modelId="{DBE06B71-A48E-44AA-B600-FBEC7FF8C656}">
      <dsp:nvSpPr>
        <dsp:cNvPr id="0" name=""/>
        <dsp:cNvSpPr/>
      </dsp:nvSpPr>
      <dsp:spPr>
        <a:xfrm>
          <a:off x="617698" y="2543645"/>
          <a:ext cx="498547" cy="498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B5E45-3C77-49A6-9067-AB6E7FD922DA}">
      <dsp:nvSpPr>
        <dsp:cNvPr id="0" name=""/>
        <dsp:cNvSpPr/>
      </dsp:nvSpPr>
      <dsp:spPr>
        <a:xfrm>
          <a:off x="669045" y="3191669"/>
          <a:ext cx="4375018" cy="3988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5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6. Text Analysis (NLP)</a:t>
          </a:r>
        </a:p>
      </dsp:txBody>
      <dsp:txXfrm>
        <a:off x="669045" y="3191669"/>
        <a:ext cx="4375018" cy="398837"/>
      </dsp:txXfrm>
    </dsp:sp>
    <dsp:sp modelId="{5B53714F-6293-4988-8DDA-BC137321CCE4}">
      <dsp:nvSpPr>
        <dsp:cNvPr id="0" name=""/>
        <dsp:cNvSpPr/>
      </dsp:nvSpPr>
      <dsp:spPr>
        <a:xfrm>
          <a:off x="419771" y="3141814"/>
          <a:ext cx="498547" cy="498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284DAE-260D-4FAE-8AAF-45B5E58A575E}">
      <dsp:nvSpPr>
        <dsp:cNvPr id="0" name=""/>
        <dsp:cNvSpPr/>
      </dsp:nvSpPr>
      <dsp:spPr>
        <a:xfrm>
          <a:off x="307861" y="3790277"/>
          <a:ext cx="4736202" cy="398837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5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7. Insights &amp; Recommendations</a:t>
          </a:r>
        </a:p>
      </dsp:txBody>
      <dsp:txXfrm>
        <a:off x="307861" y="3790277"/>
        <a:ext cx="4736202" cy="398837"/>
      </dsp:txXfrm>
    </dsp:sp>
    <dsp:sp modelId="{42902671-13FD-476B-BEC2-6E437E4E95D9}">
      <dsp:nvSpPr>
        <dsp:cNvPr id="0" name=""/>
        <dsp:cNvSpPr/>
      </dsp:nvSpPr>
      <dsp:spPr>
        <a:xfrm>
          <a:off x="58588" y="3740422"/>
          <a:ext cx="498547" cy="498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CC6D1-0303-CC4E-AAB5-C7478EE9B67C}" type="datetimeFigureOut">
              <a:rPr lang="en-US" smtClean="0"/>
              <a:t>9/18/23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927BC-FA55-544F-BD14-D6B9DFDEB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73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0364D-5BAC-8E43-AD6B-F6F856F4212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8B1DA-1103-1F48-86C9-3D37004AC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3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3768"/>
            <a:ext cx="9144000" cy="19787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37285"/>
            <a:ext cx="9144000" cy="202367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229562-E7BE-4505-86B6-C31C5A2DB1AE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Tamp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285"/>
            <a:ext cx="12192000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09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80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621"/>
            <a:ext cx="10515600" cy="4797342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49415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3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57988"/>
            <a:ext cx="5181600" cy="45885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7988"/>
            <a:ext cx="5181600" cy="461897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229562-E7BE-4505-86B6-C31C5A2DB1AE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2599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229562-E7BE-4505-86B6-C31C5A2DB1AE}" type="datetimeFigureOut">
              <a:rPr lang="en-US" smtClean="0"/>
              <a:t>9/18/23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170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3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28997"/>
            <a:ext cx="10515600" cy="4647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3274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22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4" r:id="rId3"/>
    <p:sldLayoutId id="2147483756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Arial Narrow" panose="020B0606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>
              <a:lumMod val="50000"/>
              <a:lumOff val="50000"/>
            </a:schemeClr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mith515@usf.edu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modules/generated/sklearn.linear_model.LogisticRegression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svg"/><Relationship Id="rId2" Type="http://schemas.openxmlformats.org/officeDocument/2006/relationships/hyperlink" Target="https://scikit-learn.org/stable/modules/generated/sklearn.neighbors.KNeighborsClassifi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tree.DecisionTreeClassifier.html" TargetMode="Externa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svm.SVC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modules/generated/sklearn.ensemble.RandomForestClassifier.html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ensemble.AdaBoostClassifier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ensemble.GradientBoostingClassifier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modules/generated/sklearn.neural_network.MLPClassifier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54954" y="2173193"/>
            <a:ext cx="10009231" cy="133970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5400" dirty="0"/>
              <a:t>Supervised Learning:</a:t>
            </a:r>
            <a:br>
              <a:rPr lang="en-US" sz="5400" dirty="0"/>
            </a:br>
            <a:r>
              <a:rPr lang="en-US" sz="5400" dirty="0"/>
              <a:t>Text Classification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54954" y="3945015"/>
            <a:ext cx="9834778" cy="2500755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</a:pPr>
            <a:r>
              <a:rPr lang="en-US" altLang="en-US" sz="6000" dirty="0">
                <a:solidFill>
                  <a:schemeClr val="accent3">
                    <a:lumMod val="75000"/>
                  </a:schemeClr>
                </a:solidFill>
              </a:rPr>
              <a:t>Tim Smith, Ph.D.</a:t>
            </a:r>
          </a:p>
          <a:p>
            <a:pPr>
              <a:spcBef>
                <a:spcPts val="0"/>
              </a:spcBef>
            </a:pPr>
            <a:r>
              <a:rPr lang="en-US" altLang="en-US" sz="4800" dirty="0">
                <a:solidFill>
                  <a:schemeClr val="accent3">
                    <a:lumMod val="75000"/>
                  </a:schemeClr>
                </a:solidFill>
              </a:rPr>
              <a:t>E-mail: </a:t>
            </a:r>
            <a:r>
              <a:rPr lang="en-US" altLang="en-US" sz="4800" dirty="0">
                <a:solidFill>
                  <a:schemeClr val="accent3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smith515@usf.edu</a:t>
            </a:r>
            <a:r>
              <a:rPr lang="en-US" altLang="en-US" sz="4800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>
              <a:spcBef>
                <a:spcPts val="0"/>
              </a:spcBef>
            </a:pPr>
            <a:endParaRPr lang="en-US" altLang="en-US" sz="48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Copyright 2023, Dr. Tim Smith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Portions are copyrighted by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Anol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Bhattacherjee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. Used with permission.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608320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043E-9A1C-4001-9043-F85822B3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Precision/Recall Tradeoff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2DC19-5665-44EA-B78F-31F7A87E1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79621"/>
            <a:ext cx="6912058" cy="4644555"/>
          </a:xfrm>
        </p:spPr>
        <p:txBody>
          <a:bodyPr>
            <a:normAutofit/>
          </a:bodyPr>
          <a:lstStyle/>
          <a:p>
            <a:r>
              <a:rPr lang="en-US" dirty="0"/>
              <a:t>Scenario 1: High precision, low recall</a:t>
            </a:r>
          </a:p>
          <a:p>
            <a:pPr lvl="1"/>
            <a:r>
              <a:rPr lang="en-US" dirty="0"/>
              <a:t>You contact customers who are predicted to buy a gadget.</a:t>
            </a:r>
          </a:p>
          <a:p>
            <a:pPr lvl="1"/>
            <a:r>
              <a:rPr lang="en-US" dirty="0"/>
              <a:t>You will miss many customers who might have also bought  your gadget but you didn’t contact them because your model predicted otherwise (many false negatives).</a:t>
            </a:r>
          </a:p>
          <a:p>
            <a:pPr lvl="1"/>
            <a:r>
              <a:rPr lang="en-US" dirty="0"/>
              <a:t>Model too restrictive: You lose a lot of sales.</a:t>
            </a:r>
          </a:p>
          <a:p>
            <a:r>
              <a:rPr lang="en-US" dirty="0"/>
              <a:t>Scenario 2: High recall, low precision</a:t>
            </a:r>
          </a:p>
          <a:p>
            <a:pPr lvl="1"/>
            <a:r>
              <a:rPr lang="en-US" dirty="0"/>
              <a:t>Model does well in detecting patients with cancer but poor at detecting patients without cancer.</a:t>
            </a:r>
          </a:p>
          <a:p>
            <a:pPr lvl="1"/>
            <a:r>
              <a:rPr lang="en-US" dirty="0"/>
              <a:t>You contact patients who are likely to have cancer.</a:t>
            </a:r>
          </a:p>
          <a:p>
            <a:pPr lvl="1"/>
            <a:r>
              <a:rPr lang="en-US" dirty="0"/>
              <a:t>You test many people who don’t actually have cancer (many false positives).</a:t>
            </a:r>
          </a:p>
          <a:p>
            <a:pPr lvl="1"/>
            <a:r>
              <a:rPr lang="en-US" dirty="0"/>
              <a:t>Model too generous: You waste a lot of resources.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CE5F58-7737-4637-B6D1-3DED17F4C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882478"/>
              </p:ext>
            </p:extLst>
          </p:nvPr>
        </p:nvGraphicFramePr>
        <p:xfrm>
          <a:off x="8958469" y="1452636"/>
          <a:ext cx="2645076" cy="1587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889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Arial Narrow" panose="020B0606020202030204" pitchFamily="34" charset="0"/>
                        </a:rPr>
                        <a:t>Actual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Predicted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sz="2000" b="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1=P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0=N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>
                          <a:latin typeface="Arial Narrow" panose="020B0606020202030204" pitchFamily="34" charset="0"/>
                        </a:rPr>
                        <a:t>TP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>
                          <a:latin typeface="Arial Narrow" panose="020B0606020202030204" pitchFamily="34" charset="0"/>
                        </a:rPr>
                        <a:t>FN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>
                          <a:latin typeface="Arial Narrow" panose="020B0606020202030204" pitchFamily="34" charset="0"/>
                        </a:rPr>
                        <a:t>FP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>
                          <a:latin typeface="Arial Narrow" panose="020B0606020202030204" pitchFamily="34" charset="0"/>
                        </a:rPr>
                        <a:t>TN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8826368" y="2255802"/>
            <a:ext cx="2876984" cy="361042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83636" y="2275628"/>
            <a:ext cx="812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  <a:latin typeface="Arial Narrow" panose="020B0606020202030204" pitchFamily="34" charset="0"/>
              </a:rPr>
              <a:t>Recall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56383" y="1814958"/>
            <a:ext cx="735763" cy="13214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675529" y="3142218"/>
            <a:ext cx="1149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Precision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16F3C1-AEE3-42D4-93FD-AAA933714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469" y="3644300"/>
            <a:ext cx="2744883" cy="13603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0F0344-AC88-4A7F-9741-CF5F0B13832C}"/>
              </a:ext>
            </a:extLst>
          </p:cNvPr>
          <p:cNvSpPr txBox="1"/>
          <p:nvPr/>
        </p:nvSpPr>
        <p:spPr>
          <a:xfrm>
            <a:off x="9009584" y="5439401"/>
            <a:ext cx="1055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Scenario 2</a:t>
            </a:r>
          </a:p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(Generous)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0F0344-AC88-4A7F-9741-CF5F0B13832C}"/>
              </a:ext>
            </a:extLst>
          </p:cNvPr>
          <p:cNvSpPr txBox="1"/>
          <p:nvPr/>
        </p:nvSpPr>
        <p:spPr>
          <a:xfrm>
            <a:off x="10762002" y="5439401"/>
            <a:ext cx="1183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Scenario 1</a:t>
            </a:r>
          </a:p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(Restrictive)</a:t>
            </a:r>
          </a:p>
        </p:txBody>
      </p:sp>
      <p:cxnSp>
        <p:nvCxnSpPr>
          <p:cNvPr id="15" name="Straight Arrow Connector 14"/>
          <p:cNvCxnSpPr>
            <a:stCxn id="12" idx="0"/>
          </p:cNvCxnSpPr>
          <p:nvPr/>
        </p:nvCxnSpPr>
        <p:spPr>
          <a:xfrm flipV="1">
            <a:off x="9537535" y="5004623"/>
            <a:ext cx="0" cy="43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1350770" y="5004623"/>
            <a:ext cx="0" cy="43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809345" y="6178915"/>
            <a:ext cx="37224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Arial Narrow" panose="020B0606020202030204" pitchFamily="34" charset="0"/>
              </a:rPr>
              <a:t>What type of model would you prefer?</a:t>
            </a:r>
          </a:p>
        </p:txBody>
      </p:sp>
    </p:spTree>
    <p:extLst>
      <p:ext uri="{BB962C8B-B14F-4D97-AF65-F5344CB8AC3E}">
        <p14:creationId xmlns:p14="http://schemas.microsoft.com/office/powerpoint/2010/main" val="1879985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 and AUC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621"/>
            <a:ext cx="7239000" cy="311617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Receiver Operating Characteristic (ROC) Curve: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Plot of true positive rate vs false positive rates for different thresholds of each.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The diagonal is the baseline – a random classifier.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The classifier that yields the highest “lift” (gain) above the random classifier is the best classification model.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AUC (Area Under the ROC Curve):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An aggregate performance metric between 0 and 1.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A random classifier (baseline) has an AUC of 0.5.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5840" y="4385219"/>
            <a:ext cx="65989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Courier"/>
              </a:rPr>
              <a:t>library(ROCR)</a:t>
            </a:r>
          </a:p>
          <a:p>
            <a:r>
              <a:rPr lang="en-US" sz="1400" b="1" dirty="0" err="1">
                <a:solidFill>
                  <a:schemeClr val="accent5"/>
                </a:solidFill>
                <a:latin typeface="Courier"/>
              </a:rPr>
              <a:t>pr</a:t>
            </a:r>
            <a:r>
              <a:rPr lang="en-US" sz="1400" b="1" dirty="0">
                <a:solidFill>
                  <a:schemeClr val="accent5"/>
                </a:solidFill>
                <a:latin typeface="Courier"/>
              </a:rPr>
              <a:t> &lt;- prediction(</a:t>
            </a:r>
            <a:r>
              <a:rPr lang="en-US" sz="1400" b="1" dirty="0" err="1">
                <a:solidFill>
                  <a:schemeClr val="accent5"/>
                </a:solidFill>
                <a:latin typeface="Courier"/>
              </a:rPr>
              <a:t>predlogit</a:t>
            </a:r>
            <a:r>
              <a:rPr lang="en-US" sz="1400" b="1" dirty="0">
                <a:solidFill>
                  <a:schemeClr val="accent5"/>
                </a:solidFill>
                <a:latin typeface="Courier"/>
              </a:rPr>
              <a:t>, </a:t>
            </a:r>
            <a:r>
              <a:rPr lang="en-US" sz="1400" b="1" dirty="0" err="1">
                <a:solidFill>
                  <a:schemeClr val="accent5"/>
                </a:solidFill>
                <a:latin typeface="Courier"/>
              </a:rPr>
              <a:t>test$TenYearCHD</a:t>
            </a:r>
            <a:r>
              <a:rPr lang="en-US" sz="1400" b="1" dirty="0">
                <a:solidFill>
                  <a:schemeClr val="accent5"/>
                </a:solidFill>
                <a:latin typeface="Courier"/>
              </a:rPr>
              <a:t>)</a:t>
            </a:r>
          </a:p>
          <a:p>
            <a:r>
              <a:rPr lang="en-US" sz="1400" b="1" dirty="0" err="1">
                <a:solidFill>
                  <a:schemeClr val="accent5"/>
                </a:solidFill>
                <a:latin typeface="Courier"/>
              </a:rPr>
              <a:t>prf</a:t>
            </a:r>
            <a:r>
              <a:rPr lang="en-US" sz="1400" b="1" dirty="0">
                <a:solidFill>
                  <a:schemeClr val="accent5"/>
                </a:solidFill>
                <a:latin typeface="Courier"/>
              </a:rPr>
              <a:t> &lt;- performance(</a:t>
            </a:r>
            <a:r>
              <a:rPr lang="en-US" sz="1400" b="1" dirty="0" err="1">
                <a:solidFill>
                  <a:schemeClr val="accent5"/>
                </a:solidFill>
                <a:latin typeface="Courier"/>
              </a:rPr>
              <a:t>pr</a:t>
            </a:r>
            <a:r>
              <a:rPr lang="en-US" sz="1400" b="1" dirty="0">
                <a:solidFill>
                  <a:schemeClr val="accent5"/>
                </a:solidFill>
                <a:latin typeface="Courier"/>
              </a:rPr>
              <a:t>, measure = "</a:t>
            </a:r>
            <a:r>
              <a:rPr lang="en-US" sz="1400" b="1" dirty="0" err="1">
                <a:solidFill>
                  <a:schemeClr val="accent5"/>
                </a:solidFill>
                <a:latin typeface="Courier"/>
              </a:rPr>
              <a:t>tpr</a:t>
            </a:r>
            <a:r>
              <a:rPr lang="en-US" sz="1400" b="1" dirty="0">
                <a:solidFill>
                  <a:schemeClr val="accent5"/>
                </a:solidFill>
                <a:latin typeface="Courier"/>
              </a:rPr>
              <a:t>", </a:t>
            </a:r>
            <a:r>
              <a:rPr lang="en-US" sz="1400" b="1" dirty="0" err="1">
                <a:solidFill>
                  <a:schemeClr val="accent5"/>
                </a:solidFill>
                <a:latin typeface="Courier"/>
              </a:rPr>
              <a:t>x.measure</a:t>
            </a:r>
            <a:r>
              <a:rPr lang="en-US" sz="1400" b="1" dirty="0">
                <a:solidFill>
                  <a:schemeClr val="accent5"/>
                </a:solidFill>
                <a:latin typeface="Courier"/>
              </a:rPr>
              <a:t> = "</a:t>
            </a:r>
            <a:r>
              <a:rPr lang="en-US" sz="1400" b="1" dirty="0" err="1">
                <a:solidFill>
                  <a:schemeClr val="accent5"/>
                </a:solidFill>
                <a:latin typeface="Courier"/>
              </a:rPr>
              <a:t>fpr</a:t>
            </a:r>
            <a:r>
              <a:rPr lang="en-US" sz="1400" b="1" dirty="0">
                <a:solidFill>
                  <a:schemeClr val="accent5"/>
                </a:solidFill>
                <a:latin typeface="Courier"/>
              </a:rPr>
              <a:t>")</a:t>
            </a:r>
          </a:p>
          <a:p>
            <a:r>
              <a:rPr lang="en-US" sz="1400" b="1" dirty="0">
                <a:solidFill>
                  <a:schemeClr val="accent5"/>
                </a:solidFill>
                <a:latin typeface="Courier"/>
              </a:rPr>
              <a:t>plot(</a:t>
            </a:r>
            <a:r>
              <a:rPr lang="en-US" sz="1400" b="1" dirty="0" err="1">
                <a:solidFill>
                  <a:schemeClr val="accent5"/>
                </a:solidFill>
                <a:latin typeface="Courier"/>
              </a:rPr>
              <a:t>prf</a:t>
            </a:r>
            <a:r>
              <a:rPr lang="en-US" sz="1400" b="1" dirty="0">
                <a:solidFill>
                  <a:schemeClr val="accent5"/>
                </a:solidFill>
                <a:latin typeface="Courier"/>
              </a:rPr>
              <a:t>)</a:t>
            </a:r>
          </a:p>
          <a:p>
            <a:endParaRPr lang="en-US" sz="1400" b="1" dirty="0">
              <a:solidFill>
                <a:schemeClr val="accent5"/>
              </a:solidFill>
              <a:latin typeface="Courier"/>
            </a:endParaRPr>
          </a:p>
          <a:p>
            <a:r>
              <a:rPr lang="en-US" sz="1400" b="1" dirty="0" err="1">
                <a:solidFill>
                  <a:schemeClr val="accent5"/>
                </a:solidFill>
                <a:latin typeface="Courier"/>
              </a:rPr>
              <a:t>auc</a:t>
            </a:r>
            <a:r>
              <a:rPr lang="en-US" sz="1400" b="1" dirty="0">
                <a:solidFill>
                  <a:schemeClr val="accent5"/>
                </a:solidFill>
                <a:latin typeface="Courier"/>
              </a:rPr>
              <a:t> &lt;- performance(</a:t>
            </a:r>
            <a:r>
              <a:rPr lang="en-US" sz="1400" b="1" dirty="0" err="1">
                <a:solidFill>
                  <a:schemeClr val="accent5"/>
                </a:solidFill>
                <a:latin typeface="Courier"/>
              </a:rPr>
              <a:t>pr</a:t>
            </a:r>
            <a:r>
              <a:rPr lang="en-US" sz="1400" b="1" dirty="0">
                <a:solidFill>
                  <a:schemeClr val="accent5"/>
                </a:solidFill>
                <a:latin typeface="Courier"/>
              </a:rPr>
              <a:t>, measure = "</a:t>
            </a:r>
            <a:r>
              <a:rPr lang="en-US" sz="1400" b="1" dirty="0" err="1">
                <a:solidFill>
                  <a:schemeClr val="accent5"/>
                </a:solidFill>
                <a:latin typeface="Courier"/>
              </a:rPr>
              <a:t>auc</a:t>
            </a:r>
            <a:r>
              <a:rPr lang="en-US" sz="1400" b="1" dirty="0">
                <a:solidFill>
                  <a:schemeClr val="accent5"/>
                </a:solidFill>
                <a:latin typeface="Courier"/>
              </a:rPr>
              <a:t>")</a:t>
            </a:r>
          </a:p>
          <a:p>
            <a:r>
              <a:rPr lang="en-US" sz="1400" b="1" dirty="0" err="1">
                <a:solidFill>
                  <a:schemeClr val="accent5"/>
                </a:solidFill>
                <a:latin typeface="Courier"/>
              </a:rPr>
              <a:t>auc</a:t>
            </a:r>
            <a:r>
              <a:rPr lang="en-US" sz="1400" b="1" dirty="0">
                <a:solidFill>
                  <a:schemeClr val="accent5"/>
                </a:solidFill>
                <a:latin typeface="Courier"/>
              </a:rPr>
              <a:t> &lt;- </a:t>
            </a:r>
            <a:r>
              <a:rPr lang="en-US" sz="1400" b="1" dirty="0" err="1">
                <a:solidFill>
                  <a:schemeClr val="accent5"/>
                </a:solidFill>
                <a:latin typeface="Courier"/>
              </a:rPr>
              <a:t>auc@y.values</a:t>
            </a:r>
            <a:r>
              <a:rPr lang="en-US" sz="1400" b="1" dirty="0">
                <a:solidFill>
                  <a:schemeClr val="accent5"/>
                </a:solidFill>
                <a:latin typeface="Courier"/>
              </a:rPr>
              <a:t>[[1]]</a:t>
            </a:r>
          </a:p>
          <a:p>
            <a:r>
              <a:rPr lang="en-US" sz="1400" b="1" dirty="0" err="1">
                <a:solidFill>
                  <a:schemeClr val="accent5"/>
                </a:solidFill>
                <a:latin typeface="Courier"/>
              </a:rPr>
              <a:t>auc</a:t>
            </a:r>
            <a:endParaRPr lang="en-US" sz="1400" b="1" dirty="0">
              <a:solidFill>
                <a:schemeClr val="accent5"/>
              </a:solidFill>
              <a:latin typeface="Courier"/>
            </a:endParaRPr>
          </a:p>
          <a:p>
            <a:r>
              <a:rPr lang="en-US" sz="1400" dirty="0">
                <a:latin typeface="Courier"/>
              </a:rPr>
              <a:t>[1] 0.5361173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067" y="3474070"/>
            <a:ext cx="2992461" cy="3083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0" y="1379621"/>
            <a:ext cx="3048000" cy="2407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9204960" y="3994164"/>
            <a:ext cx="2118360" cy="1917986"/>
          </a:xfrm>
          <a:prstGeom prst="line">
            <a:avLst/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921341" y="1075888"/>
            <a:ext cx="1342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    Classifier 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95429" y="1075888"/>
            <a:ext cx="1342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    Classifier A</a:t>
            </a:r>
          </a:p>
        </p:txBody>
      </p:sp>
      <p:sp>
        <p:nvSpPr>
          <p:cNvPr id="15" name="TextBox 14"/>
          <p:cNvSpPr txBox="1"/>
          <p:nvPr/>
        </p:nvSpPr>
        <p:spPr>
          <a:xfrm rot="19158772">
            <a:off x="9326902" y="2398176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    Baseline classifier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586061" y="1379621"/>
            <a:ext cx="0" cy="647299"/>
          </a:xfrm>
          <a:prstGeom prst="straightConnector1">
            <a:avLst/>
          </a:prstGeom>
          <a:ln>
            <a:solidFill>
              <a:srgbClr val="00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0729061" y="1400641"/>
            <a:ext cx="0" cy="4186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055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Model Fit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291" y="1395932"/>
            <a:ext cx="6467476" cy="19661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ACEE84-84B0-4329-BB4E-A6671F941486}"/>
              </a:ext>
            </a:extLst>
          </p:cNvPr>
          <p:cNvSpPr txBox="1"/>
          <p:nvPr/>
        </p:nvSpPr>
        <p:spPr>
          <a:xfrm>
            <a:off x="1808091" y="2121961"/>
            <a:ext cx="1633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Arial Narrow" panose="020B0606020202030204" pitchFamily="34" charset="0"/>
              </a:rPr>
              <a:t>Regression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ACEE84-84B0-4329-BB4E-A6671F941486}"/>
              </a:ext>
            </a:extLst>
          </p:cNvPr>
          <p:cNvSpPr txBox="1"/>
          <p:nvPr/>
        </p:nvSpPr>
        <p:spPr>
          <a:xfrm>
            <a:off x="1705844" y="3884385"/>
            <a:ext cx="1838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accent5"/>
                </a:solidFill>
                <a:latin typeface="Arial Narrow" panose="020B0606020202030204" pitchFamily="34" charset="0"/>
              </a:rPr>
              <a:t>Classification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162" y="3296843"/>
            <a:ext cx="6406845" cy="186758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ACEE84-84B0-4329-BB4E-A6671F941486}"/>
              </a:ext>
            </a:extLst>
          </p:cNvPr>
          <p:cNvSpPr txBox="1"/>
          <p:nvPr/>
        </p:nvSpPr>
        <p:spPr>
          <a:xfrm>
            <a:off x="3381291" y="5262956"/>
            <a:ext cx="2426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C00000"/>
                </a:solidFill>
                <a:latin typeface="Arial Narrow" panose="020B0606020202030204" pitchFamily="34" charset="0"/>
              </a:rPr>
              <a:t>Underfitting</a:t>
            </a:r>
            <a:endParaRPr lang="en-US" sz="2400" b="1" dirty="0">
              <a:solidFill>
                <a:srgbClr val="C00000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2000" dirty="0">
                <a:solidFill>
                  <a:schemeClr val="accent5"/>
                </a:solidFill>
                <a:latin typeface="Arial Narrow" panose="020B0606020202030204" pitchFamily="34" charset="0"/>
              </a:rPr>
              <a:t>Model too simple;</a:t>
            </a:r>
          </a:p>
          <a:p>
            <a:pPr algn="ctr"/>
            <a:r>
              <a:rPr lang="en-US" sz="2000" dirty="0">
                <a:solidFill>
                  <a:schemeClr val="accent5"/>
                </a:solidFill>
                <a:latin typeface="Arial Narrow" panose="020B0606020202030204" pitchFamily="34" charset="0"/>
              </a:rPr>
              <a:t>Predictor too inflexible to capture pattern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ACEE84-84B0-4329-BB4E-A6671F941486}"/>
              </a:ext>
            </a:extLst>
          </p:cNvPr>
          <p:cNvSpPr txBox="1"/>
          <p:nvPr/>
        </p:nvSpPr>
        <p:spPr>
          <a:xfrm>
            <a:off x="8025683" y="5262955"/>
            <a:ext cx="20604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Overfitting</a:t>
            </a:r>
          </a:p>
          <a:p>
            <a:pPr algn="ctr"/>
            <a:r>
              <a:rPr lang="en-US" sz="2000" dirty="0">
                <a:solidFill>
                  <a:schemeClr val="accent5"/>
                </a:solidFill>
                <a:latin typeface="Arial Narrow" panose="020B0606020202030204" pitchFamily="34" charset="0"/>
              </a:rPr>
              <a:t>Model too complex; Predictor captures noise in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ACEE84-84B0-4329-BB4E-A6671F941486}"/>
              </a:ext>
            </a:extLst>
          </p:cNvPr>
          <p:cNvSpPr txBox="1"/>
          <p:nvPr/>
        </p:nvSpPr>
        <p:spPr>
          <a:xfrm>
            <a:off x="6001371" y="5262954"/>
            <a:ext cx="13184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Good fit</a:t>
            </a:r>
          </a:p>
          <a:p>
            <a:pPr algn="ctr"/>
            <a:r>
              <a:rPr lang="en-US" sz="2000" dirty="0">
                <a:solidFill>
                  <a:schemeClr val="accent5"/>
                </a:solidFill>
                <a:latin typeface="Arial Narrow" panose="020B0606020202030204" pitchFamily="34" charset="0"/>
              </a:rPr>
              <a:t>Predictor just right</a:t>
            </a:r>
          </a:p>
        </p:txBody>
      </p:sp>
    </p:spTree>
    <p:extLst>
      <p:ext uri="{BB962C8B-B14F-4D97-AF65-F5344CB8AC3E}">
        <p14:creationId xmlns:p14="http://schemas.microsoft.com/office/powerpoint/2010/main" val="2266785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620"/>
            <a:ext cx="6036945" cy="5005105"/>
          </a:xfrm>
        </p:spPr>
        <p:txBody>
          <a:bodyPr>
            <a:normAutofit/>
          </a:bodyPr>
          <a:lstStyle/>
          <a:p>
            <a:r>
              <a:rPr lang="en-US" dirty="0"/>
              <a:t>There are two sources of error in ML models.</a:t>
            </a:r>
          </a:p>
          <a:p>
            <a:r>
              <a:rPr lang="en-US" dirty="0"/>
              <a:t>Bias (systematic error):</a:t>
            </a:r>
          </a:p>
          <a:p>
            <a:pPr lvl="1"/>
            <a:r>
              <a:rPr lang="en-US" dirty="0"/>
              <a:t>Difference between the expected value and the     true value of estimated parameter.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Simple (</a:t>
            </a:r>
            <a:r>
              <a:rPr lang="en-US" dirty="0" err="1"/>
              <a:t>underfitted</a:t>
            </a:r>
            <a:r>
              <a:rPr lang="en-US" dirty="0"/>
              <a:t>) models tend to have more bias (toward wrong predictions) and less variance.</a:t>
            </a:r>
          </a:p>
          <a:p>
            <a:r>
              <a:rPr lang="en-US" dirty="0"/>
              <a:t>Variance (random error):</a:t>
            </a:r>
          </a:p>
          <a:p>
            <a:pPr lvl="1"/>
            <a:r>
              <a:rPr lang="en-US" dirty="0"/>
              <a:t>Error in model attributed to noise in data.</a:t>
            </a:r>
          </a:p>
          <a:p>
            <a:pPr lvl="1"/>
            <a:r>
              <a:rPr lang="en-US" dirty="0"/>
              <a:t>Square of standard error: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l-G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l-GR" sz="20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0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lvl="1"/>
            <a:r>
              <a:rPr lang="en-US" dirty="0"/>
              <a:t>Overly complex (</a:t>
            </a:r>
            <a:r>
              <a:rPr lang="en-US" dirty="0" err="1"/>
              <a:t>overfitted</a:t>
            </a:r>
            <a:r>
              <a:rPr lang="en-US" dirty="0"/>
              <a:t>) models tend to have high variance and low bias and are very sensitive to small variations.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99" y="1203158"/>
            <a:ext cx="5194935" cy="38581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ACEE84-84B0-4329-BB4E-A6671F941486}"/>
              </a:ext>
            </a:extLst>
          </p:cNvPr>
          <p:cNvSpPr txBox="1"/>
          <p:nvPr/>
        </p:nvSpPr>
        <p:spPr>
          <a:xfrm>
            <a:off x="7693882" y="1379621"/>
            <a:ext cx="1312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/>
              <a:t>Underfitting</a:t>
            </a:r>
            <a:r>
              <a:rPr lang="en-US" sz="1600" b="1" dirty="0"/>
              <a:t> zone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ACEE84-84B0-4329-BB4E-A6671F941486}"/>
              </a:ext>
            </a:extLst>
          </p:cNvPr>
          <p:cNvSpPr txBox="1"/>
          <p:nvPr/>
        </p:nvSpPr>
        <p:spPr>
          <a:xfrm>
            <a:off x="9414843" y="1393296"/>
            <a:ext cx="1312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Overfitting zone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247" y="2936702"/>
            <a:ext cx="2015490" cy="299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ACEE84-84B0-4329-BB4E-A6671F941486}"/>
              </a:ext>
            </a:extLst>
          </p:cNvPr>
          <p:cNvSpPr txBox="1"/>
          <p:nvPr/>
        </p:nvSpPr>
        <p:spPr>
          <a:xfrm>
            <a:off x="7829136" y="5061286"/>
            <a:ext cx="31764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Bias and variance are inversely related. Model features should be selected to minimize       Total error = ∑(bias</a:t>
            </a:r>
            <a:r>
              <a:rPr lang="en-US" sz="20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2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 + variance)</a:t>
            </a:r>
          </a:p>
        </p:txBody>
      </p:sp>
    </p:spTree>
    <p:extLst>
      <p:ext uri="{BB962C8B-B14F-4D97-AF65-F5344CB8AC3E}">
        <p14:creationId xmlns:p14="http://schemas.microsoft.com/office/powerpoint/2010/main" val="599184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621"/>
            <a:ext cx="6573982" cy="4797342"/>
          </a:xfrm>
        </p:spPr>
        <p:txBody>
          <a:bodyPr/>
          <a:lstStyle/>
          <a:p>
            <a:r>
              <a:rPr lang="en-US" dirty="0"/>
              <a:t>Detecting overfitting:</a:t>
            </a:r>
          </a:p>
          <a:p>
            <a:pPr lvl="1"/>
            <a:r>
              <a:rPr lang="en-US" dirty="0"/>
              <a:t>Split data into training and test datasets.</a:t>
            </a:r>
          </a:p>
          <a:p>
            <a:pPr lvl="1"/>
            <a:r>
              <a:rPr lang="en-US" dirty="0"/>
              <a:t>Build model using training data.</a:t>
            </a:r>
          </a:p>
          <a:p>
            <a:pPr lvl="1"/>
            <a:r>
              <a:rPr lang="en-US" dirty="0"/>
              <a:t>Test model using test data.</a:t>
            </a:r>
          </a:p>
          <a:p>
            <a:pPr lvl="1"/>
            <a:r>
              <a:rPr lang="en-US" dirty="0"/>
              <a:t>If model performs well with training data but not with test data, we have an overfitted model.</a:t>
            </a:r>
          </a:p>
          <a:p>
            <a:r>
              <a:rPr lang="en-US" dirty="0"/>
              <a:t>Cross validation:</a:t>
            </a:r>
          </a:p>
          <a:p>
            <a:pPr lvl="1"/>
            <a:r>
              <a:rPr lang="en-US" dirty="0"/>
              <a:t>A powerful preventative technique against overfitting.</a:t>
            </a:r>
          </a:p>
          <a:p>
            <a:pPr lvl="1"/>
            <a:r>
              <a:rPr lang="en-US" dirty="0"/>
              <a:t>From initial training data, generate multiple (k) mini train-test splits called folds.</a:t>
            </a:r>
          </a:p>
          <a:p>
            <a:pPr lvl="1"/>
            <a:r>
              <a:rPr lang="en-US" dirty="0"/>
              <a:t>Iteratively train the model on k-1 fold, while using the remaining “holdout” fold as the test set.</a:t>
            </a:r>
          </a:p>
          <a:p>
            <a:pPr lvl="1"/>
            <a:r>
              <a:rPr lang="en-US" dirty="0"/>
              <a:t>Allows opportunity to tune </a:t>
            </a:r>
            <a:r>
              <a:rPr lang="en-US" dirty="0" err="1"/>
              <a:t>hyperparameters</a:t>
            </a:r>
            <a:r>
              <a:rPr lang="en-US" dirty="0"/>
              <a:t>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71256" y="1203158"/>
            <a:ext cx="3974826" cy="2413392"/>
            <a:chOff x="6396583" y="2975004"/>
            <a:chExt cx="4188608" cy="2742494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6583" y="3148245"/>
              <a:ext cx="4188608" cy="2569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7100934" y="2975004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Optimal size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7697291" y="3319143"/>
              <a:ext cx="0" cy="2025134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9199816" y="3749534"/>
              <a:ext cx="1005851" cy="59456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Validation data</a:t>
              </a: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182" y="3907021"/>
            <a:ext cx="4533900" cy="242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70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Overfitting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79621"/>
            <a:ext cx="10868891" cy="4797342"/>
          </a:xfrm>
        </p:spPr>
        <p:txBody>
          <a:bodyPr/>
          <a:lstStyle/>
          <a:p>
            <a:r>
              <a:rPr lang="en-US" dirty="0"/>
              <a:t>Remove  less relevant input features:</a:t>
            </a:r>
          </a:p>
          <a:p>
            <a:pPr lvl="1"/>
            <a:r>
              <a:rPr lang="en-US" dirty="0"/>
              <a:t>Justify each feature. If you can’t justify it, drop it.</a:t>
            </a:r>
          </a:p>
          <a:p>
            <a:pPr lvl="1"/>
            <a:r>
              <a:rPr lang="en-US" dirty="0"/>
              <a:t>Some algorithms have built in feature selection.</a:t>
            </a:r>
          </a:p>
          <a:p>
            <a:r>
              <a:rPr lang="en-US" dirty="0"/>
              <a:t>Train with more data:</a:t>
            </a:r>
          </a:p>
          <a:p>
            <a:pPr lvl="1"/>
            <a:r>
              <a:rPr lang="en-US" dirty="0"/>
              <a:t>More data helps algorithms detect signal better.</a:t>
            </a:r>
          </a:p>
          <a:p>
            <a:pPr lvl="1"/>
            <a:r>
              <a:rPr lang="en-US" dirty="0"/>
              <a:t>But it does not help if you add more noisy data.</a:t>
            </a:r>
          </a:p>
          <a:p>
            <a:r>
              <a:rPr lang="en-US" dirty="0"/>
              <a:t>Early stopping:</a:t>
            </a:r>
          </a:p>
          <a:p>
            <a:pPr lvl="1"/>
            <a:r>
              <a:rPr lang="en-US" dirty="0"/>
              <a:t>With an iterative learning algorithm, we can measure how well is model performs in each iteration.</a:t>
            </a:r>
          </a:p>
          <a:p>
            <a:pPr lvl="1"/>
            <a:r>
              <a:rPr lang="en-US" dirty="0"/>
              <a:t>Up to a certain point, more iterations improve the model. After that point, if more iterations weakens model performance, stop the training process.</a:t>
            </a:r>
          </a:p>
          <a:p>
            <a:pPr lvl="1"/>
            <a:r>
              <a:rPr lang="en-US" dirty="0"/>
              <a:t>Commonly used in deep learning models.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279" y="1379621"/>
            <a:ext cx="3039780" cy="262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79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Overfitting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621"/>
            <a:ext cx="10515600" cy="4993470"/>
          </a:xfrm>
        </p:spPr>
        <p:txBody>
          <a:bodyPr>
            <a:normAutofit/>
          </a:bodyPr>
          <a:lstStyle/>
          <a:p>
            <a:r>
              <a:rPr lang="en-US" dirty="0"/>
              <a:t>Regularization:</a:t>
            </a:r>
          </a:p>
          <a:p>
            <a:pPr lvl="1"/>
            <a:r>
              <a:rPr lang="en-US" dirty="0"/>
              <a:t>A broad range of methods to force a model to be simpler.</a:t>
            </a:r>
          </a:p>
          <a:p>
            <a:pPr lvl="1"/>
            <a:r>
              <a:rPr lang="en-US" dirty="0"/>
              <a:t>Very widely used in classical machine learning model to reduce overfitting.</a:t>
            </a:r>
          </a:p>
          <a:p>
            <a:pPr lvl="1"/>
            <a:r>
              <a:rPr lang="en-US" dirty="0"/>
              <a:t>Often, regularization is a hyperparameter that can be tuned through cross-validation:</a:t>
            </a:r>
          </a:p>
          <a:p>
            <a:pPr lvl="1"/>
            <a:r>
              <a:rPr lang="en-US" dirty="0"/>
              <a:t>Specific regularization method depend on the type of learning used:</a:t>
            </a:r>
          </a:p>
          <a:p>
            <a:pPr lvl="2"/>
            <a:r>
              <a:rPr lang="en-US" dirty="0"/>
              <a:t>Decision tree: Prune </a:t>
            </a:r>
            <a:r>
              <a:rPr lang="en-US" dirty="0" err="1"/>
              <a:t>Max_depth</a:t>
            </a:r>
            <a:r>
              <a:rPr lang="en-US" dirty="0"/>
              <a:t>, </a:t>
            </a:r>
            <a:r>
              <a:rPr lang="en-US" dirty="0" err="1"/>
              <a:t>Max_leaf_nodes</a:t>
            </a:r>
            <a:r>
              <a:rPr lang="en-US" dirty="0"/>
              <a:t>, </a:t>
            </a:r>
            <a:r>
              <a:rPr lang="en-US" dirty="0" err="1"/>
              <a:t>Max_features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Neural network: Use dropout.</a:t>
            </a:r>
          </a:p>
          <a:p>
            <a:pPr lvl="2"/>
            <a:r>
              <a:rPr lang="en-US" dirty="0"/>
              <a:t>Regression: Use a penalty parameter to the cost function.</a:t>
            </a:r>
          </a:p>
          <a:p>
            <a:pPr lvl="1"/>
            <a:r>
              <a:rPr lang="en-US" dirty="0"/>
              <a:t>L2 regularization (Ridge regression): Add squared magnitude of coefficient as penalty term to the cost function:</a:t>
            </a:r>
          </a:p>
          <a:p>
            <a:pPr lvl="2"/>
            <a:endParaRPr lang="en-US" sz="2400" dirty="0"/>
          </a:p>
          <a:p>
            <a:pPr lvl="1"/>
            <a:r>
              <a:rPr lang="en-US" dirty="0"/>
              <a:t>L1 regularization (Lasso regression): Add absolute magnitude of coefficient as penalty term to the cost function: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305" y="4618143"/>
            <a:ext cx="2650945" cy="7745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611" y="5621118"/>
            <a:ext cx="2286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31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Overfitting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Ensembling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Machine learning methods that combine predictions from multiple independent models.</a:t>
            </a:r>
          </a:p>
          <a:p>
            <a:pPr lvl="1"/>
            <a:r>
              <a:rPr lang="en-US" dirty="0"/>
              <a:t>Bagging models:</a:t>
            </a:r>
          </a:p>
          <a:p>
            <a:pPr lvl="2"/>
            <a:r>
              <a:rPr lang="en-US" dirty="0"/>
              <a:t>Trains many “strong” (relatively unconstrained) learners in </a:t>
            </a:r>
            <a:r>
              <a:rPr lang="en-US" u="sng" dirty="0"/>
              <a:t>parallel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Then combines these strong learners to “smooth out” their predictions.</a:t>
            </a:r>
          </a:p>
          <a:p>
            <a:pPr lvl="1"/>
            <a:r>
              <a:rPr lang="en-US" dirty="0"/>
              <a:t>Boosting models:</a:t>
            </a:r>
          </a:p>
          <a:p>
            <a:pPr lvl="2"/>
            <a:r>
              <a:rPr lang="en-US" dirty="0"/>
              <a:t>Trains many “weak” (constrained, e.g., decision tree with limited depth) learners in </a:t>
            </a:r>
            <a:r>
              <a:rPr lang="en-US" u="sng" dirty="0"/>
              <a:t>sequence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Each learner in the sequence learns from the mistakes of the prior learner.</a:t>
            </a:r>
          </a:p>
          <a:p>
            <a:pPr lvl="2"/>
            <a:r>
              <a:rPr lang="en-US" dirty="0"/>
              <a:t>Boosting then combines all the weak learners into a single strong learner.</a:t>
            </a:r>
          </a:p>
          <a:p>
            <a:pPr lvl="1"/>
            <a:r>
              <a:rPr lang="en-US" dirty="0"/>
              <a:t>Bagging uses complex base models and tries to “smooth out” their predictions, while boosting uses simple base models and tries to “boost” their aggregate complexity.</a:t>
            </a:r>
          </a:p>
        </p:txBody>
      </p:sp>
    </p:spTree>
    <p:extLst>
      <p:ext uri="{BB962C8B-B14F-4D97-AF65-F5344CB8AC3E}">
        <p14:creationId xmlns:p14="http://schemas.microsoft.com/office/powerpoint/2010/main" val="4231686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621"/>
            <a:ext cx="5340927" cy="4797342"/>
          </a:xfrm>
        </p:spPr>
        <p:txBody>
          <a:bodyPr/>
          <a:lstStyle/>
          <a:p>
            <a:r>
              <a:rPr lang="en-US" dirty="0"/>
              <a:t>Machine learning: </a:t>
            </a:r>
          </a:p>
          <a:p>
            <a:pPr lvl="1"/>
            <a:r>
              <a:rPr lang="en-US" dirty="0"/>
              <a:t>Logistic Regression.</a:t>
            </a:r>
          </a:p>
          <a:p>
            <a:pPr lvl="1"/>
            <a:r>
              <a:rPr lang="en-US" dirty="0"/>
              <a:t>Naïve Bayes.</a:t>
            </a:r>
          </a:p>
          <a:p>
            <a:pPr lvl="1"/>
            <a:r>
              <a:rPr lang="en-US" dirty="0"/>
              <a:t>Decision Trees.</a:t>
            </a:r>
          </a:p>
          <a:p>
            <a:pPr lvl="1"/>
            <a:r>
              <a:rPr lang="en-US" dirty="0"/>
              <a:t>Support Vector Machines (SVM):</a:t>
            </a:r>
          </a:p>
          <a:p>
            <a:pPr lvl="2"/>
            <a:r>
              <a:rPr lang="en-US" dirty="0"/>
              <a:t>Linear and Non-linear.</a:t>
            </a:r>
          </a:p>
          <a:p>
            <a:pPr lvl="1"/>
            <a:r>
              <a:rPr lang="en-US" dirty="0"/>
              <a:t>Bagging models:</a:t>
            </a:r>
          </a:p>
          <a:p>
            <a:pPr lvl="2"/>
            <a:r>
              <a:rPr lang="en-US" dirty="0"/>
              <a:t>Random Forest.</a:t>
            </a:r>
          </a:p>
          <a:p>
            <a:pPr lvl="1"/>
            <a:r>
              <a:rPr lang="en-US" dirty="0"/>
              <a:t>Boosting models:</a:t>
            </a:r>
          </a:p>
          <a:p>
            <a:pPr lvl="2"/>
            <a:r>
              <a:rPr lang="en-US" dirty="0"/>
              <a:t>Adaptive Boosting.</a:t>
            </a:r>
          </a:p>
          <a:p>
            <a:pPr lvl="2"/>
            <a:r>
              <a:rPr lang="en-US" dirty="0"/>
              <a:t>Gradient Boosting.</a:t>
            </a:r>
          </a:p>
          <a:p>
            <a:pPr lvl="2"/>
            <a:r>
              <a:rPr lang="en-US" dirty="0"/>
              <a:t>Stochastic Gradient Boosting.</a:t>
            </a:r>
          </a:p>
          <a:p>
            <a:pPr lvl="2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31527" y="1379621"/>
            <a:ext cx="5022273" cy="4797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Deep learning: </a:t>
            </a:r>
          </a:p>
          <a:p>
            <a:pPr lvl="1"/>
            <a:r>
              <a:rPr lang="en-US" dirty="0"/>
              <a:t>Perceptron.</a:t>
            </a:r>
          </a:p>
          <a:p>
            <a:pPr lvl="1"/>
            <a:r>
              <a:rPr lang="en-US" dirty="0"/>
              <a:t>Deep neural network.</a:t>
            </a:r>
          </a:p>
          <a:p>
            <a:pPr lvl="1"/>
            <a:r>
              <a:rPr lang="en-US" dirty="0"/>
              <a:t>Convolutional Neural Networks (CNN).</a:t>
            </a:r>
          </a:p>
          <a:p>
            <a:pPr lvl="1"/>
            <a:r>
              <a:rPr lang="en-US" dirty="0"/>
              <a:t>Recurrent Neural Network (RNN):</a:t>
            </a:r>
          </a:p>
          <a:p>
            <a:pPr lvl="2"/>
            <a:r>
              <a:rPr lang="en-US" dirty="0"/>
              <a:t>Gated Recurrent Unit (GRU).</a:t>
            </a:r>
          </a:p>
          <a:p>
            <a:pPr lvl="2"/>
            <a:r>
              <a:rPr lang="en-US" dirty="0"/>
              <a:t>Long Short Term Memory (LSTM).</a:t>
            </a:r>
          </a:p>
          <a:p>
            <a:pPr lvl="1"/>
            <a:r>
              <a:rPr lang="en-US" dirty="0"/>
              <a:t>Generative Adversarial Networks (GAN).</a:t>
            </a:r>
          </a:p>
          <a:p>
            <a:pPr lvl="1"/>
            <a:r>
              <a:rPr lang="en-US" dirty="0"/>
              <a:t>Multilayer Perceptron (MLP).</a:t>
            </a:r>
          </a:p>
          <a:p>
            <a:pPr lvl="1"/>
            <a:r>
              <a:rPr lang="en-US" dirty="0"/>
              <a:t>Self Organizing Map (SOM).</a:t>
            </a:r>
          </a:p>
          <a:p>
            <a:pPr lvl="1"/>
            <a:r>
              <a:rPr lang="en-US" dirty="0"/>
              <a:t>Deep Belief Network (DBN).</a:t>
            </a:r>
          </a:p>
          <a:p>
            <a:pPr lvl="1"/>
            <a:r>
              <a:rPr lang="en-US" dirty="0"/>
              <a:t>Restricted Boltzmann Machines (RBM).</a:t>
            </a:r>
          </a:p>
          <a:p>
            <a:pPr lvl="1"/>
            <a:r>
              <a:rPr lang="en-US" dirty="0" err="1"/>
              <a:t>Autoencoders</a:t>
            </a:r>
            <a:r>
              <a:rPr lang="en-US" dirty="0"/>
              <a:t>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72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Binary classifier.</a:t>
                </a:r>
              </a:p>
              <a:p>
                <a:pPr lvl="1"/>
                <a:r>
                  <a:rPr lang="en-US" dirty="0"/>
                  <a:t>Classifies inputs by estimating the probability of a logistic function of inputs (constrained between 0 and 1) and using a cutoff for class separation.</a:t>
                </a:r>
              </a:p>
              <a:p>
                <a:pPr lvl="1"/>
                <a:r>
                  <a:rPr lang="en-US" dirty="0"/>
                  <a:t>Logistic function </a:t>
                </a:r>
                <a:r>
                  <a:rPr lang="az-Cyrl-AZ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Computes odds-ratios for each feature.</a:t>
                </a:r>
              </a:p>
              <a:p>
                <a:r>
                  <a:rPr lang="en-US" dirty="0"/>
                  <a:t>Multinomial Logistic Regression (also called </a:t>
                </a:r>
                <a:r>
                  <a:rPr lang="en-US" dirty="0" err="1"/>
                  <a:t>Softmax</a:t>
                </a:r>
                <a:r>
                  <a:rPr lang="en-US" dirty="0"/>
                  <a:t>):</a:t>
                </a:r>
              </a:p>
              <a:p>
                <a:pPr lvl="1"/>
                <a:r>
                  <a:rPr lang="en-US" dirty="0"/>
                  <a:t>Multi-class variation of logistic regression.</a:t>
                </a:r>
              </a:p>
              <a:p>
                <a:pPr lvl="1"/>
                <a:r>
                  <a:rPr lang="en-US" dirty="0"/>
                  <a:t>If classes = 2, it becomes logistic regression.</a:t>
                </a:r>
              </a:p>
              <a:p>
                <a:pPr lvl="1"/>
                <a:r>
                  <a:rPr lang="en-US" dirty="0"/>
                  <a:t>Finds probabilities of each class using the </a:t>
                </a:r>
                <a:r>
                  <a:rPr lang="en-US" dirty="0" err="1"/>
                  <a:t>softmax</a:t>
                </a:r>
                <a:r>
                  <a:rPr lang="en-US" dirty="0"/>
                  <a:t> function,                                                     and assigns class using highest estimated probability.</a:t>
                </a:r>
              </a:p>
              <a:p>
                <a:pPr lvl="1"/>
                <a:r>
                  <a:rPr lang="en-US" dirty="0"/>
                  <a:t>Uses cross entropy cost function and gradient descent for optimization.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753" y="2431471"/>
            <a:ext cx="3595687" cy="23927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7E41D0-4B62-0DDB-092A-8F219EB1F012}"/>
              </a:ext>
            </a:extLst>
          </p:cNvPr>
          <p:cNvSpPr txBox="1"/>
          <p:nvPr/>
        </p:nvSpPr>
        <p:spPr>
          <a:xfrm>
            <a:off x="1723697" y="5891761"/>
            <a:ext cx="9890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https://scikit-learn.org/stable/modules/generated/sklearn.linear_model.LogisticRegression.html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4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379620"/>
            <a:ext cx="5013960" cy="5277854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Classifier testing:</a:t>
            </a:r>
          </a:p>
          <a:p>
            <a:pPr lvl="1"/>
            <a:r>
              <a:rPr lang="en-US" dirty="0"/>
              <a:t>Accuracy, recall, precision, F1 score, specificity, ROC, AUC.</a:t>
            </a:r>
          </a:p>
          <a:p>
            <a:pPr lvl="1"/>
            <a:r>
              <a:rPr lang="en-US" dirty="0"/>
              <a:t>Precision-recall tradeoff.</a:t>
            </a:r>
          </a:p>
          <a:p>
            <a:pPr lvl="0"/>
            <a:r>
              <a:rPr lang="en-US" dirty="0"/>
              <a:t>Overfitting/</a:t>
            </a:r>
            <a:r>
              <a:rPr lang="en-US" dirty="0" err="1"/>
              <a:t>underfitting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Bias-variance tradeoff.</a:t>
            </a:r>
          </a:p>
          <a:p>
            <a:pPr lvl="1"/>
            <a:r>
              <a:rPr lang="en-US" dirty="0"/>
              <a:t>Cross-validation.</a:t>
            </a:r>
          </a:p>
          <a:p>
            <a:pPr lvl="1"/>
            <a:r>
              <a:rPr lang="en-US" dirty="0"/>
              <a:t>Regularization.</a:t>
            </a:r>
          </a:p>
          <a:p>
            <a:pPr lvl="0"/>
            <a:r>
              <a:rPr lang="en-US" dirty="0"/>
              <a:t>Classification models:</a:t>
            </a:r>
          </a:p>
          <a:p>
            <a:pPr lvl="1"/>
            <a:r>
              <a:rPr lang="en-US" dirty="0"/>
              <a:t>Logistic regression.</a:t>
            </a:r>
          </a:p>
          <a:p>
            <a:pPr lvl="1"/>
            <a:r>
              <a:rPr lang="en-US" dirty="0"/>
              <a:t>Decision tree.</a:t>
            </a:r>
          </a:p>
          <a:p>
            <a:pPr lvl="1"/>
            <a:r>
              <a:rPr lang="en-US" dirty="0"/>
              <a:t>Support vector machines.</a:t>
            </a:r>
          </a:p>
          <a:p>
            <a:pPr lvl="1"/>
            <a:r>
              <a:rPr lang="en-US" dirty="0"/>
              <a:t>Bagging models: Random Forest.</a:t>
            </a:r>
          </a:p>
          <a:p>
            <a:pPr lvl="1"/>
            <a:r>
              <a:rPr lang="en-US" dirty="0"/>
              <a:t>Boosting models: </a:t>
            </a:r>
            <a:r>
              <a:rPr lang="en-US" dirty="0" err="1"/>
              <a:t>Adaboost</a:t>
            </a:r>
            <a:r>
              <a:rPr lang="en-US" dirty="0"/>
              <a:t>, </a:t>
            </a:r>
            <a:r>
              <a:rPr lang="en-US" dirty="0" err="1"/>
              <a:t>XGBoost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Neural Network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AB89AF7-6C5C-462F-8F59-F5394B8AD2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3978738"/>
              </p:ext>
            </p:extLst>
          </p:nvPr>
        </p:nvGraphicFramePr>
        <p:xfrm>
          <a:off x="6521878" y="1379620"/>
          <a:ext cx="5102652" cy="4388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5-Point Star 4">
            <a:extLst>
              <a:ext uri="{FF2B5EF4-FFF2-40B4-BE49-F238E27FC236}">
                <a16:creationId xmlns:a16="http://schemas.microsoft.com/office/drawing/2014/main" id="{641A1F05-9D92-4328-8F2D-4516069DED4A}"/>
              </a:ext>
            </a:extLst>
          </p:cNvPr>
          <p:cNvSpPr/>
          <p:nvPr/>
        </p:nvSpPr>
        <p:spPr>
          <a:xfrm>
            <a:off x="7034980" y="4567172"/>
            <a:ext cx="344774" cy="37475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23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(K nearest neighbors)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621"/>
            <a:ext cx="8821219" cy="47973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Works as a classifier and a Regressor</a:t>
            </a:r>
          </a:p>
          <a:p>
            <a:pPr lvl="1"/>
            <a:r>
              <a:rPr lang="en-US" dirty="0"/>
              <a:t>Calculates distances between values</a:t>
            </a:r>
          </a:p>
          <a:p>
            <a:pPr lvl="1"/>
            <a:r>
              <a:rPr lang="en-US" dirty="0"/>
              <a:t>Chooses k-nearest values to ‘vote’ on the target value you are trying to predict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Many distance measures can be used</a:t>
            </a:r>
          </a:p>
          <a:p>
            <a:pPr lvl="1"/>
            <a:r>
              <a:rPr lang="en-US" dirty="0"/>
              <a:t>No training time</a:t>
            </a:r>
          </a:p>
          <a:p>
            <a:pPr lvl="1"/>
            <a:r>
              <a:rPr lang="en-US" dirty="0"/>
              <a:t>Can model non-linear relationships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Each prediction requires calculating distances with all other targets</a:t>
            </a:r>
          </a:p>
          <a:p>
            <a:pPr lvl="1"/>
            <a:r>
              <a:rPr lang="en-US" dirty="0"/>
              <a:t>Can often require testing many different values of K; which can be computationally expensive</a:t>
            </a:r>
          </a:p>
          <a:p>
            <a:pPr lvl="1"/>
            <a:r>
              <a:rPr lang="en-US" dirty="0"/>
              <a:t>Very sensitive to differences in scale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7E41D0-4B62-0DDB-092A-8F219EB1F012}"/>
              </a:ext>
            </a:extLst>
          </p:cNvPr>
          <p:cNvSpPr txBox="1"/>
          <p:nvPr/>
        </p:nvSpPr>
        <p:spPr>
          <a:xfrm>
            <a:off x="1463566" y="6353426"/>
            <a:ext cx="9890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https://scikit-learn.org/stable/modules/generated/sklearn.neighbors.KNeighborsClassifier.html</a:t>
            </a:r>
            <a:endParaRPr lang="en-US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23471F75-C199-704D-D3C0-D2212CB0AE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</a:blip>
          <a:stretch/>
        </p:blipFill>
        <p:spPr>
          <a:xfrm>
            <a:off x="8056125" y="0"/>
            <a:ext cx="3771256" cy="3205914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8C0DF3B-2965-22CA-BD76-E06DEB432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73683" y="1149418"/>
            <a:ext cx="2139434" cy="103897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EC1F2ADF-2103-61E7-257E-1E54911D5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73683" y="3068200"/>
            <a:ext cx="2444285" cy="241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30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097" y="3642855"/>
            <a:ext cx="5608320" cy="18442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192248" y="5776799"/>
            <a:ext cx="2042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Target variable (owners/non-owners)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247225" y="5506471"/>
            <a:ext cx="0" cy="3048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 rot="5400000">
            <a:off x="3769027" y="4715178"/>
            <a:ext cx="215155" cy="1824630"/>
          </a:xfrm>
          <a:prstGeom prst="rightBrace">
            <a:avLst>
              <a:gd name="adj1" fmla="val 4375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31904" y="5776799"/>
            <a:ext cx="16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Two predictors</a:t>
            </a:r>
          </a:p>
          <a:p>
            <a:pPr algn="ctr"/>
            <a:r>
              <a:rPr lang="en-US" dirty="0">
                <a:latin typeface="Arial Narrow" panose="020B0606020202030204" pitchFamily="34" charset="0"/>
              </a:rPr>
              <a:t>(two dimensions)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379620"/>
            <a:ext cx="6416040" cy="2086773"/>
          </a:xfrm>
        </p:spPr>
        <p:txBody>
          <a:bodyPr>
            <a:normAutofit/>
          </a:bodyPr>
          <a:lstStyle/>
          <a:p>
            <a:r>
              <a:rPr lang="en-US" dirty="0"/>
              <a:t>How to create a decision tree for the following data:</a:t>
            </a:r>
          </a:p>
          <a:p>
            <a:pPr lvl="1"/>
            <a:r>
              <a:rPr lang="en-US" dirty="0"/>
              <a:t>Step 1: Create scatterplot.</a:t>
            </a:r>
          </a:p>
          <a:p>
            <a:pPr lvl="1"/>
            <a:r>
              <a:rPr lang="en-US" dirty="0"/>
              <a:t>Step 2: Draw a vertical or horizontal line to increase "purity" (homogeneity) of each resulting space; if you stop here, create confusion matrix and assess classification metrics.</a:t>
            </a:r>
          </a:p>
          <a:p>
            <a:pPr lvl="1"/>
            <a:endParaRPr lang="en-US" dirty="0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37" y="1367623"/>
            <a:ext cx="4648200" cy="3019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/>
          <p:nvPr/>
        </p:nvCxnSpPr>
        <p:spPr>
          <a:xfrm>
            <a:off x="7921215" y="2693095"/>
            <a:ext cx="31914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834691" y="4709160"/>
            <a:ext cx="3137057" cy="1785949"/>
            <a:chOff x="5446115" y="1924050"/>
            <a:chExt cx="3393085" cy="2032516"/>
          </a:xfrm>
        </p:grpSpPr>
        <p:sp>
          <p:nvSpPr>
            <p:cNvPr id="16" name="Rectangle 15"/>
            <p:cNvSpPr/>
            <p:nvPr/>
          </p:nvSpPr>
          <p:spPr>
            <a:xfrm>
              <a:off x="6477000" y="1924050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Owners: 12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Non-owners: 12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86400" y="334696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Owners: 3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Non-owners: 9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467600" y="332791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Owners: 9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Non-owners: 3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6172200" y="3048000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17" idx="0"/>
            </p:cNvCxnSpPr>
            <p:nvPr/>
          </p:nvCxnSpPr>
          <p:spPr>
            <a:xfrm>
              <a:off x="61722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81534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7239000" y="2533650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179809" y="2530454"/>
              <a:ext cx="1219200" cy="385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Lot size≤19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46115" y="2759875"/>
              <a:ext cx="1219200" cy="385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73127" y="2915748"/>
              <a:ext cx="440184" cy="385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B5D1D12-2FB2-4359-BCF5-82D1600D16A6}"/>
              </a:ext>
            </a:extLst>
          </p:cNvPr>
          <p:cNvSpPr txBox="1"/>
          <p:nvPr/>
        </p:nvSpPr>
        <p:spPr>
          <a:xfrm>
            <a:off x="8176321" y="5582195"/>
            <a:ext cx="406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41331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621"/>
            <a:ext cx="10515600" cy="1119739"/>
          </a:xfrm>
        </p:spPr>
        <p:txBody>
          <a:bodyPr/>
          <a:lstStyle/>
          <a:p>
            <a:r>
              <a:rPr lang="en-US" dirty="0"/>
              <a:t>Classification task (continued):</a:t>
            </a:r>
          </a:p>
          <a:p>
            <a:pPr lvl="1"/>
            <a:r>
              <a:rPr lang="en-US" dirty="0"/>
              <a:t>Step 3: Draw </a:t>
            </a:r>
            <a:r>
              <a:rPr lang="en-US" u="sng" dirty="0"/>
              <a:t>another</a:t>
            </a:r>
            <a:r>
              <a:rPr lang="en-US" dirty="0"/>
              <a:t> vertical or horizontal line to increase "purity" (or homogeneity) further.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17" y="2389466"/>
            <a:ext cx="4648200" cy="3019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1867582" y="3725968"/>
            <a:ext cx="31914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929463" y="3725969"/>
            <a:ext cx="0" cy="12281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232678" y="2514529"/>
            <a:ext cx="4437427" cy="3161377"/>
            <a:chOff x="4254276" y="1924050"/>
            <a:chExt cx="4584924" cy="3612777"/>
          </a:xfrm>
        </p:grpSpPr>
        <p:sp>
          <p:nvSpPr>
            <p:cNvPr id="8" name="Rectangle 7"/>
            <p:cNvSpPr/>
            <p:nvPr/>
          </p:nvSpPr>
          <p:spPr>
            <a:xfrm>
              <a:off x="6477000" y="1924050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Owners: 12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Non-owners: 12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486400" y="334696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Owners: 3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Non-owners: 9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67600" y="332791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Owners: 9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Non-owners: 3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172200" y="3048000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9" idx="0"/>
            </p:cNvCxnSpPr>
            <p:nvPr/>
          </p:nvCxnSpPr>
          <p:spPr>
            <a:xfrm>
              <a:off x="61722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81534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239000" y="2533650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043200" y="2529436"/>
              <a:ext cx="1371587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Lot size≤19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72100" y="2790825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95723" y="2941021"/>
              <a:ext cx="3863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59941" y="4927227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Owners: 1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Non-owners: 9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00800" y="4927227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Owners: 2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Non-owners: 0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167718" y="3964411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145741" y="4478761"/>
              <a:ext cx="19408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9" idx="0"/>
            </p:cNvCxnSpPr>
            <p:nvPr/>
          </p:nvCxnSpPr>
          <p:spPr>
            <a:xfrm>
              <a:off x="7086600" y="4478761"/>
              <a:ext cx="0" cy="4484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141259" y="4478761"/>
              <a:ext cx="0" cy="4484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116171" y="4018135"/>
              <a:ext cx="14806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Income≤84.75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54276" y="4175403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42EA6B6-F419-47B9-873F-E78BEEC6A99B}"/>
              </a:ext>
            </a:extLst>
          </p:cNvPr>
          <p:cNvSpPr txBox="1"/>
          <p:nvPr/>
        </p:nvSpPr>
        <p:spPr>
          <a:xfrm flipH="1">
            <a:off x="7754980" y="3400571"/>
            <a:ext cx="420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0F2D27-AB1B-4F88-BC85-6E9D32C0240D}"/>
              </a:ext>
            </a:extLst>
          </p:cNvPr>
          <p:cNvSpPr txBox="1"/>
          <p:nvPr/>
        </p:nvSpPr>
        <p:spPr>
          <a:xfrm>
            <a:off x="8961239" y="4726083"/>
            <a:ext cx="373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DF6116-F496-4080-80A1-DD39C6930D0B}"/>
              </a:ext>
            </a:extLst>
          </p:cNvPr>
          <p:cNvSpPr txBox="1"/>
          <p:nvPr/>
        </p:nvSpPr>
        <p:spPr>
          <a:xfrm flipH="1">
            <a:off x="6734240" y="4726083"/>
            <a:ext cx="420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11213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621"/>
            <a:ext cx="10515600" cy="1119739"/>
          </a:xfrm>
        </p:spPr>
        <p:txBody>
          <a:bodyPr>
            <a:normAutofit/>
          </a:bodyPr>
          <a:lstStyle/>
          <a:p>
            <a:r>
              <a:rPr lang="en-US" dirty="0"/>
              <a:t>Classification task (continued):</a:t>
            </a:r>
          </a:p>
          <a:p>
            <a:pPr lvl="1"/>
            <a:r>
              <a:rPr lang="en-US" dirty="0"/>
              <a:t>Step 4: Continue until each resulting space is </a:t>
            </a:r>
            <a:r>
              <a:rPr lang="en-US" i="1" dirty="0"/>
              <a:t>homogeneous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59" y="2277750"/>
            <a:ext cx="5692588" cy="3702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6055659" y="233209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Each cell has 100% purity!!!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988859" y="2553700"/>
            <a:ext cx="1066800" cy="25745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>
          <a:xfrm>
            <a:off x="6055658" y="4148411"/>
            <a:ext cx="5891699" cy="2011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Questions: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is the risk of achieving 100% purity?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When should you use decision tree vs Naïve Bayes vs logistic regression?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Which approach is better suited for text classification?</a:t>
            </a:r>
          </a:p>
        </p:txBody>
      </p:sp>
    </p:spTree>
    <p:extLst>
      <p:ext uri="{BB962C8B-B14F-4D97-AF65-F5344CB8AC3E}">
        <p14:creationId xmlns:p14="http://schemas.microsoft.com/office/powerpoint/2010/main" val="2591427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Trees: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Pros: </a:t>
            </a:r>
          </a:p>
          <a:p>
            <a:pPr lvl="1"/>
            <a:r>
              <a:rPr lang="en-US" dirty="0"/>
              <a:t>Easy to use.</a:t>
            </a:r>
          </a:p>
          <a:p>
            <a:pPr lvl="1"/>
            <a:r>
              <a:rPr lang="en-US" dirty="0"/>
              <a:t>Creates understandable rules (white box).</a:t>
            </a:r>
          </a:p>
          <a:p>
            <a:pPr lvl="1"/>
            <a:r>
              <a:rPr lang="en-US" dirty="0"/>
              <a:t>Performs variable selection automatically.</a:t>
            </a:r>
          </a:p>
          <a:p>
            <a:pPr lvl="1"/>
            <a:r>
              <a:rPr lang="en-US" dirty="0"/>
              <a:t>Not sensitive to outliers.</a:t>
            </a:r>
          </a:p>
          <a:p>
            <a:pPr lvl="1"/>
            <a:r>
              <a:rPr lang="en-US" dirty="0"/>
              <a:t>Can detect non-linear relationships.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Uses only horizontal or vertical lines; no diagonal lines.</a:t>
            </a:r>
          </a:p>
          <a:p>
            <a:pPr lvl="1"/>
            <a:r>
              <a:rPr lang="en-US" dirty="0"/>
              <a:t>Requires large data sets.</a:t>
            </a:r>
          </a:p>
          <a:p>
            <a:pPr lvl="1"/>
            <a:r>
              <a:rPr lang="en-US" dirty="0"/>
              <a:t>Can be computationally expensive.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Susceptible to overfitting!!!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794" y="1379620"/>
            <a:ext cx="3796240" cy="25827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73B263-E012-49BB-682E-94D919290F41}"/>
              </a:ext>
            </a:extLst>
          </p:cNvPr>
          <p:cNvSpPr txBox="1"/>
          <p:nvPr/>
        </p:nvSpPr>
        <p:spPr>
          <a:xfrm>
            <a:off x="1555529" y="6030260"/>
            <a:ext cx="95959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https://scikit-learn.org/stable/modules/generated/sklearn.tree.DecisionTreeClassifier.html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479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DCD5-BFB3-41E2-936C-FA1A61DF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Creative Use of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F6893-6F3A-4954-BCEE-32268CF2B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/>
          </a:bodyPr>
          <a:lstStyle/>
          <a:p>
            <a:r>
              <a:rPr lang="en-US" dirty="0"/>
              <a:t>Decision trees use only </a:t>
            </a:r>
            <a:r>
              <a:rPr lang="en-US" u="sng" dirty="0"/>
              <a:t>vertical</a:t>
            </a:r>
            <a:r>
              <a:rPr lang="en-US" dirty="0"/>
              <a:t> and </a:t>
            </a:r>
            <a:r>
              <a:rPr lang="en-US" u="sng" dirty="0"/>
              <a:t>horizontal</a:t>
            </a:r>
            <a:r>
              <a:rPr lang="en-US" dirty="0"/>
              <a:t> lines!</a:t>
            </a:r>
          </a:p>
          <a:p>
            <a:r>
              <a:rPr lang="en-US" dirty="0"/>
              <a:t>If variables are not orthogonal, trees get complex!</a:t>
            </a:r>
          </a:p>
          <a:p>
            <a:r>
              <a:rPr lang="en-US" dirty="0"/>
              <a:t>What can you do if variables are not orthogonal:</a:t>
            </a:r>
          </a:p>
          <a:p>
            <a:pPr lvl="1"/>
            <a:r>
              <a:rPr lang="en-US" dirty="0"/>
              <a:t>Use PCA to rotate data.</a:t>
            </a:r>
          </a:p>
          <a:p>
            <a:pPr lvl="1"/>
            <a:r>
              <a:rPr lang="en-US" dirty="0"/>
              <a:t>Simplifies the decision tree.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572" y="1420667"/>
            <a:ext cx="3658694" cy="25983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749" y="4031201"/>
            <a:ext cx="3625518" cy="257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21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B2784FA-867C-4D85-8D4B-6C79335E2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973" y="2930872"/>
            <a:ext cx="7768175" cy="28054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620"/>
            <a:ext cx="10515600" cy="14422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Linear SVC:</a:t>
            </a:r>
          </a:p>
          <a:p>
            <a:pPr lvl="1"/>
            <a:r>
              <a:rPr lang="en-US" dirty="0"/>
              <a:t>The classifier is a </a:t>
            </a:r>
            <a:r>
              <a:rPr lang="en-US" u="sng" dirty="0">
                <a:solidFill>
                  <a:srgbClr val="C00000"/>
                </a:solidFill>
              </a:rPr>
              <a:t>hyperplane</a:t>
            </a:r>
            <a:r>
              <a:rPr lang="en-US" dirty="0"/>
              <a:t> separating two classes; training points are </a:t>
            </a:r>
            <a:r>
              <a:rPr lang="en-US" u="sng" dirty="0">
                <a:solidFill>
                  <a:srgbClr val="C00000"/>
                </a:solidFill>
              </a:rPr>
              <a:t>support vectors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goal is to maximize the </a:t>
            </a:r>
            <a:r>
              <a:rPr lang="en-US" u="sng" dirty="0">
                <a:solidFill>
                  <a:srgbClr val="C00000"/>
                </a:solidFill>
              </a:rPr>
              <a:t>margin</a:t>
            </a:r>
            <a:r>
              <a:rPr lang="en-US" dirty="0"/>
              <a:t> (width) around this hyperplane.</a:t>
            </a:r>
          </a:p>
          <a:p>
            <a:pPr lvl="1"/>
            <a:r>
              <a:rPr lang="en-US" dirty="0"/>
              <a:t>Hyperparameter C controls margin width: High C: Smaller margin; Low C: Wider margin.</a:t>
            </a:r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33C3B-F3E0-46CD-9159-4B4D649594D7}"/>
              </a:ext>
            </a:extLst>
          </p:cNvPr>
          <p:cNvSpPr txBox="1"/>
          <p:nvPr/>
        </p:nvSpPr>
        <p:spPr>
          <a:xfrm>
            <a:off x="1275924" y="4806654"/>
            <a:ext cx="1386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Hyperplane</a:t>
            </a:r>
          </a:p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b = 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C6F320-7017-47A4-BF74-3DE82C302EF3}"/>
              </a:ext>
            </a:extLst>
          </p:cNvPr>
          <p:cNvCxnSpPr>
            <a:cxnSpLocks/>
          </p:cNvCxnSpPr>
          <p:nvPr/>
        </p:nvCxnSpPr>
        <p:spPr>
          <a:xfrm flipV="1">
            <a:off x="2469282" y="3996575"/>
            <a:ext cx="1644279" cy="10022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0837F3-F6C9-428E-8334-9C4D5403B33B}"/>
              </a:ext>
            </a:extLst>
          </p:cNvPr>
          <p:cNvSpPr txBox="1"/>
          <p:nvPr/>
        </p:nvSpPr>
        <p:spPr>
          <a:xfrm>
            <a:off x="4493813" y="5736303"/>
            <a:ext cx="157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Support vectors</a:t>
            </a:r>
          </a:p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b =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D61964-7CFF-465E-885A-6108FDEBD660}"/>
              </a:ext>
            </a:extLst>
          </p:cNvPr>
          <p:cNvCxnSpPr>
            <a:cxnSpLocks/>
          </p:cNvCxnSpPr>
          <p:nvPr/>
        </p:nvCxnSpPr>
        <p:spPr>
          <a:xfrm flipH="1" flipV="1">
            <a:off x="4644247" y="5085354"/>
            <a:ext cx="402066" cy="6653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A2F910-1321-4A97-9B0E-2E45BC53E21A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279693" y="4700043"/>
            <a:ext cx="176227" cy="10362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1259" y="3165185"/>
            <a:ext cx="1812257" cy="1553461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025681" y="3681196"/>
            <a:ext cx="1812257" cy="1553461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A3FD47E-FB49-4687-9815-F2B64575E789}"/>
              </a:ext>
            </a:extLst>
          </p:cNvPr>
          <p:cNvSpPr txBox="1"/>
          <p:nvPr/>
        </p:nvSpPr>
        <p:spPr>
          <a:xfrm>
            <a:off x="6568440" y="5838695"/>
            <a:ext cx="4328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In a 2D feature space, the hyperplane is a line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In a 3D feature space, the hyperplane is a plane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3268295" y="3263778"/>
            <a:ext cx="573984" cy="630051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F933C3B-F3E0-46CD-9159-4B4D649594D7}"/>
              </a:ext>
            </a:extLst>
          </p:cNvPr>
          <p:cNvSpPr txBox="1"/>
          <p:nvPr/>
        </p:nvSpPr>
        <p:spPr>
          <a:xfrm>
            <a:off x="1648306" y="3327214"/>
            <a:ext cx="91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Margin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C6F320-7017-47A4-BF74-3DE82C302EF3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560690" y="3511880"/>
            <a:ext cx="870200" cy="149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80837F3-F6C9-428E-8334-9C4D5403B33B}"/>
              </a:ext>
            </a:extLst>
          </p:cNvPr>
          <p:cNvSpPr txBox="1"/>
          <p:nvPr/>
        </p:nvSpPr>
        <p:spPr>
          <a:xfrm>
            <a:off x="2387747" y="5736303"/>
            <a:ext cx="16468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 Narrow" panose="020B0606020202030204" pitchFamily="34" charset="0"/>
              </a:rPr>
              <a:t>Classifier: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</a:p>
        </p:txBody>
      </p:sp>
    </p:spTree>
    <p:extLst>
      <p:ext uri="{BB962C8B-B14F-4D97-AF65-F5344CB8AC3E}">
        <p14:creationId xmlns:p14="http://schemas.microsoft.com/office/powerpoint/2010/main" val="1145325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FCCA-269F-444A-912C-222D96DA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21B8E-0F0C-4AF6-AA81-D8AC075F4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621"/>
            <a:ext cx="10515600" cy="1226419"/>
          </a:xfrm>
        </p:spPr>
        <p:txBody>
          <a:bodyPr/>
          <a:lstStyle/>
          <a:p>
            <a:r>
              <a:rPr lang="en-US" dirty="0"/>
              <a:t>What if linear SVM can’t linearly separate data:</a:t>
            </a:r>
          </a:p>
          <a:p>
            <a:pPr lvl="1"/>
            <a:r>
              <a:rPr lang="en-US" dirty="0"/>
              <a:t>Option 1: Rotate original feature space to a higher-dimensional space where observations are linearly separable.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03" y="2697601"/>
            <a:ext cx="3896678" cy="527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3" y="3316591"/>
            <a:ext cx="4110038" cy="17469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875" y="2697601"/>
            <a:ext cx="5503925" cy="230790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4321B8E-0F0C-4AF6-AA81-D8AC075F4075}"/>
              </a:ext>
            </a:extLst>
          </p:cNvPr>
          <p:cNvSpPr txBox="1">
            <a:spLocks/>
          </p:cNvSpPr>
          <p:nvPr/>
        </p:nvSpPr>
        <p:spPr>
          <a:xfrm>
            <a:off x="990600" y="5355876"/>
            <a:ext cx="10515600" cy="122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Option 2: Apply a non-linear kernel function to make observations linearly separable.</a:t>
            </a:r>
          </a:p>
        </p:txBody>
      </p:sp>
    </p:spTree>
    <p:extLst>
      <p:ext uri="{BB962C8B-B14F-4D97-AF65-F5344CB8AC3E}">
        <p14:creationId xmlns:p14="http://schemas.microsoft.com/office/powerpoint/2010/main" val="72199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SVM: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Can handle both classification and regression (can predict numerical values too).</a:t>
            </a:r>
          </a:p>
          <a:p>
            <a:pPr lvl="1"/>
            <a:r>
              <a:rPr lang="en-US" dirty="0"/>
              <a:t>Often outperforms decision tree classifiers.</a:t>
            </a:r>
          </a:p>
          <a:p>
            <a:pPr lvl="1"/>
            <a:r>
              <a:rPr lang="en-US" dirty="0"/>
              <a:t>Works well with high-dimensional data, such as text.</a:t>
            </a:r>
          </a:p>
          <a:p>
            <a:pPr lvl="1"/>
            <a:r>
              <a:rPr lang="en-US" dirty="0"/>
              <a:t>Can fit both linear and nonlinear relationships, but linear classifiers are often sufficient for most text classification tasks.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Linear SVC is fast, but non-linear SVMs are resource intensive, especially with large data sets.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296AE-D38C-6F3C-9BED-F652F5774947}"/>
              </a:ext>
            </a:extLst>
          </p:cNvPr>
          <p:cNvSpPr txBox="1"/>
          <p:nvPr/>
        </p:nvSpPr>
        <p:spPr>
          <a:xfrm>
            <a:off x="2442748" y="6260196"/>
            <a:ext cx="93016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https://scikit-learn.org/stable/modules/generated/sklearn.svm.SVC.html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60893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Methods: Bagging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619"/>
            <a:ext cx="6532417" cy="5173581"/>
          </a:xfrm>
        </p:spPr>
        <p:txBody>
          <a:bodyPr>
            <a:normAutofit/>
          </a:bodyPr>
          <a:lstStyle/>
          <a:p>
            <a:r>
              <a:rPr lang="en-US" dirty="0"/>
              <a:t>Select the best among a group of strong learners:</a:t>
            </a:r>
          </a:p>
          <a:p>
            <a:pPr lvl="1"/>
            <a:r>
              <a:rPr lang="en-US" dirty="0"/>
              <a:t>Run a “bag” of </a:t>
            </a:r>
            <a:r>
              <a:rPr lang="en-US" u="sng" dirty="0"/>
              <a:t>sufficiently diverse</a:t>
            </a:r>
            <a:r>
              <a:rPr lang="en-US" dirty="0"/>
              <a:t> strong (unrestricted) models in parallel.</a:t>
            </a:r>
          </a:p>
          <a:p>
            <a:pPr lvl="1"/>
            <a:r>
              <a:rPr lang="en-US" dirty="0"/>
              <a:t>Select best model by “voting”.</a:t>
            </a:r>
          </a:p>
          <a:p>
            <a:r>
              <a:rPr lang="en-US" dirty="0"/>
              <a:t>How to build diverse models:</a:t>
            </a:r>
          </a:p>
          <a:p>
            <a:pPr lvl="1"/>
            <a:r>
              <a:rPr lang="en-US" dirty="0"/>
              <a:t>Use different algorithms (to maximize error variance).</a:t>
            </a:r>
          </a:p>
          <a:p>
            <a:pPr lvl="1"/>
            <a:r>
              <a:rPr lang="en-US" dirty="0"/>
              <a:t>Use the same algorithm on different training subsets.</a:t>
            </a:r>
          </a:p>
          <a:p>
            <a:r>
              <a:rPr lang="en-US" dirty="0"/>
              <a:t>Bagging with and without replacement:</a:t>
            </a:r>
          </a:p>
          <a:p>
            <a:pPr lvl="1"/>
            <a:r>
              <a:rPr lang="en-US" dirty="0"/>
              <a:t>Bootstrapping: random data subsets with replacement.</a:t>
            </a:r>
          </a:p>
          <a:p>
            <a:pPr lvl="1"/>
            <a:r>
              <a:rPr lang="en-US" dirty="0"/>
              <a:t>Pasting: random data subsets without replacement.</a:t>
            </a:r>
          </a:p>
          <a:p>
            <a:r>
              <a:rPr lang="en-US" dirty="0"/>
              <a:t>Voting:</a:t>
            </a:r>
          </a:p>
          <a:p>
            <a:pPr lvl="1"/>
            <a:r>
              <a:rPr lang="en-US" dirty="0"/>
              <a:t>Hard voting: Simple majority.</a:t>
            </a:r>
          </a:p>
          <a:p>
            <a:pPr lvl="1"/>
            <a:r>
              <a:rPr lang="en-US" dirty="0"/>
              <a:t>Soft voting: Based on highest average probability.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2B2650-3E48-4CE8-8F08-2EF61BFCD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479" y="1446353"/>
            <a:ext cx="4031620" cy="219700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C391081-24F3-4A53-8EAA-02FD508D9E2F}"/>
              </a:ext>
            </a:extLst>
          </p:cNvPr>
          <p:cNvGrpSpPr/>
          <p:nvPr/>
        </p:nvGrpSpPr>
        <p:grpSpPr>
          <a:xfrm>
            <a:off x="7605479" y="4288051"/>
            <a:ext cx="4031621" cy="1535088"/>
            <a:chOff x="6324168" y="3352800"/>
            <a:chExt cx="5131904" cy="198894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97AB47D-EAE3-46B1-90B9-8C0BBB41A5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594" r="-12"/>
            <a:stretch/>
          </p:blipFill>
          <p:spPr>
            <a:xfrm>
              <a:off x="6324168" y="3352800"/>
              <a:ext cx="5131904" cy="19889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371A0C6-3EE5-4DD5-83F0-F8D33128D1E4}"/>
                </a:ext>
              </a:extLst>
            </p:cNvPr>
            <p:cNvSpPr/>
            <p:nvPr/>
          </p:nvSpPr>
          <p:spPr>
            <a:xfrm>
              <a:off x="10608365" y="4008783"/>
              <a:ext cx="795131" cy="589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6619630-BE4B-4EA2-92EE-F29FA45C4B5D}"/>
              </a:ext>
            </a:extLst>
          </p:cNvPr>
          <p:cNvSpPr txBox="1"/>
          <p:nvPr/>
        </p:nvSpPr>
        <p:spPr>
          <a:xfrm>
            <a:off x="7805326" y="5830076"/>
            <a:ext cx="3631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Soft voting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503BF0-911A-4ABA-B0AD-FE5218087C8A}"/>
              </a:ext>
            </a:extLst>
          </p:cNvPr>
          <p:cNvSpPr txBox="1"/>
          <p:nvPr/>
        </p:nvSpPr>
        <p:spPr>
          <a:xfrm>
            <a:off x="7501902" y="3950206"/>
            <a:ext cx="977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Narrow" panose="020B0606020202030204" pitchFamily="34" charset="0"/>
              </a:rPr>
              <a:t>Prob=0.52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F2FABF-AF7B-4916-ABC7-452170B43BDF}"/>
              </a:ext>
            </a:extLst>
          </p:cNvPr>
          <p:cNvSpPr txBox="1"/>
          <p:nvPr/>
        </p:nvSpPr>
        <p:spPr>
          <a:xfrm>
            <a:off x="8328206" y="3943748"/>
            <a:ext cx="977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Narrow" panose="020B0606020202030204" pitchFamily="34" charset="0"/>
              </a:rPr>
              <a:t>Prob=0.54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3C6277-07E8-4371-9A90-19030D1E2A3A}"/>
              </a:ext>
            </a:extLst>
          </p:cNvPr>
          <p:cNvSpPr txBox="1"/>
          <p:nvPr/>
        </p:nvSpPr>
        <p:spPr>
          <a:xfrm>
            <a:off x="9195281" y="3943748"/>
            <a:ext cx="977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Narrow" panose="020B0606020202030204" pitchFamily="34" charset="0"/>
              </a:rPr>
              <a:t>Prob=0.60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58E54-EC59-4CEC-A681-6110B1314FC0}"/>
              </a:ext>
            </a:extLst>
          </p:cNvPr>
          <p:cNvSpPr txBox="1"/>
          <p:nvPr/>
        </p:nvSpPr>
        <p:spPr>
          <a:xfrm>
            <a:off x="10131858" y="3953519"/>
            <a:ext cx="977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Narrow" panose="020B0606020202030204" pitchFamily="34" charset="0"/>
              </a:rPr>
              <a:t>Prob=0.58</a:t>
            </a:r>
          </a:p>
        </p:txBody>
      </p:sp>
    </p:spTree>
    <p:extLst>
      <p:ext uri="{BB962C8B-B14F-4D97-AF65-F5344CB8AC3E}">
        <p14:creationId xmlns:p14="http://schemas.microsoft.com/office/powerpoint/2010/main" val="253852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621"/>
            <a:ext cx="5349240" cy="4797342"/>
          </a:xfrm>
        </p:spPr>
        <p:txBody>
          <a:bodyPr/>
          <a:lstStyle/>
          <a:p>
            <a:r>
              <a:rPr lang="en-US" dirty="0"/>
              <a:t>Requires labeled documents.</a:t>
            </a:r>
          </a:p>
          <a:p>
            <a:pPr lvl="1"/>
            <a:r>
              <a:rPr lang="en-US" dirty="0"/>
              <a:t>Labels must be reliable (manually coded?).</a:t>
            </a:r>
          </a:p>
          <a:p>
            <a:r>
              <a:rPr lang="en-US" dirty="0"/>
              <a:t>Labels may be:</a:t>
            </a:r>
          </a:p>
          <a:p>
            <a:pPr lvl="1"/>
            <a:r>
              <a:rPr lang="en-US" dirty="0"/>
              <a:t>Binary: Spam / Not spam</a:t>
            </a:r>
          </a:p>
          <a:p>
            <a:pPr lvl="1"/>
            <a:r>
              <a:rPr lang="en-US" dirty="0"/>
              <a:t>Multi-class: Finance / Sports / Technology / Entertainment / Health</a:t>
            </a:r>
          </a:p>
          <a:p>
            <a:pPr lvl="1"/>
            <a:r>
              <a:rPr lang="en-US" dirty="0"/>
              <a:t>Opinions or Emotions: Like / Hate / Neutral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31147"/>
              </p:ext>
            </p:extLst>
          </p:nvPr>
        </p:nvGraphicFramePr>
        <p:xfrm>
          <a:off x="6431280" y="1533333"/>
          <a:ext cx="4922520" cy="202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News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A recent outbreak of red tide in Florida</a:t>
                      </a:r>
                      <a:r>
                        <a:rPr lang="en-US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Health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Chicago Cubs wins the MLB</a:t>
                      </a:r>
                      <a:r>
                        <a:rPr lang="en-US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 with a narrow win over the Colorado Rockies 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A new study says that coffee</a:t>
                      </a:r>
                      <a:r>
                        <a:rPr lang="en-US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 is good for your health, but …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Health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Up Arrow 3"/>
          <p:cNvSpPr/>
          <p:nvPr/>
        </p:nvSpPr>
        <p:spPr>
          <a:xfrm>
            <a:off x="10698480" y="3611028"/>
            <a:ext cx="457200" cy="2743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814561" y="3885348"/>
            <a:ext cx="2148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You cannot do classification without predefined labels</a:t>
            </a:r>
          </a:p>
        </p:txBody>
      </p:sp>
    </p:spTree>
    <p:extLst>
      <p:ext uri="{BB962C8B-B14F-4D97-AF65-F5344CB8AC3E}">
        <p14:creationId xmlns:p14="http://schemas.microsoft.com/office/powerpoint/2010/main" val="37824447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AD1AE-E08F-41C8-A388-CEDF21BF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1" y="1379620"/>
            <a:ext cx="6516106" cy="49185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Ensemble of decision trees with “bagging”.</a:t>
            </a:r>
          </a:p>
          <a:p>
            <a:pPr lvl="1"/>
            <a:r>
              <a:rPr lang="en-US" dirty="0"/>
              <a:t>Uses a random subset of features at each split to reduce overfitting.</a:t>
            </a:r>
          </a:p>
          <a:p>
            <a:r>
              <a:rPr lang="en-US" dirty="0"/>
              <a:t>Provides feature importance:</a:t>
            </a:r>
          </a:p>
          <a:p>
            <a:pPr lvl="1"/>
            <a:r>
              <a:rPr lang="en-US" dirty="0"/>
              <a:t>How much does a feature reduce impurity?</a:t>
            </a:r>
          </a:p>
          <a:p>
            <a:pPr lvl="1"/>
            <a:r>
              <a:rPr lang="en-US" dirty="0"/>
              <a:t>Since there are many trees, this is a weighted average.</a:t>
            </a:r>
          </a:p>
          <a:p>
            <a:pPr lvl="1"/>
            <a:r>
              <a:rPr lang="en-US" dirty="0"/>
              <a:t>If a feature is not used in any tree, it has 0 importance.</a:t>
            </a:r>
          </a:p>
          <a:p>
            <a:r>
              <a:rPr lang="en-US" dirty="0"/>
              <a:t>Two key </a:t>
            </a:r>
            <a:r>
              <a:rPr lang="en-US" dirty="0" err="1"/>
              <a:t>hyperparameters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n_estimators</a:t>
            </a:r>
            <a:r>
              <a:rPr lang="en-US" dirty="0"/>
              <a:t>: Number of decision trees.</a:t>
            </a:r>
          </a:p>
          <a:p>
            <a:pPr lvl="1"/>
            <a:r>
              <a:rPr lang="en-US" dirty="0" err="1"/>
              <a:t>max_depth</a:t>
            </a:r>
            <a:r>
              <a:rPr lang="en-US" dirty="0"/>
              <a:t>: Depth of each decision tree.</a:t>
            </a:r>
          </a:p>
          <a:p>
            <a:r>
              <a:rPr lang="en-US" dirty="0"/>
              <a:t>Can do both classification and regression:</a:t>
            </a:r>
          </a:p>
          <a:p>
            <a:pPr lvl="1"/>
            <a:r>
              <a:rPr lang="en-US" dirty="0" err="1"/>
              <a:t>RandomForestClassifier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RandomForestRegressor</a:t>
            </a:r>
            <a:r>
              <a:rPr lang="en-US" dirty="0"/>
              <a:t>()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949" y="1092368"/>
            <a:ext cx="3839654" cy="27521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559" y="3844490"/>
            <a:ext cx="3806044" cy="27280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444D69-19A8-4CD9-BEA3-8F9FA3B3B554}"/>
              </a:ext>
            </a:extLst>
          </p:cNvPr>
          <p:cNvSpPr txBox="1"/>
          <p:nvPr/>
        </p:nvSpPr>
        <p:spPr>
          <a:xfrm>
            <a:off x="9908724" y="6298202"/>
            <a:ext cx="125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trees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2F94B-3B57-2B9C-98DE-E613D74819D8}"/>
              </a:ext>
            </a:extLst>
          </p:cNvPr>
          <p:cNvSpPr txBox="1"/>
          <p:nvPr/>
        </p:nvSpPr>
        <p:spPr>
          <a:xfrm>
            <a:off x="84083" y="6387856"/>
            <a:ext cx="99087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4"/>
              </a:rPr>
              <a:t>https://scikit-learn.org/stable/modules/generated/sklearn.ensemble.RandomForestClassifier.html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95049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Methods: Boosting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620"/>
            <a:ext cx="10841182" cy="4526374"/>
          </a:xfrm>
        </p:spPr>
        <p:txBody>
          <a:bodyPr>
            <a:normAutofit/>
          </a:bodyPr>
          <a:lstStyle/>
          <a:p>
            <a:r>
              <a:rPr lang="en-US" dirty="0"/>
              <a:t>Convert multiple “weak” learners to one strong learner:</a:t>
            </a:r>
          </a:p>
          <a:p>
            <a:pPr lvl="1"/>
            <a:r>
              <a:rPr lang="en-US" dirty="0"/>
              <a:t>Weak learner: A decision tree with only 1 level (decision stump).</a:t>
            </a:r>
          </a:p>
          <a:p>
            <a:pPr lvl="1"/>
            <a:r>
              <a:rPr lang="en-US" dirty="0"/>
              <a:t>Train models sequentially (as opposed to simultaneously).</a:t>
            </a:r>
          </a:p>
          <a:p>
            <a:pPr lvl="1"/>
            <a:r>
              <a:rPr lang="en-US" dirty="0"/>
              <a:t>Each model used the same training data set, and is assigned a weight “</a:t>
            </a:r>
            <a:r>
              <a:rPr lang="el-GR" dirty="0"/>
              <a:t>α</a:t>
            </a:r>
            <a:r>
              <a:rPr lang="en-US" dirty="0"/>
              <a:t>” based on its accuracy on weighted training set (“boost” weights for models with higher accuracy).</a:t>
            </a:r>
          </a:p>
          <a:p>
            <a:pPr lvl="1"/>
            <a:r>
              <a:rPr lang="en-US" dirty="0"/>
              <a:t>Each model corrects its predecessor by focusing on "</a:t>
            </a:r>
            <a:r>
              <a:rPr lang="en-US" dirty="0" err="1"/>
              <a:t>underfitted</a:t>
            </a:r>
            <a:r>
              <a:rPr lang="en-US" dirty="0"/>
              <a:t>" models.</a:t>
            </a:r>
          </a:p>
          <a:p>
            <a:r>
              <a:rPr lang="en-US" dirty="0"/>
              <a:t>Two types:</a:t>
            </a:r>
          </a:p>
          <a:p>
            <a:pPr lvl="1"/>
            <a:r>
              <a:rPr lang="en-US" dirty="0"/>
              <a:t>Adaptive boosting (</a:t>
            </a:r>
            <a:r>
              <a:rPr lang="en-US" dirty="0" err="1"/>
              <a:t>AdaBoost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Gradient boosting.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6E4AB4-9BBC-4F98-A22C-EC8F1E915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273" y="3878478"/>
            <a:ext cx="4224793" cy="248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97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Boosting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620"/>
            <a:ext cx="10515600" cy="5204060"/>
          </a:xfrm>
        </p:spPr>
        <p:txBody>
          <a:bodyPr>
            <a:normAutofit/>
          </a:bodyPr>
          <a:lstStyle/>
          <a:p>
            <a:r>
              <a:rPr lang="en-US" dirty="0"/>
              <a:t>Can be used for:</a:t>
            </a:r>
          </a:p>
          <a:p>
            <a:pPr lvl="1"/>
            <a:r>
              <a:rPr lang="en-US" dirty="0"/>
              <a:t>Classification (</a:t>
            </a:r>
            <a:r>
              <a:rPr lang="en-US" dirty="0" err="1"/>
              <a:t>AdaBoostClassifier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Regression (</a:t>
            </a:r>
            <a:r>
              <a:rPr lang="en-US" dirty="0" err="1"/>
              <a:t>AdaBoostRegressor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SAMME (</a:t>
            </a:r>
            <a:r>
              <a:rPr lang="en-US" dirty="0" err="1"/>
              <a:t>Stagewise</a:t>
            </a:r>
            <a:r>
              <a:rPr lang="en-US" dirty="0"/>
              <a:t> Additive Modeling using a Multiclass Exponential loss function): </a:t>
            </a:r>
          </a:p>
          <a:p>
            <a:pPr lvl="2"/>
            <a:r>
              <a:rPr lang="en-US" dirty="0"/>
              <a:t>Multiclass version of </a:t>
            </a:r>
            <a:r>
              <a:rPr lang="en-US" dirty="0" err="1"/>
              <a:t>AdaBoost</a:t>
            </a:r>
            <a:r>
              <a:rPr lang="en-US" dirty="0"/>
              <a:t>.</a:t>
            </a:r>
          </a:p>
          <a:p>
            <a:r>
              <a:rPr lang="en-US" dirty="0"/>
              <a:t>Steps: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Train model with decision stumps.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Identify misclassified instances.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Increase (boost) the relative weights of stronger models.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Train a new model.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Repeat 2-4.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Stop: if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max_number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reached, OR perfect model is achieved.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CF48B-8DB5-0DFA-A881-934E8221B389}"/>
              </a:ext>
            </a:extLst>
          </p:cNvPr>
          <p:cNvSpPr txBox="1"/>
          <p:nvPr/>
        </p:nvSpPr>
        <p:spPr>
          <a:xfrm>
            <a:off x="1623848" y="6308208"/>
            <a:ext cx="8944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https://scikit-learn.org/stable/modules/generated/sklearn.ensemble.AdaBoostClassifier.html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56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F64C-F2A1-4B43-87A0-F0E20186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D2CC4-BBEF-4C29-84BC-6C0A8E4CF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9621"/>
            <a:ext cx="10771909" cy="4797342"/>
          </a:xfrm>
        </p:spPr>
        <p:txBody>
          <a:bodyPr>
            <a:normAutofit/>
          </a:bodyPr>
          <a:lstStyle/>
          <a:p>
            <a:r>
              <a:rPr lang="en-US" dirty="0"/>
              <a:t>Steps:</a:t>
            </a:r>
          </a:p>
          <a:p>
            <a:pPr lvl="1"/>
            <a:r>
              <a:rPr lang="en-US" dirty="0"/>
              <a:t>Uses decision trees, called Gradient Boosting Trees.</a:t>
            </a:r>
          </a:p>
          <a:p>
            <a:pPr lvl="1"/>
            <a:r>
              <a:rPr lang="en-US" dirty="0"/>
              <a:t>Optimize </a:t>
            </a:r>
            <a:r>
              <a:rPr lang="en-US" dirty="0" err="1"/>
              <a:t>hyperparameters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Learning rate: If set too low, add more trees.</a:t>
            </a:r>
          </a:p>
          <a:p>
            <a:pPr lvl="2"/>
            <a:r>
              <a:rPr lang="en-US" dirty="0"/>
              <a:t>Early stopping: Stop when validation error reaches a certain acceptable level; prevents overfitting.</a:t>
            </a:r>
          </a:p>
          <a:p>
            <a:pPr lvl="2"/>
            <a:r>
              <a:rPr lang="en-US" dirty="0"/>
              <a:t>Subsample (for stochastic gradient boosting): Train each tree on a randomly selected subsample (e.g., 25%) of data</a:t>
            </a:r>
          </a:p>
          <a:p>
            <a:pPr lvl="1"/>
            <a:r>
              <a:rPr lang="en-US" dirty="0"/>
              <a:t>Unlike </a:t>
            </a:r>
            <a:r>
              <a:rPr lang="en-US" dirty="0" err="1"/>
              <a:t>Adaboost</a:t>
            </a:r>
            <a:r>
              <a:rPr lang="en-US" dirty="0"/>
              <a:t>, Gradient boosting has no weights. Instead it fits the new model to the “residual error” from the previous model: </a:t>
            </a:r>
            <a:r>
              <a:rPr lang="en-US" dirty="0" err="1"/>
              <a:t>y</a:t>
            </a:r>
            <a:r>
              <a:rPr lang="en-US" baseline="-25000" dirty="0" err="1"/>
              <a:t>act</a:t>
            </a:r>
            <a:r>
              <a:rPr lang="en-US" dirty="0"/>
              <a:t> – </a:t>
            </a:r>
            <a:r>
              <a:rPr lang="en-US" dirty="0" err="1"/>
              <a:t>y</a:t>
            </a:r>
            <a:r>
              <a:rPr lang="en-US" baseline="-25000" dirty="0" err="1"/>
              <a:t>pred</a:t>
            </a:r>
            <a:r>
              <a:rPr lang="en-US" baseline="-25000" dirty="0"/>
              <a:t>.</a:t>
            </a:r>
          </a:p>
          <a:p>
            <a:pPr lvl="1"/>
            <a:r>
              <a:rPr lang="en-US" dirty="0"/>
              <a:t>Better generalization than </a:t>
            </a:r>
            <a:r>
              <a:rPr lang="en-US" dirty="0" err="1"/>
              <a:t>Adaboost</a:t>
            </a:r>
            <a:r>
              <a:rPr lang="en-US" dirty="0"/>
              <a:t>.</a:t>
            </a:r>
          </a:p>
          <a:p>
            <a:r>
              <a:rPr lang="en-US" dirty="0"/>
              <a:t>Can be used for:</a:t>
            </a:r>
          </a:p>
          <a:p>
            <a:pPr lvl="1"/>
            <a:r>
              <a:rPr lang="en-US" dirty="0"/>
              <a:t>Classification (</a:t>
            </a:r>
            <a:r>
              <a:rPr lang="en-US" dirty="0" err="1"/>
              <a:t>GradientBoostingClassifier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Regression (</a:t>
            </a:r>
            <a:r>
              <a:rPr lang="en-US" dirty="0" err="1"/>
              <a:t>GradientBoostingRegressor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4691A-042B-6C5F-B0B5-74400A5C8D2E}"/>
              </a:ext>
            </a:extLst>
          </p:cNvPr>
          <p:cNvSpPr txBox="1"/>
          <p:nvPr/>
        </p:nvSpPr>
        <p:spPr>
          <a:xfrm>
            <a:off x="1807779" y="6308208"/>
            <a:ext cx="10279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https://scikit-learn.org/stable/modules/generated/sklearn.ensemble.GradientBoostingClassifier.html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2528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F64C-F2A1-4B43-87A0-F0E20186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D2CC4-BBEF-4C29-84BC-6C0A8E4CF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621"/>
            <a:ext cx="7935930" cy="47973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Steps:</a:t>
            </a:r>
          </a:p>
          <a:p>
            <a:pPr lvl="1"/>
            <a:r>
              <a:rPr lang="en-US" dirty="0"/>
              <a:t>Arrows represent a weight.</a:t>
            </a:r>
          </a:p>
          <a:p>
            <a:pPr lvl="1"/>
            <a:r>
              <a:rPr lang="en-US" dirty="0"/>
              <a:t>Arrows entering a neuron are Weight * Output from the previous node</a:t>
            </a:r>
          </a:p>
          <a:p>
            <a:pPr lvl="1"/>
            <a:r>
              <a:rPr lang="en-US" dirty="0"/>
              <a:t>All these weights and values are added together</a:t>
            </a:r>
          </a:p>
          <a:p>
            <a:pPr lvl="1"/>
            <a:r>
              <a:rPr lang="en-US" dirty="0"/>
              <a:t>Each node takes these added weights and values and uses an activation function to determine the output.</a:t>
            </a:r>
          </a:p>
          <a:p>
            <a:pPr lvl="1"/>
            <a:r>
              <a:rPr lang="en-US" dirty="0"/>
              <a:t>This process ‘feeds forward’ for all nodes until a prediction is output.</a:t>
            </a:r>
          </a:p>
          <a:p>
            <a:pPr lvl="1"/>
            <a:r>
              <a:rPr lang="en-US" dirty="0"/>
              <a:t>The prediction error (aka cost) is then used to back propagate through the network and adjust weights.</a:t>
            </a:r>
          </a:p>
          <a:p>
            <a:pPr lvl="1"/>
            <a:r>
              <a:rPr lang="en-US" dirty="0"/>
              <a:t>This feed-forward then backpropagation process continues back and forth until finished.</a:t>
            </a:r>
          </a:p>
          <a:p>
            <a:pPr lvl="1"/>
            <a:endParaRPr lang="en-US" dirty="0"/>
          </a:p>
          <a:p>
            <a:r>
              <a:rPr lang="en-US" dirty="0"/>
              <a:t>Can be used for:</a:t>
            </a:r>
          </a:p>
          <a:p>
            <a:pPr lvl="1"/>
            <a:r>
              <a:rPr lang="en-US" dirty="0"/>
              <a:t>Classification </a:t>
            </a:r>
          </a:p>
          <a:p>
            <a:pPr lvl="1"/>
            <a:r>
              <a:rPr lang="en-US" dirty="0"/>
              <a:t>Regression </a:t>
            </a:r>
          </a:p>
          <a:p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6DFF46F-5764-53CE-CE6D-F5517A62A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8499" y="365126"/>
            <a:ext cx="4253501" cy="317555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6B6D12F-13B0-29A4-11F1-946F0622326C}"/>
              </a:ext>
            </a:extLst>
          </p:cNvPr>
          <p:cNvGrpSpPr/>
          <p:nvPr/>
        </p:nvGrpSpPr>
        <p:grpSpPr>
          <a:xfrm>
            <a:off x="8230587" y="4462442"/>
            <a:ext cx="3669324" cy="2228442"/>
            <a:chOff x="8220312" y="2594042"/>
            <a:chExt cx="3669324" cy="222844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4756057-93BB-DB5B-2BE3-24BAC230446E}"/>
                </a:ext>
              </a:extLst>
            </p:cNvPr>
            <p:cNvGrpSpPr/>
            <p:nvPr/>
          </p:nvGrpSpPr>
          <p:grpSpPr>
            <a:xfrm>
              <a:off x="8220312" y="2594042"/>
              <a:ext cx="2219088" cy="2228442"/>
              <a:chOff x="8291648" y="2211421"/>
              <a:chExt cx="2219088" cy="2228442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A8EB29E-400E-1ECC-EE12-6B14EA13EDF8}"/>
                  </a:ext>
                </a:extLst>
              </p:cNvPr>
              <p:cNvSpPr/>
              <p:nvPr/>
            </p:nvSpPr>
            <p:spPr>
              <a:xfrm>
                <a:off x="8340657" y="2211421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14EDBF1-0B28-EE09-9A30-82EDFCE52A53}"/>
                  </a:ext>
                </a:extLst>
              </p:cNvPr>
              <p:cNvSpPr/>
              <p:nvPr/>
            </p:nvSpPr>
            <p:spPr>
              <a:xfrm>
                <a:off x="8340657" y="2863984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DF91C34-7187-9183-79B5-162D16EDA4A6}"/>
                  </a:ext>
                </a:extLst>
              </p:cNvPr>
              <p:cNvSpPr/>
              <p:nvPr/>
            </p:nvSpPr>
            <p:spPr>
              <a:xfrm>
                <a:off x="8340657" y="3516547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BD2EED3-0977-E4A6-1403-FC6720C71AE4}"/>
                  </a:ext>
                </a:extLst>
              </p:cNvPr>
              <p:cNvSpPr/>
              <p:nvPr/>
            </p:nvSpPr>
            <p:spPr>
              <a:xfrm>
                <a:off x="8340657" y="4169110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F3E724C-FD44-815B-748E-9FA1B25493DF}"/>
                  </a:ext>
                </a:extLst>
              </p:cNvPr>
              <p:cNvSpPr/>
              <p:nvPr/>
            </p:nvSpPr>
            <p:spPr>
              <a:xfrm>
                <a:off x="10203502" y="2889366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025846B-B950-DBBC-68B0-2B2EB84DE327}"/>
                  </a:ext>
                </a:extLst>
              </p:cNvPr>
              <p:cNvSpPr/>
              <p:nvPr/>
            </p:nvSpPr>
            <p:spPr>
              <a:xfrm>
                <a:off x="10203502" y="3613008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833AD91-8A9D-27DE-3BB5-6F6258B8410C}"/>
                  </a:ext>
                </a:extLst>
              </p:cNvPr>
              <p:cNvSpPr/>
              <p:nvPr/>
            </p:nvSpPr>
            <p:spPr>
              <a:xfrm>
                <a:off x="9259110" y="2578635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E656999-08EC-DD8C-CB4A-B97D1E99C8B8}"/>
                  </a:ext>
                </a:extLst>
              </p:cNvPr>
              <p:cNvSpPr/>
              <p:nvPr/>
            </p:nvSpPr>
            <p:spPr>
              <a:xfrm>
                <a:off x="9259110" y="3883761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B16BEA6-C69A-D5B1-87CF-1651EB514FB6}"/>
                  </a:ext>
                </a:extLst>
              </p:cNvPr>
              <p:cNvCxnSpPr/>
              <p:nvPr/>
            </p:nvCxnSpPr>
            <p:spPr>
              <a:xfrm>
                <a:off x="8657617" y="2346797"/>
                <a:ext cx="538264" cy="2861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475F251F-FB66-2380-9FD3-51BE5664FDE2}"/>
                  </a:ext>
                </a:extLst>
              </p:cNvPr>
              <p:cNvCxnSpPr/>
              <p:nvPr/>
            </p:nvCxnSpPr>
            <p:spPr>
              <a:xfrm>
                <a:off x="8657617" y="2478111"/>
                <a:ext cx="661481" cy="13637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72DA67D-4627-51F1-04AB-F5B508F195A9}"/>
                  </a:ext>
                </a:extLst>
              </p:cNvPr>
              <p:cNvCxnSpPr/>
              <p:nvPr/>
            </p:nvCxnSpPr>
            <p:spPr>
              <a:xfrm flipV="1">
                <a:off x="8657617" y="2725061"/>
                <a:ext cx="535427" cy="249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96420CC6-D413-3853-4213-70B3DD9C81BE}"/>
                  </a:ext>
                </a:extLst>
              </p:cNvPr>
              <p:cNvCxnSpPr>
                <a:stCxn id="21" idx="6"/>
                <a:endCxn id="27" idx="1"/>
              </p:cNvCxnSpPr>
              <p:nvPr/>
            </p:nvCxnSpPr>
            <p:spPr>
              <a:xfrm>
                <a:off x="8611410" y="2999361"/>
                <a:ext cx="687351" cy="9240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8D26880-893D-4DC3-4FE8-076CEA6009FA}"/>
                  </a:ext>
                </a:extLst>
              </p:cNvPr>
              <p:cNvCxnSpPr>
                <a:stCxn id="22" idx="6"/>
              </p:cNvCxnSpPr>
              <p:nvPr/>
            </p:nvCxnSpPr>
            <p:spPr>
              <a:xfrm flipV="1">
                <a:off x="8611410" y="2863617"/>
                <a:ext cx="642836" cy="7883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3DE6C5CB-DF05-71E0-FE65-8AAD2F2A2CB3}"/>
                  </a:ext>
                </a:extLst>
              </p:cNvPr>
              <p:cNvCxnSpPr/>
              <p:nvPr/>
            </p:nvCxnSpPr>
            <p:spPr>
              <a:xfrm>
                <a:off x="8677476" y="3667326"/>
                <a:ext cx="509081" cy="281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F5675858-0DB8-3AEE-15B4-3DDB1A5F1186}"/>
                  </a:ext>
                </a:extLst>
              </p:cNvPr>
              <p:cNvCxnSpPr>
                <a:stCxn id="23" idx="7"/>
              </p:cNvCxnSpPr>
              <p:nvPr/>
            </p:nvCxnSpPr>
            <p:spPr>
              <a:xfrm flipV="1">
                <a:off x="8571759" y="2911127"/>
                <a:ext cx="773209" cy="12976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343B775C-3188-3243-F52D-7CECF544AFFA}"/>
                  </a:ext>
                </a:extLst>
              </p:cNvPr>
              <p:cNvCxnSpPr/>
              <p:nvPr/>
            </p:nvCxnSpPr>
            <p:spPr>
              <a:xfrm flipV="1">
                <a:off x="8677274" y="4087563"/>
                <a:ext cx="561570" cy="216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DD9BBB0-EEE6-E4EB-0DE2-E490D65E0B01}"/>
                  </a:ext>
                </a:extLst>
              </p:cNvPr>
              <p:cNvCxnSpPr/>
              <p:nvPr/>
            </p:nvCxnSpPr>
            <p:spPr>
              <a:xfrm>
                <a:off x="9610928" y="2775629"/>
                <a:ext cx="525293" cy="1986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1A58A89-40EA-C238-C903-C93341E90E38}"/>
                  </a:ext>
                </a:extLst>
              </p:cNvPr>
              <p:cNvCxnSpPr>
                <a:endCxn id="25" idx="1"/>
              </p:cNvCxnSpPr>
              <p:nvPr/>
            </p:nvCxnSpPr>
            <p:spPr>
              <a:xfrm>
                <a:off x="9615721" y="2863617"/>
                <a:ext cx="627432" cy="7890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76A387EF-45D1-33AD-CBAE-5757524F5F0B}"/>
                  </a:ext>
                </a:extLst>
              </p:cNvPr>
              <p:cNvCxnSpPr/>
              <p:nvPr/>
            </p:nvCxnSpPr>
            <p:spPr>
              <a:xfrm flipV="1">
                <a:off x="9564721" y="3159988"/>
                <a:ext cx="612911" cy="7610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26D380B4-7D3C-9B32-3FEE-91E3B8E6C247}"/>
                  </a:ext>
                </a:extLst>
              </p:cNvPr>
              <p:cNvCxnSpPr/>
              <p:nvPr/>
            </p:nvCxnSpPr>
            <p:spPr>
              <a:xfrm flipV="1">
                <a:off x="9625589" y="3841865"/>
                <a:ext cx="510632" cy="1772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4AEE368-727C-6C58-9198-DE0E3BE28A9D}"/>
                  </a:ext>
                </a:extLst>
              </p:cNvPr>
              <p:cNvSpPr txBox="1"/>
              <p:nvPr/>
            </p:nvSpPr>
            <p:spPr>
              <a:xfrm>
                <a:off x="8291648" y="3743402"/>
                <a:ext cx="372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EE9AC68-77A8-A86F-C4B8-9CEB6F3DC02C}"/>
                  </a:ext>
                </a:extLst>
              </p:cNvPr>
              <p:cNvSpPr txBox="1"/>
              <p:nvPr/>
            </p:nvSpPr>
            <p:spPr>
              <a:xfrm>
                <a:off x="9173386" y="3154028"/>
                <a:ext cx="372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B9D4741-CAFF-DF02-588C-EEBA07AB3E26}"/>
                  </a:ext>
                </a:extLst>
              </p:cNvPr>
              <p:cNvSpPr txBox="1"/>
              <p:nvPr/>
            </p:nvSpPr>
            <p:spPr>
              <a:xfrm>
                <a:off x="10138045" y="3154028"/>
                <a:ext cx="372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9DA279F-B900-1BFD-181F-D58532C5429D}"/>
                  </a:ext>
                </a:extLst>
              </p:cNvPr>
              <p:cNvSpPr txBox="1"/>
              <p:nvPr/>
            </p:nvSpPr>
            <p:spPr>
              <a:xfrm>
                <a:off x="9655076" y="3141023"/>
                <a:ext cx="372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924F453-EA04-806D-2343-753E72E25244}"/>
                </a:ext>
              </a:extLst>
            </p:cNvPr>
            <p:cNvSpPr/>
            <p:nvPr/>
          </p:nvSpPr>
          <p:spPr>
            <a:xfrm>
              <a:off x="10724858" y="3633808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0845A43-C120-8CBF-2B0D-B83F627D7662}"/>
                </a:ext>
              </a:extLst>
            </p:cNvPr>
            <p:cNvCxnSpPr>
              <a:cxnSpLocks/>
            </p:cNvCxnSpPr>
            <p:nvPr/>
          </p:nvCxnSpPr>
          <p:spPr>
            <a:xfrm>
              <a:off x="11023646" y="3322837"/>
              <a:ext cx="8517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80E2DBF-A7DF-A5A4-A124-96450225A45F}"/>
                </a:ext>
              </a:extLst>
            </p:cNvPr>
            <p:cNvSpPr/>
            <p:nvPr/>
          </p:nvSpPr>
          <p:spPr>
            <a:xfrm>
              <a:off x="10728436" y="3172150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5B5E07-3675-3C58-CF6A-8A007155DF70}"/>
                </a:ext>
              </a:extLst>
            </p:cNvPr>
            <p:cNvSpPr/>
            <p:nvPr/>
          </p:nvSpPr>
          <p:spPr>
            <a:xfrm>
              <a:off x="10738389" y="4132426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C5059E-8C06-ACD8-312B-2D42025086DB}"/>
                </a:ext>
              </a:extLst>
            </p:cNvPr>
            <p:cNvCxnSpPr>
              <a:cxnSpLocks/>
            </p:cNvCxnSpPr>
            <p:nvPr/>
          </p:nvCxnSpPr>
          <p:spPr>
            <a:xfrm>
              <a:off x="11023646" y="3778748"/>
              <a:ext cx="85218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631D38F-C702-0DBF-F1CC-60167F704CD3}"/>
                </a:ext>
              </a:extLst>
            </p:cNvPr>
            <p:cNvCxnSpPr>
              <a:cxnSpLocks/>
            </p:cNvCxnSpPr>
            <p:nvPr/>
          </p:nvCxnSpPr>
          <p:spPr>
            <a:xfrm>
              <a:off x="11045769" y="4267802"/>
              <a:ext cx="8438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17">
              <a:extLst>
                <a:ext uri="{FF2B5EF4-FFF2-40B4-BE49-F238E27FC236}">
                  <a16:creationId xmlns:a16="http://schemas.microsoft.com/office/drawing/2014/main" id="{BF3AF94B-3FAC-BCDC-4EDF-B1C939A799B5}"/>
                </a:ext>
              </a:extLst>
            </p:cNvPr>
            <p:cNvSpPr/>
            <p:nvPr/>
          </p:nvSpPr>
          <p:spPr>
            <a:xfrm>
              <a:off x="11162213" y="3105927"/>
              <a:ext cx="305490" cy="13861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Softmax</a:t>
              </a:r>
              <a:endParaRPr lang="en-US" sz="12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0CAC86E-F54B-74AE-0915-3B0621B172FF}"/>
                </a:ext>
              </a:extLst>
            </p:cNvPr>
            <p:cNvCxnSpPr/>
            <p:nvPr/>
          </p:nvCxnSpPr>
          <p:spPr>
            <a:xfrm flipV="1">
              <a:off x="10439400" y="3330633"/>
              <a:ext cx="228600" cy="76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F165ECE-921E-130C-0665-72F8AD08568F}"/>
                </a:ext>
              </a:extLst>
            </p:cNvPr>
            <p:cNvCxnSpPr/>
            <p:nvPr/>
          </p:nvCxnSpPr>
          <p:spPr>
            <a:xfrm>
              <a:off x="10445783" y="3401712"/>
              <a:ext cx="258196" cy="264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1FF2B92-1E66-6240-F3CE-03FE09554FFC}"/>
                </a:ext>
              </a:extLst>
            </p:cNvPr>
            <p:cNvCxnSpPr/>
            <p:nvPr/>
          </p:nvCxnSpPr>
          <p:spPr>
            <a:xfrm>
              <a:off x="10453031" y="3429000"/>
              <a:ext cx="296837" cy="681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587E6F2-EBB5-2A12-8C1B-309A842E1231}"/>
                </a:ext>
              </a:extLst>
            </p:cNvPr>
            <p:cNvCxnSpPr/>
            <p:nvPr/>
          </p:nvCxnSpPr>
          <p:spPr>
            <a:xfrm flipV="1">
              <a:off x="10402919" y="3429000"/>
              <a:ext cx="293904" cy="6209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C089C50-6D3B-DDBF-FB9C-CC43CF82C5EE}"/>
                </a:ext>
              </a:extLst>
            </p:cNvPr>
            <p:cNvCxnSpPr/>
            <p:nvPr/>
          </p:nvCxnSpPr>
          <p:spPr>
            <a:xfrm flipV="1">
              <a:off x="10423702" y="3866838"/>
              <a:ext cx="286660" cy="232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0B2FC16-3D44-BE2E-A763-36C483793291}"/>
                </a:ext>
              </a:extLst>
            </p:cNvPr>
            <p:cNvCxnSpPr/>
            <p:nvPr/>
          </p:nvCxnSpPr>
          <p:spPr>
            <a:xfrm>
              <a:off x="10430954" y="4162831"/>
              <a:ext cx="286748" cy="60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60790F6-A5BE-D1F1-FB22-1AF116DF3A81}"/>
              </a:ext>
            </a:extLst>
          </p:cNvPr>
          <p:cNvSpPr txBox="1"/>
          <p:nvPr/>
        </p:nvSpPr>
        <p:spPr>
          <a:xfrm>
            <a:off x="311364" y="6317305"/>
            <a:ext cx="98707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4"/>
              </a:rPr>
              <a:t>https://scikit-learn.org/stable/modules/generated/sklearn.neural_network.MLPClassifier.html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094273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NN’s –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Learning ability</a:t>
            </a:r>
          </a:p>
          <a:p>
            <a:pPr lvl="1"/>
            <a:r>
              <a:rPr lang="en-US" dirty="0"/>
              <a:t>Non-Linear Relationships</a:t>
            </a:r>
          </a:p>
          <a:p>
            <a:pPr lvl="1"/>
            <a:r>
              <a:rPr lang="en-US" dirty="0"/>
              <a:t>Parallel Processing</a:t>
            </a:r>
          </a:p>
          <a:p>
            <a:pPr lvl="1"/>
            <a:r>
              <a:rPr lang="en-US" dirty="0"/>
              <a:t>Fast Predictions Once Trained</a:t>
            </a:r>
          </a:p>
          <a:p>
            <a:pPr lvl="1"/>
            <a:r>
              <a:rPr lang="en-US" dirty="0"/>
              <a:t>Many different possible architectures (Deep, RNN, LSTM, </a:t>
            </a:r>
            <a:r>
              <a:rPr lang="en-US" dirty="0" err="1"/>
              <a:t>AutoEncoder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Can handle a wide range of problems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Can be computationally expensive to train </a:t>
            </a:r>
          </a:p>
          <a:p>
            <a:pPr lvl="1"/>
            <a:r>
              <a:rPr lang="en-US" dirty="0"/>
              <a:t>Can be prone to overfitting (but this can be mitigated)</a:t>
            </a:r>
          </a:p>
          <a:p>
            <a:pPr lvl="1"/>
            <a:r>
              <a:rPr lang="en-US" dirty="0"/>
              <a:t>‘Black Box’ – low </a:t>
            </a:r>
            <a:r>
              <a:rPr lang="en-US" dirty="0" err="1"/>
              <a:t>explainability</a:t>
            </a:r>
            <a:endParaRPr lang="en-US" dirty="0"/>
          </a:p>
          <a:p>
            <a:pPr lvl="1"/>
            <a:r>
              <a:rPr lang="en-US" dirty="0"/>
              <a:t>Doesn’t perform well on small datasets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14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7ACF-D8FD-18BC-9C2E-0560E63E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HyperParameter</a:t>
            </a:r>
            <a:r>
              <a:rPr lang="en-US" dirty="0"/>
              <a:t>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9A98B-1946-1E4A-0066-9A928A6C5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of the machine learning models has several parameters.</a:t>
            </a:r>
          </a:p>
          <a:p>
            <a:r>
              <a:rPr lang="en-US" dirty="0"/>
              <a:t>These parameters are often optional and have defaults.</a:t>
            </a:r>
          </a:p>
          <a:p>
            <a:r>
              <a:rPr lang="en-US" dirty="0"/>
              <a:t>You can change the way the model learns by changing these parameters.</a:t>
            </a:r>
          </a:p>
          <a:p>
            <a:r>
              <a:rPr lang="en-US" dirty="0"/>
              <a:t>There are so many possible options you often need to resort to a search for the best combination of argument values.</a:t>
            </a:r>
          </a:p>
          <a:p>
            <a:r>
              <a:rPr lang="en-US" dirty="0"/>
              <a:t>There are two general approaches to such searches:</a:t>
            </a:r>
          </a:p>
          <a:p>
            <a:pPr lvl="1"/>
            <a:r>
              <a:rPr lang="en-US" dirty="0" err="1"/>
              <a:t>GridSearch</a:t>
            </a:r>
            <a:r>
              <a:rPr lang="en-US" dirty="0"/>
              <a:t> – an exhaustive search that checks all combinations or parameter ranges given</a:t>
            </a:r>
          </a:p>
          <a:p>
            <a:pPr lvl="2"/>
            <a:r>
              <a:rPr lang="en-US" dirty="0"/>
              <a:t>The number of these combinations snowballs as parameter ranges increase</a:t>
            </a:r>
          </a:p>
          <a:p>
            <a:pPr lvl="2"/>
            <a:r>
              <a:rPr lang="en-US" dirty="0"/>
              <a:t>Unless you are careful, this can result in model training taking much too long</a:t>
            </a:r>
          </a:p>
          <a:p>
            <a:pPr lvl="1"/>
            <a:r>
              <a:rPr lang="en-US" dirty="0" err="1"/>
              <a:t>RandomSearch</a:t>
            </a:r>
            <a:r>
              <a:rPr lang="en-US" dirty="0"/>
              <a:t> – given a set of parameter ranges, randomly select a given number of all the possible combinations. </a:t>
            </a:r>
          </a:p>
          <a:p>
            <a:pPr lvl="2"/>
            <a:r>
              <a:rPr lang="en-US" dirty="0"/>
              <a:t>You directly control how many combinations and, thus, how long it will take to train.</a:t>
            </a:r>
          </a:p>
          <a:p>
            <a:pPr lvl="2"/>
            <a:r>
              <a:rPr lang="en-US" dirty="0"/>
              <a:t>Often used in combinations with Grid Search:</a:t>
            </a:r>
          </a:p>
          <a:p>
            <a:pPr lvl="3"/>
            <a:r>
              <a:rPr lang="en-US" dirty="0"/>
              <a:t>Use </a:t>
            </a:r>
            <a:r>
              <a:rPr lang="en-US" dirty="0" err="1"/>
              <a:t>RandomSearch</a:t>
            </a:r>
            <a:r>
              <a:rPr lang="en-US" dirty="0"/>
              <a:t> to test a wide range of possible parameter values</a:t>
            </a:r>
          </a:p>
          <a:p>
            <a:pPr lvl="3"/>
            <a:r>
              <a:rPr lang="en-US" dirty="0"/>
              <a:t>Use </a:t>
            </a:r>
            <a:r>
              <a:rPr lang="en-US" dirty="0" err="1"/>
              <a:t>GridSearch</a:t>
            </a:r>
            <a:r>
              <a:rPr lang="en-US" dirty="0"/>
              <a:t> to search near the best ones determined by Random Search</a:t>
            </a:r>
          </a:p>
        </p:txBody>
      </p:sp>
    </p:spTree>
    <p:extLst>
      <p:ext uri="{BB962C8B-B14F-4D97-AF65-F5344CB8AC3E}">
        <p14:creationId xmlns:p14="http://schemas.microsoft.com/office/powerpoint/2010/main" val="10000542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620"/>
            <a:ext cx="10515600" cy="5143100"/>
          </a:xfrm>
        </p:spPr>
        <p:txBody>
          <a:bodyPr>
            <a:normAutofit/>
          </a:bodyPr>
          <a:lstStyle/>
          <a:p>
            <a:r>
              <a:rPr lang="en-US" dirty="0"/>
              <a:t>No universally “best” approach:</a:t>
            </a:r>
          </a:p>
          <a:p>
            <a:pPr lvl="1"/>
            <a:r>
              <a:rPr lang="en-US" dirty="0"/>
              <a:t>Choice of algorithms depends on data.</a:t>
            </a:r>
          </a:p>
          <a:p>
            <a:pPr lvl="1"/>
            <a:r>
              <a:rPr lang="en-US" dirty="0"/>
              <a:t>Binary or multi-class classification:</a:t>
            </a:r>
          </a:p>
          <a:p>
            <a:pPr lvl="2"/>
            <a:r>
              <a:rPr lang="en-US" dirty="0"/>
              <a:t>Not all algorithms support multi-class classification (e.g., </a:t>
            </a:r>
            <a:r>
              <a:rPr lang="en-US" dirty="0" err="1"/>
              <a:t>LinearSVC</a:t>
            </a:r>
            <a:r>
              <a:rPr lang="en-US" dirty="0"/>
              <a:t>).</a:t>
            </a:r>
          </a:p>
          <a:p>
            <a:pPr lvl="2"/>
            <a:r>
              <a:rPr lang="en-US" dirty="0"/>
              <a:t>But you can convert multi-class to multiple binary classifiers (“one-vs-rest” or </a:t>
            </a:r>
            <a:r>
              <a:rPr lang="en-US" dirty="0" err="1"/>
              <a:t>ovr</a:t>
            </a:r>
            <a:r>
              <a:rPr lang="en-US" dirty="0"/>
              <a:t>):</a:t>
            </a:r>
          </a:p>
          <a:p>
            <a:r>
              <a:rPr lang="en-US" dirty="0"/>
              <a:t>Many judgment calls:</a:t>
            </a:r>
          </a:p>
          <a:p>
            <a:pPr lvl="1"/>
            <a:r>
              <a:rPr lang="en-US" dirty="0"/>
              <a:t>Select appropriate </a:t>
            </a:r>
            <a:r>
              <a:rPr lang="en-US" dirty="0" err="1"/>
              <a:t>hyperparameters</a:t>
            </a:r>
            <a:r>
              <a:rPr lang="en-US" dirty="0"/>
              <a:t> to reduce overfitting and allow reasonable convergence.</a:t>
            </a:r>
          </a:p>
          <a:p>
            <a:pPr lvl="1"/>
            <a:r>
              <a:rPr lang="en-US" dirty="0"/>
              <a:t>Use cross-validation for small samples.</a:t>
            </a:r>
          </a:p>
          <a:p>
            <a:pPr lvl="1"/>
            <a:r>
              <a:rPr lang="en-US" dirty="0"/>
              <a:t>Run alternative models and compare </a:t>
            </a:r>
            <a:r>
              <a:rPr lang="en-US"/>
              <a:t>them using appropriate </a:t>
            </a:r>
            <a:r>
              <a:rPr lang="en-US" dirty="0"/>
              <a:t>classification metrics.</a:t>
            </a:r>
          </a:p>
        </p:txBody>
      </p:sp>
    </p:spTree>
    <p:extLst>
      <p:ext uri="{BB962C8B-B14F-4D97-AF65-F5344CB8AC3E}">
        <p14:creationId xmlns:p14="http://schemas.microsoft.com/office/powerpoint/2010/main" val="201375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621"/>
            <a:ext cx="10515600" cy="50211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Manual classification:</a:t>
            </a:r>
          </a:p>
          <a:p>
            <a:pPr lvl="1"/>
            <a:r>
              <a:rPr lang="en-US" dirty="0"/>
              <a:t>Used by Yahoo, </a:t>
            </a:r>
            <a:r>
              <a:rPr lang="en-US" dirty="0" err="1"/>
              <a:t>Looksmart</a:t>
            </a:r>
            <a:r>
              <a:rPr lang="en-US" dirty="0"/>
              <a:t>, about.com, ODP, Medline.</a:t>
            </a:r>
          </a:p>
          <a:p>
            <a:pPr lvl="1"/>
            <a:r>
              <a:rPr lang="en-US" dirty="0"/>
              <a:t>Very accurate when job is done by experts.</a:t>
            </a:r>
          </a:p>
          <a:p>
            <a:pPr lvl="1"/>
            <a:r>
              <a:rPr lang="en-US" dirty="0"/>
              <a:t>Consistent when the problem size and team is small.</a:t>
            </a:r>
          </a:p>
          <a:p>
            <a:pPr lvl="1"/>
            <a:r>
              <a:rPr lang="en-US" dirty="0"/>
              <a:t>Difficult and expensive to scale.</a:t>
            </a:r>
          </a:p>
          <a:p>
            <a:r>
              <a:rPr lang="en-US" dirty="0"/>
              <a:t>Automatic document classification:</a:t>
            </a:r>
          </a:p>
          <a:p>
            <a:pPr lvl="1"/>
            <a:r>
              <a:rPr lang="en-US" dirty="0"/>
              <a:t>Hand-coded rule-based systems.</a:t>
            </a:r>
          </a:p>
          <a:p>
            <a:pPr lvl="1"/>
            <a:r>
              <a:rPr lang="en-US" dirty="0"/>
              <a:t>Used by Reuters, CIA, Verity, …</a:t>
            </a:r>
          </a:p>
          <a:p>
            <a:pPr lvl="1"/>
            <a:r>
              <a:rPr lang="en-US" dirty="0"/>
              <a:t>Commercial systems use complex query languages (information retrieval research).</a:t>
            </a:r>
          </a:p>
          <a:p>
            <a:r>
              <a:rPr lang="en-US" dirty="0"/>
              <a:t>Supervised learning of document-label assignment function: </a:t>
            </a:r>
          </a:p>
          <a:p>
            <a:pPr lvl="1"/>
            <a:r>
              <a:rPr lang="en-US" dirty="0"/>
              <a:t>Used by Autonomy, Kana, MSN, Verity, …</a:t>
            </a:r>
          </a:p>
          <a:p>
            <a:pPr lvl="1"/>
            <a:r>
              <a:rPr lang="en-US" dirty="0"/>
              <a:t>Algorithms used: Naive Bayes (simple, common method), k-Nearest Neighbors (simple, powerful), support vector machines (new, more powerful), plus many other methods.</a:t>
            </a:r>
          </a:p>
          <a:p>
            <a:pPr lvl="1"/>
            <a:r>
              <a:rPr lang="en-US" dirty="0"/>
              <a:t>Requires hand-classified training data.</a:t>
            </a:r>
          </a:p>
        </p:txBody>
      </p:sp>
    </p:spTree>
    <p:extLst>
      <p:ext uri="{BB962C8B-B14F-4D97-AF65-F5344CB8AC3E}">
        <p14:creationId xmlns:p14="http://schemas.microsoft.com/office/powerpoint/2010/main" val="17975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Data for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79620"/>
                <a:ext cx="10938165" cy="527056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Normalize variables:</a:t>
                </a:r>
              </a:p>
              <a:p>
                <a:pPr lvl="1"/>
                <a:r>
                  <a:rPr lang="en-US" dirty="0"/>
                  <a:t>For text: Remove punctuations, </a:t>
                </a:r>
                <a:r>
                  <a:rPr lang="en-US" dirty="0" err="1"/>
                  <a:t>stopwords</a:t>
                </a:r>
                <a:r>
                  <a:rPr lang="en-US" dirty="0"/>
                  <a:t> (?), stem/lemmatize, correct typos, missing values,…</a:t>
                </a:r>
              </a:p>
              <a:p>
                <a:pPr lvl="1"/>
                <a:r>
                  <a:rPr lang="en-US" dirty="0"/>
                  <a:t>For numeric data: Transform skewed variables, outliers, missing values, …</a:t>
                </a:r>
              </a:p>
              <a:p>
                <a:pPr lvl="2"/>
                <a:r>
                  <a:rPr lang="en-US" sz="1800" dirty="0"/>
                  <a:t>Standardized value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>
                            <a:latin typeface="Cambria Math"/>
                          </a:rPr>
                          <m:t>𝑥</m:t>
                        </m:r>
                        <m:r>
                          <a:rPr lang="en-US" sz="180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>
                                <a:latin typeface="Cambria Math"/>
                              </a:rPr>
                              <m:t>𝑚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𝑒𝑎</m:t>
                            </m:r>
                            <m:r>
                              <a:rPr lang="en-US" sz="180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𝑠𝑡𝑑𝑑𝑒𝑣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dirty="0"/>
                  <a:t>	Normalized value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>
                            <a:latin typeface="Cambria Math"/>
                          </a:rPr>
                          <m:t>𝑥</m:t>
                        </m:r>
                        <m:r>
                          <a:rPr lang="en-US" sz="1800"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>
                                <a:latin typeface="Cambria Math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80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>
                                <a:latin typeface="Cambria Math"/>
                              </a:rPr>
                              <m:t>𝑚𝑖𝑛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Convert text into numeric variables:</a:t>
                </a:r>
              </a:p>
              <a:p>
                <a:pPr lvl="1"/>
                <a:r>
                  <a:rPr lang="en-US" dirty="0" err="1"/>
                  <a:t>Cooccurence</a:t>
                </a:r>
                <a:r>
                  <a:rPr lang="en-US" dirty="0"/>
                  <a:t>: Count vectors, TF-IDF vectors.</a:t>
                </a:r>
              </a:p>
              <a:p>
                <a:pPr lvl="1"/>
                <a:r>
                  <a:rPr lang="en-US" dirty="0"/>
                  <a:t>Encoding: Ordinal encoding, one-hot encoding, …</a:t>
                </a:r>
              </a:p>
              <a:p>
                <a:r>
                  <a:rPr lang="en-US" dirty="0"/>
                  <a:t>Sampling: Use all or part of the data?</a:t>
                </a:r>
              </a:p>
              <a:p>
                <a:pPr lvl="1"/>
                <a:r>
                  <a:rPr lang="en-US" dirty="0"/>
                  <a:t>Stratified sampling: If data has 60% males, 40% females, same ratio maintained in sample.</a:t>
                </a:r>
              </a:p>
              <a:p>
                <a:r>
                  <a:rPr lang="en-US" dirty="0"/>
                  <a:t>Partition data set:</a:t>
                </a:r>
              </a:p>
              <a:p>
                <a:pPr lvl="1"/>
                <a:r>
                  <a:rPr lang="en-US" dirty="0"/>
                  <a:t>Train/test split (80:20, …)</a:t>
                </a:r>
              </a:p>
              <a:p>
                <a:pPr lvl="1"/>
                <a:r>
                  <a:rPr lang="en-US" dirty="0"/>
                  <a:t>Train/text/validation split.</a:t>
                </a:r>
              </a:p>
              <a:p>
                <a:r>
                  <a:rPr lang="en-US" dirty="0"/>
                  <a:t>Perform feature engineering (if needed):</a:t>
                </a:r>
              </a:p>
              <a:p>
                <a:pPr lvl="1"/>
                <a:r>
                  <a:rPr lang="en-US" dirty="0"/>
                  <a:t>Dimension reduction: LSA, LDA, PCA, t-SNE.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79620"/>
                <a:ext cx="10938165" cy="5270562"/>
              </a:xfrm>
              <a:blipFill>
                <a:blip r:embed="rId2"/>
                <a:stretch>
                  <a:fillRect l="-724" t="-2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98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Validation/Testing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79621"/>
            <a:ext cx="10515600" cy="1546459"/>
          </a:xfrm>
        </p:spPr>
        <p:txBody>
          <a:bodyPr/>
          <a:lstStyle/>
          <a:p>
            <a:r>
              <a:rPr lang="en-US" dirty="0"/>
              <a:t>Metrics:</a:t>
            </a:r>
          </a:p>
          <a:p>
            <a:pPr lvl="1"/>
            <a:r>
              <a:rPr lang="en-US" dirty="0"/>
              <a:t>Accuracy, recall, precision, specificity, F</a:t>
            </a:r>
            <a:r>
              <a:rPr lang="en-US" baseline="-25000" dirty="0"/>
              <a:t>1</a:t>
            </a:r>
            <a:r>
              <a:rPr lang="en-US" dirty="0"/>
              <a:t> score, AUC, …</a:t>
            </a:r>
          </a:p>
          <a:p>
            <a:pPr lvl="1"/>
            <a:r>
              <a:rPr lang="en-US" dirty="0"/>
              <a:t>Evaluating classifier accuracy requires a baseline: a naïve model?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344793"/>
              </p:ext>
            </p:extLst>
          </p:nvPr>
        </p:nvGraphicFramePr>
        <p:xfrm>
          <a:off x="1607286" y="2789774"/>
          <a:ext cx="5357395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1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1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Narrow" panose="020B0606020202030204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Delinquent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Predicted Delinquent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B0ED989-C085-4713-9C0B-4CBF82B81949}"/>
              </a:ext>
            </a:extLst>
          </p:cNvPr>
          <p:cNvSpPr txBox="1"/>
          <p:nvPr/>
        </p:nvSpPr>
        <p:spPr>
          <a:xfrm>
            <a:off x="7177881" y="4576168"/>
            <a:ext cx="3200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How accurate is this model?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What is the baseline accuracy?</a:t>
            </a:r>
          </a:p>
        </p:txBody>
      </p:sp>
    </p:spTree>
    <p:extLst>
      <p:ext uri="{BB962C8B-B14F-4D97-AF65-F5344CB8AC3E}">
        <p14:creationId xmlns:p14="http://schemas.microsoft.com/office/powerpoint/2010/main" val="4091001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77005"/>
                <a:ext cx="5283223" cy="50790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Sensitivity (Recall):</a:t>
                </a:r>
              </a:p>
              <a:p>
                <a:pPr lvl="1"/>
                <a:r>
                  <a:rPr lang="en-US" dirty="0"/>
                  <a:t>How well did the model correctly detect       true cases?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Specificity:</a:t>
                </a:r>
              </a:p>
              <a:p>
                <a:pPr lvl="1"/>
                <a:r>
                  <a:rPr lang="en-US" dirty="0"/>
                  <a:t>How well did the model detect false cases?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Precision:</a:t>
                </a:r>
              </a:p>
              <a:p>
                <a:pPr lvl="1"/>
                <a:r>
                  <a:rPr lang="en-US" dirty="0"/>
                  <a:t>How accurate were the positive predictions from the model?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77005"/>
                <a:ext cx="5283223" cy="5079063"/>
              </a:xfrm>
              <a:blipFill>
                <a:blip r:embed="rId2"/>
                <a:stretch>
                  <a:fillRect l="-1499" t="-1561" r="-1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Metrics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9CE5F58-7737-4637-B6D1-3DED17F4C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911855"/>
              </p:ext>
            </p:extLst>
          </p:nvPr>
        </p:nvGraphicFramePr>
        <p:xfrm>
          <a:off x="6461760" y="1407485"/>
          <a:ext cx="4136723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432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Arial Narrow" panose="020B0606020202030204" pitchFamily="34" charset="0"/>
                        </a:rPr>
                        <a:t>Actual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Predicted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sz="2000" b="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1=P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0=N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Arial Narrow" panose="020B0606020202030204" pitchFamily="34" charset="0"/>
                        </a:rPr>
                        <a:t>1=T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>
                          <a:latin typeface="Arial Narrow" panose="020B0606020202030204" pitchFamily="34" charset="0"/>
                        </a:rPr>
                        <a:t>True 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>
                          <a:latin typeface="Arial Narrow" panose="020B0606020202030204" pitchFamily="34" charset="0"/>
                        </a:rPr>
                        <a:t>False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Arial Narrow" panose="020B0606020202030204" pitchFamily="34" charset="0"/>
                        </a:rPr>
                        <a:t>0=F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>
                          <a:latin typeface="Arial Narrow" panose="020B0606020202030204" pitchFamily="34" charset="0"/>
                        </a:rPr>
                        <a:t>False 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>
                          <a:latin typeface="Arial Narrow" panose="020B0606020202030204" pitchFamily="34" charset="0"/>
                        </a:rPr>
                        <a:t>True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6339840" y="2254509"/>
            <a:ext cx="4385744" cy="31377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728960" y="2191377"/>
            <a:ext cx="812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  <a:latin typeface="Arial Narrow" panose="020B0606020202030204" pitchFamily="34" charset="0"/>
              </a:rPr>
              <a:t>Recall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555664" y="1866333"/>
            <a:ext cx="1356360" cy="13214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856966" y="3187783"/>
            <a:ext cx="1149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Precision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339840" y="2651246"/>
            <a:ext cx="4385744" cy="29987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725584" y="2585008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Arial Narrow" panose="020B0606020202030204" pitchFamily="34" charset="0"/>
              </a:rPr>
              <a:t>Specificity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4"/>
              <p:cNvSpPr txBox="1">
                <a:spLocks/>
              </p:cNvSpPr>
              <p:nvPr/>
            </p:nvSpPr>
            <p:spPr>
              <a:xfrm>
                <a:off x="6339840" y="3670859"/>
                <a:ext cx="5501641" cy="27852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5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Accuracy: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</a:t>
                </a:r>
                <a:r>
                  <a:rPr lang="en-US" baseline="-25000" dirty="0"/>
                  <a:t>1</a:t>
                </a:r>
                <a:r>
                  <a:rPr lang="en-US" dirty="0"/>
                  <a:t> score: </a:t>
                </a:r>
              </a:p>
              <a:p>
                <a:pPr lvl="1"/>
                <a:r>
                  <a:rPr lang="en-US" dirty="0"/>
                  <a:t>The "harmonic mean" of precision and recall.</a:t>
                </a:r>
              </a:p>
              <a:p>
                <a:pPr lvl="1"/>
                <a:r>
                  <a:rPr lang="en-US" dirty="0"/>
                  <a:t>Gives more weight to lower precision/recall.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𝑝𝑟𝑒𝑐𝑖𝑠𝑖𝑜𝑛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𝑟𝑒𝑐𝑎𝑙𝑙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8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840" y="3670859"/>
                <a:ext cx="5501641" cy="2785209"/>
              </a:xfrm>
              <a:prstGeom prst="rect">
                <a:avLst/>
              </a:prstGeom>
              <a:blipFill>
                <a:blip r:embed="rId3"/>
                <a:stretch>
                  <a:fillRect l="-1440" t="-4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921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(or Confusion) Matrix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172506-544F-48D1-9647-DA7071075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116982"/>
              </p:ext>
            </p:extLst>
          </p:nvPr>
        </p:nvGraphicFramePr>
        <p:xfrm>
          <a:off x="8191296" y="4191000"/>
          <a:ext cx="3158520" cy="1478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432">
                <a:tc>
                  <a:txBody>
                    <a:bodyPr/>
                    <a:lstStyle/>
                    <a:p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Predicted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Narrow" panose="020B0606020202030204" pitchFamily="34" charset="0"/>
                        </a:rPr>
                        <a:t>Actual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1=P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0=N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Narrow" panose="020B0606020202030204" pitchFamily="34" charset="0"/>
                        </a:rPr>
                        <a:t>1=T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 Narrow" panose="020B0606020202030204" pitchFamily="34" charset="0"/>
                        </a:rPr>
                        <a:t>TP=201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 Narrow" panose="020B0606020202030204" pitchFamily="34" charset="0"/>
                        </a:rPr>
                        <a:t>FN=85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Narrow" panose="020B0606020202030204" pitchFamily="34" charset="0"/>
                        </a:rPr>
                        <a:t>0=F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 Narrow" panose="020B0606020202030204" pitchFamily="34" charset="0"/>
                        </a:rPr>
                        <a:t>FP</a:t>
                      </a:r>
                      <a:r>
                        <a:rPr lang="en-US" b="0" baseline="0" dirty="0">
                          <a:latin typeface="Arial Narrow" panose="020B0606020202030204" pitchFamily="34" charset="0"/>
                        </a:rPr>
                        <a:t>=</a:t>
                      </a:r>
                      <a:r>
                        <a:rPr lang="en-US" b="0" dirty="0">
                          <a:latin typeface="Arial Narrow" panose="020B0606020202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 Narrow" panose="020B0606020202030204" pitchFamily="34" charset="0"/>
                        </a:rPr>
                        <a:t>TN=2689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713849"/>
              </p:ext>
            </p:extLst>
          </p:nvPr>
        </p:nvGraphicFramePr>
        <p:xfrm>
          <a:off x="7785648" y="1377005"/>
          <a:ext cx="3718560" cy="239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Delinquent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Predicted Delinquent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20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77005"/>
                <a:ext cx="5283223" cy="48713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Sensitivity (Recall):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201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201+85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0.70</a:t>
                </a:r>
              </a:p>
              <a:p>
                <a:r>
                  <a:rPr lang="en-US" dirty="0"/>
                  <a:t>Specificity: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2689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2689+25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Cambira"/>
                  </a:rPr>
                  <a:t> 0.99</a:t>
                </a:r>
              </a:p>
              <a:p>
                <a:r>
                  <a:rPr lang="en-US" dirty="0"/>
                  <a:t>Precision: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201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201+25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0.89</a:t>
                </a:r>
              </a:p>
              <a:p>
                <a:r>
                  <a:rPr lang="en-US" dirty="0"/>
                  <a:t>Accuracy: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201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+2689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201+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85+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+2089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0.96</a:t>
                </a:r>
              </a:p>
              <a:p>
                <a:r>
                  <a:rPr lang="en-US" dirty="0"/>
                  <a:t>F</a:t>
                </a:r>
                <a:r>
                  <a:rPr lang="en-US" baseline="-25000" dirty="0"/>
                  <a:t>1</a:t>
                </a:r>
                <a:r>
                  <a:rPr lang="en-US" dirty="0"/>
                  <a:t> score: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𝑝𝑟𝑒𝑐𝑖𝑠𝑖𝑜𝑛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𝑟𝑒𝑐𝑎𝑙𝑙</m:t>
                            </m:r>
                          </m:den>
                        </m:f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0.89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0.70</m:t>
                            </m:r>
                          </m:den>
                        </m:f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0.78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77005"/>
                <a:ext cx="5283223" cy="4871395"/>
              </a:xfrm>
              <a:blipFill>
                <a:blip r:embed="rId2"/>
                <a:stretch>
                  <a:fillRect l="-1499" t="-1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BE938B6-BCCA-434C-9E8D-994F959A3F3E}"/>
              </a:ext>
            </a:extLst>
          </p:cNvPr>
          <p:cNvSpPr txBox="1"/>
          <p:nvPr/>
        </p:nvSpPr>
        <p:spPr>
          <a:xfrm>
            <a:off x="4476795" y="1700730"/>
            <a:ext cx="2797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 Narrow" panose="020B0606020202030204" pitchFamily="34" charset="0"/>
              </a:rPr>
              <a:t>The model correctly predicts only 70% of True cases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007B70-BBAB-41F6-8E32-DB69CA41B834}"/>
              </a:ext>
            </a:extLst>
          </p:cNvPr>
          <p:cNvSpPr txBox="1"/>
          <p:nvPr/>
        </p:nvSpPr>
        <p:spPr>
          <a:xfrm>
            <a:off x="4476795" y="3560919"/>
            <a:ext cx="2797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 Narrow" panose="020B0606020202030204" pitchFamily="34" charset="0"/>
              </a:rPr>
              <a:t>When the model predicts a 1,  it correct only 89% of the 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DA11FE-620D-4D18-8879-D85CEA003F45}"/>
              </a:ext>
            </a:extLst>
          </p:cNvPr>
          <p:cNvSpPr txBox="1"/>
          <p:nvPr/>
        </p:nvSpPr>
        <p:spPr>
          <a:xfrm>
            <a:off x="4476795" y="2630824"/>
            <a:ext cx="2797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model correctly predicts 99% of False cases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007B70-BBAB-41F6-8E32-DB69CA41B834}"/>
              </a:ext>
            </a:extLst>
          </p:cNvPr>
          <p:cNvSpPr txBox="1"/>
          <p:nvPr/>
        </p:nvSpPr>
        <p:spPr>
          <a:xfrm>
            <a:off x="2887579" y="6172015"/>
            <a:ext cx="7206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Arial Narrow" panose="020B0606020202030204" pitchFamily="34" charset="0"/>
              </a:rPr>
              <a:t>Accuracy is an inappropriate classification metric for unbalanced classes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437D69-A37E-4D66-A475-CDAADAA54569}"/>
              </a:ext>
            </a:extLst>
          </p:cNvPr>
          <p:cNvSpPr txBox="1"/>
          <p:nvPr/>
        </p:nvSpPr>
        <p:spPr>
          <a:xfrm>
            <a:off x="5672859" y="4510939"/>
            <a:ext cx="148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 Narrow" panose="020B0606020202030204" pitchFamily="34" charset="0"/>
              </a:rPr>
              <a:t>Dominated by </a:t>
            </a:r>
          </a:p>
          <a:p>
            <a:r>
              <a:rPr lang="en-US" i="1" dirty="0">
                <a:latin typeface="Arial Narrow" panose="020B0606020202030204" pitchFamily="34" charset="0"/>
              </a:rPr>
              <a:t>the larger class</a:t>
            </a:r>
          </a:p>
        </p:txBody>
      </p:sp>
    </p:spTree>
    <p:extLst>
      <p:ext uri="{BB962C8B-B14F-4D97-AF65-F5344CB8AC3E}">
        <p14:creationId xmlns:p14="http://schemas.microsoft.com/office/powerpoint/2010/main" val="427989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248B-7C52-42FB-8E9E-221BF1DB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Precision/Recall Tradeoff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8CEDD-4C02-424B-9F01-ED78EF54E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949" y="5843292"/>
            <a:ext cx="10515600" cy="502027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Increasing precision reduces recall (and vice versa)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6F3C1-AEE3-42D4-93FD-AAA933714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49" y="2635762"/>
            <a:ext cx="6132505" cy="3039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5275C5-A25B-41D6-8DEB-B86C1021D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454" y="2772646"/>
            <a:ext cx="3856449" cy="283936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9CE5F58-7737-4637-B6D1-3DED17F4C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483402"/>
              </p:ext>
            </p:extLst>
          </p:nvPr>
        </p:nvGraphicFramePr>
        <p:xfrm>
          <a:off x="8263735" y="590497"/>
          <a:ext cx="2645076" cy="1587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889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Arial Narrow" panose="020B0606020202030204" pitchFamily="34" charset="0"/>
                        </a:rPr>
                        <a:t>Actual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Predicted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sz="2000" b="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1=P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0=N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Arial Narrow" panose="020B0606020202030204" pitchFamily="34" charset="0"/>
                        </a:rPr>
                        <a:t>1=T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>
                          <a:latin typeface="Arial Narrow" panose="020B0606020202030204" pitchFamily="34" charset="0"/>
                        </a:rPr>
                        <a:t>TP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>
                          <a:latin typeface="Arial Narrow" panose="020B0606020202030204" pitchFamily="34" charset="0"/>
                        </a:rPr>
                        <a:t>FN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Arial Narrow" panose="020B0606020202030204" pitchFamily="34" charset="0"/>
                        </a:rPr>
                        <a:t>0=F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>
                          <a:latin typeface="Arial Narrow" panose="020B0606020202030204" pitchFamily="34" charset="0"/>
                        </a:rPr>
                        <a:t>FP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>
                          <a:latin typeface="Arial Narrow" panose="020B0606020202030204" pitchFamily="34" charset="0"/>
                        </a:rPr>
                        <a:t>TN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8131634" y="1381774"/>
            <a:ext cx="2876984" cy="361042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19039" y="1356573"/>
            <a:ext cx="812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  <a:latin typeface="Arial Narrow" panose="020B0606020202030204" pitchFamily="34" charset="0"/>
              </a:rPr>
              <a:t>Recall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1284" y="951051"/>
            <a:ext cx="735763" cy="13214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011275" y="2232870"/>
            <a:ext cx="1149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Precision</a:t>
            </a:r>
          </a:p>
        </p:txBody>
      </p:sp>
    </p:spTree>
    <p:extLst>
      <p:ext uri="{BB962C8B-B14F-4D97-AF65-F5344CB8AC3E}">
        <p14:creationId xmlns:p14="http://schemas.microsoft.com/office/powerpoint/2010/main" val="559672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9968</TotalTime>
  <Words>3714</Words>
  <Application>Microsoft Macintosh PowerPoint</Application>
  <PresentationFormat>Widescreen</PresentationFormat>
  <Paragraphs>604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Arial Narrow</vt:lpstr>
      <vt:lpstr>Calibri</vt:lpstr>
      <vt:lpstr>Cambira</vt:lpstr>
      <vt:lpstr>Cambria Math</vt:lpstr>
      <vt:lpstr>Courier</vt:lpstr>
      <vt:lpstr>Times New Roman</vt:lpstr>
      <vt:lpstr>Office Theme</vt:lpstr>
      <vt:lpstr>Supervised Learning: Text Classification</vt:lpstr>
      <vt:lpstr>Outline</vt:lpstr>
      <vt:lpstr>Supervised Learning</vt:lpstr>
      <vt:lpstr>Classification Methods</vt:lpstr>
      <vt:lpstr>Preparing Data for Classification</vt:lpstr>
      <vt:lpstr>Model Validation/Testing</vt:lpstr>
      <vt:lpstr>Classification Metrics</vt:lpstr>
      <vt:lpstr>Classification (or Confusion) Matrix</vt:lpstr>
      <vt:lpstr>Precision/Recall Tradeoff</vt:lpstr>
      <vt:lpstr>Precision/Recall Tradeoff Examples</vt:lpstr>
      <vt:lpstr>ROC Curve and AUC</vt:lpstr>
      <vt:lpstr>Evaluating Model Fit</vt:lpstr>
      <vt:lpstr>Bias-Variance Tradeoff</vt:lpstr>
      <vt:lpstr>Overfitting</vt:lpstr>
      <vt:lpstr>Avoiding Overfitting</vt:lpstr>
      <vt:lpstr>Avoiding Overfitting</vt:lpstr>
      <vt:lpstr>Avoiding Overfitting</vt:lpstr>
      <vt:lpstr>Classification Models</vt:lpstr>
      <vt:lpstr>Logistic Regression</vt:lpstr>
      <vt:lpstr>KNN (K nearest neighbors)</vt:lpstr>
      <vt:lpstr>Decision Tree Example</vt:lpstr>
      <vt:lpstr>Decision Tree Example</vt:lpstr>
      <vt:lpstr>Decision Tree Example</vt:lpstr>
      <vt:lpstr>Decision Trees: Pros and Cons</vt:lpstr>
      <vt:lpstr>Creative Use of Decision Trees</vt:lpstr>
      <vt:lpstr>Support Vector Machines</vt:lpstr>
      <vt:lpstr>Nonlinear SVM</vt:lpstr>
      <vt:lpstr>SVM: Pros and Cons</vt:lpstr>
      <vt:lpstr>Ensemble Methods: Bagging Models</vt:lpstr>
      <vt:lpstr>Random Forest</vt:lpstr>
      <vt:lpstr>Ensemble Methods: Boosting Models</vt:lpstr>
      <vt:lpstr>Adaptive Boosting</vt:lpstr>
      <vt:lpstr>Gradient Boosting</vt:lpstr>
      <vt:lpstr>Neural Networks</vt:lpstr>
      <vt:lpstr>NN’s – Pros and Cons</vt:lpstr>
      <vt:lpstr>HyperParameter Tuning</vt:lpstr>
      <vt:lpstr>Classification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Timothy Smith</cp:lastModifiedBy>
  <cp:revision>429</cp:revision>
  <dcterms:created xsi:type="dcterms:W3CDTF">2016-12-09T20:21:56Z</dcterms:created>
  <dcterms:modified xsi:type="dcterms:W3CDTF">2023-09-18T19:50:24Z</dcterms:modified>
</cp:coreProperties>
</file>