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0" r:id="rId4"/>
    <p:sldId id="290" r:id="rId5"/>
    <p:sldId id="323" r:id="rId6"/>
    <p:sldId id="287" r:id="rId7"/>
    <p:sldId id="288" r:id="rId8"/>
    <p:sldId id="302" r:id="rId9"/>
    <p:sldId id="300" r:id="rId10"/>
    <p:sldId id="289" r:id="rId11"/>
    <p:sldId id="301" r:id="rId12"/>
    <p:sldId id="319" r:id="rId13"/>
    <p:sldId id="312" r:id="rId14"/>
    <p:sldId id="304" r:id="rId15"/>
    <p:sldId id="305" r:id="rId16"/>
    <p:sldId id="314" r:id="rId17"/>
    <p:sldId id="315" r:id="rId18"/>
    <p:sldId id="316" r:id="rId19"/>
    <p:sldId id="291" r:id="rId20"/>
    <p:sldId id="306" r:id="rId21"/>
    <p:sldId id="309" r:id="rId22"/>
    <p:sldId id="320" r:id="rId23"/>
    <p:sldId id="292" r:id="rId24"/>
    <p:sldId id="321" r:id="rId25"/>
    <p:sldId id="313" r:id="rId26"/>
    <p:sldId id="293" r:id="rId27"/>
    <p:sldId id="322" r:id="rId28"/>
    <p:sldId id="308" r:id="rId29"/>
    <p:sldId id="31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ttacherjee, Anol" initials="BA" lastIdx="2" clrIdx="0">
    <p:extLst>
      <p:ext uri="{19B8F6BF-5375-455C-9EA6-DF929625EA0E}">
        <p15:presenceInfo xmlns:p15="http://schemas.microsoft.com/office/powerpoint/2012/main" userId="S-1-5-21-150927795-2069884688-1238954376-154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C8"/>
    <a:srgbClr val="FF9966"/>
    <a:srgbClr val="54B454"/>
    <a:srgbClr val="1DC0D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164" autoAdjust="0"/>
  </p:normalViewPr>
  <p:slideViewPr>
    <p:cSldViewPr snapToGrid="0" snapToObjects="1">
      <p:cViewPr varScale="1">
        <p:scale>
          <a:sx n="118" d="100"/>
          <a:sy n="118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B2507-A8B8-47B3-BB90-FD6667812E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E8F443-2016-4705-BDFB-EF02F206A65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1. Problem Definition</a:t>
          </a:r>
        </a:p>
      </dgm:t>
    </dgm:pt>
    <dgm:pt modelId="{714D27DD-B8BF-4B60-ABFF-68FAE5672D3F}" type="par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B18F6BD2-492A-420B-A0A5-78227B773C97}" type="sibTrans" cxnId="{BA5C78EC-95E5-4205-858A-A950932E22A4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1A777A4-0F68-4730-B332-24EE0499F9D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2. Building a Text Corpus</a:t>
          </a:r>
        </a:p>
      </dgm:t>
    </dgm:pt>
    <dgm:pt modelId="{0EE70B9C-CC4B-4E68-8CD4-34330A8AFFF5}" type="par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97C1BE5-3DD4-443B-AB52-2FFB84FAB809}" type="sibTrans" cxnId="{71B60C81-6925-47FF-AA5F-920EDD6F2DB5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106B169C-FDFA-492D-9405-37A9A9EFE8F0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3. Text Preprocessing</a:t>
          </a:r>
        </a:p>
      </dgm:t>
    </dgm:pt>
    <dgm:pt modelId="{6970E377-DDBC-4B53-BBAE-6AF5CE345E0C}" type="par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FC271493-FBF0-41A1-BE0D-6E830F7E0950}" type="sibTrans" cxnId="{C181BE60-CDAC-47D7-B20C-BF340D974F79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53DC2D71-E90D-48C0-8CF9-1AFE1DA23A37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4. Feature Extraction</a:t>
          </a:r>
        </a:p>
      </dgm:t>
    </dgm:pt>
    <dgm:pt modelId="{DB47DEE2-D461-4B7E-A22D-CC0EF089642C}" type="par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3CC0246-0F69-4667-9F1F-E15C2A33C420}" type="sibTrans" cxnId="{626533A1-DF44-43D6-870C-BF9C5B37C196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29464695-0F6D-4704-80AD-7058132E538B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5. Text Vectorization</a:t>
          </a:r>
        </a:p>
      </dgm:t>
    </dgm:pt>
    <dgm:pt modelId="{B6F80A29-8F2C-4F14-8BDA-BF4C54DC8E6E}" type="par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5613953-AA6E-4168-B9D7-0D439A8C220F}" type="sibTrans" cxnId="{2278161C-8B1B-4A36-A6DD-C5E28EC8C4AA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C906BB41-398B-4F48-95C0-C1A8D3B8CEB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7. Insights &amp; Recommendations</a:t>
          </a:r>
        </a:p>
      </dgm:t>
    </dgm:pt>
    <dgm:pt modelId="{A7F75AC8-6DA2-4FD2-9FF3-927088525E3C}" type="par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7EF7D61E-2328-413C-AE80-182E1314D971}" type="sibTrans" cxnId="{0CA6C0EA-A8E0-4467-8C51-AF7A0B289560}">
      <dgm:prSet/>
      <dgm:spPr/>
      <dgm:t>
        <a:bodyPr/>
        <a:lstStyle/>
        <a:p>
          <a:endParaRPr lang="en-US" sz="2400">
            <a:latin typeface="Arial Narrow" panose="020B0606020202030204" pitchFamily="34" charset="0"/>
          </a:endParaRPr>
        </a:p>
      </dgm:t>
    </dgm:pt>
    <dgm:pt modelId="{877A1D81-0982-4236-8475-70791BBB1AB9}">
      <dgm:prSet phldrT="[Text]" custT="1"/>
      <dgm:spPr/>
      <dgm:t>
        <a:bodyPr/>
        <a:lstStyle/>
        <a:p>
          <a:r>
            <a:rPr lang="en-US" sz="2400" dirty="0">
              <a:latin typeface="Arial Narrow" panose="020B0606020202030204" pitchFamily="34" charset="0"/>
            </a:rPr>
            <a:t>6. Text Analysis (NLP)</a:t>
          </a:r>
        </a:p>
      </dgm:t>
    </dgm:pt>
    <dgm:pt modelId="{4DDA64E0-4BC8-4A9E-9CAB-59DDA32440AE}" type="parTrans" cxnId="{D29D3ADB-A058-4266-8614-0E5F898A4463}">
      <dgm:prSet/>
      <dgm:spPr/>
      <dgm:t>
        <a:bodyPr/>
        <a:lstStyle/>
        <a:p>
          <a:endParaRPr lang="en-US"/>
        </a:p>
      </dgm:t>
    </dgm:pt>
    <dgm:pt modelId="{9269D8A7-DD13-490B-B151-0D63BB518F85}" type="sibTrans" cxnId="{D29D3ADB-A058-4266-8614-0E5F898A4463}">
      <dgm:prSet/>
      <dgm:spPr/>
      <dgm:t>
        <a:bodyPr/>
        <a:lstStyle/>
        <a:p>
          <a:endParaRPr lang="en-US"/>
        </a:p>
      </dgm:t>
    </dgm:pt>
    <dgm:pt modelId="{192A1E51-6431-4AEC-B08B-5C2A78EB70BF}" type="pres">
      <dgm:prSet presAssocID="{FEBB2507-A8B8-47B3-BB90-FD6667812EE1}" presName="Name0" presStyleCnt="0">
        <dgm:presLayoutVars>
          <dgm:chMax val="7"/>
          <dgm:chPref val="7"/>
          <dgm:dir/>
        </dgm:presLayoutVars>
      </dgm:prSet>
      <dgm:spPr/>
    </dgm:pt>
    <dgm:pt modelId="{756EDE8D-131B-4E4B-BE2C-ACCB08D8552F}" type="pres">
      <dgm:prSet presAssocID="{FEBB2507-A8B8-47B3-BB90-FD6667812EE1}" presName="Name1" presStyleCnt="0"/>
      <dgm:spPr/>
    </dgm:pt>
    <dgm:pt modelId="{56CDE190-CBB0-4AB3-BA01-16F69CC21EC2}" type="pres">
      <dgm:prSet presAssocID="{FEBB2507-A8B8-47B3-BB90-FD6667812EE1}" presName="cycle" presStyleCnt="0"/>
      <dgm:spPr/>
    </dgm:pt>
    <dgm:pt modelId="{5D37514A-1C25-4ED1-8256-41DAC2E13755}" type="pres">
      <dgm:prSet presAssocID="{FEBB2507-A8B8-47B3-BB90-FD6667812EE1}" presName="srcNode" presStyleLbl="node1" presStyleIdx="0" presStyleCnt="7"/>
      <dgm:spPr/>
    </dgm:pt>
    <dgm:pt modelId="{1A9C1FDD-8E45-47B9-8FBF-236E73C527E6}" type="pres">
      <dgm:prSet presAssocID="{FEBB2507-A8B8-47B3-BB90-FD6667812EE1}" presName="conn" presStyleLbl="parChTrans1D2" presStyleIdx="0" presStyleCnt="1"/>
      <dgm:spPr/>
    </dgm:pt>
    <dgm:pt modelId="{6294B9AE-69C0-4058-BE0A-BA5F20E8A4C8}" type="pres">
      <dgm:prSet presAssocID="{FEBB2507-A8B8-47B3-BB90-FD6667812EE1}" presName="extraNode" presStyleLbl="node1" presStyleIdx="0" presStyleCnt="7"/>
      <dgm:spPr/>
    </dgm:pt>
    <dgm:pt modelId="{0D870186-2975-498D-A22A-6F35D3CC04F7}" type="pres">
      <dgm:prSet presAssocID="{FEBB2507-A8B8-47B3-BB90-FD6667812EE1}" presName="dstNode" presStyleLbl="node1" presStyleIdx="0" presStyleCnt="7"/>
      <dgm:spPr/>
    </dgm:pt>
    <dgm:pt modelId="{3D5FDEAB-2F4A-4648-85E9-F4ADBEAEE475}" type="pres">
      <dgm:prSet presAssocID="{37E8F443-2016-4705-BDFB-EF02F206A659}" presName="text_1" presStyleLbl="node1" presStyleIdx="0" presStyleCnt="7">
        <dgm:presLayoutVars>
          <dgm:bulletEnabled val="1"/>
        </dgm:presLayoutVars>
      </dgm:prSet>
      <dgm:spPr/>
    </dgm:pt>
    <dgm:pt modelId="{820BBF5A-E7D4-449B-B3E4-F4EA4E579D13}" type="pres">
      <dgm:prSet presAssocID="{37E8F443-2016-4705-BDFB-EF02F206A659}" presName="accent_1" presStyleCnt="0"/>
      <dgm:spPr/>
    </dgm:pt>
    <dgm:pt modelId="{29CC1F92-BCFF-4781-BFB6-56AB736D8818}" type="pres">
      <dgm:prSet presAssocID="{37E8F443-2016-4705-BDFB-EF02F206A659}" presName="accentRepeatNode" presStyleLbl="solidFgAcc1" presStyleIdx="0" presStyleCnt="7"/>
      <dgm:spPr/>
    </dgm:pt>
    <dgm:pt modelId="{7CD9661E-E6A6-4535-9FCF-94CB67F84430}" type="pres">
      <dgm:prSet presAssocID="{51A777A4-0F68-4730-B332-24EE0499F9D6}" presName="text_2" presStyleLbl="node1" presStyleIdx="1" presStyleCnt="7">
        <dgm:presLayoutVars>
          <dgm:bulletEnabled val="1"/>
        </dgm:presLayoutVars>
      </dgm:prSet>
      <dgm:spPr/>
    </dgm:pt>
    <dgm:pt modelId="{A4F1B4D4-BE63-4CA1-9D91-A272041518A4}" type="pres">
      <dgm:prSet presAssocID="{51A777A4-0F68-4730-B332-24EE0499F9D6}" presName="accent_2" presStyleCnt="0"/>
      <dgm:spPr/>
    </dgm:pt>
    <dgm:pt modelId="{CDC29E3F-64AB-496C-B7FC-6216EF83FA83}" type="pres">
      <dgm:prSet presAssocID="{51A777A4-0F68-4730-B332-24EE0499F9D6}" presName="accentRepeatNode" presStyleLbl="solidFgAcc1" presStyleIdx="1" presStyleCnt="7"/>
      <dgm:spPr/>
    </dgm:pt>
    <dgm:pt modelId="{D6CA0BAB-88AA-4F40-8DFA-04CC84329CFC}" type="pres">
      <dgm:prSet presAssocID="{106B169C-FDFA-492D-9405-37A9A9EFE8F0}" presName="text_3" presStyleLbl="node1" presStyleIdx="2" presStyleCnt="7">
        <dgm:presLayoutVars>
          <dgm:bulletEnabled val="1"/>
        </dgm:presLayoutVars>
      </dgm:prSet>
      <dgm:spPr/>
    </dgm:pt>
    <dgm:pt modelId="{9ED27819-DFF6-4F6B-8D9D-0B2177B9F560}" type="pres">
      <dgm:prSet presAssocID="{106B169C-FDFA-492D-9405-37A9A9EFE8F0}" presName="accent_3" presStyleCnt="0"/>
      <dgm:spPr/>
    </dgm:pt>
    <dgm:pt modelId="{78BA2837-9470-49A8-84DA-A6EFB107560F}" type="pres">
      <dgm:prSet presAssocID="{106B169C-FDFA-492D-9405-37A9A9EFE8F0}" presName="accentRepeatNode" presStyleLbl="solidFgAcc1" presStyleIdx="2" presStyleCnt="7"/>
      <dgm:spPr/>
    </dgm:pt>
    <dgm:pt modelId="{F287D5DE-F8B7-4D99-B9E8-C18DC18BE066}" type="pres">
      <dgm:prSet presAssocID="{53DC2D71-E90D-48C0-8CF9-1AFE1DA23A37}" presName="text_4" presStyleLbl="node1" presStyleIdx="3" presStyleCnt="7">
        <dgm:presLayoutVars>
          <dgm:bulletEnabled val="1"/>
        </dgm:presLayoutVars>
      </dgm:prSet>
      <dgm:spPr/>
    </dgm:pt>
    <dgm:pt modelId="{FF30E125-74C3-4972-A155-AE8266C409A5}" type="pres">
      <dgm:prSet presAssocID="{53DC2D71-E90D-48C0-8CF9-1AFE1DA23A37}" presName="accent_4" presStyleCnt="0"/>
      <dgm:spPr/>
    </dgm:pt>
    <dgm:pt modelId="{1690D835-2D6C-41D4-BD34-AC76FB377F31}" type="pres">
      <dgm:prSet presAssocID="{53DC2D71-E90D-48C0-8CF9-1AFE1DA23A37}" presName="accentRepeatNode" presStyleLbl="solidFgAcc1" presStyleIdx="3" presStyleCnt="7"/>
      <dgm:spPr/>
    </dgm:pt>
    <dgm:pt modelId="{B5285F79-0FA6-4FF7-913F-7A90260AE315}" type="pres">
      <dgm:prSet presAssocID="{29464695-0F6D-4704-80AD-7058132E538B}" presName="text_5" presStyleLbl="node1" presStyleIdx="4" presStyleCnt="7">
        <dgm:presLayoutVars>
          <dgm:bulletEnabled val="1"/>
        </dgm:presLayoutVars>
      </dgm:prSet>
      <dgm:spPr/>
    </dgm:pt>
    <dgm:pt modelId="{15DA7DF5-A10F-41A2-93B9-62BD59D38BDB}" type="pres">
      <dgm:prSet presAssocID="{29464695-0F6D-4704-80AD-7058132E538B}" presName="accent_5" presStyleCnt="0"/>
      <dgm:spPr/>
    </dgm:pt>
    <dgm:pt modelId="{DBE06B71-A48E-44AA-B600-FBEC7FF8C656}" type="pres">
      <dgm:prSet presAssocID="{29464695-0F6D-4704-80AD-7058132E538B}" presName="accentRepeatNode" presStyleLbl="solidFgAcc1" presStyleIdx="4" presStyleCnt="7"/>
      <dgm:spPr/>
    </dgm:pt>
    <dgm:pt modelId="{7B3B5E45-3C77-49A6-9067-AB6E7FD922DA}" type="pres">
      <dgm:prSet presAssocID="{877A1D81-0982-4236-8475-70791BBB1AB9}" presName="text_6" presStyleLbl="node1" presStyleIdx="5" presStyleCnt="7">
        <dgm:presLayoutVars>
          <dgm:bulletEnabled val="1"/>
        </dgm:presLayoutVars>
      </dgm:prSet>
      <dgm:spPr/>
    </dgm:pt>
    <dgm:pt modelId="{833633E7-7F3B-431D-B820-BB998113EEEF}" type="pres">
      <dgm:prSet presAssocID="{877A1D81-0982-4236-8475-70791BBB1AB9}" presName="accent_6" presStyleCnt="0"/>
      <dgm:spPr/>
    </dgm:pt>
    <dgm:pt modelId="{5B53714F-6293-4988-8DDA-BC137321CCE4}" type="pres">
      <dgm:prSet presAssocID="{877A1D81-0982-4236-8475-70791BBB1AB9}" presName="accentRepeatNode" presStyleLbl="solidFgAcc1" presStyleIdx="5" presStyleCnt="7"/>
      <dgm:spPr/>
    </dgm:pt>
    <dgm:pt modelId="{FB284DAE-260D-4FAE-8AAF-45B5E58A575E}" type="pres">
      <dgm:prSet presAssocID="{C906BB41-398B-4F48-95C0-C1A8D3B8CEBE}" presName="text_7" presStyleLbl="node1" presStyleIdx="6" presStyleCnt="7">
        <dgm:presLayoutVars>
          <dgm:bulletEnabled val="1"/>
        </dgm:presLayoutVars>
      </dgm:prSet>
      <dgm:spPr/>
    </dgm:pt>
    <dgm:pt modelId="{A889D178-5C2E-47D2-AFDD-1419A526EECC}" type="pres">
      <dgm:prSet presAssocID="{C906BB41-398B-4F48-95C0-C1A8D3B8CEBE}" presName="accent_7" presStyleCnt="0"/>
      <dgm:spPr/>
    </dgm:pt>
    <dgm:pt modelId="{42902671-13FD-476B-BEC2-6E437E4E95D9}" type="pres">
      <dgm:prSet presAssocID="{C906BB41-398B-4F48-95C0-C1A8D3B8CEBE}" presName="accentRepeatNode" presStyleLbl="solidFgAcc1" presStyleIdx="6" presStyleCnt="7"/>
      <dgm:spPr/>
    </dgm:pt>
  </dgm:ptLst>
  <dgm:cxnLst>
    <dgm:cxn modelId="{636C7206-2B19-402D-BE3F-7A234D571367}" type="presOf" srcId="{106B169C-FDFA-492D-9405-37A9A9EFE8F0}" destId="{D6CA0BAB-88AA-4F40-8DFA-04CC84329CFC}" srcOrd="0" destOrd="0" presId="urn:microsoft.com/office/officeart/2008/layout/VerticalCurvedList"/>
    <dgm:cxn modelId="{E6D92013-A06D-42DE-8E07-43B7E3A424B2}" type="presOf" srcId="{51A777A4-0F68-4730-B332-24EE0499F9D6}" destId="{7CD9661E-E6A6-4535-9FCF-94CB67F84430}" srcOrd="0" destOrd="0" presId="urn:microsoft.com/office/officeart/2008/layout/VerticalCurvedList"/>
    <dgm:cxn modelId="{2278161C-8B1B-4A36-A6DD-C5E28EC8C4AA}" srcId="{FEBB2507-A8B8-47B3-BB90-FD6667812EE1}" destId="{29464695-0F6D-4704-80AD-7058132E538B}" srcOrd="4" destOrd="0" parTransId="{B6F80A29-8F2C-4F14-8BDA-BF4C54DC8E6E}" sibTransId="{85613953-AA6E-4168-B9D7-0D439A8C220F}"/>
    <dgm:cxn modelId="{98A1F040-5475-48CF-90E0-4D3CEF84DCC8}" type="presOf" srcId="{877A1D81-0982-4236-8475-70791BBB1AB9}" destId="{7B3B5E45-3C77-49A6-9067-AB6E7FD922DA}" srcOrd="0" destOrd="0" presId="urn:microsoft.com/office/officeart/2008/layout/VerticalCurvedList"/>
    <dgm:cxn modelId="{C181BE60-CDAC-47D7-B20C-BF340D974F79}" srcId="{FEBB2507-A8B8-47B3-BB90-FD6667812EE1}" destId="{106B169C-FDFA-492D-9405-37A9A9EFE8F0}" srcOrd="2" destOrd="0" parTransId="{6970E377-DDBC-4B53-BBAE-6AF5CE345E0C}" sibTransId="{FC271493-FBF0-41A1-BE0D-6E830F7E0950}"/>
    <dgm:cxn modelId="{22EDEF4D-B947-4685-A7E7-25870BD25D4A}" type="presOf" srcId="{C906BB41-398B-4F48-95C0-C1A8D3B8CEBE}" destId="{FB284DAE-260D-4FAE-8AAF-45B5E58A575E}" srcOrd="0" destOrd="0" presId="urn:microsoft.com/office/officeart/2008/layout/VerticalCurvedList"/>
    <dgm:cxn modelId="{8AD11A6E-3D58-4A8B-AB63-DD9F7DB766C6}" type="presOf" srcId="{29464695-0F6D-4704-80AD-7058132E538B}" destId="{B5285F79-0FA6-4FF7-913F-7A90260AE315}" srcOrd="0" destOrd="0" presId="urn:microsoft.com/office/officeart/2008/layout/VerticalCurvedList"/>
    <dgm:cxn modelId="{7A028271-1273-4405-BE75-35D2D0DFB726}" type="presOf" srcId="{37E8F443-2016-4705-BDFB-EF02F206A659}" destId="{3D5FDEAB-2F4A-4648-85E9-F4ADBEAEE475}" srcOrd="0" destOrd="0" presId="urn:microsoft.com/office/officeart/2008/layout/VerticalCurvedList"/>
    <dgm:cxn modelId="{71B60C81-6925-47FF-AA5F-920EDD6F2DB5}" srcId="{FEBB2507-A8B8-47B3-BB90-FD6667812EE1}" destId="{51A777A4-0F68-4730-B332-24EE0499F9D6}" srcOrd="1" destOrd="0" parTransId="{0EE70B9C-CC4B-4E68-8CD4-34330A8AFFF5}" sibTransId="{797C1BE5-3DD4-443B-AB52-2FFB84FAB809}"/>
    <dgm:cxn modelId="{EA8D439F-0BE5-4967-A3C4-A36138C2EEAE}" type="presOf" srcId="{B18F6BD2-492A-420B-A0A5-78227B773C97}" destId="{1A9C1FDD-8E45-47B9-8FBF-236E73C527E6}" srcOrd="0" destOrd="0" presId="urn:microsoft.com/office/officeart/2008/layout/VerticalCurvedList"/>
    <dgm:cxn modelId="{626533A1-DF44-43D6-870C-BF9C5B37C196}" srcId="{FEBB2507-A8B8-47B3-BB90-FD6667812EE1}" destId="{53DC2D71-E90D-48C0-8CF9-1AFE1DA23A37}" srcOrd="3" destOrd="0" parTransId="{DB47DEE2-D461-4B7E-A22D-CC0EF089642C}" sibTransId="{23CC0246-0F69-4667-9F1F-E15C2A33C420}"/>
    <dgm:cxn modelId="{D29D3ADB-A058-4266-8614-0E5F898A4463}" srcId="{FEBB2507-A8B8-47B3-BB90-FD6667812EE1}" destId="{877A1D81-0982-4236-8475-70791BBB1AB9}" srcOrd="5" destOrd="0" parTransId="{4DDA64E0-4BC8-4A9E-9CAB-59DDA32440AE}" sibTransId="{9269D8A7-DD13-490B-B151-0D63BB518F85}"/>
    <dgm:cxn modelId="{C761E4E8-B39C-4AD3-9CB7-CFEAEF9BA0EA}" type="presOf" srcId="{53DC2D71-E90D-48C0-8CF9-1AFE1DA23A37}" destId="{F287D5DE-F8B7-4D99-B9E8-C18DC18BE066}" srcOrd="0" destOrd="0" presId="urn:microsoft.com/office/officeart/2008/layout/VerticalCurvedList"/>
    <dgm:cxn modelId="{0CA6C0EA-A8E0-4467-8C51-AF7A0B289560}" srcId="{FEBB2507-A8B8-47B3-BB90-FD6667812EE1}" destId="{C906BB41-398B-4F48-95C0-C1A8D3B8CEBE}" srcOrd="6" destOrd="0" parTransId="{A7F75AC8-6DA2-4FD2-9FF3-927088525E3C}" sibTransId="{7EF7D61E-2328-413C-AE80-182E1314D971}"/>
    <dgm:cxn modelId="{BA5C78EC-95E5-4205-858A-A950932E22A4}" srcId="{FEBB2507-A8B8-47B3-BB90-FD6667812EE1}" destId="{37E8F443-2016-4705-BDFB-EF02F206A659}" srcOrd="0" destOrd="0" parTransId="{714D27DD-B8BF-4B60-ABFF-68FAE5672D3F}" sibTransId="{B18F6BD2-492A-420B-A0A5-78227B773C97}"/>
    <dgm:cxn modelId="{B7B6DAF8-5FD6-4FE6-A199-9EE544BD45D2}" type="presOf" srcId="{FEBB2507-A8B8-47B3-BB90-FD6667812EE1}" destId="{192A1E51-6431-4AEC-B08B-5C2A78EB70BF}" srcOrd="0" destOrd="0" presId="urn:microsoft.com/office/officeart/2008/layout/VerticalCurvedList"/>
    <dgm:cxn modelId="{AFBA76FE-02F9-4F0B-A511-E8674765B74F}" type="presParOf" srcId="{192A1E51-6431-4AEC-B08B-5C2A78EB70BF}" destId="{756EDE8D-131B-4E4B-BE2C-ACCB08D8552F}" srcOrd="0" destOrd="0" presId="urn:microsoft.com/office/officeart/2008/layout/VerticalCurvedList"/>
    <dgm:cxn modelId="{4DD90576-6593-4636-9AF1-065989871971}" type="presParOf" srcId="{756EDE8D-131B-4E4B-BE2C-ACCB08D8552F}" destId="{56CDE190-CBB0-4AB3-BA01-16F69CC21EC2}" srcOrd="0" destOrd="0" presId="urn:microsoft.com/office/officeart/2008/layout/VerticalCurvedList"/>
    <dgm:cxn modelId="{EFEA915B-A6E4-4ACC-A55E-8C71E776F91C}" type="presParOf" srcId="{56CDE190-CBB0-4AB3-BA01-16F69CC21EC2}" destId="{5D37514A-1C25-4ED1-8256-41DAC2E13755}" srcOrd="0" destOrd="0" presId="urn:microsoft.com/office/officeart/2008/layout/VerticalCurvedList"/>
    <dgm:cxn modelId="{5D42E34C-2889-49E5-A43B-B3A53761BB57}" type="presParOf" srcId="{56CDE190-CBB0-4AB3-BA01-16F69CC21EC2}" destId="{1A9C1FDD-8E45-47B9-8FBF-236E73C527E6}" srcOrd="1" destOrd="0" presId="urn:microsoft.com/office/officeart/2008/layout/VerticalCurvedList"/>
    <dgm:cxn modelId="{A41532CA-426C-4D40-893C-A02CE4B0FB0F}" type="presParOf" srcId="{56CDE190-CBB0-4AB3-BA01-16F69CC21EC2}" destId="{6294B9AE-69C0-4058-BE0A-BA5F20E8A4C8}" srcOrd="2" destOrd="0" presId="urn:microsoft.com/office/officeart/2008/layout/VerticalCurvedList"/>
    <dgm:cxn modelId="{643EABC0-143D-4CD9-B8A0-46F961E467B6}" type="presParOf" srcId="{56CDE190-CBB0-4AB3-BA01-16F69CC21EC2}" destId="{0D870186-2975-498D-A22A-6F35D3CC04F7}" srcOrd="3" destOrd="0" presId="urn:microsoft.com/office/officeart/2008/layout/VerticalCurvedList"/>
    <dgm:cxn modelId="{914E21F2-1E32-4EE7-9B21-2BA842CDE682}" type="presParOf" srcId="{756EDE8D-131B-4E4B-BE2C-ACCB08D8552F}" destId="{3D5FDEAB-2F4A-4648-85E9-F4ADBEAEE475}" srcOrd="1" destOrd="0" presId="urn:microsoft.com/office/officeart/2008/layout/VerticalCurvedList"/>
    <dgm:cxn modelId="{9D0FB2A3-F2DC-4FE6-864D-9A7D8089F584}" type="presParOf" srcId="{756EDE8D-131B-4E4B-BE2C-ACCB08D8552F}" destId="{820BBF5A-E7D4-449B-B3E4-F4EA4E579D13}" srcOrd="2" destOrd="0" presId="urn:microsoft.com/office/officeart/2008/layout/VerticalCurvedList"/>
    <dgm:cxn modelId="{53CFC245-7716-4D89-BE30-EE8EAE572C0D}" type="presParOf" srcId="{820BBF5A-E7D4-449B-B3E4-F4EA4E579D13}" destId="{29CC1F92-BCFF-4781-BFB6-56AB736D8818}" srcOrd="0" destOrd="0" presId="urn:microsoft.com/office/officeart/2008/layout/VerticalCurvedList"/>
    <dgm:cxn modelId="{805BDEED-5B9A-4A0F-902A-D0285E06D72B}" type="presParOf" srcId="{756EDE8D-131B-4E4B-BE2C-ACCB08D8552F}" destId="{7CD9661E-E6A6-4535-9FCF-94CB67F84430}" srcOrd="3" destOrd="0" presId="urn:microsoft.com/office/officeart/2008/layout/VerticalCurvedList"/>
    <dgm:cxn modelId="{DFAB81A6-D127-4F98-8F32-5D927ED94B19}" type="presParOf" srcId="{756EDE8D-131B-4E4B-BE2C-ACCB08D8552F}" destId="{A4F1B4D4-BE63-4CA1-9D91-A272041518A4}" srcOrd="4" destOrd="0" presId="urn:microsoft.com/office/officeart/2008/layout/VerticalCurvedList"/>
    <dgm:cxn modelId="{BAEE384F-4960-4D87-B6ED-1F69E826B95A}" type="presParOf" srcId="{A4F1B4D4-BE63-4CA1-9D91-A272041518A4}" destId="{CDC29E3F-64AB-496C-B7FC-6216EF83FA83}" srcOrd="0" destOrd="0" presId="urn:microsoft.com/office/officeart/2008/layout/VerticalCurvedList"/>
    <dgm:cxn modelId="{923244BD-EB1E-4537-8699-D39E9BC57313}" type="presParOf" srcId="{756EDE8D-131B-4E4B-BE2C-ACCB08D8552F}" destId="{D6CA0BAB-88AA-4F40-8DFA-04CC84329CFC}" srcOrd="5" destOrd="0" presId="urn:microsoft.com/office/officeart/2008/layout/VerticalCurvedList"/>
    <dgm:cxn modelId="{E9600376-62A4-4AEE-BE65-A7F492E47720}" type="presParOf" srcId="{756EDE8D-131B-4E4B-BE2C-ACCB08D8552F}" destId="{9ED27819-DFF6-4F6B-8D9D-0B2177B9F560}" srcOrd="6" destOrd="0" presId="urn:microsoft.com/office/officeart/2008/layout/VerticalCurvedList"/>
    <dgm:cxn modelId="{F4CA06C5-E6D2-4B31-96D1-C126EA2C43DD}" type="presParOf" srcId="{9ED27819-DFF6-4F6B-8D9D-0B2177B9F560}" destId="{78BA2837-9470-49A8-84DA-A6EFB107560F}" srcOrd="0" destOrd="0" presId="urn:microsoft.com/office/officeart/2008/layout/VerticalCurvedList"/>
    <dgm:cxn modelId="{5D771D8D-8B8C-434B-8B39-5EC71DE8077B}" type="presParOf" srcId="{756EDE8D-131B-4E4B-BE2C-ACCB08D8552F}" destId="{F287D5DE-F8B7-4D99-B9E8-C18DC18BE066}" srcOrd="7" destOrd="0" presId="urn:microsoft.com/office/officeart/2008/layout/VerticalCurvedList"/>
    <dgm:cxn modelId="{076F5C9A-9DA6-434D-A9CF-C7C13FF3AB29}" type="presParOf" srcId="{756EDE8D-131B-4E4B-BE2C-ACCB08D8552F}" destId="{FF30E125-74C3-4972-A155-AE8266C409A5}" srcOrd="8" destOrd="0" presId="urn:microsoft.com/office/officeart/2008/layout/VerticalCurvedList"/>
    <dgm:cxn modelId="{57E91415-E072-47D2-914F-942B34B39FB2}" type="presParOf" srcId="{FF30E125-74C3-4972-A155-AE8266C409A5}" destId="{1690D835-2D6C-41D4-BD34-AC76FB377F31}" srcOrd="0" destOrd="0" presId="urn:microsoft.com/office/officeart/2008/layout/VerticalCurvedList"/>
    <dgm:cxn modelId="{F64E6342-C2DA-49FA-B48A-803B6ADA9317}" type="presParOf" srcId="{756EDE8D-131B-4E4B-BE2C-ACCB08D8552F}" destId="{B5285F79-0FA6-4FF7-913F-7A90260AE315}" srcOrd="9" destOrd="0" presId="urn:microsoft.com/office/officeart/2008/layout/VerticalCurvedList"/>
    <dgm:cxn modelId="{862D20D7-5D66-491E-9824-55B0D534720B}" type="presParOf" srcId="{756EDE8D-131B-4E4B-BE2C-ACCB08D8552F}" destId="{15DA7DF5-A10F-41A2-93B9-62BD59D38BDB}" srcOrd="10" destOrd="0" presId="urn:microsoft.com/office/officeart/2008/layout/VerticalCurvedList"/>
    <dgm:cxn modelId="{567BAE6E-D52A-4DF5-BF1C-97FACCCDAEBB}" type="presParOf" srcId="{15DA7DF5-A10F-41A2-93B9-62BD59D38BDB}" destId="{DBE06B71-A48E-44AA-B600-FBEC7FF8C656}" srcOrd="0" destOrd="0" presId="urn:microsoft.com/office/officeart/2008/layout/VerticalCurvedList"/>
    <dgm:cxn modelId="{75B07C6E-090B-4137-89A2-0D9E409F0B4C}" type="presParOf" srcId="{756EDE8D-131B-4E4B-BE2C-ACCB08D8552F}" destId="{7B3B5E45-3C77-49A6-9067-AB6E7FD922DA}" srcOrd="11" destOrd="0" presId="urn:microsoft.com/office/officeart/2008/layout/VerticalCurvedList"/>
    <dgm:cxn modelId="{2E995A3E-4677-4023-A483-D3F6FCC6E930}" type="presParOf" srcId="{756EDE8D-131B-4E4B-BE2C-ACCB08D8552F}" destId="{833633E7-7F3B-431D-B820-BB998113EEEF}" srcOrd="12" destOrd="0" presId="urn:microsoft.com/office/officeart/2008/layout/VerticalCurvedList"/>
    <dgm:cxn modelId="{5E850948-2D2C-4910-A593-590F9B750084}" type="presParOf" srcId="{833633E7-7F3B-431D-B820-BB998113EEEF}" destId="{5B53714F-6293-4988-8DDA-BC137321CCE4}" srcOrd="0" destOrd="0" presId="urn:microsoft.com/office/officeart/2008/layout/VerticalCurvedList"/>
    <dgm:cxn modelId="{894ED62F-0C7B-4752-B567-A2C9DF078EC1}" type="presParOf" srcId="{756EDE8D-131B-4E4B-BE2C-ACCB08D8552F}" destId="{FB284DAE-260D-4FAE-8AAF-45B5E58A575E}" srcOrd="13" destOrd="0" presId="urn:microsoft.com/office/officeart/2008/layout/VerticalCurvedList"/>
    <dgm:cxn modelId="{7DA41A86-7FC9-445F-B0F9-C470CAEE4E80}" type="presParOf" srcId="{756EDE8D-131B-4E4B-BE2C-ACCB08D8552F}" destId="{A889D178-5C2E-47D2-AFDD-1419A526EECC}" srcOrd="14" destOrd="0" presId="urn:microsoft.com/office/officeart/2008/layout/VerticalCurvedList"/>
    <dgm:cxn modelId="{952A479A-CE8B-4FE1-9891-4E7E5089103D}" type="presParOf" srcId="{A889D178-5C2E-47D2-AFDD-1419A526EECC}" destId="{42902671-13FD-476B-BEC2-6E437E4E95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C1FDD-8E45-47B9-8FBF-236E73C527E6}">
      <dsp:nvSpPr>
        <dsp:cNvPr id="0" name=""/>
        <dsp:cNvSpPr/>
      </dsp:nvSpPr>
      <dsp:spPr>
        <a:xfrm>
          <a:off x="-4959881" y="-760242"/>
          <a:ext cx="5909107" cy="5909107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DEAB-2F4A-4648-85E9-F4ADBEAEE475}">
      <dsp:nvSpPr>
        <dsp:cNvPr id="0" name=""/>
        <dsp:cNvSpPr/>
      </dsp:nvSpPr>
      <dsp:spPr>
        <a:xfrm>
          <a:off x="307861" y="199506"/>
          <a:ext cx="4736202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1. Problem Definition</a:t>
          </a:r>
        </a:p>
      </dsp:txBody>
      <dsp:txXfrm>
        <a:off x="307861" y="199506"/>
        <a:ext cx="4736202" cy="398837"/>
      </dsp:txXfrm>
    </dsp:sp>
    <dsp:sp modelId="{29CC1F92-BCFF-4781-BFB6-56AB736D8818}">
      <dsp:nvSpPr>
        <dsp:cNvPr id="0" name=""/>
        <dsp:cNvSpPr/>
      </dsp:nvSpPr>
      <dsp:spPr>
        <a:xfrm>
          <a:off x="58588" y="14965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9661E-E6A6-4535-9FCF-94CB67F84430}">
      <dsp:nvSpPr>
        <dsp:cNvPr id="0" name=""/>
        <dsp:cNvSpPr/>
      </dsp:nvSpPr>
      <dsp:spPr>
        <a:xfrm>
          <a:off x="669045" y="798114"/>
          <a:ext cx="4375018" cy="398837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2. Building a Text Corpus</a:t>
          </a:r>
        </a:p>
      </dsp:txBody>
      <dsp:txXfrm>
        <a:off x="669045" y="798114"/>
        <a:ext cx="4375018" cy="398837"/>
      </dsp:txXfrm>
    </dsp:sp>
    <dsp:sp modelId="{CDC29E3F-64AB-496C-B7FC-6216EF83FA83}">
      <dsp:nvSpPr>
        <dsp:cNvPr id="0" name=""/>
        <dsp:cNvSpPr/>
      </dsp:nvSpPr>
      <dsp:spPr>
        <a:xfrm>
          <a:off x="419771" y="748260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A0BAB-88AA-4F40-8DFA-04CC84329CFC}">
      <dsp:nvSpPr>
        <dsp:cNvPr id="0" name=""/>
        <dsp:cNvSpPr/>
      </dsp:nvSpPr>
      <dsp:spPr>
        <a:xfrm>
          <a:off x="866972" y="1396283"/>
          <a:ext cx="4177091" cy="398837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3. Text Preprocessing</a:t>
          </a:r>
        </a:p>
      </dsp:txBody>
      <dsp:txXfrm>
        <a:off x="866972" y="1396283"/>
        <a:ext cx="4177091" cy="398837"/>
      </dsp:txXfrm>
    </dsp:sp>
    <dsp:sp modelId="{78BA2837-9470-49A8-84DA-A6EFB107560F}">
      <dsp:nvSpPr>
        <dsp:cNvPr id="0" name=""/>
        <dsp:cNvSpPr/>
      </dsp:nvSpPr>
      <dsp:spPr>
        <a:xfrm>
          <a:off x="617698" y="1346429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7D5DE-F8B7-4D99-B9E8-C18DC18BE066}">
      <dsp:nvSpPr>
        <dsp:cNvPr id="0" name=""/>
        <dsp:cNvSpPr/>
      </dsp:nvSpPr>
      <dsp:spPr>
        <a:xfrm>
          <a:off x="930168" y="1994892"/>
          <a:ext cx="4113895" cy="398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4. Feature Extraction</a:t>
          </a:r>
        </a:p>
      </dsp:txBody>
      <dsp:txXfrm>
        <a:off x="930168" y="1994892"/>
        <a:ext cx="4113895" cy="398837"/>
      </dsp:txXfrm>
    </dsp:sp>
    <dsp:sp modelId="{1690D835-2D6C-41D4-BD34-AC76FB377F31}">
      <dsp:nvSpPr>
        <dsp:cNvPr id="0" name=""/>
        <dsp:cNvSpPr/>
      </dsp:nvSpPr>
      <dsp:spPr>
        <a:xfrm>
          <a:off x="680894" y="1945037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85F79-0FA6-4FF7-913F-7A90260AE315}">
      <dsp:nvSpPr>
        <dsp:cNvPr id="0" name=""/>
        <dsp:cNvSpPr/>
      </dsp:nvSpPr>
      <dsp:spPr>
        <a:xfrm>
          <a:off x="866972" y="2593500"/>
          <a:ext cx="4177091" cy="398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5. Text Vectorization</a:t>
          </a:r>
        </a:p>
      </dsp:txBody>
      <dsp:txXfrm>
        <a:off x="866972" y="2593500"/>
        <a:ext cx="4177091" cy="398837"/>
      </dsp:txXfrm>
    </dsp:sp>
    <dsp:sp modelId="{DBE06B71-A48E-44AA-B600-FBEC7FF8C656}">
      <dsp:nvSpPr>
        <dsp:cNvPr id="0" name=""/>
        <dsp:cNvSpPr/>
      </dsp:nvSpPr>
      <dsp:spPr>
        <a:xfrm>
          <a:off x="617698" y="2543645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B5E45-3C77-49A6-9067-AB6E7FD922DA}">
      <dsp:nvSpPr>
        <dsp:cNvPr id="0" name=""/>
        <dsp:cNvSpPr/>
      </dsp:nvSpPr>
      <dsp:spPr>
        <a:xfrm>
          <a:off x="669045" y="3191669"/>
          <a:ext cx="4375018" cy="398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6. Text Analysis (NLP)</a:t>
          </a:r>
        </a:p>
      </dsp:txBody>
      <dsp:txXfrm>
        <a:off x="669045" y="3191669"/>
        <a:ext cx="4375018" cy="398837"/>
      </dsp:txXfrm>
    </dsp:sp>
    <dsp:sp modelId="{5B53714F-6293-4988-8DDA-BC137321CCE4}">
      <dsp:nvSpPr>
        <dsp:cNvPr id="0" name=""/>
        <dsp:cNvSpPr/>
      </dsp:nvSpPr>
      <dsp:spPr>
        <a:xfrm>
          <a:off x="419771" y="3141814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84DAE-260D-4FAE-8AAF-45B5E58A575E}">
      <dsp:nvSpPr>
        <dsp:cNvPr id="0" name=""/>
        <dsp:cNvSpPr/>
      </dsp:nvSpPr>
      <dsp:spPr>
        <a:xfrm>
          <a:off x="307861" y="3790277"/>
          <a:ext cx="4736202" cy="398837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5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Narrow" panose="020B0606020202030204" pitchFamily="34" charset="0"/>
            </a:rPr>
            <a:t>7. Insights &amp; Recommendations</a:t>
          </a:r>
        </a:p>
      </dsp:txBody>
      <dsp:txXfrm>
        <a:off x="307861" y="3790277"/>
        <a:ext cx="4736202" cy="398837"/>
      </dsp:txXfrm>
    </dsp:sp>
    <dsp:sp modelId="{42902671-13FD-476B-BEC2-6E437E4E95D9}">
      <dsp:nvSpPr>
        <dsp:cNvPr id="0" name=""/>
        <dsp:cNvSpPr/>
      </dsp:nvSpPr>
      <dsp:spPr>
        <a:xfrm>
          <a:off x="58588" y="3740422"/>
          <a:ext cx="498547" cy="498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C6D1-0303-CC4E-AAB5-C7478EE9B67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27BC-FA55-544F-BD14-D6B9DFDEB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0364D-5BAC-8E43-AD6B-F6F856F4212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8B1DA-1103-1F48-86C9-3D37004A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3768"/>
            <a:ext cx="9144000" cy="19787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7285"/>
            <a:ext cx="9144000" cy="202367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Tam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85"/>
            <a:ext cx="12192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9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487755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32746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57988"/>
            <a:ext cx="5181600" cy="45885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7988"/>
            <a:ext cx="5181600" cy="46189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25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29562-E7BE-4505-86B6-C31C5A2DB1A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7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3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8997"/>
            <a:ext cx="10515600" cy="464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32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6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515@usf.edu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Text Preprocessing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en-US" sz="4000" dirty="0">
                <a:solidFill>
                  <a:schemeClr val="accent3">
                    <a:lumMod val="75000"/>
                  </a:schemeClr>
                </a:solidFill>
              </a:rPr>
              <a:t>Tim Smith, Ph.D.</a:t>
            </a:r>
          </a:p>
          <a:p>
            <a:pPr>
              <a:spcBef>
                <a:spcPts val="0"/>
              </a:spcBef>
            </a:pP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E-mail: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smith515@usf.edu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alt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Portions of this are copyrights by Anol Bhattacherjee. Used with permission.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0832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980744" y="3279639"/>
            <a:ext cx="10251477" cy="572955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If it looks like a duck, swims like a duck, and quacks like a duck, then it is probably a duck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5771" y="4908508"/>
            <a:ext cx="339036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If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36458" y="4922362"/>
            <a:ext cx="339036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19585" y="4908508"/>
            <a:ext cx="589327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057037" y="4901340"/>
            <a:ext cx="744793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looks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76404" y="4908508"/>
            <a:ext cx="339036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52306" y="4901340"/>
            <a:ext cx="824837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swims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951719" y="4901340"/>
            <a:ext cx="273043" cy="4643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103038" y="4922362"/>
            <a:ext cx="721135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45224" y="4926979"/>
            <a:ext cx="339036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28352" y="4913125"/>
            <a:ext cx="589327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360486" y="4905957"/>
            <a:ext cx="273043" cy="4643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511805" y="4926979"/>
            <a:ext cx="721135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23837" y="4922362"/>
            <a:ext cx="912453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quacks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827066" y="4913125"/>
            <a:ext cx="710574" cy="4643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91" y="500306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06853" y="4707859"/>
            <a:ext cx="10342241" cy="914400"/>
          </a:xfrm>
          <a:prstGeom prst="roundRect">
            <a:avLst/>
          </a:prstGeom>
          <a:noFill/>
          <a:ln w="3810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36579" y="4000904"/>
            <a:ext cx="3156682" cy="600363"/>
            <a:chOff x="4956877" y="4328929"/>
            <a:chExt cx="3156682" cy="6003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Down Arrow 37"/>
            <p:cNvSpPr/>
            <p:nvPr/>
          </p:nvSpPr>
          <p:spPr>
            <a:xfrm>
              <a:off x="4956877" y="4328929"/>
              <a:ext cx="3156682" cy="600363"/>
            </a:xfrm>
            <a:prstGeom prst="downArrow">
              <a:avLst>
                <a:gd name="adj1" fmla="val 50000"/>
                <a:gd name="adj2" fmla="val 5307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38718" y="4328929"/>
              <a:ext cx="15930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 Narrow" panose="020B0606020202030204" pitchFamily="34" charset="0"/>
                </a:rPr>
                <a:t>Tokenization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935814" y="4707859"/>
            <a:ext cx="10238784" cy="850286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520406" y="5812800"/>
            <a:ext cx="7115134" cy="5400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Bag of words </a:t>
            </a:r>
            <a:r>
              <a:rPr lang="en-US" dirty="0"/>
              <a:t>(a collection of words with no ordering)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38200" y="1299412"/>
            <a:ext cx="10515600" cy="150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Tokenization: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process of splitting out a corpus of data into small chunks, such as sentences or words, for analysis.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Punctuations may be tokenized into separate tokens or affixed to previous words.</a:t>
            </a:r>
          </a:p>
        </p:txBody>
      </p:sp>
    </p:spTree>
    <p:extLst>
      <p:ext uri="{BB962C8B-B14F-4D97-AF65-F5344CB8AC3E}">
        <p14:creationId xmlns:p14="http://schemas.microsoft.com/office/powerpoint/2010/main" val="191388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1" y="1330699"/>
            <a:ext cx="10567463" cy="4755896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427494" y="1717581"/>
            <a:ext cx="4259409" cy="657771"/>
          </a:xfrm>
          <a:prstGeom prst="wedgeRectCallout">
            <a:avLst>
              <a:gd name="adj1" fmla="val -57042"/>
              <a:gd name="adj2" fmla="val -82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split( ) uses whitespace (space, \t, \n) as separator; punctuations stay with adjacent word)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427494" y="2700836"/>
            <a:ext cx="4259409" cy="459459"/>
          </a:xfrm>
          <a:prstGeom prst="wedgeRectCallout">
            <a:avLst>
              <a:gd name="adj1" fmla="val -56288"/>
              <a:gd name="adj2" fmla="val -16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RegEx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split( ) can use any string as separator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427494" y="3777056"/>
            <a:ext cx="4259409" cy="548047"/>
          </a:xfrm>
          <a:prstGeom prst="wedgeRectCallout">
            <a:avLst>
              <a:gd name="adj1" fmla="val -57107"/>
              <a:gd name="adj2" fmla="val -75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NLTK’s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word_tokenize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 separates punctuations into independent strings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427495" y="5111967"/>
            <a:ext cx="4259410" cy="406517"/>
          </a:xfrm>
          <a:prstGeom prst="wedgeRectCallout">
            <a:avLst>
              <a:gd name="adj1" fmla="val -55739"/>
              <a:gd name="adj2" fmla="val -3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NLTK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sent_tokenize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 can tokenize sentences</a:t>
            </a:r>
          </a:p>
        </p:txBody>
      </p:sp>
      <p:sp>
        <p:nvSpPr>
          <p:cNvPr id="3" name="Oval 2"/>
          <p:cNvSpPr/>
          <p:nvPr/>
        </p:nvSpPr>
        <p:spPr>
          <a:xfrm>
            <a:off x="3962399" y="2078550"/>
            <a:ext cx="657727" cy="3873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2" y="5940273"/>
            <a:ext cx="8321569" cy="895688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427493" y="6102089"/>
            <a:ext cx="4259410" cy="406517"/>
          </a:xfrm>
          <a:prstGeom prst="wedgeRectCallout">
            <a:avLst>
              <a:gd name="adj1" fmla="val -55739"/>
              <a:gd name="adj2" fmla="val -3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Create your own sentence tokenizer using regex</a:t>
            </a:r>
          </a:p>
        </p:txBody>
      </p:sp>
    </p:spTree>
    <p:extLst>
      <p:ext uri="{BB962C8B-B14F-4D97-AF65-F5344CB8AC3E}">
        <p14:creationId xmlns:p14="http://schemas.microsoft.com/office/powerpoint/2010/main" val="427616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411"/>
            <a:ext cx="10515600" cy="39771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I’m </a:t>
            </a:r>
            <a:r>
              <a:rPr lang="en-US" sz="2000" dirty="0">
                <a:sym typeface="Wingdings" panose="05000000000000000000" pitchFamily="2" charset="2"/>
              </a:rPr>
              <a:t> I m  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- what does “m” mean?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isn’t   </a:t>
            </a:r>
            <a:r>
              <a:rPr lang="en-US" sz="2000" dirty="0" err="1">
                <a:sym typeface="Wingdings" panose="05000000000000000000" pitchFamily="2" charset="2"/>
              </a:rPr>
              <a:t>isn</a:t>
            </a:r>
            <a:r>
              <a:rPr lang="en-US" sz="2000" dirty="0">
                <a:sym typeface="Wingdings" panose="05000000000000000000" pitchFamily="2" charset="2"/>
              </a:rPr>
              <a:t> t   	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- what does either of these two tokens mean?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U.S.  US	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- are these the same, especially when “US” is normalized to “us”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New York	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- one or two tokens?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General Electric	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- same as “general” and “electric”?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sym typeface="Wingdings" panose="05000000000000000000" pitchFamily="2" charset="2"/>
              </a:rPr>
              <a:t>L’ensemble</a:t>
            </a:r>
            <a:r>
              <a:rPr lang="en-US" sz="2000" dirty="0">
                <a:sym typeface="Wingdings" panose="05000000000000000000" pitchFamily="2" charset="2"/>
              </a:rPr>
              <a:t>  (French)	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- one or two tokens?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sym typeface="Wingdings" panose="05000000000000000000" pitchFamily="2" charset="2"/>
              </a:rPr>
              <a:t>Lebensversicherungsgesellschaftsangestellter</a:t>
            </a:r>
            <a:r>
              <a:rPr lang="en-US" sz="2000" dirty="0">
                <a:sym typeface="Wingdings" panose="05000000000000000000" pitchFamily="2" charset="2"/>
              </a:rPr>
              <a:t> (German)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ym typeface="Wingdings" panose="05000000000000000000" pitchFamily="2" charset="2"/>
              </a:rPr>
              <a:t>			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- “</a:t>
            </a:r>
            <a:r>
              <a:rPr lang="en-US" sz="2000" dirty="0">
                <a:sym typeface="Wingdings" panose="05000000000000000000" pitchFamily="2" charset="2"/>
              </a:rPr>
              <a:t>life insurance company employee” (compound word)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Chinese and Japanese languages have no space between words: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sz="2000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sz="20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sz="20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sz="2000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sz="20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sz="2000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sz="2000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sz="2000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sz="2000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595959"/>
                </a:solidFill>
                <a:sym typeface="Symbol" charset="2"/>
              </a:rPr>
              <a:t>Sharapova    now     lives    in        US       south     eastern     Florida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ym typeface="Wingdings" panose="05000000000000000000" pitchFamily="2" charset="2"/>
              </a:rPr>
              <a:t>Japanese script may include multiple character sets, and date/times can be in multiple formats: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 Box 1037"/>
          <p:cNvSpPr txBox="1">
            <a:spLocks noChangeArrowheads="1"/>
          </p:cNvSpPr>
          <p:nvPr/>
        </p:nvSpPr>
        <p:spPr bwMode="auto">
          <a:xfrm>
            <a:off x="838200" y="5345445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フォーチュン</a:t>
            </a:r>
            <a:r>
              <a:rPr lang="en-US" altLang="ja-JP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r>
              <a:rPr lang="ja-JP" alt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社は情報不足のため時間あた</a:t>
            </a:r>
            <a:r>
              <a:rPr lang="en-US" altLang="ja-JP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$500K(</a:t>
            </a:r>
            <a:r>
              <a:rPr lang="ja-JP" alt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約</a:t>
            </a:r>
            <a:r>
              <a:rPr lang="en-US" altLang="ja-JP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6,000</a:t>
            </a:r>
            <a:r>
              <a:rPr lang="ja-JP" alt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万円</a:t>
            </a:r>
            <a:r>
              <a:rPr lang="en-US" altLang="ja-JP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1604971" y="5935995"/>
            <a:ext cx="1070614" cy="36933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Katakana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4319602" y="5935995"/>
            <a:ext cx="1033232" cy="36933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Hiragana</a:t>
            </a:r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5564087" y="5935995"/>
            <a:ext cx="661015" cy="36933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Kanji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789417" y="5935995"/>
            <a:ext cx="850682" cy="36933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Romaji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Rectangle 1040"/>
          <p:cNvSpPr>
            <a:spLocks noChangeArrowheads="1"/>
          </p:cNvSpPr>
          <p:nvPr/>
        </p:nvSpPr>
        <p:spPr bwMode="auto">
          <a:xfrm>
            <a:off x="1371599" y="5306900"/>
            <a:ext cx="150427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1" name="AutoShape 1041"/>
          <p:cNvCxnSpPr>
            <a:cxnSpLocks noChangeShapeType="1"/>
            <a:stCxn id="6" idx="0"/>
            <a:endCxn id="10" idx="2"/>
          </p:cNvCxnSpPr>
          <p:nvPr/>
        </p:nvCxnSpPr>
        <p:spPr bwMode="auto">
          <a:xfrm flipH="1" flipV="1">
            <a:off x="2123735" y="5768565"/>
            <a:ext cx="16543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" name="Rectangle 1044"/>
          <p:cNvSpPr>
            <a:spLocks noChangeArrowheads="1"/>
          </p:cNvSpPr>
          <p:nvPr/>
        </p:nvSpPr>
        <p:spPr bwMode="auto">
          <a:xfrm>
            <a:off x="5082789" y="5306900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3" name="AutoShape 1045"/>
          <p:cNvCxnSpPr>
            <a:cxnSpLocks noChangeShapeType="1"/>
            <a:stCxn id="7" idx="0"/>
            <a:endCxn id="12" idx="2"/>
          </p:cNvCxnSpPr>
          <p:nvPr/>
        </p:nvCxnSpPr>
        <p:spPr bwMode="auto">
          <a:xfrm flipV="1">
            <a:off x="4836218" y="5768565"/>
            <a:ext cx="513271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4" name="Rectangle 1046"/>
          <p:cNvSpPr>
            <a:spLocks noChangeArrowheads="1"/>
          </p:cNvSpPr>
          <p:nvPr/>
        </p:nvSpPr>
        <p:spPr bwMode="auto">
          <a:xfrm>
            <a:off x="5624918" y="5299278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5" name="AutoShape 1047"/>
          <p:cNvCxnSpPr>
            <a:cxnSpLocks noChangeShapeType="1"/>
            <a:stCxn id="8" idx="0"/>
            <a:endCxn id="14" idx="2"/>
          </p:cNvCxnSpPr>
          <p:nvPr/>
        </p:nvCxnSpPr>
        <p:spPr bwMode="auto">
          <a:xfrm flipH="1" flipV="1">
            <a:off x="5891618" y="5760943"/>
            <a:ext cx="2977" cy="17505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" name="Rectangle 1048"/>
          <p:cNvSpPr>
            <a:spLocks noChangeArrowheads="1"/>
          </p:cNvSpPr>
          <p:nvPr/>
        </p:nvSpPr>
        <p:spPr bwMode="auto">
          <a:xfrm>
            <a:off x="7089686" y="5287908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7" name="AutoShape 1049"/>
          <p:cNvCxnSpPr>
            <a:cxnSpLocks noChangeShapeType="1"/>
            <a:stCxn id="9" idx="0"/>
            <a:endCxn id="16" idx="2"/>
          </p:cNvCxnSpPr>
          <p:nvPr/>
        </p:nvCxnSpPr>
        <p:spPr bwMode="auto">
          <a:xfrm flipH="1" flipV="1">
            <a:off x="7203986" y="5749573"/>
            <a:ext cx="10772" cy="18642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42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2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62" y="1201730"/>
            <a:ext cx="7659931" cy="56562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Tokenization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57474" y="5315225"/>
            <a:ext cx="3368842" cy="406517"/>
          </a:xfrm>
          <a:prstGeom prst="wedgeRectCallout">
            <a:avLst>
              <a:gd name="adj1" fmla="val -55739"/>
              <a:gd name="adj2" fmla="val -3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Tokenizing only capitalized words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657474" y="3719588"/>
            <a:ext cx="3368842" cy="406517"/>
          </a:xfrm>
          <a:prstGeom prst="wedgeRectCallout">
            <a:avLst>
              <a:gd name="adj1" fmla="val -55739"/>
              <a:gd name="adj2" fmla="val -3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TweetTokenizer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 works on a list of strings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693453" y="2983948"/>
            <a:ext cx="3332863" cy="406517"/>
          </a:xfrm>
          <a:prstGeom prst="wedgeRectCallout">
            <a:avLst>
              <a:gd name="adj1" fmla="val -55739"/>
              <a:gd name="adj2" fmla="val -3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Matching both hashtags and mentions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693453" y="2200325"/>
            <a:ext cx="3332863" cy="406517"/>
          </a:xfrm>
          <a:prstGeom prst="wedgeRectCallout">
            <a:avLst>
              <a:gd name="adj1" fmla="val -55739"/>
              <a:gd name="adj2" fmla="val -3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Using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regexp_tokenizer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 to find hashtags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657474" y="6240177"/>
            <a:ext cx="3368842" cy="406517"/>
          </a:xfrm>
          <a:prstGeom prst="wedgeRectCallout">
            <a:avLst>
              <a:gd name="adj1" fmla="val -55739"/>
              <a:gd name="adj2" fmla="val -33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Tokenizing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emojis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0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 Histogram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1339753"/>
            <a:ext cx="5545674" cy="551824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820201" y="2231304"/>
            <a:ext cx="4511040" cy="329017"/>
          </a:xfrm>
          <a:prstGeom prst="wedgeRectCallout">
            <a:avLst>
              <a:gd name="adj1" fmla="val -57795"/>
              <a:gd name="adj2" fmla="val -326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Import only the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pyplot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module from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matplotlib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20201" y="1767841"/>
            <a:ext cx="4511040" cy="315414"/>
          </a:xfrm>
          <a:prstGeom prst="wedgeRectCallout">
            <a:avLst>
              <a:gd name="adj1" fmla="val -58374"/>
              <a:gd name="adj2" fmla="val -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Returns a list: [2, 2, 5, 4, 1, 5, …]</a:t>
            </a:r>
          </a:p>
        </p:txBody>
      </p:sp>
    </p:spTree>
    <p:extLst>
      <p:ext uri="{BB962C8B-B14F-4D97-AF65-F5344CB8AC3E}">
        <p14:creationId xmlns:p14="http://schemas.microsoft.com/office/powerpoint/2010/main" val="212626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Frequencies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9" y="1267806"/>
            <a:ext cx="6399539" cy="539743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105986" y="1938524"/>
            <a:ext cx="4075611" cy="944103"/>
          </a:xfrm>
          <a:prstGeom prst="wedgeRectCallout">
            <a:avLst>
              <a:gd name="adj1" fmla="val 57892"/>
              <a:gd name="adj2" fmla="val -76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Counter function returns an “Counter” object which has a structure similar to a dictionary  (of tokens and frequency of each token)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105987" y="4920343"/>
            <a:ext cx="4075611" cy="1445623"/>
          </a:xfrm>
          <a:prstGeom prst="wedgeRectCallout">
            <a:avLst>
              <a:gd name="adj1" fmla="val 58319"/>
              <a:gd name="adj2" fmla="val 31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“Counter” object also includes a method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most_common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 which takes an integer argument (e.g., 3) and returns a tuple of most frequent tokens and their frequencies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Note: Does not sort tokens by frequency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140339" y="3605349"/>
            <a:ext cx="2632164" cy="661851"/>
          </a:xfrm>
          <a:prstGeom prst="wedgeRectCallout">
            <a:avLst>
              <a:gd name="adj1" fmla="val -64999"/>
              <a:gd name="adj2" fmla="val 271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We have four ‘duck’s. Why does it show 3 ‘duck’s?  </a:t>
            </a:r>
          </a:p>
        </p:txBody>
      </p:sp>
    </p:spTree>
    <p:extLst>
      <p:ext uri="{BB962C8B-B14F-4D97-AF65-F5344CB8AC3E}">
        <p14:creationId xmlns:p14="http://schemas.microsoft.com/office/powerpoint/2010/main" val="2617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308576" y="2108862"/>
            <a:ext cx="5521707" cy="38054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Distribution of Words in a Corpus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96072" y="2108861"/>
            <a:ext cx="10690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8164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4771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4005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2834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2827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2802 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1592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1370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1326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1324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1194 that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973 by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9058" y="2120489"/>
            <a:ext cx="170591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969 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915 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883 </a:t>
            </a:r>
            <a:r>
              <a:rPr lang="en-US" altLang="en-US" sz="2000" dirty="0" err="1">
                <a:latin typeface="Arial Narrow" panose="020B0606020202030204" pitchFamily="34" charset="0"/>
              </a:rPr>
              <a:t>Mr</a:t>
            </a:r>
            <a:endParaRPr lang="en-US" altLang="en-US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860 was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855 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849 Pounds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798 TEXT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798 PUB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798 PROFILE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798 PAGE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798 HEADLINE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798 DOCNO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00881" y="2120489"/>
            <a:ext cx="202940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ABC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ABFT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ACFT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ACI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ACQUI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ACQUISITIONS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ACSIS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ADFT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ADVISERS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1 AE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524618" y="1351048"/>
            <a:ext cx="30283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Government documents: </a:t>
            </a:r>
          </a:p>
          <a:p>
            <a:pPr algn="ctr">
              <a:defRPr/>
            </a:pPr>
            <a:r>
              <a:rPr lang="en-US" altLang="en-US" sz="2000" dirty="0">
                <a:latin typeface="Arial Narrow" panose="020B0606020202030204" pitchFamily="34" charset="0"/>
              </a:rPr>
              <a:t>157734 words, 32259 unique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23628" y="363235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38200" y="1351048"/>
            <a:ext cx="4845791" cy="194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Typical distribution: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u="sng" dirty="0">
                <a:solidFill>
                  <a:schemeClr val="tx1"/>
                </a:solidFill>
              </a:rPr>
              <a:t>few</a:t>
            </a:r>
            <a:r>
              <a:rPr lang="en-US" altLang="en-US" dirty="0">
                <a:solidFill>
                  <a:schemeClr val="tx1"/>
                </a:solidFill>
              </a:rPr>
              <a:t> words occur </a:t>
            </a:r>
            <a:r>
              <a:rPr lang="en-US" altLang="en-US" i="1" u="sng" dirty="0">
                <a:solidFill>
                  <a:schemeClr val="tx1"/>
                </a:solidFill>
              </a:rPr>
              <a:t>very</a:t>
            </a:r>
            <a:r>
              <a:rPr lang="en-US" altLang="en-US" u="sng" dirty="0">
                <a:solidFill>
                  <a:schemeClr val="tx1"/>
                </a:solidFill>
              </a:rPr>
              <a:t> </a:t>
            </a:r>
            <a:r>
              <a:rPr lang="en-US" altLang="en-US" i="1" u="sng" dirty="0">
                <a:solidFill>
                  <a:schemeClr val="tx1"/>
                </a:solidFill>
              </a:rPr>
              <a:t>frequently</a:t>
            </a:r>
            <a:r>
              <a:rPr lang="en-US" altLang="en-US" i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medium number of words have medium frequency.</a:t>
            </a:r>
          </a:p>
          <a:p>
            <a:pPr lvl="1"/>
            <a:r>
              <a:rPr lang="en-US" altLang="en-US" u="sng" dirty="0">
                <a:solidFill>
                  <a:schemeClr val="tx1"/>
                </a:solidFill>
              </a:rPr>
              <a:t>Many</a:t>
            </a:r>
            <a:r>
              <a:rPr lang="en-US" altLang="en-US" dirty="0">
                <a:solidFill>
                  <a:schemeClr val="tx1"/>
                </a:solidFill>
              </a:rPr>
              <a:t> words occur </a:t>
            </a:r>
            <a:r>
              <a:rPr lang="en-US" altLang="en-US" i="1" u="sng" dirty="0">
                <a:solidFill>
                  <a:schemeClr val="tx1"/>
                </a:solidFill>
              </a:rPr>
              <a:t>very infrequently</a:t>
            </a:r>
            <a:r>
              <a:rPr lang="en-US" altLang="en-US" i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9" y="3788030"/>
            <a:ext cx="5104669" cy="2085565"/>
          </a:xfrm>
          <a:prstGeom prst="rect">
            <a:avLst/>
          </a:prstGeom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68623" y="5914319"/>
            <a:ext cx="24977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Zipfian Distribution</a:t>
            </a:r>
          </a:p>
          <a:p>
            <a:pPr algn="ctr">
              <a:defRPr/>
            </a:pPr>
            <a:r>
              <a:rPr lang="en-US" alt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(see Zif’s Law)</a:t>
            </a:r>
            <a:endParaRPr lang="en-US" altLang="en-US" sz="2000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489774" y="3485272"/>
            <a:ext cx="1207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Linear scale</a:t>
            </a:r>
            <a:endParaRPr lang="en-US" altLang="en-US" sz="16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347497" y="3482553"/>
            <a:ext cx="9973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Log scale</a:t>
            </a:r>
            <a:endParaRPr lang="en-US" altLang="en-US" sz="16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8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155"/>
            <a:ext cx="10689238" cy="5321508"/>
          </a:xfrm>
        </p:spPr>
        <p:txBody>
          <a:bodyPr>
            <a:normAutofit/>
          </a:bodyPr>
          <a:lstStyle/>
          <a:p>
            <a:r>
              <a:rPr lang="en-US" dirty="0" err="1"/>
              <a:t>Zipf’s</a:t>
            </a:r>
            <a:r>
              <a:rPr lang="en-US" dirty="0"/>
              <a:t> Law:</a:t>
            </a:r>
          </a:p>
          <a:p>
            <a:pPr lvl="1"/>
            <a:r>
              <a:rPr lang="en-US" dirty="0"/>
              <a:t>In any natural language corpus, the frequency of any word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 is inversely proportion to the rank of the word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) in the frequency table.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dirty="0"/>
              <a:t>What it means:</a:t>
            </a:r>
          </a:p>
          <a:p>
            <a:pPr lvl="1"/>
            <a:r>
              <a:rPr lang="en-US" dirty="0"/>
              <a:t>If the most frequent word appears C times in a corpus,                                                                     the 2</a:t>
            </a:r>
            <a:r>
              <a:rPr lang="en-US" baseline="30000" dirty="0"/>
              <a:t>nd</a:t>
            </a:r>
            <a:r>
              <a:rPr lang="en-US" dirty="0"/>
              <a:t> most frequent word appears about C/2 times,                                                                       the 3</a:t>
            </a:r>
            <a:r>
              <a:rPr lang="en-US" baseline="30000" dirty="0"/>
              <a:t>rd</a:t>
            </a:r>
            <a:r>
              <a:rPr lang="en-US" dirty="0"/>
              <a:t> most frequent word appears C/3 times, ...</a:t>
            </a:r>
          </a:p>
          <a:p>
            <a:r>
              <a:rPr lang="en-US" dirty="0"/>
              <a:t>Data that exhibit </a:t>
            </a:r>
            <a:r>
              <a:rPr lang="en-US" dirty="0" err="1"/>
              <a:t>Zipf</a:t>
            </a:r>
            <a:r>
              <a:rPr lang="en-US" dirty="0"/>
              <a:t> distribution:</a:t>
            </a:r>
          </a:p>
          <a:p>
            <a:pPr lvl="1"/>
            <a:r>
              <a:rPr lang="en-US" dirty="0"/>
              <a:t>Book sales on Amazon.</a:t>
            </a:r>
          </a:p>
          <a:p>
            <a:pPr lvl="1"/>
            <a:r>
              <a:rPr lang="en-US" dirty="0"/>
              <a:t>Web page requests.</a:t>
            </a:r>
          </a:p>
          <a:p>
            <a:pPr lvl="1"/>
            <a:r>
              <a:rPr lang="en-US" dirty="0"/>
              <a:t>Population of cities.</a:t>
            </a:r>
          </a:p>
          <a:p>
            <a:pPr lvl="1"/>
            <a:r>
              <a:rPr lang="en-US" dirty="0"/>
              <a:t>Words in a text collection (in any language).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p:sp>
        <p:nvSpPr>
          <p:cNvPr id="5" name="Rectangle 4"/>
          <p:cNvSpPr/>
          <p:nvPr/>
        </p:nvSpPr>
        <p:spPr>
          <a:xfrm>
            <a:off x="3693034" y="2392769"/>
            <a:ext cx="1274164" cy="503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C/</a:t>
            </a:r>
            <a:r>
              <a:rPr lang="en-US" sz="2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31" y="2599521"/>
            <a:ext cx="4254806" cy="29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6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</a:t>
            </a:r>
            <a:r>
              <a:rPr lang="en-US" dirty="0"/>
              <a:t> Distribution for Text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31" y="1167916"/>
            <a:ext cx="6839137" cy="4390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5278" y="4172813"/>
            <a:ext cx="2135709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5"/>
                </a:solidFill>
                <a:latin typeface="Arial Narrow" panose="020B0606020202030204" pitchFamily="34" charset="0"/>
              </a:rPr>
              <a:t>Most frequent words (a, an, the, are, he, she, …) add very little to a corpus’ content or meaning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8427" y="3117059"/>
            <a:ext cx="199639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5"/>
                </a:solidFill>
                <a:latin typeface="Arial Narrow" panose="020B0606020202030204" pitchFamily="34" charset="0"/>
              </a:rPr>
              <a:t>Words that occur once or twice may be typos or otherwise unimportant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46" y="1925737"/>
            <a:ext cx="185352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5"/>
                </a:solidFill>
                <a:latin typeface="Arial Narrow" panose="020B0606020202030204" pitchFamily="34" charset="0"/>
              </a:rPr>
              <a:t>Medium frequency words are usually the most informative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311951" y="5785431"/>
            <a:ext cx="7039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The most frequent words are not always the most informative</a:t>
            </a:r>
            <a:endParaRPr lang="en-US" altLang="en-US" sz="28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9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9777" y="3970229"/>
            <a:ext cx="332153" cy="347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65660" y="3970230"/>
            <a:ext cx="577364" cy="33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27646" y="3970230"/>
            <a:ext cx="72967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looks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70669" y="4471274"/>
            <a:ext cx="807533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swims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57687" y="3970229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23829" y="4981061"/>
            <a:ext cx="57736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827813" y="4972319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34775" y="4448167"/>
            <a:ext cx="893930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quacks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54460" y="4957786"/>
            <a:ext cx="696149" cy="347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then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44034" y="3822956"/>
            <a:ext cx="4002374" cy="2173110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41356" y="4467070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667090" y="4457016"/>
            <a:ext cx="57736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55593" y="4950755"/>
            <a:ext cx="329881" cy="347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77730" y="5469040"/>
            <a:ext cx="1058662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probably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970530" y="5499172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280270" y="3970230"/>
            <a:ext cx="339036" cy="347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248910" y="3970229"/>
            <a:ext cx="217315" cy="332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30616" y="4462844"/>
            <a:ext cx="217315" cy="332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490347" y="4973930"/>
            <a:ext cx="217315" cy="332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80033" y="4950755"/>
            <a:ext cx="376231" cy="3471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35452" y="5493082"/>
            <a:ext cx="217315" cy="332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299410"/>
            <a:ext cx="10515600" cy="2380217"/>
          </a:xfrm>
        </p:spPr>
        <p:txBody>
          <a:bodyPr>
            <a:normAutofit/>
          </a:bodyPr>
          <a:lstStyle/>
          <a:p>
            <a:r>
              <a:rPr lang="en-US" dirty="0"/>
              <a:t>Stop words:</a:t>
            </a:r>
          </a:p>
          <a:p>
            <a:pPr lvl="1"/>
            <a:r>
              <a:rPr lang="en-US" dirty="0"/>
              <a:t>Frequently used words with very little semantic content that are of limited value in NLP.</a:t>
            </a:r>
          </a:p>
          <a:p>
            <a:pPr lvl="1"/>
            <a:r>
              <a:rPr lang="en-US" dirty="0"/>
              <a:t>E.g., a, an, the, in, by, but, my, this, …</a:t>
            </a:r>
          </a:p>
          <a:p>
            <a:r>
              <a:rPr lang="en-US" dirty="0"/>
              <a:t>Why remove stop words:</a:t>
            </a:r>
          </a:p>
          <a:p>
            <a:pPr lvl="1"/>
            <a:r>
              <a:rPr lang="en-US" dirty="0"/>
              <a:t>Improves signal/noise ratio and let us focus on more meaningful content.</a:t>
            </a:r>
          </a:p>
          <a:p>
            <a:pPr lvl="1"/>
            <a:r>
              <a:rPr lang="en-US" dirty="0"/>
              <a:t>But also destroys the morphological structure of sentences.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544414" y="3952427"/>
            <a:ext cx="577364" cy="33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706400" y="3952427"/>
            <a:ext cx="72967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looks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749423" y="4453471"/>
            <a:ext cx="807533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swims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536441" y="3952426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802583" y="4963258"/>
            <a:ext cx="57736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806567" y="4954516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413529" y="4430364"/>
            <a:ext cx="893930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quacks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633214" y="4939983"/>
            <a:ext cx="696149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then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522788" y="3805153"/>
            <a:ext cx="4002374" cy="2190913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620110" y="4449267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645844" y="4439213"/>
            <a:ext cx="57736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456484" y="5451237"/>
            <a:ext cx="1058662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probably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949284" y="5481369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906125" y="4596064"/>
            <a:ext cx="314793" cy="509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62031" y="6051377"/>
            <a:ext cx="201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Vocabulary size: 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45614" y="6041880"/>
            <a:ext cx="201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Vocabulary size: 12</a:t>
            </a:r>
          </a:p>
        </p:txBody>
      </p:sp>
    </p:spTree>
    <p:extLst>
      <p:ext uri="{BB962C8B-B14F-4D97-AF65-F5344CB8AC3E}">
        <p14:creationId xmlns:p14="http://schemas.microsoft.com/office/powerpoint/2010/main" val="58336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Analytics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77" y="1623387"/>
            <a:ext cx="5726262" cy="279871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A844E96-DD6C-4BDA-BE82-452258626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091703"/>
              </p:ext>
            </p:extLst>
          </p:nvPr>
        </p:nvGraphicFramePr>
        <p:xfrm>
          <a:off x="993348" y="1379620"/>
          <a:ext cx="5102652" cy="438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5-Point Star 4">
            <a:extLst>
              <a:ext uri="{FF2B5EF4-FFF2-40B4-BE49-F238E27FC236}">
                <a16:creationId xmlns:a16="http://schemas.microsoft.com/office/drawing/2014/main" id="{816D8DA3-374D-48E3-A354-E7499703F37A}"/>
              </a:ext>
            </a:extLst>
          </p:cNvPr>
          <p:cNvSpPr/>
          <p:nvPr/>
        </p:nvSpPr>
        <p:spPr>
          <a:xfrm>
            <a:off x="1690412" y="2773097"/>
            <a:ext cx="344774" cy="37475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</a:t>
            </a:r>
            <a:r>
              <a:rPr lang="en-US" dirty="0" err="1"/>
              <a:t>Stopword</a:t>
            </a:r>
            <a:r>
              <a:rPr lang="en-US" dirty="0"/>
              <a:t> Removal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33" y="1472242"/>
            <a:ext cx="5948363" cy="239611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241"/>
            <a:ext cx="4565927" cy="538575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7137766" y="3931527"/>
            <a:ext cx="2763880" cy="675308"/>
          </a:xfrm>
          <a:prstGeom prst="wedgeRectCallout">
            <a:avLst>
              <a:gd name="adj1" fmla="val -61503"/>
              <a:gd name="adj2" fmla="val -517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The most frequent words in this string are “like” and “duck”</a:t>
            </a:r>
          </a:p>
        </p:txBody>
      </p:sp>
    </p:spTree>
    <p:extLst>
      <p:ext uri="{BB962C8B-B14F-4D97-AF65-F5344CB8AC3E}">
        <p14:creationId xmlns:p14="http://schemas.microsoft.com/office/powerpoint/2010/main" val="15511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 of Donald Trump’s Tweets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84" y="1908614"/>
            <a:ext cx="5378394" cy="4108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" y="1908613"/>
            <a:ext cx="5507087" cy="38345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8804" y="1397526"/>
            <a:ext cx="27767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Before stop word removal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(Word count = 182,165)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9705" y="1397526"/>
            <a:ext cx="2601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 Narrow" panose="020B0606020202030204" pitchFamily="34" charset="0"/>
              </a:rPr>
              <a:t>After stop word removal</a:t>
            </a:r>
          </a:p>
          <a:p>
            <a:pPr algn="ctr"/>
            <a:r>
              <a:rPr lang="en-US" dirty="0">
                <a:latin typeface="Arial Narrow" panose="020B0606020202030204" pitchFamily="34" charset="0"/>
              </a:rPr>
              <a:t>(Word count = 101,357)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744" y="6016734"/>
            <a:ext cx="649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Zipf</a:t>
            </a:r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 distribution still applies even after stop word removal</a:t>
            </a:r>
          </a:p>
        </p:txBody>
      </p:sp>
    </p:spTree>
    <p:extLst>
      <p:ext uri="{BB962C8B-B14F-4D97-AF65-F5344CB8AC3E}">
        <p14:creationId xmlns:p14="http://schemas.microsoft.com/office/powerpoint/2010/main" val="420336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76" y="1948717"/>
            <a:ext cx="5188985" cy="42282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For proper matching with indexed keywords.</a:t>
            </a:r>
          </a:p>
          <a:p>
            <a:pPr lvl="1"/>
            <a:r>
              <a:rPr lang="en-US" dirty="0"/>
              <a:t>To reduce feature space (dimensionality).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6362" y="1798819"/>
            <a:ext cx="5959838" cy="4601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Deleting periods: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U.S.A.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Case folding: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 all letters to lowercase.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General Electric </a:t>
            </a:r>
            <a:r>
              <a:rPr lang="en-US" dirty="0">
                <a:sym typeface="Wingdings" panose="05000000000000000000" pitchFamily="2" charset="2"/>
              </a:rPr>
              <a:t> general electric; SAIL  sail.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Stemming: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Converting all words to their root form by deleted suffixes and affixes.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automate, automatic, automation </a:t>
            </a:r>
            <a:r>
              <a:rPr lang="en-US" dirty="0">
                <a:sym typeface="Wingdings" panose="05000000000000000000" pitchFamily="2" charset="2"/>
              </a:rPr>
              <a:t> automat.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Lemmatization: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Converting each word to its canonical form.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see, saw, seen </a:t>
            </a:r>
            <a:r>
              <a:rPr lang="en-US" dirty="0">
                <a:sym typeface="Wingdings" panose="05000000000000000000" pitchFamily="2" charset="2"/>
              </a:rPr>
              <a:t> see; </a:t>
            </a:r>
            <a:r>
              <a:rPr lang="en-US" dirty="0"/>
              <a:t>am, are, is </a:t>
            </a:r>
            <a:r>
              <a:rPr lang="en-US" dirty="0">
                <a:sym typeface="Wingdings" panose="05000000000000000000" pitchFamily="2" charset="2"/>
              </a:rPr>
              <a:t> be.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0011" y="1305000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Why normalize?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743" y="1304999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How normalize?</a:t>
            </a:r>
          </a:p>
        </p:txBody>
      </p:sp>
    </p:spTree>
    <p:extLst>
      <p:ext uri="{BB962C8B-B14F-4D97-AF65-F5344CB8AC3E}">
        <p14:creationId xmlns:p14="http://schemas.microsoft.com/office/powerpoint/2010/main" val="330129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277319"/>
            <a:ext cx="6761813" cy="53862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Stemming: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Normalizing words to their morphological roots, by dropping prefixes and suffixes.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Morphemes: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Small meaningful units that make up words.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Stems</a:t>
            </a:r>
            <a:r>
              <a:rPr lang="en-US" dirty="0"/>
              <a:t>: Core meaning-bearing units.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Affixes</a:t>
            </a:r>
            <a:r>
              <a:rPr lang="en-US" dirty="0"/>
              <a:t>: Segments that adhere to stems that often serve grammatical functions.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Why stem: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Reduces the number of words to process (dimensionality of feature space).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Fast, because it only slices word strings.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Problems with stemming: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Chopping affixes may not retain meaning.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Sometimes too restrictive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863133" y="1277319"/>
            <a:ext cx="199169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 Narrow" panose="020B0606020202030204" pitchFamily="34" charset="0"/>
              </a:rPr>
              <a:t>Original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 Narrow" panose="020B0606020202030204" pitchFamily="34" charset="0"/>
              </a:rPr>
              <a:t>Words</a:t>
            </a:r>
            <a:r>
              <a:rPr lang="en-US" altLang="en-US" sz="2400" dirty="0">
                <a:latin typeface="Arial Narrow" panose="020B0606020202030204" pitchFamily="34" charset="0"/>
              </a:rPr>
              <a:t>        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…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consign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consigned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consigning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consignment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consisted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consistency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consistent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consistently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consisting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consists</a:t>
            </a:r>
            <a:b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9669635" y="1277319"/>
            <a:ext cx="185339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 Narrow" panose="020B0606020202030204" pitchFamily="34" charset="0"/>
              </a:rPr>
              <a:t>Stemmed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 Narrow" panose="020B0606020202030204" pitchFamily="34" charset="0"/>
              </a:rPr>
              <a:t>Words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 Narrow" panose="020B0606020202030204" pitchFamily="34" charset="0"/>
              </a:rPr>
              <a:t>…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  <a:t>consign</a:t>
            </a:r>
            <a:b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consign</a:t>
            </a:r>
            <a:b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consign</a:t>
            </a:r>
            <a:br>
              <a:rPr lang="en-US" altLang="en-US" sz="2000" dirty="0">
                <a:solidFill>
                  <a:srgbClr val="FF3300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consign</a:t>
            </a:r>
            <a:br>
              <a:rPr lang="en-US" altLang="en-US" sz="2000" dirty="0">
                <a:latin typeface="Arial Narrow" panose="020B0606020202030204" pitchFamily="34" charset="0"/>
              </a:rPr>
            </a:br>
            <a: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3054C8"/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3054C8"/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3054C8"/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3054C8"/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3054C8"/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</a:br>
            <a:r>
              <a:rPr lang="en-US" altLang="en-US" sz="2000" dirty="0" err="1">
                <a:solidFill>
                  <a:srgbClr val="3054C8"/>
                </a:solidFill>
                <a:latin typeface="Arial Narrow" panose="020B0606020202030204" pitchFamily="34" charset="0"/>
              </a:rPr>
              <a:t>consist</a:t>
            </a:r>
            <a:br>
              <a:rPr lang="en-US" altLang="en-US" sz="2000" dirty="0">
                <a:solidFill>
                  <a:srgbClr val="3054C8"/>
                </a:solidFill>
                <a:latin typeface="Arial Narrow" panose="020B0606020202030204" pitchFamily="34" charset="0"/>
              </a:rPr>
            </a:br>
            <a:r>
              <a:rPr lang="en-US" altLang="en-US" sz="2000" dirty="0">
                <a:latin typeface="Arial Narrow" panose="020B0606020202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278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Porter’s Stemmer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515303"/>
            <a:ext cx="4163934" cy="3464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Step 1a</a:t>
            </a:r>
          </a:p>
          <a:p>
            <a:pPr marL="609585" lvl="1" indent="0">
              <a:buNone/>
            </a:pPr>
            <a:r>
              <a:rPr lang="en-US" sz="2000" dirty="0" err="1">
                <a:cs typeface="Courier"/>
              </a:rPr>
              <a:t>sses</a:t>
            </a:r>
            <a:r>
              <a:rPr lang="en-US" sz="2000" dirty="0">
                <a:cs typeface="Courier"/>
              </a:rPr>
              <a:t> </a:t>
            </a:r>
            <a:r>
              <a:rPr lang="en-US" sz="2000" dirty="0">
                <a:cs typeface="Courier"/>
                <a:sym typeface="Symbol" charset="2"/>
              </a:rPr>
              <a:t> </a:t>
            </a:r>
            <a:r>
              <a:rPr lang="en-US" sz="2000" dirty="0" err="1">
                <a:cs typeface="Courier"/>
                <a:sym typeface="Symbol" charset="2"/>
              </a:rPr>
              <a:t>ss</a:t>
            </a:r>
            <a:r>
              <a:rPr lang="en-US" sz="2000" dirty="0">
                <a:cs typeface="Courier"/>
                <a:sym typeface="Symbol" charset="2"/>
              </a:rPr>
              <a:t>	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caresses  caress</a:t>
            </a:r>
          </a:p>
          <a:p>
            <a:pPr marL="609585" lvl="1" indent="0">
              <a:buNone/>
            </a:pPr>
            <a:r>
              <a:rPr lang="en-US" sz="2000" dirty="0" err="1">
                <a:cs typeface="Courier"/>
              </a:rPr>
              <a:t>ies</a:t>
            </a:r>
            <a:r>
              <a:rPr lang="en-US" sz="2000" dirty="0">
                <a:cs typeface="Courier"/>
              </a:rPr>
              <a:t>  </a:t>
            </a:r>
            <a:r>
              <a:rPr lang="en-US" sz="2000" dirty="0">
                <a:cs typeface="Courier"/>
                <a:sym typeface="Symbol" charset="2"/>
              </a:rPr>
              <a:t> </a:t>
            </a:r>
            <a:r>
              <a:rPr lang="en-US" sz="2000" dirty="0" err="1">
                <a:cs typeface="Courier"/>
                <a:sym typeface="Symbol" charset="2"/>
              </a:rPr>
              <a:t>i</a:t>
            </a:r>
            <a:r>
              <a:rPr lang="en-US" sz="2000" dirty="0">
                <a:cs typeface="Courier"/>
                <a:sym typeface="Symbol" charset="2"/>
              </a:rPr>
              <a:t>	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ponies   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poni</a:t>
            </a:r>
            <a:endParaRPr lang="en-US" sz="2000" dirty="0">
              <a:solidFill>
                <a:schemeClr val="accent5">
                  <a:lumMod val="75000"/>
                </a:schemeClr>
              </a:solidFill>
              <a:cs typeface="Courier"/>
              <a:sym typeface="Symbol" charset="2"/>
            </a:endParaRPr>
          </a:p>
          <a:p>
            <a:pPr marL="609585" lvl="1" indent="0">
              <a:buNone/>
            </a:pPr>
            <a:r>
              <a:rPr lang="en-US" sz="2000" dirty="0" err="1">
                <a:cs typeface="Courier"/>
                <a:sym typeface="Symbol" charset="2"/>
              </a:rPr>
              <a:t>ss</a:t>
            </a:r>
            <a:r>
              <a:rPr lang="en-US" sz="2000" dirty="0">
                <a:cs typeface="Courier"/>
                <a:sym typeface="Symbol" charset="2"/>
              </a:rPr>
              <a:t>    </a:t>
            </a:r>
            <a:r>
              <a:rPr lang="en-US" sz="2000" dirty="0" err="1">
                <a:cs typeface="Courier"/>
                <a:sym typeface="Symbol" charset="2"/>
              </a:rPr>
              <a:t>ss</a:t>
            </a:r>
            <a:r>
              <a:rPr lang="en-US" sz="2000" dirty="0">
                <a:cs typeface="Courier"/>
                <a:sym typeface="Symbol" charset="2"/>
              </a:rPr>
              <a:t>	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caress    caress</a:t>
            </a:r>
          </a:p>
          <a:p>
            <a:pPr marL="609585" lvl="1" indent="0">
              <a:buNone/>
            </a:pPr>
            <a:r>
              <a:rPr lang="en-US" sz="2000" dirty="0">
                <a:cs typeface="Courier"/>
                <a:sym typeface="Symbol" charset="2"/>
              </a:rPr>
              <a:t>s     </a:t>
            </a:r>
            <a:r>
              <a:rPr lang="en-US" sz="2000" dirty="0" err="1">
                <a:sym typeface="Symbol" charset="2"/>
              </a:rPr>
              <a:t>ø</a:t>
            </a:r>
            <a:r>
              <a:rPr lang="en-US" sz="2000" dirty="0">
                <a:sym typeface="Symbol" charset="2"/>
              </a:rPr>
              <a:t>     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cats       cat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cs typeface="Calibri"/>
                <a:sym typeface="Symbol" charset="2"/>
              </a:rPr>
              <a:t>  Step 1b</a:t>
            </a:r>
          </a:p>
          <a:p>
            <a:pPr marL="609585" lvl="1" indent="0">
              <a:buNone/>
            </a:pPr>
            <a:r>
              <a:rPr lang="en-US" sz="2000" dirty="0">
                <a:cs typeface="Courier"/>
                <a:sym typeface="Symbol" charset="2"/>
              </a:rPr>
              <a:t>(*v*)</a:t>
            </a:r>
            <a:r>
              <a:rPr lang="en-US" sz="2000" dirty="0" err="1">
                <a:cs typeface="Courier"/>
                <a:sym typeface="Symbol" charset="2"/>
              </a:rPr>
              <a:t>ing</a:t>
            </a:r>
            <a:r>
              <a:rPr lang="en-US" sz="2000" dirty="0">
                <a:cs typeface="Courier"/>
                <a:sym typeface="Symbol" charset="2"/>
              </a:rPr>
              <a:t>  </a:t>
            </a:r>
            <a:r>
              <a:rPr lang="en-US" sz="2000" dirty="0" err="1">
                <a:sym typeface="Symbol" charset="2"/>
              </a:rPr>
              <a:t>ø</a:t>
            </a:r>
            <a:r>
              <a:rPr lang="en-US" sz="2000" dirty="0">
                <a:sym typeface="Symbol" charset="2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walking    walk</a:t>
            </a:r>
          </a:p>
          <a:p>
            <a:pPr marL="609585" lvl="1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              	    sing       sing</a:t>
            </a:r>
          </a:p>
          <a:p>
            <a:pPr marL="609585" lvl="1" indent="0">
              <a:buNone/>
            </a:pPr>
            <a:r>
              <a:rPr lang="en-US" sz="2000" dirty="0">
                <a:cs typeface="Courier"/>
                <a:sym typeface="Symbol" charset="2"/>
              </a:rPr>
              <a:t>(*v*)</a:t>
            </a:r>
            <a:r>
              <a:rPr lang="en-US" sz="2000" dirty="0" err="1">
                <a:cs typeface="Courier"/>
                <a:sym typeface="Symbol" charset="2"/>
              </a:rPr>
              <a:t>ed</a:t>
            </a:r>
            <a:r>
              <a:rPr lang="en-US" sz="2000" dirty="0">
                <a:cs typeface="Courier"/>
                <a:sym typeface="Symbol" charset="2"/>
              </a:rPr>
              <a:t>   </a:t>
            </a:r>
            <a:r>
              <a:rPr lang="en-US" sz="2000" dirty="0" err="1">
                <a:sym typeface="Symbol" charset="2"/>
              </a:rPr>
              <a:t>ø</a:t>
            </a:r>
            <a:r>
              <a:rPr lang="en-US" sz="2000" dirty="0">
                <a:sym typeface="Symbol" charset="2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plastered  plaster</a:t>
            </a:r>
          </a:p>
          <a:p>
            <a:pPr marL="609585" lvl="1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Courier"/>
                <a:sym typeface="Symbol" charset="2"/>
              </a:rPr>
              <a:t>…</a:t>
            </a:r>
          </a:p>
          <a:p>
            <a:endParaRPr lang="en-US" sz="2800" dirty="0">
              <a:cs typeface="Courier"/>
              <a:sym typeface="Symbol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84079" y="1515303"/>
            <a:ext cx="4443751" cy="36413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</a:rPr>
              <a:t>   Step 2 (for long stems)</a:t>
            </a:r>
          </a:p>
          <a:p>
            <a:pPr marL="609585" lvl="1" indent="0">
              <a:buNone/>
            </a:pPr>
            <a:r>
              <a:rPr lang="en-US" dirty="0" err="1">
                <a:latin typeface="Arial Narrow" panose="020B0606020202030204" pitchFamily="34" charset="0"/>
                <a:cs typeface="Courier"/>
              </a:rPr>
              <a:t>ational</a:t>
            </a: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 ate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relational relate</a:t>
            </a:r>
          </a:p>
          <a:p>
            <a:pPr marL="609585" lvl="1" indent="0">
              <a:buNone/>
            </a:pPr>
            <a:r>
              <a:rPr lang="en-US" dirty="0" err="1">
                <a:latin typeface="Arial Narrow" panose="020B0606020202030204" pitchFamily="34" charset="0"/>
                <a:cs typeface="Courier"/>
              </a:rPr>
              <a:t>izer</a:t>
            </a: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 </a:t>
            </a:r>
            <a:r>
              <a:rPr lang="en-US" dirty="0" err="1">
                <a:latin typeface="Arial Narrow" panose="020B0606020202030204" pitchFamily="34" charset="0"/>
                <a:cs typeface="Courier"/>
                <a:sym typeface="Symbol" charset="2"/>
              </a:rPr>
              <a:t>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	</a:t>
            </a: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digitizer  digitize</a:t>
            </a:r>
          </a:p>
          <a:p>
            <a:pPr marL="609585" lvl="1" indent="0">
              <a:buNone/>
            </a:pPr>
            <a:r>
              <a:rPr lang="en-US" dirty="0" err="1">
                <a:latin typeface="Arial Narrow" panose="020B0606020202030204" pitchFamily="34" charset="0"/>
                <a:cs typeface="Courier"/>
                <a:sym typeface="Symbol" charset="2"/>
              </a:rPr>
              <a:t>ator</a:t>
            </a: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 ate	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operator   operate</a:t>
            </a:r>
          </a:p>
          <a:p>
            <a:pPr marL="609585" lvl="1" indent="0">
              <a:buNone/>
            </a:pP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…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ourier"/>
              <a:sym typeface="Symbol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Arial Narrow" panose="020B0606020202030204" pitchFamily="34" charset="0"/>
                <a:cs typeface="Calibri"/>
                <a:sym typeface="Symbol" charset="2"/>
              </a:rPr>
              <a:t>    Step 3 (for longer stems)</a:t>
            </a:r>
          </a:p>
          <a:p>
            <a:pPr marL="609585" lvl="1" indent="0">
              <a:buNone/>
            </a:pP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al     </a:t>
            </a:r>
            <a:r>
              <a:rPr lang="en-US" dirty="0">
                <a:latin typeface="Arial Narrow" panose="020B0606020202030204" pitchFamily="34" charset="0"/>
                <a:sym typeface="Symbol" charset="2"/>
              </a:rPr>
              <a:t>ø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revival    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reviv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ourier"/>
              <a:sym typeface="Symbol" charset="2"/>
            </a:endParaRPr>
          </a:p>
          <a:p>
            <a:pPr marL="609585" lvl="1" indent="0">
              <a:buNone/>
            </a:pP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able   </a:t>
            </a:r>
            <a:r>
              <a:rPr lang="en-US" dirty="0">
                <a:latin typeface="Arial Narrow" panose="020B0606020202030204" pitchFamily="34" charset="0"/>
                <a:sym typeface="Symbol" charset="2"/>
              </a:rPr>
              <a:t>ø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adjustable  adjust</a:t>
            </a:r>
          </a:p>
          <a:p>
            <a:pPr marL="609585" lvl="1" indent="0">
              <a:buNone/>
            </a:pP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ate    ø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activate   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  <a:cs typeface="Courier"/>
                <a:sym typeface="Symbol" charset="2"/>
              </a:rPr>
              <a:t>activ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ourier"/>
              <a:sym typeface="Symbol" charset="2"/>
            </a:endParaRPr>
          </a:p>
          <a:p>
            <a:pPr marL="609585" lvl="1" indent="0">
              <a:buNone/>
            </a:pPr>
            <a:r>
              <a:rPr lang="en-US" dirty="0">
                <a:latin typeface="Arial Narrow" panose="020B0606020202030204" pitchFamily="34" charset="0"/>
                <a:cs typeface="Courier"/>
                <a:sym typeface="Symbol" charset="2"/>
              </a:rPr>
              <a:t>…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Narrow" panose="020B0606020202030204" pitchFamily="34" charset="0"/>
              <a:cs typeface="Courier"/>
              <a:sym typeface="Symbol" charset="2"/>
            </a:endParaRPr>
          </a:p>
          <a:p>
            <a:endParaRPr lang="en-US" sz="2800" dirty="0">
              <a:latin typeface="Arial Narrow" panose="020B0606020202030204" pitchFamily="34" charset="0"/>
              <a:cs typeface="Courier"/>
              <a:sym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8744" y="5392830"/>
            <a:ext cx="730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Porter’s algorithm is the most popular English stemmer in NLTK</a:t>
            </a:r>
          </a:p>
        </p:txBody>
      </p:sp>
    </p:spTree>
    <p:extLst>
      <p:ext uri="{BB962C8B-B14F-4D97-AF65-F5344CB8AC3E}">
        <p14:creationId xmlns:p14="http://schemas.microsoft.com/office/powerpoint/2010/main" val="1678080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299412"/>
            <a:ext cx="10515600" cy="5356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Errors generated by </a:t>
            </a:r>
            <a:r>
              <a:rPr lang="en-US" dirty="0" err="1"/>
              <a:t>PorterStemmer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Sometimes too aggressive: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Organization/Organ  </a:t>
            </a:r>
            <a:r>
              <a:rPr lang="en-US" dirty="0">
                <a:sym typeface="Wingdings" panose="05000000000000000000" pitchFamily="2" charset="2"/>
              </a:rPr>
              <a:t> Organ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Police/Policy  </a:t>
            </a:r>
            <a:r>
              <a:rPr lang="en-US" dirty="0" err="1">
                <a:sym typeface="Wingdings" panose="05000000000000000000" pitchFamily="2" charset="2"/>
              </a:rPr>
              <a:t>Polic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Execute/Executive  </a:t>
            </a:r>
            <a:r>
              <a:rPr lang="en-US" dirty="0" err="1">
                <a:sym typeface="Wingdings" panose="05000000000000000000" pitchFamily="2" charset="2"/>
              </a:rPr>
              <a:t>Execut</a:t>
            </a:r>
            <a:endParaRPr lang="en-US" dirty="0">
              <a:sym typeface="Wingdings" panose="05000000000000000000" pitchFamily="2" charset="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Arm/Army  Arm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Sometimes too timid: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Europe/European </a:t>
            </a:r>
            <a:r>
              <a:rPr lang="en-US" dirty="0">
                <a:sym typeface="Wingdings" panose="05000000000000000000" pitchFamily="2" charset="2"/>
              </a:rPr>
              <a:t> Europe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Search/Searcher  Search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Foreign languages may require more complex morpheme segmentation: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Uygarlastiramadiklarimizdanmissinizcasina</a:t>
            </a:r>
            <a:r>
              <a:rPr lang="en-US" dirty="0"/>
              <a:t> (Turkish)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Means: (behaving) as if you are among those whom we could not civilize.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rgbClr val="FF0000"/>
                </a:solidFill>
              </a:rPr>
              <a:t>Uygar</a:t>
            </a:r>
            <a:r>
              <a:rPr lang="en-US" dirty="0"/>
              <a:t> ‘civilized’ + </a:t>
            </a:r>
            <a:r>
              <a:rPr lang="en-US" dirty="0">
                <a:solidFill>
                  <a:srgbClr val="FF0000"/>
                </a:solidFill>
              </a:rPr>
              <a:t>las</a:t>
            </a:r>
            <a:r>
              <a:rPr lang="en-US" dirty="0"/>
              <a:t> ‘become’ + </a:t>
            </a:r>
            <a:r>
              <a:rPr lang="en-US" dirty="0" err="1">
                <a:solidFill>
                  <a:srgbClr val="FF0000"/>
                </a:solidFill>
              </a:rPr>
              <a:t>tir</a:t>
            </a:r>
            <a:r>
              <a:rPr lang="en-US" dirty="0"/>
              <a:t> </a:t>
            </a:r>
            <a:r>
              <a:rPr lang="en-US" dirty="0" err="1"/>
              <a:t>‘cause</a:t>
            </a:r>
            <a:r>
              <a:rPr lang="en-US" dirty="0"/>
              <a:t>’ + </a:t>
            </a:r>
            <a:r>
              <a:rPr lang="en-US" dirty="0" err="1">
                <a:solidFill>
                  <a:srgbClr val="FF0000"/>
                </a:solidFill>
              </a:rPr>
              <a:t>ama</a:t>
            </a:r>
            <a:r>
              <a:rPr lang="en-US" dirty="0"/>
              <a:t> ‘not able’ + </a:t>
            </a:r>
            <a:r>
              <a:rPr lang="en-US" dirty="0" err="1">
                <a:solidFill>
                  <a:srgbClr val="FF0000"/>
                </a:solidFill>
              </a:rPr>
              <a:t>dik</a:t>
            </a:r>
            <a:r>
              <a:rPr lang="en-US" dirty="0"/>
              <a:t> ‘past’ + </a:t>
            </a:r>
            <a:r>
              <a:rPr lang="en-US" dirty="0">
                <a:solidFill>
                  <a:srgbClr val="FF0000"/>
                </a:solidFill>
              </a:rPr>
              <a:t>lar</a:t>
            </a:r>
            <a:r>
              <a:rPr lang="en-US" dirty="0"/>
              <a:t> ‘plural’ + </a:t>
            </a:r>
            <a:r>
              <a:rPr lang="en-US" dirty="0" err="1">
                <a:solidFill>
                  <a:srgbClr val="FF0000"/>
                </a:solidFill>
              </a:rPr>
              <a:t>imiz</a:t>
            </a:r>
            <a:r>
              <a:rPr lang="en-US" dirty="0"/>
              <a:t> ‘p1pl’ +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/>
              <a:t> ‘</a:t>
            </a:r>
            <a:r>
              <a:rPr lang="en-US" dirty="0" err="1"/>
              <a:t>abl</a:t>
            </a:r>
            <a:r>
              <a:rPr lang="en-US" dirty="0"/>
              <a:t>’ + </a:t>
            </a:r>
            <a:r>
              <a:rPr lang="en-US" dirty="0" err="1">
                <a:solidFill>
                  <a:srgbClr val="FF0000"/>
                </a:solidFill>
              </a:rPr>
              <a:t>mis</a:t>
            </a:r>
            <a:r>
              <a:rPr lang="en-US" dirty="0"/>
              <a:t> ‘past’ + </a:t>
            </a:r>
            <a:r>
              <a:rPr lang="en-US" dirty="0" err="1">
                <a:solidFill>
                  <a:srgbClr val="FF0000"/>
                </a:solidFill>
              </a:rPr>
              <a:t>siniz</a:t>
            </a:r>
            <a:r>
              <a:rPr lang="en-US" dirty="0"/>
              <a:t> ‘2pl’ + </a:t>
            </a:r>
            <a:r>
              <a:rPr lang="en-US" dirty="0" err="1">
                <a:solidFill>
                  <a:srgbClr val="FF0000"/>
                </a:solidFill>
              </a:rPr>
              <a:t>casina</a:t>
            </a:r>
            <a:r>
              <a:rPr lang="en-US" dirty="0"/>
              <a:t> ‘as if’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60178" y="1413645"/>
            <a:ext cx="2585058" cy="132343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example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compressed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compression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are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both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accepted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as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equivalent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compress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13372" y="1893932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86308" y="1413646"/>
            <a:ext cx="2167492" cy="132343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for </a:t>
            </a:r>
            <a:r>
              <a:rPr lang="en-U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exampl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 compress 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compress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ar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both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accept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as </a:t>
            </a:r>
            <a:r>
              <a:rPr lang="en-U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equival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compress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60178" y="3537729"/>
            <a:ext cx="2585058" cy="70788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This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building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was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built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by 3G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Builders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&amp;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Sons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13372" y="3710240"/>
            <a:ext cx="304800" cy="36433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86308" y="3537730"/>
            <a:ext cx="2167492" cy="70788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This </a:t>
            </a:r>
            <a:r>
              <a:rPr lang="en-U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buil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was </a:t>
            </a:r>
            <a:r>
              <a:rPr lang="en-U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buil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by 3G </a:t>
            </a:r>
            <a:r>
              <a:rPr lang="en-U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Buil</a:t>
            </a:r>
            <a:r>
              <a:rPr lang="en-US" sz="2000" dirty="0">
                <a:solidFill>
                  <a:srgbClr val="404040"/>
                </a:solidFill>
                <a:latin typeface="Arial Narrow" panose="020B0606020202030204" pitchFamily="34" charset="0"/>
                <a:cs typeface="Calibri"/>
              </a:rPr>
              <a:t> &amp; 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  <a:cs typeface="Calibri"/>
              </a:rPr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197271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 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030876" y="4678164"/>
            <a:ext cx="4363843" cy="1357557"/>
            <a:chOff x="6501418" y="3115519"/>
            <a:chExt cx="4363843" cy="1357557"/>
          </a:xfrm>
        </p:grpSpPr>
        <p:sp>
          <p:nvSpPr>
            <p:cNvPr id="45" name="Rounded Rectangle 44"/>
            <p:cNvSpPr/>
            <p:nvPr/>
          </p:nvSpPr>
          <p:spPr>
            <a:xfrm>
              <a:off x="6501418" y="3115521"/>
              <a:ext cx="1000419" cy="41076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Narrow" panose="020B0606020202030204" pitchFamily="34" charset="0"/>
                </a:rPr>
                <a:t>going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697054" y="3115521"/>
              <a:ext cx="934883" cy="41076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Narrow" panose="020B0606020202030204" pitchFamily="34" charset="0"/>
                </a:rPr>
                <a:t>go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8827154" y="3115519"/>
              <a:ext cx="915276" cy="41076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Narrow" panose="020B0606020202030204" pitchFamily="34" charset="0"/>
                </a:rPr>
                <a:t>gone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9969590" y="3115519"/>
              <a:ext cx="895671" cy="41076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Narrow" panose="020B0606020202030204" pitchFamily="34" charset="0"/>
                </a:rPr>
                <a:t>went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303541" y="4062310"/>
              <a:ext cx="895671" cy="41076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 Narrow" panose="020B0606020202030204" pitchFamily="34" charset="0"/>
                </a:rPr>
                <a:t>go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001628" y="3767883"/>
              <a:ext cx="3458126" cy="1630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5" idx="2"/>
            </p:cNvCxnSpPr>
            <p:nvPr/>
          </p:nvCxnSpPr>
          <p:spPr>
            <a:xfrm>
              <a:off x="7001628" y="3526287"/>
              <a:ext cx="0" cy="2660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751377" y="3807636"/>
              <a:ext cx="0" cy="25789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164495" y="3526285"/>
              <a:ext cx="0" cy="25789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341405" y="3509985"/>
              <a:ext cx="0" cy="25789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459752" y="3509985"/>
              <a:ext cx="0" cy="25789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199" y="1299411"/>
            <a:ext cx="10749198" cy="3112702"/>
          </a:xfrm>
        </p:spPr>
        <p:txBody>
          <a:bodyPr>
            <a:normAutofit/>
          </a:bodyPr>
          <a:lstStyle/>
          <a:p>
            <a:r>
              <a:rPr lang="en-US" dirty="0"/>
              <a:t>Lemmatization:</a:t>
            </a:r>
          </a:p>
          <a:p>
            <a:pPr lvl="1"/>
            <a:r>
              <a:rPr lang="en-US" dirty="0"/>
              <a:t>Uses a dictionary to look up every token and returns a canonical “head” word, called a lemma.</a:t>
            </a:r>
          </a:p>
          <a:p>
            <a:pPr lvl="1"/>
            <a:r>
              <a:rPr lang="en-US" dirty="0"/>
              <a:t>Takes into account the semantic origin of a word, rather than morphological root.</a:t>
            </a:r>
          </a:p>
          <a:p>
            <a:pPr lvl="1"/>
            <a:r>
              <a:rPr lang="en-US" dirty="0"/>
              <a:t>Alternative to stemming.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Detailed dictionary lookup is needed to link each word back to its original lemma</a:t>
            </a:r>
          </a:p>
          <a:p>
            <a:pPr lvl="1"/>
            <a:r>
              <a:rPr lang="en-US" dirty="0"/>
              <a:t>Noticeably slower than stemming, but more effective, e.g., “gardener” is not shortened to “garden”.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Tokenizing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9411"/>
            <a:ext cx="5877393" cy="487755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Splitting a text corpus into a set of sentences.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Sentences are typically separated by ., !, and ?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periods (.) can be confusing with numbers like 17.3% or abbreviations like Inc. and Dr.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binary classifier looks at a “.” and 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r>
              <a:rPr lang="en-US" dirty="0"/>
              <a:t> based on: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Rules: Is “.” followed by a lowercase or uppercase character.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Machine learning: Decision tree, logistic regression (probabilities), SVM.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 ML, sentence structure is learned via training from a corpus.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6488" y="1404342"/>
            <a:ext cx="4496062" cy="370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1D309-A3F8-E038-BC89-00B940385E01}"/>
              </a:ext>
            </a:extLst>
          </p:cNvPr>
          <p:cNvSpPr txBox="1"/>
          <p:nvPr/>
        </p:nvSpPr>
        <p:spPr>
          <a:xfrm>
            <a:off x="1294725" y="5866808"/>
            <a:ext cx="891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For more on stemming and lemmatization … 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https://towardsdatascience.com/stemming-lemmatization-what-ba782b7c0bd8</a:t>
            </a:r>
          </a:p>
        </p:txBody>
      </p:sp>
    </p:spTree>
    <p:extLst>
      <p:ext uri="{BB962C8B-B14F-4D97-AF65-F5344CB8AC3E}">
        <p14:creationId xmlns:p14="http://schemas.microsoft.com/office/powerpoint/2010/main" val="2781416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Bigrams, Trigrams, and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996"/>
            <a:ext cx="10515600" cy="4916773"/>
          </a:xfrm>
        </p:spPr>
        <p:txBody>
          <a:bodyPr>
            <a:normAutofit/>
          </a:bodyPr>
          <a:lstStyle/>
          <a:p>
            <a:r>
              <a:rPr lang="en-US" dirty="0"/>
              <a:t>N-gram:</a:t>
            </a:r>
          </a:p>
          <a:p>
            <a:pPr lvl="1"/>
            <a:r>
              <a:rPr lang="en-US" dirty="0"/>
              <a:t>An ordered sequence of n-words: bigrams (2 words), trigrams (3 words), …</a:t>
            </a:r>
          </a:p>
          <a:p>
            <a:pPr lvl="1"/>
            <a:r>
              <a:rPr lang="en-US" dirty="0"/>
              <a:t>Semantic meaning is often preserved in the ordering of words.</a:t>
            </a:r>
          </a:p>
          <a:p>
            <a:pPr lvl="1"/>
            <a:r>
              <a:rPr lang="en-US" dirty="0"/>
              <a:t>E.g., United States of America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capture semantic content, we may want to capture co-occurrence of sets of words:</a:t>
            </a:r>
          </a:p>
          <a:p>
            <a:pPr lvl="1"/>
            <a:r>
              <a:rPr lang="en-US" dirty="0"/>
              <a:t>Two words: “river bank”, “not good” (bigrams).</a:t>
            </a:r>
          </a:p>
          <a:p>
            <a:pPr lvl="1"/>
            <a:r>
              <a:rPr lang="en-US" dirty="0"/>
              <a:t>Five words: “withdraw money from the bank”, “fishing by the river bank” (n-grams).</a:t>
            </a:r>
          </a:p>
          <a:p>
            <a:pPr lvl="1"/>
            <a:r>
              <a:rPr lang="en-US" dirty="0"/>
              <a:t>However, most n-grams are nonsensical: “He went to”, “went to withdraw”, “fishing by the”, …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60943" y="3141751"/>
            <a:ext cx="6043411" cy="120896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C00000"/>
                </a:solidFill>
                <a:latin typeface="Arial Narrow" panose="020B0606020202030204" pitchFamily="34" charset="0"/>
              </a:rPr>
              <a:t>    What does “bank” mean in the following sentences?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	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He went to </a:t>
            </a:r>
            <a:r>
              <a:rPr lang="en-US" sz="2200" u="sng" dirty="0">
                <a:solidFill>
                  <a:schemeClr val="tx1"/>
                </a:solidFill>
                <a:latin typeface="Arial Narrow" panose="020B0606020202030204" pitchFamily="34" charset="0"/>
              </a:rPr>
              <a:t>withdraw money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from the </a:t>
            </a:r>
            <a:r>
              <a:rPr lang="en-US" sz="2200" u="sng" dirty="0">
                <a:solidFill>
                  <a:schemeClr val="tx1"/>
                </a:solidFill>
                <a:latin typeface="Arial Narrow" panose="020B0606020202030204" pitchFamily="34" charset="0"/>
              </a:rPr>
              <a:t>bank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	He went </a:t>
            </a:r>
            <a:r>
              <a:rPr lang="en-US" sz="2200" u="sng" dirty="0">
                <a:solidFill>
                  <a:schemeClr val="tx1"/>
                </a:solidFill>
                <a:latin typeface="Arial Narrow" panose="020B0606020202030204" pitchFamily="34" charset="0"/>
              </a:rPr>
              <a:t>fishing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 by the </a:t>
            </a:r>
            <a:r>
              <a:rPr lang="en-US" sz="2200" u="sng" dirty="0">
                <a:solidFill>
                  <a:schemeClr val="tx1"/>
                </a:solidFill>
                <a:latin typeface="Arial Narrow" panose="020B0606020202030204" pitchFamily="34" charset="0"/>
              </a:rPr>
              <a:t>river bank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074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preprocessing:</a:t>
            </a:r>
          </a:p>
          <a:p>
            <a:pPr lvl="1"/>
            <a:r>
              <a:rPr lang="en-US" dirty="0"/>
              <a:t>Remove punctuations (all of them?).</a:t>
            </a:r>
          </a:p>
          <a:p>
            <a:pPr lvl="1"/>
            <a:r>
              <a:rPr lang="en-US" dirty="0"/>
              <a:t>Make lowercase.</a:t>
            </a:r>
          </a:p>
          <a:p>
            <a:pPr lvl="1"/>
            <a:r>
              <a:rPr lang="en-US" dirty="0"/>
              <a:t>Remove stop words.</a:t>
            </a:r>
          </a:p>
          <a:p>
            <a:pPr lvl="1"/>
            <a:r>
              <a:rPr lang="en-US" dirty="0"/>
              <a:t>Tokenize/lemmatize.</a:t>
            </a:r>
          </a:p>
          <a:p>
            <a:r>
              <a:rPr lang="en-US" dirty="0"/>
              <a:t>Tokenization problems:</a:t>
            </a:r>
          </a:p>
          <a:p>
            <a:pPr lvl="1"/>
            <a:r>
              <a:rPr lang="en-US" dirty="0"/>
              <a:t>Word-based tokenization (bag of words model) loses all context (e.g., “break a leg”).</a:t>
            </a:r>
          </a:p>
          <a:p>
            <a:pPr lvl="1"/>
            <a:r>
              <a:rPr lang="en-US" dirty="0"/>
              <a:t>Must not tokenize meaningful word combinations like New York, White House, and President Donald J. Trump?</a:t>
            </a:r>
          </a:p>
          <a:p>
            <a:pPr lvl="1"/>
            <a:r>
              <a:rPr lang="en-US" dirty="0"/>
              <a:t>Social media data may have emoticons, acronyms, misspelled words, non-ASCII characters which may convey contexts and should not be deleted (but converted to text).</a:t>
            </a:r>
          </a:p>
          <a:p>
            <a:r>
              <a:rPr lang="en-US" dirty="0"/>
              <a:t>What’s next: Text vectorization:</a:t>
            </a:r>
          </a:p>
          <a:p>
            <a:pPr lvl="1"/>
            <a:r>
              <a:rPr lang="en-US" dirty="0"/>
              <a:t>Converting text into a vector of numbers to that they can be processed by ML algorithms.</a:t>
            </a:r>
          </a:p>
          <a:p>
            <a:pPr lvl="1"/>
            <a:r>
              <a:rPr lang="en-US" dirty="0"/>
              <a:t>Machine learning algorithms process numbers, not texts.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3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Preprocess/Clean/Wrangle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9410"/>
            <a:ext cx="10936705" cy="4940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Noise removal:</a:t>
            </a:r>
          </a:p>
          <a:p>
            <a:pPr lvl="1"/>
            <a:r>
              <a:rPr lang="en-US" dirty="0"/>
              <a:t>Noise: Text fragments that are not relevant to the text’s context or meaning.</a:t>
            </a:r>
          </a:p>
          <a:p>
            <a:pPr lvl="2"/>
            <a:r>
              <a:rPr lang="en-US" dirty="0"/>
              <a:t>Punctuations, URL links, social media entities (hashtags).</a:t>
            </a:r>
          </a:p>
          <a:p>
            <a:pPr lvl="2"/>
            <a:r>
              <a:rPr lang="en-US" dirty="0"/>
              <a:t>Stop words: Frequently used words that don’t help extract context or content (e.g., is, a, the, this, I, we).</a:t>
            </a:r>
          </a:p>
          <a:p>
            <a:r>
              <a:rPr lang="en-US" dirty="0"/>
              <a:t>Lexicon normalization:</a:t>
            </a:r>
          </a:p>
          <a:p>
            <a:pPr lvl="1"/>
            <a:r>
              <a:rPr lang="en-US" dirty="0"/>
              <a:t>Multiple representations of the same word:</a:t>
            </a:r>
          </a:p>
          <a:p>
            <a:pPr lvl="2"/>
            <a:r>
              <a:rPr lang="en-US" dirty="0"/>
              <a:t>E.g., play, player, playing, plays, played (related to the same root or lemma “play”).</a:t>
            </a:r>
          </a:p>
          <a:p>
            <a:pPr lvl="1"/>
            <a:r>
              <a:rPr lang="en-US" dirty="0"/>
              <a:t>Normalizing (collapsing) these words reduces feature dimensionality and require less computational resources to process.</a:t>
            </a:r>
          </a:p>
          <a:p>
            <a:pPr lvl="1"/>
            <a:r>
              <a:rPr lang="en-US" dirty="0"/>
              <a:t>Two techniques: Stemming, Lemmatization.</a:t>
            </a:r>
          </a:p>
          <a:p>
            <a:r>
              <a:rPr lang="en-US" dirty="0"/>
              <a:t>Object standardization:</a:t>
            </a:r>
          </a:p>
          <a:p>
            <a:pPr lvl="1"/>
            <a:r>
              <a:rPr lang="en-US" dirty="0"/>
              <a:t>Standardize acronyms, colloquial slangs, and misspelled words.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rt</a:t>
            </a:r>
            <a:r>
              <a:rPr lang="en-US" dirty="0"/>
              <a:t>: retweet; </a:t>
            </a:r>
            <a:r>
              <a:rPr lang="en-US" dirty="0" err="1"/>
              <a:t>dm</a:t>
            </a:r>
            <a:r>
              <a:rPr lang="en-US" dirty="0"/>
              <a:t>: direct message, </a:t>
            </a:r>
            <a:r>
              <a:rPr lang="en-US" dirty="0" err="1"/>
              <a:t>awsm</a:t>
            </a:r>
            <a:r>
              <a:rPr lang="en-US" dirty="0"/>
              <a:t>: awesome, lol: laugh out loud, …</a:t>
            </a:r>
          </a:p>
          <a:p>
            <a:pPr lvl="1"/>
            <a:r>
              <a:rPr lang="en-US" dirty="0"/>
              <a:t>A lookup dictionary is needed for 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335119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15117" y="1553254"/>
            <a:ext cx="4893230" cy="35878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Convert all characters to lowercase</a:t>
            </a:r>
          </a:p>
          <a:p>
            <a:endParaRPr lang="en-US" sz="22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Drop?</a:t>
            </a:r>
          </a:p>
          <a:p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	Punctuations (“, ?, .)</a:t>
            </a:r>
          </a:p>
          <a:p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	Symbols (&lt;, @, #)</a:t>
            </a:r>
          </a:p>
          <a:p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	Numbers (0, -3.14)</a:t>
            </a:r>
          </a:p>
          <a:p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	HTML escape sequences (&amp;amp, &amp;</a:t>
            </a:r>
            <a:r>
              <a:rPr lang="en-US" sz="2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gt</a:t>
            </a:r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</a:p>
          <a:p>
            <a:r>
              <a:rPr lang="en-US" sz="2200" dirty="0">
                <a:solidFill>
                  <a:schemeClr val="tx1"/>
                </a:solidFill>
                <a:latin typeface="Arial Narrow" panose="020B0606020202030204" pitchFamily="34" charset="0"/>
              </a:rPr>
              <a:t>	URLs (http://www.nasa.gov)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or Preprocessing</a:t>
            </a: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6971501" y="1527243"/>
            <a:ext cx="3906094" cy="147457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If it looks like a duck, swims like a duck, and quacks like a duck, then it is probably a duck 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8282583" y="3266969"/>
            <a:ext cx="1440159" cy="448754"/>
          </a:xfrm>
          <a:prstGeom prst="downArrow">
            <a:avLst>
              <a:gd name="adj1" fmla="val 50000"/>
              <a:gd name="adj2" fmla="val 53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71161" y="4116486"/>
            <a:ext cx="332153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97044" y="4116487"/>
            <a:ext cx="577364" cy="3324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59030" y="4116487"/>
            <a:ext cx="72967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looks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02053" y="4617531"/>
            <a:ext cx="807533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swims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89071" y="4116486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55213" y="5127318"/>
            <a:ext cx="57736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259197" y="5118576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866159" y="4594424"/>
            <a:ext cx="893930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quacks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085844" y="5104043"/>
            <a:ext cx="696149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then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083494" y="3879273"/>
            <a:ext cx="3810975" cy="2327562"/>
          </a:xfrm>
          <a:prstGeom prst="roundRect">
            <a:avLst/>
          </a:prstGeom>
          <a:noFill/>
          <a:ln w="3810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072740" y="4613327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98474" y="4603273"/>
            <a:ext cx="577364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like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886977" y="5097012"/>
            <a:ext cx="329881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909114" y="5615297"/>
            <a:ext cx="1058662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probably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401914" y="5645429"/>
            <a:ext cx="70649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duck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711654" y="4116487"/>
            <a:ext cx="339036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680294" y="4116486"/>
            <a:ext cx="217315" cy="332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762000" y="4609101"/>
            <a:ext cx="217315" cy="332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921731" y="5120187"/>
            <a:ext cx="217315" cy="332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0311417" y="5097012"/>
            <a:ext cx="376231" cy="347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66836" y="5639339"/>
            <a:ext cx="217315" cy="3324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54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26149" y="3879272"/>
            <a:ext cx="3868320" cy="2272757"/>
          </a:xfrm>
          <a:prstGeom prst="roundRect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1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(BOW)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7583"/>
            <a:ext cx="10515600" cy="4861959"/>
          </a:xfrm>
        </p:spPr>
      </p:pic>
    </p:spTree>
    <p:extLst>
      <p:ext uri="{BB962C8B-B14F-4D97-AF65-F5344CB8AC3E}">
        <p14:creationId xmlns:p14="http://schemas.microsoft.com/office/powerpoint/2010/main" val="378021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with a special syntax that allows us to match patterns to strings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Remove or replace unwanted characters</a:t>
            </a:r>
          </a:p>
          <a:p>
            <a:pPr lvl="1"/>
            <a:r>
              <a:rPr lang="en-US" dirty="0"/>
              <a:t>Find all web links in a document</a:t>
            </a:r>
          </a:p>
          <a:p>
            <a:pPr lvl="1"/>
            <a:r>
              <a:rPr lang="en-US" dirty="0"/>
              <a:t>Parse e-mail addresses.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3419339"/>
            <a:ext cx="10639425" cy="32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Python’s </a:t>
            </a:r>
            <a:r>
              <a:rPr lang="en-US" dirty="0" err="1"/>
              <a:t>RegEx</a:t>
            </a:r>
            <a:r>
              <a:rPr lang="en-US" dirty="0"/>
              <a:t> Module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28997"/>
            <a:ext cx="5606143" cy="4349289"/>
          </a:xfrm>
        </p:spPr>
        <p:txBody>
          <a:bodyPr>
            <a:normAutofit/>
          </a:bodyPr>
          <a:lstStyle/>
          <a:p>
            <a:r>
              <a:rPr lang="en-US" dirty="0"/>
              <a:t>Common functions:</a:t>
            </a:r>
          </a:p>
          <a:p>
            <a:pPr lvl="1"/>
            <a:r>
              <a:rPr lang="en-US" dirty="0" err="1"/>
              <a:t>re.split</a:t>
            </a:r>
            <a:r>
              <a:rPr lang="en-US" dirty="0"/>
              <a:t>(pattern, string): Split a given string.</a:t>
            </a:r>
          </a:p>
          <a:p>
            <a:pPr lvl="1"/>
            <a:r>
              <a:rPr lang="en-US" dirty="0" err="1"/>
              <a:t>re.findall</a:t>
            </a:r>
            <a:r>
              <a:rPr lang="en-US" dirty="0"/>
              <a:t>(pattern, string): Find all instances of a specific pattern in a given string.</a:t>
            </a:r>
          </a:p>
          <a:p>
            <a:pPr lvl="1"/>
            <a:r>
              <a:rPr lang="en-US" dirty="0" err="1"/>
              <a:t>re.search</a:t>
            </a:r>
            <a:r>
              <a:rPr lang="en-US" dirty="0"/>
              <a:t>(pattern, string): Search for a pattern.</a:t>
            </a:r>
          </a:p>
          <a:p>
            <a:pPr lvl="1"/>
            <a:r>
              <a:rPr lang="en-US" dirty="0" err="1"/>
              <a:t>re.sub</a:t>
            </a:r>
            <a:r>
              <a:rPr lang="en-US" dirty="0"/>
              <a:t>(pattern1, pattern2, string): Substitute pattern1 with pattern2 in a string.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Syntax: function(pattern, string)</a:t>
            </a:r>
          </a:p>
          <a:p>
            <a:pPr lvl="1"/>
            <a:r>
              <a:rPr lang="en-US" dirty="0"/>
              <a:t>r’[    ] indicates literal pattern.</a:t>
            </a:r>
          </a:p>
          <a:p>
            <a:pPr lvl="1"/>
            <a:r>
              <a:rPr lang="en-US" dirty="0"/>
              <a:t>May return an iterator, string, or match object.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26762" y="1409076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Common Regex Patterns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869753"/>
            <a:ext cx="4916716" cy="3140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16685" y="5131458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\ is escape character</a:t>
            </a:r>
          </a:p>
        </p:txBody>
      </p:sp>
    </p:spTree>
    <p:extLst>
      <p:ext uri="{BB962C8B-B14F-4D97-AF65-F5344CB8AC3E}">
        <p14:creationId xmlns:p14="http://schemas.microsoft.com/office/powerpoint/2010/main" val="295758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Ranges and Groups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" y="4025264"/>
            <a:ext cx="6522722" cy="26498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" y="1409076"/>
            <a:ext cx="7110821" cy="26928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9303" y="1667072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| represents OR: digits or 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9303" y="2627744"/>
            <a:ext cx="41633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re.match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 starts at the start of a string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and stops at the first instance of mismatch 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re.findall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( ) does not stop after the first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mismatch; repeats operation until end of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29302" y="4788360"/>
            <a:ext cx="403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[  ] can be used to customize re patterns</a:t>
            </a:r>
          </a:p>
        </p:txBody>
      </p:sp>
    </p:spTree>
    <p:extLst>
      <p:ext uri="{BB962C8B-B14F-4D97-AF65-F5344CB8AC3E}">
        <p14:creationId xmlns:p14="http://schemas.microsoft.com/office/powerpoint/2010/main" val="298305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the RE code to print all capitalized letters in a sentence.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down the RE code to delete all URLs in a tweet.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980974"/>
            <a:ext cx="9263063" cy="128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3981213"/>
            <a:ext cx="7081838" cy="12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9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5412</TotalTime>
  <Words>2566</Words>
  <Application>Microsoft Office PowerPoint</Application>
  <PresentationFormat>Widescreen</PresentationFormat>
  <Paragraphs>398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Times</vt:lpstr>
      <vt:lpstr>Times New Roman</vt:lpstr>
      <vt:lpstr>Wingdings</vt:lpstr>
      <vt:lpstr>华文黑体</vt:lpstr>
      <vt:lpstr>Office Theme</vt:lpstr>
      <vt:lpstr>Text Preprocessing</vt:lpstr>
      <vt:lpstr>Text Analytics Workflow</vt:lpstr>
      <vt:lpstr>Why Preprocess/Clean/Wrangle Text</vt:lpstr>
      <vt:lpstr>Data Cleaning or Preprocessing</vt:lpstr>
      <vt:lpstr>Bag of Words (BOW) Model</vt:lpstr>
      <vt:lpstr>Regular Expressions</vt:lpstr>
      <vt:lpstr>Python’s RegEx Module</vt:lpstr>
      <vt:lpstr>Regex Ranges and Groups</vt:lpstr>
      <vt:lpstr>Exercise</vt:lpstr>
      <vt:lpstr>Tokenization</vt:lpstr>
      <vt:lpstr>Tokenization</vt:lpstr>
      <vt:lpstr>Issues with Tokenization</vt:lpstr>
      <vt:lpstr>Advanced Tokenization</vt:lpstr>
      <vt:lpstr>Visualization: Histogram</vt:lpstr>
      <vt:lpstr>Word Frequencies</vt:lpstr>
      <vt:lpstr>Typical Distribution of Words in a Corpus</vt:lpstr>
      <vt:lpstr>Zipf’s Law</vt:lpstr>
      <vt:lpstr>Zipf Distribution for Text Data</vt:lpstr>
      <vt:lpstr>Stop Words</vt:lpstr>
      <vt:lpstr>Data Cleaning &amp; Stopword Removal</vt:lpstr>
      <vt:lpstr>Corpus of Donald Trump’s Tweets</vt:lpstr>
      <vt:lpstr>Normalization</vt:lpstr>
      <vt:lpstr>Stemming </vt:lpstr>
      <vt:lpstr>Porter’s Stemmer</vt:lpstr>
      <vt:lpstr>Problems with Stemming</vt:lpstr>
      <vt:lpstr>Lemmatization </vt:lpstr>
      <vt:lpstr>Sentence Tokenizing</vt:lpstr>
      <vt:lpstr>Bigrams, Trigrams, and N-Grams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Tim Smith</cp:lastModifiedBy>
  <cp:revision>343</cp:revision>
  <dcterms:created xsi:type="dcterms:W3CDTF">2016-12-09T20:21:56Z</dcterms:created>
  <dcterms:modified xsi:type="dcterms:W3CDTF">2023-08-28T20:35:03Z</dcterms:modified>
</cp:coreProperties>
</file>