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9144000" cy="5143500"/>
  <p:embeddedFontLst>
    <p:embeddedFont>
      <p:font typeface="EB Garamond Medium"/>
      <p:regular r:id="rId13"/>
      <p:bold r:id="rId14"/>
      <p:italic r:id="rId15"/>
      <p:boldItalic r:id="rId16"/>
    </p:embeddedFont>
    <p:embeddedFont>
      <p:font typeface="EB Garamond"/>
      <p:regular r:id="rId17"/>
      <p:bold r:id="rId18"/>
      <p:italic r:id="rId19"/>
      <p:boldItalic r:id="rId20"/>
    </p:embeddedFont>
    <p:embeddedFont>
      <p:font typeface="Public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boldItalic.fntdata"/><Relationship Id="rId11" Type="http://schemas.openxmlformats.org/officeDocument/2006/relationships/slide" Target="slides/slide6.xml"/><Relationship Id="rId22" Type="http://schemas.openxmlformats.org/officeDocument/2006/relationships/font" Target="fonts/PublicSans-bold.fntdata"/><Relationship Id="rId10" Type="http://schemas.openxmlformats.org/officeDocument/2006/relationships/slide" Target="slides/slide5.xml"/><Relationship Id="rId21" Type="http://schemas.openxmlformats.org/officeDocument/2006/relationships/font" Target="fonts/PublicSans-regular.fntdata"/><Relationship Id="rId13" Type="http://schemas.openxmlformats.org/officeDocument/2006/relationships/font" Target="fonts/EBGaramondMedium-regular.fntdata"/><Relationship Id="rId24" Type="http://schemas.openxmlformats.org/officeDocument/2006/relationships/font" Target="fonts/PublicSans-boldItalic.fntdata"/><Relationship Id="rId12" Type="http://schemas.openxmlformats.org/officeDocument/2006/relationships/slide" Target="slides/slide7.xml"/><Relationship Id="rId23" Type="http://schemas.openxmlformats.org/officeDocument/2006/relationships/font" Target="fonts/Public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Medium-italic.fntdata"/><Relationship Id="rId14" Type="http://schemas.openxmlformats.org/officeDocument/2006/relationships/font" Target="fonts/EBGaramondMedium-bold.fntdata"/><Relationship Id="rId17" Type="http://schemas.openxmlformats.org/officeDocument/2006/relationships/font" Target="fonts/EBGaramond-regular.fntdata"/><Relationship Id="rId16" Type="http://schemas.openxmlformats.org/officeDocument/2006/relationships/font" Target="fonts/EBGaramondMedium-boldItalic.fntdata"/><Relationship Id="rId5" Type="http://schemas.openxmlformats.org/officeDocument/2006/relationships/notesMaster" Target="notesMasters/notesMaster1.xml"/><Relationship Id="rId19" Type="http://schemas.openxmlformats.org/officeDocument/2006/relationships/font" Target="fonts/EBGaramond-italic.fntdata"/><Relationship Id="rId6" Type="http://schemas.openxmlformats.org/officeDocument/2006/relationships/slide" Target="slides/slide1.xml"/><Relationship Id="rId18"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 name="Google Shape;19;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 name="Google Shape;25;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 name="Google Shape;4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hyperlink" Target="https://github.com/mukesh112002/NM-licet-IT-Group1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p3"/>
          <p:cNvSpPr txBox="1"/>
          <p:nvPr/>
        </p:nvSpPr>
        <p:spPr>
          <a:xfrm>
            <a:off x="352680" y="2692811"/>
            <a:ext cx="3182400" cy="1169100"/>
          </a:xfrm>
          <a:prstGeom prst="rect">
            <a:avLst/>
          </a:prstGeom>
          <a:noFill/>
          <a:ln>
            <a:noFill/>
          </a:ln>
        </p:spPr>
        <p:txBody>
          <a:bodyPr anchorCtr="0" anchor="t" bIns="0" lIns="0" spcFirstLastPara="1" rIns="0" wrap="square" tIns="0">
            <a:spAutoFit/>
          </a:bodyPr>
          <a:lstStyle/>
          <a:p>
            <a:pPr indent="0" lvl="0" marL="0" marR="0" rtl="0" algn="l">
              <a:lnSpc>
                <a:spcPct val="117458"/>
              </a:lnSpc>
              <a:spcBef>
                <a:spcPts val="0"/>
              </a:spcBef>
              <a:spcAft>
                <a:spcPts val="0"/>
              </a:spcAft>
              <a:buClr>
                <a:srgbClr val="000000"/>
              </a:buClr>
              <a:buSzPts val="2400"/>
              <a:buFont typeface="Arial"/>
              <a:buNone/>
            </a:pPr>
            <a:r>
              <a:rPr b="1" i="0" lang="en-US" sz="2400" u="none" cap="none" strike="noStrike">
                <a:solidFill>
                  <a:srgbClr val="223669"/>
                </a:solidFill>
                <a:latin typeface="Public Sans"/>
                <a:ea typeface="Public Sans"/>
                <a:cs typeface="Public Sans"/>
                <a:sym typeface="Public Sans"/>
              </a:rPr>
              <a:t>“Workout Tracker”</a:t>
            </a:r>
            <a:endParaRPr b="0" i="0" sz="1400" u="none" cap="none" strike="noStrike">
              <a:solidFill>
                <a:srgbClr val="000000"/>
              </a:solidFill>
              <a:latin typeface="Arial"/>
              <a:ea typeface="Arial"/>
              <a:cs typeface="Arial"/>
              <a:sym typeface="Arial"/>
            </a:endParaRPr>
          </a:p>
          <a:p>
            <a:pPr indent="0" lvl="0" marL="12" marR="0" rtl="0" algn="l">
              <a:lnSpc>
                <a:spcPct val="117458"/>
              </a:lnSpc>
              <a:spcBef>
                <a:spcPts val="2852"/>
              </a:spcBef>
              <a:spcAft>
                <a:spcPts val="0"/>
              </a:spcAft>
              <a:buClr>
                <a:srgbClr val="000000"/>
              </a:buClr>
              <a:buSzPts val="2400"/>
              <a:buFont typeface="Arial"/>
              <a:buNone/>
            </a:pPr>
            <a:r>
              <a:rPr b="1" i="0" lang="en-US" sz="2400" u="none" cap="none" strike="noStrike">
                <a:solidFill>
                  <a:srgbClr val="223669"/>
                </a:solidFill>
                <a:latin typeface="Public Sans"/>
                <a:ea typeface="Public Sans"/>
                <a:cs typeface="Public Sans"/>
                <a:sym typeface="Public Sans"/>
              </a:rPr>
              <a:t>Task - 1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 name="Shape 26"/>
        <p:cNvGrpSpPr/>
        <p:nvPr/>
      </p:nvGrpSpPr>
      <p:grpSpPr>
        <a:xfrm>
          <a:off x="0" y="0"/>
          <a:ext cx="0" cy="0"/>
          <a:chOff x="0" y="0"/>
          <a:chExt cx="0" cy="0"/>
        </a:xfrm>
      </p:grpSpPr>
      <p:sp>
        <p:nvSpPr>
          <p:cNvPr id="27" name="Google Shape;27;p4"/>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 name="Google Shape;28;p4"/>
          <p:cNvSpPr txBox="1"/>
          <p:nvPr/>
        </p:nvSpPr>
        <p:spPr>
          <a:xfrm>
            <a:off x="234700" y="685048"/>
            <a:ext cx="2024700" cy="284700"/>
          </a:xfrm>
          <a:prstGeom prst="rect">
            <a:avLst/>
          </a:prstGeom>
          <a:noFill/>
          <a:ln>
            <a:noFill/>
          </a:ln>
        </p:spPr>
        <p:txBody>
          <a:bodyPr anchorCtr="0" anchor="t" bIns="0" lIns="0" spcFirstLastPara="1" rIns="0" wrap="square" tIns="0">
            <a:spAutoFit/>
          </a:bodyPr>
          <a:lstStyle/>
          <a:p>
            <a:pPr indent="0" lvl="0" marL="0" marR="0" rtl="0" algn="l">
              <a:lnSpc>
                <a:spcPct val="128810"/>
              </a:lnSpc>
              <a:spcBef>
                <a:spcPts val="0"/>
              </a:spcBef>
              <a:spcAft>
                <a:spcPts val="0"/>
              </a:spcAft>
              <a:buClr>
                <a:srgbClr val="000000"/>
              </a:buClr>
              <a:buSzPts val="1850"/>
              <a:buFont typeface="Arial"/>
              <a:buNone/>
            </a:pPr>
            <a:r>
              <a:rPr b="1" i="0" lang="en-US" sz="1850" u="none" cap="none" strike="noStrike">
                <a:solidFill>
                  <a:srgbClr val="C88C32"/>
                </a:solidFill>
                <a:latin typeface="EB Garamond"/>
                <a:ea typeface="EB Garamond"/>
                <a:cs typeface="EB Garamond"/>
                <a:sym typeface="EB Garamond"/>
              </a:rPr>
              <a:t>Workout Tracker</a:t>
            </a:r>
            <a:endParaRPr b="0" i="0" sz="1400" u="none" cap="none" strike="noStrike">
              <a:solidFill>
                <a:srgbClr val="000000"/>
              </a:solidFill>
              <a:latin typeface="Arial"/>
              <a:ea typeface="Arial"/>
              <a:cs typeface="Arial"/>
              <a:sym typeface="Arial"/>
            </a:endParaRPr>
          </a:p>
        </p:txBody>
      </p:sp>
      <p:sp>
        <p:nvSpPr>
          <p:cNvPr id="29" name="Google Shape;29;p4"/>
          <p:cNvSpPr txBox="1"/>
          <p:nvPr/>
        </p:nvSpPr>
        <p:spPr>
          <a:xfrm>
            <a:off x="236135" y="1345039"/>
            <a:ext cx="215428"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0" name="Google Shape;30;p4"/>
          <p:cNvSpPr txBox="1"/>
          <p:nvPr/>
        </p:nvSpPr>
        <p:spPr>
          <a:xfrm>
            <a:off x="236125" y="969750"/>
            <a:ext cx="4507800" cy="1323600"/>
          </a:xfrm>
          <a:prstGeom prst="rect">
            <a:avLst/>
          </a:prstGeom>
          <a:noFill/>
          <a:ln>
            <a:noFill/>
          </a:ln>
        </p:spPr>
        <p:txBody>
          <a:bodyPr anchorCtr="0" anchor="t" bIns="0" lIns="0" spcFirstLastPara="1" rIns="0" wrap="square" tIns="0">
            <a:spAutoFit/>
          </a:bodyPr>
          <a:lstStyle/>
          <a:p>
            <a:pPr indent="0" lvl="0" marL="0" marR="0" rtl="0" algn="just">
              <a:lnSpc>
                <a:spcPct val="128571"/>
              </a:lnSpc>
              <a:spcBef>
                <a:spcPts val="0"/>
              </a:spcBef>
              <a:spcAft>
                <a:spcPts val="0"/>
              </a:spcAft>
              <a:buClr>
                <a:srgbClr val="000000"/>
              </a:buClr>
              <a:buSzPts val="1400"/>
              <a:buFont typeface="Arial"/>
              <a:buNone/>
            </a:pPr>
            <a:r>
              <a:rPr b="0" i="0" lang="en-US" sz="1400" u="none" cap="none" strike="noStrike">
                <a:solidFill>
                  <a:srgbClr val="FFFFFF"/>
                </a:solidFill>
                <a:latin typeface="EB Garamond Medium"/>
                <a:ea typeface="EB Garamond Medium"/>
                <a:cs typeface="EB Garamond Medium"/>
                <a:sym typeface="EB Garamond Medium"/>
              </a:rPr>
              <a:t>This document outlines the Software Requirement Specification (SRS) for the Workout Tracker Application, which assists users in planning and managing workout routines. The application will be built using ReactJS (frontend), HTML, and CSS for the UI, Node.js (backend), and MongoDB (database).</a:t>
            </a:r>
            <a:endParaRPr b="0" i="0" sz="1400" u="none" cap="none" strike="noStrike">
              <a:solidFill>
                <a:srgbClr val="FFFFFF"/>
              </a:solidFill>
              <a:latin typeface="EB Garamond Medium"/>
              <a:ea typeface="EB Garamond Medium"/>
              <a:cs typeface="EB Garamond Medium"/>
              <a:sym typeface="EB Garamond Medium"/>
            </a:endParaRPr>
          </a:p>
        </p:txBody>
      </p:sp>
      <p:sp>
        <p:nvSpPr>
          <p:cNvPr id="31" name="Google Shape;31;p4"/>
          <p:cNvSpPr txBox="1"/>
          <p:nvPr/>
        </p:nvSpPr>
        <p:spPr>
          <a:xfrm>
            <a:off x="373050" y="2448880"/>
            <a:ext cx="1436143"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Clr>
                <a:srgbClr val="000000"/>
              </a:buClr>
              <a:buSzPts val="1400"/>
              <a:buFont typeface="Arial"/>
              <a:buNone/>
            </a:pPr>
            <a:r>
              <a:rPr b="1" i="0" lang="en-US" sz="1400" u="none" cap="none" strike="noStrike">
                <a:solidFill>
                  <a:srgbClr val="C88C32"/>
                </a:solidFill>
                <a:latin typeface="Arial"/>
                <a:ea typeface="Arial"/>
                <a:cs typeface="Arial"/>
                <a:sym typeface="Arial"/>
              </a:rPr>
              <a:t>LMS Username</a:t>
            </a:r>
            <a:endParaRPr b="0" i="0" sz="1400" u="none" cap="none" strike="noStrike">
              <a:solidFill>
                <a:srgbClr val="000000"/>
              </a:solidFill>
              <a:latin typeface="Arial"/>
              <a:ea typeface="Arial"/>
              <a:cs typeface="Arial"/>
              <a:sym typeface="Arial"/>
            </a:endParaRPr>
          </a:p>
        </p:txBody>
      </p:sp>
      <p:sp>
        <p:nvSpPr>
          <p:cNvPr id="32" name="Google Shape;32;p4"/>
          <p:cNvSpPr txBox="1"/>
          <p:nvPr/>
        </p:nvSpPr>
        <p:spPr>
          <a:xfrm>
            <a:off x="2504906" y="2448880"/>
            <a:ext cx="636661"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Clr>
                <a:srgbClr val="000000"/>
              </a:buClr>
              <a:buSzPts val="1400"/>
              <a:buFont typeface="Arial"/>
              <a:buNone/>
            </a:pPr>
            <a:r>
              <a:rPr b="1" i="0" lang="en-US" sz="1400" u="none" cap="none" strike="noStrike">
                <a:solidFill>
                  <a:srgbClr val="C88C32"/>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771000" y="2448880"/>
            <a:ext cx="646385"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Clr>
                <a:srgbClr val="000000"/>
              </a:buClr>
              <a:buSzPts val="1400"/>
              <a:buFont typeface="Arial"/>
              <a:buNone/>
            </a:pPr>
            <a:r>
              <a:rPr b="1" i="0" lang="en-US" sz="1400" u="none" cap="none" strike="noStrike">
                <a:solidFill>
                  <a:srgbClr val="C88C32"/>
                </a:solidFill>
                <a:latin typeface="Arial"/>
                <a:ea typeface="Arial"/>
                <a:cs typeface="Arial"/>
                <a:sym typeface="Arial"/>
              </a:rPr>
              <a:t>Batch</a:t>
            </a:r>
            <a:endParaRPr b="0" i="0" sz="1400" u="none" cap="none" strike="noStrike">
              <a:solidFill>
                <a:srgbClr val="000000"/>
              </a:solidFill>
              <a:latin typeface="Arial"/>
              <a:ea typeface="Arial"/>
              <a:cs typeface="Arial"/>
              <a:sym typeface="Arial"/>
            </a:endParaRPr>
          </a:p>
        </p:txBody>
      </p:sp>
      <p:sp>
        <p:nvSpPr>
          <p:cNvPr id="34" name="Google Shape;34;p4"/>
          <p:cNvSpPr txBox="1"/>
          <p:nvPr/>
        </p:nvSpPr>
        <p:spPr>
          <a:xfrm>
            <a:off x="236125" y="2752525"/>
            <a:ext cx="1338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au311120205008</a:t>
            </a:r>
            <a:endParaRPr b="0" i="0" sz="1200" u="none" cap="none" strike="noStrike">
              <a:solidFill>
                <a:schemeClr val="lt1"/>
              </a:solidFill>
              <a:latin typeface="Calibri"/>
              <a:ea typeface="Calibri"/>
              <a:cs typeface="Calibri"/>
              <a:sym typeface="Calibri"/>
            </a:endParaRPr>
          </a:p>
        </p:txBody>
      </p:sp>
      <p:sp>
        <p:nvSpPr>
          <p:cNvPr id="35" name="Google Shape;35;p4"/>
          <p:cNvSpPr txBox="1"/>
          <p:nvPr/>
        </p:nvSpPr>
        <p:spPr>
          <a:xfrm>
            <a:off x="2021700" y="2752525"/>
            <a:ext cx="14838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Andrews A</a:t>
            </a:r>
            <a:endParaRPr b="0" i="0" sz="1200" u="none" cap="none" strike="noStrike">
              <a:solidFill>
                <a:schemeClr val="lt1"/>
              </a:solidFill>
              <a:latin typeface="Calibri"/>
              <a:ea typeface="Calibri"/>
              <a:cs typeface="Calibri"/>
              <a:sym typeface="Calibri"/>
            </a:endParaRPr>
          </a:p>
        </p:txBody>
      </p:sp>
      <p:sp>
        <p:nvSpPr>
          <p:cNvPr id="36" name="Google Shape;36;p4"/>
          <p:cNvSpPr txBox="1"/>
          <p:nvPr/>
        </p:nvSpPr>
        <p:spPr>
          <a:xfrm>
            <a:off x="3720400" y="2795650"/>
            <a:ext cx="5691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10</a:t>
            </a:r>
            <a:endParaRPr b="0" i="0" sz="1200" u="none" cap="none" strike="noStrike">
              <a:solidFill>
                <a:schemeClr val="lt1"/>
              </a:solidFill>
              <a:latin typeface="Calibri"/>
              <a:ea typeface="Calibri"/>
              <a:cs typeface="Calibri"/>
              <a:sym typeface="Calibri"/>
            </a:endParaRPr>
          </a:p>
        </p:txBody>
      </p:sp>
      <p:sp>
        <p:nvSpPr>
          <p:cNvPr id="37" name="Google Shape;37;p4"/>
          <p:cNvSpPr txBox="1"/>
          <p:nvPr/>
        </p:nvSpPr>
        <p:spPr>
          <a:xfrm>
            <a:off x="236125" y="3173125"/>
            <a:ext cx="1338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au311120205043</a:t>
            </a:r>
            <a:endParaRPr b="0" i="0" sz="1200" u="none" cap="none" strike="noStrike">
              <a:solidFill>
                <a:schemeClr val="lt1"/>
              </a:solidFill>
              <a:latin typeface="Calibri"/>
              <a:ea typeface="Calibri"/>
              <a:cs typeface="Calibri"/>
              <a:sym typeface="Calibri"/>
            </a:endParaRPr>
          </a:p>
        </p:txBody>
      </p:sp>
      <p:sp>
        <p:nvSpPr>
          <p:cNvPr id="38" name="Google Shape;38;p4"/>
          <p:cNvSpPr txBox="1"/>
          <p:nvPr/>
        </p:nvSpPr>
        <p:spPr>
          <a:xfrm>
            <a:off x="236125" y="3565400"/>
            <a:ext cx="1338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au311120205040</a:t>
            </a:r>
            <a:endParaRPr b="0" i="0" sz="1200" u="none" cap="none" strike="noStrike">
              <a:solidFill>
                <a:schemeClr val="lt1"/>
              </a:solidFill>
              <a:latin typeface="Calibri"/>
              <a:ea typeface="Calibri"/>
              <a:cs typeface="Calibri"/>
              <a:sym typeface="Calibri"/>
            </a:endParaRPr>
          </a:p>
        </p:txBody>
      </p:sp>
      <p:sp>
        <p:nvSpPr>
          <p:cNvPr id="39" name="Google Shape;39;p4"/>
          <p:cNvSpPr txBox="1"/>
          <p:nvPr/>
        </p:nvSpPr>
        <p:spPr>
          <a:xfrm>
            <a:off x="236125" y="4014325"/>
            <a:ext cx="1338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au311120205050</a:t>
            </a:r>
            <a:endParaRPr b="0" i="0" sz="1200" u="none" cap="none" strike="noStrike">
              <a:solidFill>
                <a:schemeClr val="lt1"/>
              </a:solidFill>
              <a:latin typeface="Calibri"/>
              <a:ea typeface="Calibri"/>
              <a:cs typeface="Calibri"/>
              <a:sym typeface="Calibri"/>
            </a:endParaRPr>
          </a:p>
        </p:txBody>
      </p:sp>
      <p:sp>
        <p:nvSpPr>
          <p:cNvPr id="40" name="Google Shape;40;p4"/>
          <p:cNvSpPr txBox="1"/>
          <p:nvPr/>
        </p:nvSpPr>
        <p:spPr>
          <a:xfrm>
            <a:off x="2021688" y="3173125"/>
            <a:ext cx="14838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Nitin Jashua V</a:t>
            </a:r>
            <a:endParaRPr b="0" i="0" sz="1200" u="none" cap="none" strike="noStrike">
              <a:solidFill>
                <a:schemeClr val="lt1"/>
              </a:solidFill>
              <a:latin typeface="Calibri"/>
              <a:ea typeface="Calibri"/>
              <a:cs typeface="Calibri"/>
              <a:sym typeface="Calibri"/>
            </a:endParaRPr>
          </a:p>
        </p:txBody>
      </p:sp>
      <p:sp>
        <p:nvSpPr>
          <p:cNvPr id="41" name="Google Shape;41;p4"/>
          <p:cNvSpPr txBox="1"/>
          <p:nvPr/>
        </p:nvSpPr>
        <p:spPr>
          <a:xfrm>
            <a:off x="2021688" y="3526825"/>
            <a:ext cx="14838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Mukesh K</a:t>
            </a:r>
            <a:endParaRPr b="0" i="0" sz="1200" u="none" cap="none" strike="noStrike">
              <a:solidFill>
                <a:schemeClr val="lt1"/>
              </a:solidFill>
              <a:latin typeface="Calibri"/>
              <a:ea typeface="Calibri"/>
              <a:cs typeface="Calibri"/>
              <a:sym typeface="Calibri"/>
            </a:endParaRPr>
          </a:p>
        </p:txBody>
      </p:sp>
      <p:sp>
        <p:nvSpPr>
          <p:cNvPr id="42" name="Google Shape;42;p4"/>
          <p:cNvSpPr txBox="1"/>
          <p:nvPr/>
        </p:nvSpPr>
        <p:spPr>
          <a:xfrm>
            <a:off x="2021688" y="4014325"/>
            <a:ext cx="14838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Sanjeev Roshan</a:t>
            </a:r>
            <a:endParaRPr b="0" i="0" sz="1200" u="none" cap="none" strike="noStrike">
              <a:solidFill>
                <a:schemeClr val="lt1"/>
              </a:solidFill>
              <a:latin typeface="Calibri"/>
              <a:ea typeface="Calibri"/>
              <a:cs typeface="Calibri"/>
              <a:sym typeface="Calibri"/>
            </a:endParaRPr>
          </a:p>
        </p:txBody>
      </p:sp>
      <p:sp>
        <p:nvSpPr>
          <p:cNvPr id="43" name="Google Shape;43;p4"/>
          <p:cNvSpPr txBox="1"/>
          <p:nvPr/>
        </p:nvSpPr>
        <p:spPr>
          <a:xfrm>
            <a:off x="3720388" y="3142375"/>
            <a:ext cx="5691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10</a:t>
            </a:r>
            <a:endParaRPr b="0" i="0" sz="1200" u="none" cap="none" strike="noStrike">
              <a:solidFill>
                <a:schemeClr val="lt1"/>
              </a:solidFill>
              <a:latin typeface="Calibri"/>
              <a:ea typeface="Calibri"/>
              <a:cs typeface="Calibri"/>
              <a:sym typeface="Calibri"/>
            </a:endParaRPr>
          </a:p>
        </p:txBody>
      </p:sp>
      <p:sp>
        <p:nvSpPr>
          <p:cNvPr id="44" name="Google Shape;44;p4"/>
          <p:cNvSpPr txBox="1"/>
          <p:nvPr/>
        </p:nvSpPr>
        <p:spPr>
          <a:xfrm>
            <a:off x="3720400" y="3526813"/>
            <a:ext cx="5691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10</a:t>
            </a:r>
            <a:endParaRPr b="0" i="0" sz="1200" u="none" cap="none" strike="noStrike">
              <a:solidFill>
                <a:schemeClr val="lt1"/>
              </a:solidFill>
              <a:latin typeface="Calibri"/>
              <a:ea typeface="Calibri"/>
              <a:cs typeface="Calibri"/>
              <a:sym typeface="Calibri"/>
            </a:endParaRPr>
          </a:p>
        </p:txBody>
      </p:sp>
      <p:sp>
        <p:nvSpPr>
          <p:cNvPr id="45" name="Google Shape;45;p4"/>
          <p:cNvSpPr txBox="1"/>
          <p:nvPr/>
        </p:nvSpPr>
        <p:spPr>
          <a:xfrm>
            <a:off x="3720388" y="3911275"/>
            <a:ext cx="569100" cy="23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10</a:t>
            </a:r>
            <a:endParaRPr b="0" i="0" sz="12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5"/>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5"/>
          <p:cNvSpPr txBox="1"/>
          <p:nvPr/>
        </p:nvSpPr>
        <p:spPr>
          <a:xfrm>
            <a:off x="537204" y="264756"/>
            <a:ext cx="920038" cy="335965"/>
          </a:xfrm>
          <a:prstGeom prst="rect">
            <a:avLst/>
          </a:prstGeom>
          <a:noFill/>
          <a:ln>
            <a:noFill/>
          </a:ln>
        </p:spPr>
        <p:txBody>
          <a:bodyPr anchorCtr="0" anchor="t" bIns="0" lIns="0" spcFirstLastPara="1" rIns="0" wrap="square" tIns="0">
            <a:spAutoFit/>
          </a:bodyPr>
          <a:lstStyle/>
          <a:p>
            <a:pPr indent="0" lvl="0" marL="0" marR="0" rtl="0" algn="l">
              <a:lnSpc>
                <a:spcPct val="130276"/>
              </a:lnSpc>
              <a:spcBef>
                <a:spcPts val="0"/>
              </a:spcBef>
              <a:spcAft>
                <a:spcPts val="0"/>
              </a:spcAft>
              <a:buClr>
                <a:srgbClr val="000000"/>
              </a:buClr>
              <a:buSzPts val="1800"/>
              <a:buFont typeface="Arial"/>
              <a:buNone/>
            </a:pPr>
            <a:r>
              <a:rPr b="1" i="0" lang="en-US" sz="1800" u="none" cap="none" strike="noStrike">
                <a:solidFill>
                  <a:srgbClr val="223669"/>
                </a:solidFill>
                <a:latin typeface="EB Garamond"/>
                <a:ea typeface="EB Garamond"/>
                <a:cs typeface="EB Garamond"/>
                <a:sym typeface="EB Garamond"/>
              </a:rPr>
              <a:t>Taskꢀ-ꢀ1</a:t>
            </a:r>
            <a:endParaRPr b="0" i="0" sz="1400" u="none" cap="none" strike="noStrike">
              <a:solidFill>
                <a:srgbClr val="000000"/>
              </a:solidFill>
              <a:latin typeface="Arial"/>
              <a:ea typeface="Arial"/>
              <a:cs typeface="Arial"/>
              <a:sym typeface="Arial"/>
            </a:endParaRPr>
          </a:p>
        </p:txBody>
      </p:sp>
      <p:sp>
        <p:nvSpPr>
          <p:cNvPr id="52" name="Google Shape;52;p5"/>
          <p:cNvSpPr txBox="1"/>
          <p:nvPr/>
        </p:nvSpPr>
        <p:spPr>
          <a:xfrm>
            <a:off x="573299" y="634670"/>
            <a:ext cx="2411171" cy="302869"/>
          </a:xfrm>
          <a:prstGeom prst="rect">
            <a:avLst/>
          </a:prstGeom>
          <a:noFill/>
          <a:ln>
            <a:noFill/>
          </a:ln>
        </p:spPr>
        <p:txBody>
          <a:bodyPr anchorCtr="0" anchor="t" bIns="0" lIns="0" spcFirstLastPara="1" rIns="0" wrap="square" tIns="0">
            <a:spAutoFit/>
          </a:bodyPr>
          <a:lstStyle/>
          <a:p>
            <a:pPr indent="0" lvl="0" marL="0" marR="0" rtl="0" algn="l">
              <a:lnSpc>
                <a:spcPct val="130250"/>
              </a:lnSpc>
              <a:spcBef>
                <a:spcPts val="0"/>
              </a:spcBef>
              <a:spcAft>
                <a:spcPts val="0"/>
              </a:spcAft>
              <a:buClr>
                <a:srgbClr val="000000"/>
              </a:buClr>
              <a:buSzPts val="1600"/>
              <a:buFont typeface="Arial"/>
              <a:buNone/>
            </a:pPr>
            <a:r>
              <a:rPr b="1" i="0" lang="en-US" sz="1600" u="none" cap="none" strike="noStrike">
                <a:solidFill>
                  <a:srgbClr val="0B5394"/>
                </a:solidFill>
                <a:latin typeface="EB Garamond"/>
                <a:ea typeface="EB Garamond"/>
                <a:cs typeface="EB Garamond"/>
                <a:sym typeface="EB Garamond"/>
              </a:rPr>
              <a:t>CreationꢀofꢀSRSꢀ&amp;ꢀGithub</a:t>
            </a:r>
            <a:endParaRPr b="0" i="0" sz="1400" u="none" cap="none" strike="noStrike">
              <a:solidFill>
                <a:srgbClr val="000000"/>
              </a:solidFill>
              <a:latin typeface="Arial"/>
              <a:ea typeface="Arial"/>
              <a:cs typeface="Arial"/>
              <a:sym typeface="Arial"/>
            </a:endParaRPr>
          </a:p>
        </p:txBody>
      </p:sp>
      <p:sp>
        <p:nvSpPr>
          <p:cNvPr id="53" name="Google Shape;53;p5"/>
          <p:cNvSpPr txBox="1"/>
          <p:nvPr/>
        </p:nvSpPr>
        <p:spPr>
          <a:xfrm>
            <a:off x="712999" y="915689"/>
            <a:ext cx="215428" cy="6972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1714"/>
              </a:lnSpc>
              <a:spcBef>
                <a:spcPts val="248"/>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1714"/>
              </a:lnSpc>
              <a:spcBef>
                <a:spcPts val="248"/>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4" name="Google Shape;54;p5"/>
          <p:cNvSpPr txBox="1"/>
          <p:nvPr/>
        </p:nvSpPr>
        <p:spPr>
          <a:xfrm>
            <a:off x="1030499" y="900802"/>
            <a:ext cx="4058665" cy="7272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CreateꢀSRSꢀ:ꢀ“YourꢀProject”</a:t>
            </a:r>
            <a:endParaRPr b="0" i="0" sz="1400" u="none" cap="none" strike="noStrike">
              <a:solidFill>
                <a:srgbClr val="000000"/>
              </a:solidFill>
              <a:latin typeface="Arial"/>
              <a:ea typeface="Arial"/>
              <a:cs typeface="Arial"/>
              <a:sym typeface="Arial"/>
            </a:endParaRPr>
          </a:p>
          <a:p>
            <a:pPr indent="0" lvl="0" marL="0" marR="0" rtl="0" algn="l">
              <a:lnSpc>
                <a:spcPct val="128571"/>
              </a:lnSpc>
              <a:spcBef>
                <a:spcPts val="12"/>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Creationꢀ&amp;ꢀSet-upꢀofꢀGithubꢀaccount</a:t>
            </a:r>
            <a:endParaRPr b="0" i="0" sz="1400" u="none" cap="none" strike="noStrike">
              <a:solidFill>
                <a:srgbClr val="000000"/>
              </a:solidFill>
              <a:latin typeface="Arial"/>
              <a:ea typeface="Arial"/>
              <a:cs typeface="Arial"/>
              <a:sym typeface="Arial"/>
            </a:endParaRPr>
          </a:p>
          <a:p>
            <a:pPr indent="0" lvl="0" marL="0" marR="0" rtl="0" algn="l">
              <a:lnSpc>
                <a:spcPct val="128571"/>
              </a:lnSpc>
              <a:spcBef>
                <a:spcPts val="12"/>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Creationꢀ&amp;ꢀHands-onꢀtoꢀvariousꢀcommandsꢀofꢀGitꢀBash</a:t>
            </a:r>
            <a:endParaRPr b="0" i="0" sz="1400" u="none" cap="none" strike="noStrike">
              <a:solidFill>
                <a:srgbClr val="000000"/>
              </a:solidFill>
              <a:latin typeface="Arial"/>
              <a:ea typeface="Arial"/>
              <a:cs typeface="Arial"/>
              <a:sym typeface="Arial"/>
            </a:endParaRPr>
          </a:p>
        </p:txBody>
      </p:sp>
      <p:sp>
        <p:nvSpPr>
          <p:cNvPr id="55" name="Google Shape;55;p5"/>
          <p:cNvSpPr txBox="1"/>
          <p:nvPr/>
        </p:nvSpPr>
        <p:spPr>
          <a:xfrm>
            <a:off x="580887" y="1850737"/>
            <a:ext cx="1748942" cy="302869"/>
          </a:xfrm>
          <a:prstGeom prst="rect">
            <a:avLst/>
          </a:prstGeom>
          <a:noFill/>
          <a:ln>
            <a:noFill/>
          </a:ln>
        </p:spPr>
        <p:txBody>
          <a:bodyPr anchorCtr="0" anchor="t" bIns="0" lIns="0" spcFirstLastPara="1" rIns="0" wrap="square" tIns="0">
            <a:spAutoFit/>
          </a:bodyPr>
          <a:lstStyle/>
          <a:p>
            <a:pPr indent="0" lvl="0" marL="0" marR="0" rtl="0" algn="l">
              <a:lnSpc>
                <a:spcPct val="130250"/>
              </a:lnSpc>
              <a:spcBef>
                <a:spcPts val="0"/>
              </a:spcBef>
              <a:spcAft>
                <a:spcPts val="0"/>
              </a:spcAft>
              <a:buClr>
                <a:srgbClr val="000000"/>
              </a:buClr>
              <a:buSzPts val="1600"/>
              <a:buFont typeface="Arial"/>
              <a:buNone/>
            </a:pPr>
            <a:r>
              <a:rPr b="1" i="0" lang="en-US" sz="1600" u="none" cap="none" strike="noStrike">
                <a:solidFill>
                  <a:srgbClr val="0B5394"/>
                </a:solidFill>
                <a:latin typeface="EB Garamond"/>
                <a:ea typeface="EB Garamond"/>
                <a:cs typeface="EB Garamond"/>
                <a:sym typeface="EB Garamond"/>
              </a:rPr>
              <a:t>EvaluationꢀMetric:</a:t>
            </a:r>
            <a:endParaRPr b="0" i="0" sz="1400" u="none" cap="none" strike="noStrike">
              <a:solidFill>
                <a:srgbClr val="000000"/>
              </a:solidFill>
              <a:latin typeface="Arial"/>
              <a:ea typeface="Arial"/>
              <a:cs typeface="Arial"/>
              <a:sym typeface="Arial"/>
            </a:endParaRPr>
          </a:p>
        </p:txBody>
      </p:sp>
      <p:sp>
        <p:nvSpPr>
          <p:cNvPr id="56" name="Google Shape;56;p5"/>
          <p:cNvSpPr txBox="1"/>
          <p:nvPr/>
        </p:nvSpPr>
        <p:spPr>
          <a:xfrm>
            <a:off x="720600" y="2143749"/>
            <a:ext cx="3020619" cy="2667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Times New Roman"/>
                <a:ea typeface="Times New Roman"/>
                <a:cs typeface="Times New Roman"/>
                <a:sym typeface="Times New Roman"/>
              </a:rPr>
              <a:t> </a:t>
            </a:r>
            <a:r>
              <a:rPr b="0" i="0" lang="en-US" sz="1400" u="none" cap="none" strike="noStrike">
                <a:solidFill>
                  <a:srgbClr val="000000"/>
                </a:solidFill>
                <a:latin typeface="EB Garamond Medium"/>
                <a:ea typeface="EB Garamond Medium"/>
                <a:cs typeface="EB Garamond Medium"/>
                <a:sym typeface="EB Garamond Medium"/>
              </a:rPr>
              <a:t>100%ꢀCompletionꢀofꢀtheꢀaboveꢀtasks</a:t>
            </a:r>
            <a:endParaRPr b="0" i="0" sz="1400" u="none" cap="none" strike="noStrike">
              <a:solidFill>
                <a:srgbClr val="000000"/>
              </a:solidFill>
              <a:latin typeface="Arial"/>
              <a:ea typeface="Arial"/>
              <a:cs typeface="Arial"/>
              <a:sym typeface="Arial"/>
            </a:endParaRPr>
          </a:p>
        </p:txBody>
      </p:sp>
      <p:sp>
        <p:nvSpPr>
          <p:cNvPr id="57" name="Google Shape;57;p5"/>
          <p:cNvSpPr txBox="1"/>
          <p:nvPr/>
        </p:nvSpPr>
        <p:spPr>
          <a:xfrm>
            <a:off x="537205" y="3026361"/>
            <a:ext cx="1713872" cy="24701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Clr>
                <a:srgbClr val="000000"/>
              </a:buClr>
              <a:buSzPts val="1400"/>
              <a:buFont typeface="Arial"/>
              <a:buNone/>
            </a:pPr>
            <a:r>
              <a:rPr b="1" i="0" lang="en-US" sz="1400" u="none" cap="none" strike="noStrike">
                <a:solidFill>
                  <a:srgbClr val="C88C32"/>
                </a:solidFill>
                <a:latin typeface="Public Sans"/>
                <a:ea typeface="Public Sans"/>
                <a:cs typeface="Public Sans"/>
                <a:sym typeface="Public Sans"/>
              </a:rPr>
              <a:t>Learning Outcome</a:t>
            </a:r>
            <a:endParaRPr b="0" i="0" sz="1400" u="none" cap="none" strike="noStrike">
              <a:solidFill>
                <a:srgbClr val="000000"/>
              </a:solidFill>
              <a:latin typeface="Arial"/>
              <a:ea typeface="Arial"/>
              <a:cs typeface="Arial"/>
              <a:sym typeface="Arial"/>
            </a:endParaRPr>
          </a:p>
        </p:txBody>
      </p:sp>
      <p:sp>
        <p:nvSpPr>
          <p:cNvPr id="58" name="Google Shape;58;p5"/>
          <p:cNvSpPr txBox="1"/>
          <p:nvPr/>
        </p:nvSpPr>
        <p:spPr>
          <a:xfrm>
            <a:off x="720575" y="3414442"/>
            <a:ext cx="215428" cy="927484"/>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1714"/>
              </a:lnSpc>
              <a:spcBef>
                <a:spcPts val="248"/>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1714"/>
              </a:lnSpc>
              <a:spcBef>
                <a:spcPts val="248"/>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1714"/>
              </a:lnSpc>
              <a:spcBef>
                <a:spcPts val="248"/>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9" name="Google Shape;59;p5"/>
          <p:cNvSpPr txBox="1"/>
          <p:nvPr/>
        </p:nvSpPr>
        <p:spPr>
          <a:xfrm>
            <a:off x="1038075" y="3399556"/>
            <a:ext cx="3887089" cy="7272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Getꢀtoꢀknowꢀaboutꢀdifferentꢀlifecycleꢀmodels.</a:t>
            </a:r>
            <a:endParaRPr b="0" i="0" sz="1400" u="none" cap="none" strike="noStrike">
              <a:solidFill>
                <a:srgbClr val="000000"/>
              </a:solidFill>
              <a:latin typeface="Arial"/>
              <a:ea typeface="Arial"/>
              <a:cs typeface="Arial"/>
              <a:sym typeface="Arial"/>
            </a:endParaRPr>
          </a:p>
          <a:p>
            <a:pPr indent="0" lvl="0" marL="0" marR="0" rtl="0" algn="l">
              <a:lnSpc>
                <a:spcPct val="128571"/>
              </a:lnSpc>
              <a:spcBef>
                <a:spcPts val="12"/>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UnderstandingꢀimportanceꢀandꢀhowꢀtoꢀcreateꢀanꢀSRS</a:t>
            </a:r>
            <a:endParaRPr b="0" i="0" sz="1400" u="none" cap="none" strike="noStrike">
              <a:solidFill>
                <a:srgbClr val="000000"/>
              </a:solidFill>
              <a:latin typeface="Arial"/>
              <a:ea typeface="Arial"/>
              <a:cs typeface="Arial"/>
              <a:sym typeface="Arial"/>
            </a:endParaRPr>
          </a:p>
          <a:p>
            <a:pPr indent="0" lvl="0" marL="0" marR="0" rtl="0" algn="l">
              <a:lnSpc>
                <a:spcPct val="128571"/>
              </a:lnSpc>
              <a:spcBef>
                <a:spcPts val="12"/>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KnowingꢀvariousꢀcommandsꢀofꢀGithub</a:t>
            </a:r>
            <a:endParaRPr b="0" i="0" sz="1400" u="none" cap="none" strike="noStrike">
              <a:solidFill>
                <a:srgbClr val="000000"/>
              </a:solidFill>
              <a:latin typeface="Arial"/>
              <a:ea typeface="Arial"/>
              <a:cs typeface="Arial"/>
              <a:sym typeface="Arial"/>
            </a:endParaRPr>
          </a:p>
        </p:txBody>
      </p:sp>
      <p:sp>
        <p:nvSpPr>
          <p:cNvPr id="60" name="Google Shape;60;p5"/>
          <p:cNvSpPr txBox="1"/>
          <p:nvPr/>
        </p:nvSpPr>
        <p:spPr>
          <a:xfrm>
            <a:off x="1038075" y="4090304"/>
            <a:ext cx="6504661" cy="2667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Clr>
                <a:srgbClr val="000000"/>
              </a:buClr>
              <a:buSzPts val="1400"/>
              <a:buFont typeface="Arial"/>
              <a:buNone/>
            </a:pPr>
            <a:r>
              <a:rPr b="0" i="0" lang="en-US" sz="1400" u="none" cap="none" strike="noStrike">
                <a:solidFill>
                  <a:srgbClr val="000000"/>
                </a:solidFill>
                <a:latin typeface="EB Garamond Medium"/>
                <a:ea typeface="EB Garamond Medium"/>
                <a:cs typeface="EB Garamond Medium"/>
                <a:sym typeface="EB Garamond Medium"/>
              </a:rPr>
              <a:t>Understandingꢀagileꢀandꢀscrumꢀmanagementꢀtechniquesꢀforꢀefficientꢀproductꢀdevelopment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6"/>
          <p:cNvSpPr/>
          <p:nvPr/>
        </p:nvSpPr>
        <p:spPr>
          <a:xfrm>
            <a:off x="0" y="-7930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 name="Google Shape;66;p6"/>
          <p:cNvSpPr txBox="1"/>
          <p:nvPr/>
        </p:nvSpPr>
        <p:spPr>
          <a:xfrm>
            <a:off x="537204" y="264756"/>
            <a:ext cx="2309241" cy="335965"/>
          </a:xfrm>
          <a:prstGeom prst="rect">
            <a:avLst/>
          </a:prstGeom>
          <a:noFill/>
          <a:ln>
            <a:noFill/>
          </a:ln>
        </p:spPr>
        <p:txBody>
          <a:bodyPr anchorCtr="0" anchor="t" bIns="0" lIns="0" spcFirstLastPara="1" rIns="0" wrap="square" tIns="0">
            <a:spAutoFit/>
          </a:bodyPr>
          <a:lstStyle/>
          <a:p>
            <a:pPr indent="0" lvl="0" marL="0" marR="0" rtl="0" algn="l">
              <a:lnSpc>
                <a:spcPct val="130276"/>
              </a:lnSpc>
              <a:spcBef>
                <a:spcPts val="0"/>
              </a:spcBef>
              <a:spcAft>
                <a:spcPts val="0"/>
              </a:spcAft>
              <a:buClr>
                <a:srgbClr val="000000"/>
              </a:buClr>
              <a:buSzPts val="1800"/>
              <a:buFont typeface="Arial"/>
              <a:buNone/>
            </a:pPr>
            <a:r>
              <a:rPr b="1" i="0" lang="en-US" sz="1800" u="none" cap="none" strike="noStrike">
                <a:solidFill>
                  <a:srgbClr val="223669"/>
                </a:solidFill>
                <a:latin typeface="EB Garamond"/>
                <a:ea typeface="EB Garamond"/>
                <a:cs typeface="EB Garamond"/>
                <a:sym typeface="EB Garamond"/>
              </a:rPr>
              <a:t>Step-WiseꢀDescription</a:t>
            </a:r>
            <a:endParaRPr b="0" i="0" sz="1400" u="none" cap="none" strike="noStrike">
              <a:solidFill>
                <a:srgbClr val="000000"/>
              </a:solidFill>
              <a:latin typeface="Arial"/>
              <a:ea typeface="Arial"/>
              <a:cs typeface="Arial"/>
              <a:sym typeface="Arial"/>
            </a:endParaRPr>
          </a:p>
        </p:txBody>
      </p:sp>
      <p:sp>
        <p:nvSpPr>
          <p:cNvPr id="67" name="Google Shape;67;p6"/>
          <p:cNvSpPr txBox="1"/>
          <p:nvPr/>
        </p:nvSpPr>
        <p:spPr>
          <a:xfrm>
            <a:off x="638229" y="2954756"/>
            <a:ext cx="2263292" cy="335965"/>
          </a:xfrm>
          <a:prstGeom prst="rect">
            <a:avLst/>
          </a:prstGeom>
          <a:noFill/>
          <a:ln>
            <a:noFill/>
          </a:ln>
        </p:spPr>
        <p:txBody>
          <a:bodyPr anchorCtr="0" anchor="t" bIns="0" lIns="0" spcFirstLastPara="1" rIns="0" wrap="square" tIns="0">
            <a:spAutoFit/>
          </a:bodyPr>
          <a:lstStyle/>
          <a:p>
            <a:pPr indent="0" lvl="0" marL="0" marR="0" rtl="0" algn="l">
              <a:lnSpc>
                <a:spcPct val="130276"/>
              </a:lnSpc>
              <a:spcBef>
                <a:spcPts val="0"/>
              </a:spcBef>
              <a:spcAft>
                <a:spcPts val="0"/>
              </a:spcAft>
              <a:buClr>
                <a:srgbClr val="000000"/>
              </a:buClr>
              <a:buSzPts val="1800"/>
              <a:buFont typeface="Arial"/>
              <a:buNone/>
            </a:pPr>
            <a:r>
              <a:rPr b="1" i="0" lang="en-US" sz="1800" u="none" cap="none" strike="noStrike">
                <a:solidFill>
                  <a:srgbClr val="C88C32"/>
                </a:solidFill>
                <a:latin typeface="EB Garamond"/>
                <a:ea typeface="EB Garamond"/>
                <a:cs typeface="EB Garamond"/>
                <a:sym typeface="EB Garamond"/>
              </a:rPr>
              <a:t>Summaryꢀofꢀyourꢀtask</a:t>
            </a:r>
            <a:endParaRPr b="0" i="0" sz="1400" u="none" cap="none" strike="noStrike">
              <a:solidFill>
                <a:srgbClr val="000000"/>
              </a:solidFill>
              <a:latin typeface="Arial"/>
              <a:ea typeface="Arial"/>
              <a:cs typeface="Arial"/>
              <a:sym typeface="Arial"/>
            </a:endParaRPr>
          </a:p>
        </p:txBody>
      </p:sp>
      <p:sp>
        <p:nvSpPr>
          <p:cNvPr id="68" name="Google Shape;68;p6"/>
          <p:cNvSpPr txBox="1"/>
          <p:nvPr/>
        </p:nvSpPr>
        <p:spPr>
          <a:xfrm>
            <a:off x="493325" y="916285"/>
            <a:ext cx="8122500" cy="1885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Purpose</a:t>
            </a:r>
            <a:r>
              <a:rPr b="0" i="0" lang="en-US" sz="1400" u="none" cap="none" strike="noStrike">
                <a:solidFill>
                  <a:srgbClr val="000000"/>
                </a:solidFill>
                <a:latin typeface="Calibri"/>
                <a:ea typeface="Calibri"/>
                <a:cs typeface="Calibri"/>
                <a:sym typeface="Calibri"/>
              </a:rPr>
              <a:t>: Provide a comprehensive Software Requirement Specification (SRS) for the Workout Tracker Application.</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Functionality</a:t>
            </a:r>
            <a:r>
              <a:rPr b="0" i="0" lang="en-US" sz="1400" u="none" cap="none" strike="noStrike">
                <a:solidFill>
                  <a:srgbClr val="000000"/>
                </a:solidFill>
                <a:latin typeface="Calibri"/>
                <a:ea typeface="Calibri"/>
                <a:cs typeface="Calibri"/>
                <a:sym typeface="Calibri"/>
              </a:rPr>
              <a:t>: Help users plan, track, and manage their workout routines effectively.</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Development </a:t>
            </a:r>
            <a:r>
              <a:rPr b="0" i="0" lang="en-US" sz="1400" u="none" cap="none" strike="noStrike">
                <a:solidFill>
                  <a:srgbClr val="000000"/>
                </a:solidFill>
                <a:latin typeface="Calibri"/>
                <a:ea typeface="Calibri"/>
                <a:cs typeface="Calibri"/>
                <a:sym typeface="Calibri"/>
              </a:rPr>
              <a:t>Technologies: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Frontend</a:t>
            </a:r>
            <a:r>
              <a:rPr b="0" i="0" lang="en-US" sz="1400" u="none" cap="none" strike="noStrike">
                <a:solidFill>
                  <a:srgbClr val="000000"/>
                </a:solidFill>
                <a:latin typeface="Calibri"/>
                <a:ea typeface="Calibri"/>
                <a:cs typeface="Calibri"/>
                <a:sym typeface="Calibri"/>
              </a:rPr>
              <a:t>: ReactJS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User Interface</a:t>
            </a:r>
            <a:r>
              <a:rPr b="0" i="0" lang="en-US" sz="1400" u="none" cap="none" strike="noStrike">
                <a:solidFill>
                  <a:srgbClr val="000000"/>
                </a:solidFill>
                <a:latin typeface="Calibri"/>
                <a:ea typeface="Calibri"/>
                <a:cs typeface="Calibri"/>
                <a:sym typeface="Calibri"/>
              </a:rPr>
              <a:t>: HTML and CSS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Backend</a:t>
            </a:r>
            <a:r>
              <a:rPr b="0" i="0" lang="en-US" sz="1400" u="none" cap="none" strike="noStrike">
                <a:solidFill>
                  <a:srgbClr val="000000"/>
                </a:solidFill>
                <a:latin typeface="Calibri"/>
                <a:ea typeface="Calibri"/>
                <a:cs typeface="Calibri"/>
                <a:sym typeface="Calibri"/>
              </a:rPr>
              <a:t>: Node.js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1" i="0" lang="en-US" sz="1400" u="none" cap="none" strike="noStrike">
                <a:solidFill>
                  <a:srgbClr val="000000"/>
                </a:solidFill>
                <a:latin typeface="Calibri"/>
                <a:ea typeface="Calibri"/>
                <a:cs typeface="Calibri"/>
                <a:sym typeface="Calibri"/>
              </a:rPr>
              <a:t>Database</a:t>
            </a:r>
            <a:r>
              <a:rPr b="0" i="0" lang="en-US" sz="1400" u="none" cap="none" strike="noStrike">
                <a:solidFill>
                  <a:srgbClr val="000000"/>
                </a:solidFill>
                <a:latin typeface="Calibri"/>
                <a:ea typeface="Calibri"/>
                <a:cs typeface="Calibri"/>
                <a:sym typeface="Calibri"/>
              </a:rPr>
              <a:t>: MongoDB</a:t>
            </a:r>
            <a:endParaRPr b="0" i="0" sz="1400" u="none" cap="none" strike="noStrike">
              <a:solidFill>
                <a:srgbClr val="000000"/>
              </a:solidFill>
              <a:latin typeface="Calibri"/>
              <a:ea typeface="Calibri"/>
              <a:cs typeface="Calibri"/>
              <a:sym typeface="Calibri"/>
            </a:endParaRPr>
          </a:p>
        </p:txBody>
      </p:sp>
      <p:sp>
        <p:nvSpPr>
          <p:cNvPr id="69" name="Google Shape;69;p6"/>
          <p:cNvSpPr txBox="1"/>
          <p:nvPr/>
        </p:nvSpPr>
        <p:spPr>
          <a:xfrm>
            <a:off x="493325" y="3218089"/>
            <a:ext cx="7977600" cy="1733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The Workout Tracker App is a robust system developed to aid users in efficiently planning and managing their workout routines. Using ReactJS, HTML, CSS, Node.js, and MongoDB, this application provides a range of functionalities. Users can create, organize, and monitor workout routines, track individual exercises, analyze progress statistics, set personalized fitness goals, and receive timely notifications. It accommodates both regular users seeking fitness improvements and admin users overseeing system performance. Accessible across devices and modern browsers, its frontend communicates seamlessly with the Node.js backend via RESTful APIs, utilizing MongoDB for data storage. Overall, it's a user-centric application designed to empower individuals in achieving their fitness objectives through tailored plans and comprehensive tracking features.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7"/>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7"/>
          <p:cNvSpPr txBox="1"/>
          <p:nvPr/>
        </p:nvSpPr>
        <p:spPr>
          <a:xfrm>
            <a:off x="284724" y="192514"/>
            <a:ext cx="2988868" cy="435254"/>
          </a:xfrm>
          <a:prstGeom prst="rect">
            <a:avLst/>
          </a:prstGeom>
          <a:noFill/>
          <a:ln>
            <a:noFill/>
          </a:ln>
        </p:spPr>
        <p:txBody>
          <a:bodyPr anchorCtr="0" anchor="t" bIns="0" lIns="0" spcFirstLastPara="1" rIns="0" wrap="square" tIns="0">
            <a:spAutoFit/>
          </a:bodyPr>
          <a:lstStyle/>
          <a:p>
            <a:pPr indent="0" lvl="0" marL="0" marR="0" rtl="0" algn="l">
              <a:lnSpc>
                <a:spcPct val="130291"/>
              </a:lnSpc>
              <a:spcBef>
                <a:spcPts val="0"/>
              </a:spcBef>
              <a:spcAft>
                <a:spcPts val="0"/>
              </a:spcAft>
              <a:buClr>
                <a:srgbClr val="000000"/>
              </a:buClr>
              <a:buSzPts val="2400"/>
              <a:buFont typeface="Arial"/>
              <a:buNone/>
            </a:pPr>
            <a:r>
              <a:rPr b="1" i="0" lang="en-US" sz="2400" u="none" cap="none" strike="noStrike">
                <a:solidFill>
                  <a:srgbClr val="C88C32"/>
                </a:solidFill>
                <a:latin typeface="EB Garamond"/>
                <a:ea typeface="EB Garamond"/>
                <a:cs typeface="EB Garamond"/>
                <a:sym typeface="EB Garamond"/>
              </a:rPr>
              <a:t>AssessmentꢀParameter</a:t>
            </a:r>
            <a:endParaRPr b="0" i="0" sz="1400" u="none" cap="none" strike="noStrike">
              <a:solidFill>
                <a:srgbClr val="000000"/>
              </a:solidFill>
              <a:latin typeface="Arial"/>
              <a:ea typeface="Arial"/>
              <a:cs typeface="Arial"/>
              <a:sym typeface="Arial"/>
            </a:endParaRPr>
          </a:p>
        </p:txBody>
      </p:sp>
      <p:sp>
        <p:nvSpPr>
          <p:cNvPr id="76" name="Google Shape;76;p7"/>
          <p:cNvSpPr txBox="1"/>
          <p:nvPr/>
        </p:nvSpPr>
        <p:spPr>
          <a:xfrm>
            <a:off x="1080022" y="961898"/>
            <a:ext cx="1539494"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Gatherꢀrequirementsꢀforꢀtheꢀ</a:t>
            </a:r>
            <a:endParaRPr b="0" i="0" sz="1400" u="none" cap="none" strike="noStrike">
              <a:solidFill>
                <a:srgbClr val="000000"/>
              </a:solidFill>
              <a:latin typeface="Arial"/>
              <a:ea typeface="Arial"/>
              <a:cs typeface="Arial"/>
              <a:sym typeface="Arial"/>
            </a:endParaRPr>
          </a:p>
          <a:p>
            <a:pPr indent="0" lvl="0" marL="1017587" marR="0" rtl="0" algn="l">
              <a:lnSpc>
                <a:spcPct val="1200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project</a:t>
            </a:r>
            <a:endParaRPr b="0" i="0" sz="1400" u="none" cap="none" strike="noStrike">
              <a:solidFill>
                <a:srgbClr val="000000"/>
              </a:solidFill>
              <a:latin typeface="Arial"/>
              <a:ea typeface="Arial"/>
              <a:cs typeface="Arial"/>
              <a:sym typeface="Arial"/>
            </a:endParaRPr>
          </a:p>
        </p:txBody>
      </p:sp>
      <p:sp>
        <p:nvSpPr>
          <p:cNvPr id="77" name="Google Shape;77;p7"/>
          <p:cNvSpPr txBox="1"/>
          <p:nvPr/>
        </p:nvSpPr>
        <p:spPr>
          <a:xfrm>
            <a:off x="6706940" y="961898"/>
            <a:ext cx="1403730"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addꢀReadme.mdꢀfileꢀwithꢀ</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descriptionꢀofꢀtheꢀproject</a:t>
            </a:r>
            <a:endParaRPr b="0" i="0" sz="1400" u="none" cap="none" strike="noStrike">
              <a:solidFill>
                <a:srgbClr val="000000"/>
              </a:solidFill>
              <a:latin typeface="Arial"/>
              <a:ea typeface="Arial"/>
              <a:cs typeface="Arial"/>
              <a:sym typeface="Arial"/>
            </a:endParaRPr>
          </a:p>
        </p:txBody>
      </p:sp>
      <p:sp>
        <p:nvSpPr>
          <p:cNvPr id="78" name="Google Shape;78;p7"/>
          <p:cNvSpPr txBox="1"/>
          <p:nvPr/>
        </p:nvSpPr>
        <p:spPr>
          <a:xfrm>
            <a:off x="1115882" y="2189404"/>
            <a:ext cx="1319530" cy="352298"/>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Prepareꢀdatabaseꢀdesignꢀ</a:t>
            </a:r>
            <a:endParaRPr b="0" i="0" sz="1400" u="none" cap="none" strike="noStrike">
              <a:solidFill>
                <a:srgbClr val="000000"/>
              </a:solidFill>
              <a:latin typeface="Arial"/>
              <a:ea typeface="Arial"/>
              <a:cs typeface="Arial"/>
              <a:sym typeface="Arial"/>
            </a:endParaRPr>
          </a:p>
          <a:p>
            <a:pPr indent="0" lvl="0" marL="742950" marR="0" rtl="0" algn="l">
              <a:lnSpc>
                <a:spcPct val="1200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schemas</a:t>
            </a:r>
            <a:endParaRPr b="0" i="0" sz="1400" u="none" cap="none" strike="noStrike">
              <a:solidFill>
                <a:srgbClr val="000000"/>
              </a:solidFill>
              <a:latin typeface="Arial"/>
              <a:ea typeface="Arial"/>
              <a:cs typeface="Arial"/>
              <a:sym typeface="Arial"/>
            </a:endParaRPr>
          </a:p>
        </p:txBody>
      </p:sp>
      <p:sp>
        <p:nvSpPr>
          <p:cNvPr id="79" name="Google Shape;79;p7"/>
          <p:cNvSpPr txBox="1"/>
          <p:nvPr/>
        </p:nvSpPr>
        <p:spPr>
          <a:xfrm>
            <a:off x="6878577" y="2189404"/>
            <a:ext cx="1653413" cy="352298"/>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Commitꢀallꢀchangesꢀwithꢀ"firstꢀ</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commit"</a:t>
            </a:r>
            <a:endParaRPr b="0" i="0" sz="1400" u="none" cap="none" strike="noStrike">
              <a:solidFill>
                <a:srgbClr val="000000"/>
              </a:solidFill>
              <a:latin typeface="Arial"/>
              <a:ea typeface="Arial"/>
              <a:cs typeface="Arial"/>
              <a:sym typeface="Arial"/>
            </a:endParaRPr>
          </a:p>
        </p:txBody>
      </p:sp>
      <p:sp>
        <p:nvSpPr>
          <p:cNvPr id="80" name="Google Shape;80;p7"/>
          <p:cNvSpPr txBox="1"/>
          <p:nvPr/>
        </p:nvSpPr>
        <p:spPr>
          <a:xfrm>
            <a:off x="4055551" y="2269240"/>
            <a:ext cx="1198016" cy="335965"/>
          </a:xfrm>
          <a:prstGeom prst="rect">
            <a:avLst/>
          </a:prstGeom>
          <a:noFill/>
          <a:ln>
            <a:noFill/>
          </a:ln>
        </p:spPr>
        <p:txBody>
          <a:bodyPr anchorCtr="0" anchor="t" bIns="0" lIns="0" spcFirstLastPara="1" rIns="0" wrap="square" tIns="0">
            <a:spAutoFit/>
          </a:bodyPr>
          <a:lstStyle/>
          <a:p>
            <a:pPr indent="0" lvl="0" marL="0" marR="0" rtl="0" algn="l">
              <a:lnSpc>
                <a:spcPct val="130276"/>
              </a:lnSpc>
              <a:spcBef>
                <a:spcPts val="0"/>
              </a:spcBef>
              <a:spcAft>
                <a:spcPts val="0"/>
              </a:spcAft>
              <a:buClr>
                <a:srgbClr val="000000"/>
              </a:buClr>
              <a:buSzPts val="1800"/>
              <a:buFont typeface="Arial"/>
              <a:buNone/>
            </a:pPr>
            <a:r>
              <a:rPr b="1" i="0" lang="en-US" sz="1800" u="none" cap="none" strike="noStrike">
                <a:solidFill>
                  <a:srgbClr val="223669"/>
                </a:solidFill>
                <a:latin typeface="EB Garamond"/>
                <a:ea typeface="EB Garamond"/>
                <a:cs typeface="EB Garamond"/>
                <a:sym typeface="EB Garamond"/>
              </a:rPr>
              <a:t>Check-List</a:t>
            </a:r>
            <a:endParaRPr b="0" i="0" sz="1400" u="none" cap="none" strike="noStrike">
              <a:solidFill>
                <a:srgbClr val="000000"/>
              </a:solidFill>
              <a:latin typeface="Arial"/>
              <a:ea typeface="Arial"/>
              <a:cs typeface="Arial"/>
              <a:sym typeface="Arial"/>
            </a:endParaRPr>
          </a:p>
        </p:txBody>
      </p:sp>
      <p:sp>
        <p:nvSpPr>
          <p:cNvPr id="81" name="Google Shape;81;p7"/>
          <p:cNvSpPr txBox="1"/>
          <p:nvPr/>
        </p:nvSpPr>
        <p:spPr>
          <a:xfrm>
            <a:off x="1316032" y="3449640"/>
            <a:ext cx="1286256"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Getꢀyourꢀinitialꢀprojectꢀ</a:t>
            </a:r>
            <a:endParaRPr b="0" i="0" sz="1400" u="none" cap="none" strike="noStrike">
              <a:solidFill>
                <a:srgbClr val="000000"/>
              </a:solidFill>
              <a:latin typeface="Arial"/>
              <a:ea typeface="Arial"/>
              <a:cs typeface="Arial"/>
              <a:sym typeface="Arial"/>
            </a:endParaRPr>
          </a:p>
          <a:p>
            <a:pPr indent="0" lvl="0" marL="365125" marR="0" rtl="0" algn="l">
              <a:lnSpc>
                <a:spcPct val="1200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Structureꢀready</a:t>
            </a:r>
            <a:endParaRPr b="0" i="0" sz="1400" u="none" cap="none" strike="noStrike">
              <a:solidFill>
                <a:srgbClr val="000000"/>
              </a:solidFill>
              <a:latin typeface="Arial"/>
              <a:ea typeface="Arial"/>
              <a:cs typeface="Arial"/>
              <a:sym typeface="Arial"/>
            </a:endParaRPr>
          </a:p>
        </p:txBody>
      </p:sp>
      <p:sp>
        <p:nvSpPr>
          <p:cNvPr id="82" name="Google Shape;82;p7"/>
          <p:cNvSpPr txBox="1"/>
          <p:nvPr/>
        </p:nvSpPr>
        <p:spPr>
          <a:xfrm>
            <a:off x="6693713" y="3449640"/>
            <a:ext cx="1561338"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createꢀaꢀrepositoryꢀonꢀgithubꢀ</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realtedꢀtoꢀproject</a:t>
            </a:r>
            <a:endParaRPr b="0" i="0" sz="1400" u="none" cap="none" strike="noStrike">
              <a:solidFill>
                <a:srgbClr val="000000"/>
              </a:solidFill>
              <a:latin typeface="Arial"/>
              <a:ea typeface="Arial"/>
              <a:cs typeface="Arial"/>
              <a:sym typeface="Arial"/>
            </a:endParaRPr>
          </a:p>
        </p:txBody>
      </p:sp>
      <p:sp>
        <p:nvSpPr>
          <p:cNvPr id="83" name="Google Shape;83;p7"/>
          <p:cNvSpPr txBox="1"/>
          <p:nvPr/>
        </p:nvSpPr>
        <p:spPr>
          <a:xfrm>
            <a:off x="2318307" y="4335540"/>
            <a:ext cx="1251585" cy="1998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Initiateꢀaꢀgitꢀrepository</a:t>
            </a:r>
            <a:endParaRPr b="0" i="0" sz="1400" u="none" cap="none" strike="noStrike">
              <a:solidFill>
                <a:srgbClr val="000000"/>
              </a:solidFill>
              <a:latin typeface="Arial"/>
              <a:ea typeface="Arial"/>
              <a:cs typeface="Arial"/>
              <a:sym typeface="Arial"/>
            </a:endParaRPr>
          </a:p>
        </p:txBody>
      </p:sp>
      <p:sp>
        <p:nvSpPr>
          <p:cNvPr id="84" name="Google Shape;84;p7"/>
          <p:cNvSpPr txBox="1"/>
          <p:nvPr/>
        </p:nvSpPr>
        <p:spPr>
          <a:xfrm>
            <a:off x="5676365" y="4335540"/>
            <a:ext cx="1532635" cy="1998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Clr>
                <a:srgbClr val="000000"/>
              </a:buClr>
              <a:buSzPts val="1000"/>
              <a:buFont typeface="Arial"/>
              <a:buNone/>
            </a:pPr>
            <a:r>
              <a:rPr b="0" i="0" lang="en-US" sz="1000" u="none" cap="none" strike="noStrike">
                <a:solidFill>
                  <a:srgbClr val="000000"/>
                </a:solidFill>
                <a:latin typeface="EB Garamond"/>
                <a:ea typeface="EB Garamond"/>
                <a:cs typeface="EB Garamond"/>
                <a:sym typeface="EB Garamond"/>
              </a:rPr>
              <a:t>Pushꢀyourꢀchangesꢀtoꢀgithub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8"/>
          <p:cNvSpPr/>
          <p:nvPr/>
        </p:nvSpPr>
        <p:spPr>
          <a:xfrm>
            <a:off x="-108488" y="54244"/>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8"/>
          <p:cNvSpPr txBox="1"/>
          <p:nvPr/>
        </p:nvSpPr>
        <p:spPr>
          <a:xfrm>
            <a:off x="3629445" y="894406"/>
            <a:ext cx="2183510" cy="30670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Clr>
                <a:srgbClr val="000000"/>
              </a:buClr>
              <a:buSzPts val="1800"/>
              <a:buFont typeface="Arial"/>
              <a:buNone/>
            </a:pPr>
            <a:r>
              <a:rPr b="1" i="0" lang="en-US" sz="1800" u="none" cap="none" strike="noStrike">
                <a:solidFill>
                  <a:srgbClr val="FFFFFF"/>
                </a:solidFill>
                <a:latin typeface="Public Sans"/>
                <a:ea typeface="Public Sans"/>
                <a:cs typeface="Public Sans"/>
                <a:sym typeface="Public Sans"/>
              </a:rPr>
              <a:t>Submission Github</a:t>
            </a:r>
            <a:endParaRPr b="0" i="0" sz="1400" u="none" cap="none" strike="noStrike">
              <a:solidFill>
                <a:srgbClr val="000000"/>
              </a:solidFill>
              <a:latin typeface="Arial"/>
              <a:ea typeface="Arial"/>
              <a:cs typeface="Arial"/>
              <a:sym typeface="Arial"/>
            </a:endParaRPr>
          </a:p>
        </p:txBody>
      </p:sp>
      <p:sp>
        <p:nvSpPr>
          <p:cNvPr id="91" name="Google Shape;91;p8"/>
          <p:cNvSpPr txBox="1"/>
          <p:nvPr/>
        </p:nvSpPr>
        <p:spPr>
          <a:xfrm>
            <a:off x="3963692" y="2319694"/>
            <a:ext cx="2944200" cy="468600"/>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Clr>
                <a:srgbClr val="000000"/>
              </a:buClr>
              <a:buSzPts val="1400"/>
              <a:buFont typeface="Arial"/>
              <a:buNone/>
            </a:pPr>
            <a:r>
              <a:rPr b="1" i="0" lang="en-US" sz="1400" u="sng" cap="none" strike="noStrike">
                <a:solidFill>
                  <a:schemeClr val="hlink"/>
                </a:solidFill>
                <a:latin typeface="Public Sans"/>
                <a:ea typeface="Public Sans"/>
                <a:cs typeface="Public Sans"/>
                <a:sym typeface="Public Sans"/>
                <a:hlinkClick r:id="rId4"/>
              </a:rPr>
              <a:t>https://github.com/mukesh112002/NM-licet-IT-Group10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