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1" r:id="rId2"/>
    <p:sldId id="256" r:id="rId3"/>
    <p:sldId id="282" r:id="rId4"/>
    <p:sldId id="270" r:id="rId5"/>
    <p:sldId id="271" r:id="rId6"/>
    <p:sldId id="272" r:id="rId7"/>
    <p:sldId id="278" r:id="rId8"/>
    <p:sldId id="279" r:id="rId9"/>
    <p:sldId id="274" r:id="rId10"/>
    <p:sldId id="280" r:id="rId11"/>
    <p:sldId id="276" r:id="rId12"/>
    <p:sldId id="257" r:id="rId13"/>
    <p:sldId id="277" r:id="rId14"/>
    <p:sldId id="283" r:id="rId15"/>
    <p:sldId id="284" r:id="rId16"/>
    <p:sldId id="289" r:id="rId17"/>
    <p:sldId id="269" r:id="rId18"/>
    <p:sldId id="290" r:id="rId19"/>
    <p:sldId id="286" r:id="rId20"/>
    <p:sldId id="287" r:id="rId21"/>
    <p:sldId id="292" r:id="rId22"/>
    <p:sldId id="293" r:id="rId23"/>
    <p:sldId id="294" r:id="rId24"/>
    <p:sldId id="26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007" autoAdjust="0"/>
  </p:normalViewPr>
  <p:slideViewPr>
    <p:cSldViewPr snapToGrid="0">
      <p:cViewPr varScale="1">
        <p:scale>
          <a:sx n="74" d="100"/>
          <a:sy n="74" d="100"/>
        </p:scale>
        <p:origin x="1042" y="58"/>
      </p:cViewPr>
      <p:guideLst/>
    </p:cSldViewPr>
  </p:slideViewPr>
  <p:notesTextViewPr>
    <p:cViewPr>
      <p:scale>
        <a:sx n="1" d="1"/>
        <a:sy n="1" d="1"/>
      </p:scale>
      <p:origin x="0" y="0"/>
    </p:cViewPr>
  </p:notesTextViewPr>
  <p:sorterViewPr>
    <p:cViewPr>
      <p:scale>
        <a:sx n="100" d="100"/>
        <a:sy n="100" d="100"/>
      </p:scale>
      <p:origin x="0" y="-34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6EC0D9-D6D1-4410-B841-543B3CA40086}" type="datetimeFigureOut">
              <a:rPr lang="en-US" smtClean="0"/>
              <a:t>5/2/2024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25887-E8F7-40C4-88D5-FD7DCAD4DB02}" type="slidenum">
              <a:rPr lang="en-US" smtClean="0"/>
              <a:t>‹#›</a:t>
            </a:fld>
            <a:endParaRPr lang="en-US"/>
          </a:p>
        </p:txBody>
      </p:sp>
    </p:spTree>
    <p:extLst>
      <p:ext uri="{BB962C8B-B14F-4D97-AF65-F5344CB8AC3E}">
        <p14:creationId xmlns:p14="http://schemas.microsoft.com/office/powerpoint/2010/main" val="2823133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25887-E8F7-40C4-88D5-FD7DCAD4DB02}" type="slidenum">
              <a:rPr lang="en-US" smtClean="0"/>
              <a:t>4</a:t>
            </a:fld>
            <a:endParaRPr lang="en-US"/>
          </a:p>
        </p:txBody>
      </p:sp>
    </p:spTree>
    <p:extLst>
      <p:ext uri="{BB962C8B-B14F-4D97-AF65-F5344CB8AC3E}">
        <p14:creationId xmlns:p14="http://schemas.microsoft.com/office/powerpoint/2010/main" val="89376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25887-E8F7-40C4-88D5-FD7DCAD4DB02}" type="slidenum">
              <a:rPr lang="en-US" smtClean="0"/>
              <a:t>6</a:t>
            </a:fld>
            <a:endParaRPr lang="en-US"/>
          </a:p>
        </p:txBody>
      </p:sp>
    </p:spTree>
    <p:extLst>
      <p:ext uri="{BB962C8B-B14F-4D97-AF65-F5344CB8AC3E}">
        <p14:creationId xmlns:p14="http://schemas.microsoft.com/office/powerpoint/2010/main" val="3589860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CC925887-E8F7-40C4-88D5-FD7DCAD4DB02}" type="slidenum">
              <a:rPr lang="en-US" smtClean="0"/>
              <a:t>18</a:t>
            </a:fld>
            <a:endParaRPr lang="en-US"/>
          </a:p>
        </p:txBody>
      </p:sp>
    </p:spTree>
    <p:extLst>
      <p:ext uri="{BB962C8B-B14F-4D97-AF65-F5344CB8AC3E}">
        <p14:creationId xmlns:p14="http://schemas.microsoft.com/office/powerpoint/2010/main" val="2305129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DCE9-9EFD-2CDB-7E22-20FD45DCDA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166A91-5156-91A8-6E1A-ED88B6773D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248B03-EB24-521A-8DA6-B0F7CA202F3B}"/>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9AA5192E-83A6-88BC-0D4D-3A51974B4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5D17BC-CA29-572E-62EC-F65F842E787E}"/>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1680392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E240-F879-A022-850B-83A03B0697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B7FEBB-2D03-368D-1665-B0B3C9ACA3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DE1436-A2AA-74DD-48F5-C71D6B8ADB1F}"/>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4F644173-480A-5366-C890-163E2F953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013F95-E86C-830E-D086-2253DFBBA725}"/>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3093100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CB4F7D-F612-9531-6345-DBC1749304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3A5C3D-AFC6-E918-8F64-768901D381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37E2FF-F7BF-7373-BE19-E2940AEE9079}"/>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7043492F-BD1B-90DD-7B3E-07F902BE5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B77F3-AD72-8272-C6CD-96A631AAF6CF}"/>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2544444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88AA1-1450-0F1B-C39A-0FBD4BCA53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BF5F1-36A8-3A8B-D4B0-714D8AC44C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8C6EE-ECBC-CAA8-93C1-21C5675A4811}"/>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A9DF093A-2988-EC3C-EDA7-206F2FEED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AF40EF-E3B0-D0D2-C215-2EF32AF88480}"/>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58106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1E2EB-C5CC-6CAA-F10D-8ED045C7E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0EE440-8482-30A6-E9CF-10E445279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73A79-6F2A-A5C1-E787-8D1E7E51B4B8}"/>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865FBC7A-67C5-340C-74E8-80E4CA00E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AAD09-84E7-D4D8-9B15-492B0509065F}"/>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915955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366DB-603B-F440-A3E9-C72B532031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52BA4-C34E-C172-EC81-FE0027ED5D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BF109-4AC0-D11B-26E4-313E448BE1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83E22D-3F90-1BEF-7FC4-A7AA4AA40788}"/>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6" name="Footer Placeholder 5">
            <a:extLst>
              <a:ext uri="{FF2B5EF4-FFF2-40B4-BE49-F238E27FC236}">
                <a16:creationId xmlns:a16="http://schemas.microsoft.com/office/drawing/2014/main" id="{9821D2A3-DABD-71E8-1D55-0B573643DB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65F1C-B7E2-D30B-E293-64EF1EC5C954}"/>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1212532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830-A5C7-F7ED-E228-48486A4CCC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368643-D5FE-3B93-53DF-F73B4DD0F5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6CEC17-28F6-DE59-C44A-C48F8380F3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DECD81-DC30-0429-8827-6E66497B1C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4FE665-7031-625C-F3FF-532FE3A378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EC5717-7BA9-A14E-62FD-D2DB68B9D928}"/>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8" name="Footer Placeholder 7">
            <a:extLst>
              <a:ext uri="{FF2B5EF4-FFF2-40B4-BE49-F238E27FC236}">
                <a16:creationId xmlns:a16="http://schemas.microsoft.com/office/drawing/2014/main" id="{46CEE095-BC03-4CED-9479-69DA3AE97A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64748A8-16C4-BF00-39B2-57FD3232CE03}"/>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3145880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668A4-7DD8-238E-0BF7-CEBD8200FD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CB89F3D-6192-9AAA-B9C1-BC06A6D1CE1D}"/>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4" name="Footer Placeholder 3">
            <a:extLst>
              <a:ext uri="{FF2B5EF4-FFF2-40B4-BE49-F238E27FC236}">
                <a16:creationId xmlns:a16="http://schemas.microsoft.com/office/drawing/2014/main" id="{E6116930-343C-4D48-CC11-073D476934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F7C006-6907-DE72-2C10-68708D27E24B}"/>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4013550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52F416-791B-D7F1-6B22-696FEDBCA44D}"/>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3" name="Footer Placeholder 2">
            <a:extLst>
              <a:ext uri="{FF2B5EF4-FFF2-40B4-BE49-F238E27FC236}">
                <a16:creationId xmlns:a16="http://schemas.microsoft.com/office/drawing/2014/main" id="{68F3F5B1-6275-2950-9C09-3D31FDA0C0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A340348-AA03-7F3B-20CC-26979145062B}"/>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3886130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4E2E-3E0E-5996-F295-3A600BD9E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B26C76-C82F-DDDD-D129-48E2211A8B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0B20C4-2CF3-1122-BA72-238EB9F4D3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EF5CD-79DA-3A64-393F-46B0BC4BEC15}"/>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6" name="Footer Placeholder 5">
            <a:extLst>
              <a:ext uri="{FF2B5EF4-FFF2-40B4-BE49-F238E27FC236}">
                <a16:creationId xmlns:a16="http://schemas.microsoft.com/office/drawing/2014/main" id="{7B0BC24E-E63A-62B4-8FCC-3D272B12F3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6FD47F-0207-6FF1-7591-84CE602B5873}"/>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224660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B7DFE-A699-3C72-E209-05A94CF8D7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ECBEB-41B3-23B5-E967-2F32098BD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BF249B-04F4-FA3B-F6C4-2E1CC0556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FBBBDD-08EE-0357-56BF-5F1A40C8B274}"/>
              </a:ext>
            </a:extLst>
          </p:cNvPr>
          <p:cNvSpPr>
            <a:spLocks noGrp="1"/>
          </p:cNvSpPr>
          <p:nvPr>
            <p:ph type="dt" sz="half" idx="10"/>
          </p:nvPr>
        </p:nvSpPr>
        <p:spPr/>
        <p:txBody>
          <a:bodyPr/>
          <a:lstStyle/>
          <a:p>
            <a:fld id="{592A534D-86C9-48E9-804B-4C44DC1FFBA4}" type="datetimeFigureOut">
              <a:rPr lang="en-US" smtClean="0"/>
              <a:t>5/2/2024</a:t>
            </a:fld>
            <a:endParaRPr lang="en-US"/>
          </a:p>
        </p:txBody>
      </p:sp>
      <p:sp>
        <p:nvSpPr>
          <p:cNvPr id="6" name="Footer Placeholder 5">
            <a:extLst>
              <a:ext uri="{FF2B5EF4-FFF2-40B4-BE49-F238E27FC236}">
                <a16:creationId xmlns:a16="http://schemas.microsoft.com/office/drawing/2014/main" id="{F4FA471E-4AC6-0B68-00A5-66C21C039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678F5E-E6A3-C860-F27E-DA40E485DF41}"/>
              </a:ext>
            </a:extLst>
          </p:cNvPr>
          <p:cNvSpPr>
            <a:spLocks noGrp="1"/>
          </p:cNvSpPr>
          <p:nvPr>
            <p:ph type="sldNum" sz="quarter" idx="12"/>
          </p:nvPr>
        </p:nvSpPr>
        <p:spPr/>
        <p:txBody>
          <a:bodyPr/>
          <a:lstStyle/>
          <a:p>
            <a:fld id="{2C5A4142-B4C8-41CF-82E2-B53FE8C9907D}" type="slidenum">
              <a:rPr lang="en-US" smtClean="0"/>
              <a:t>‹#›</a:t>
            </a:fld>
            <a:endParaRPr lang="en-US"/>
          </a:p>
        </p:txBody>
      </p:sp>
    </p:spTree>
    <p:extLst>
      <p:ext uri="{BB962C8B-B14F-4D97-AF65-F5344CB8AC3E}">
        <p14:creationId xmlns:p14="http://schemas.microsoft.com/office/powerpoint/2010/main" val="199461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81024C-9F86-4FD3-C628-7418386637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187A4A-9F28-77F2-58CF-B8288E4D0A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C18E6-8F4D-2437-3CEC-AA30F73945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A534D-86C9-48E9-804B-4C44DC1FFBA4}" type="datetimeFigureOut">
              <a:rPr lang="en-US" smtClean="0"/>
              <a:t>5/2/2024</a:t>
            </a:fld>
            <a:endParaRPr lang="en-US"/>
          </a:p>
        </p:txBody>
      </p:sp>
      <p:sp>
        <p:nvSpPr>
          <p:cNvPr id="5" name="Footer Placeholder 4">
            <a:extLst>
              <a:ext uri="{FF2B5EF4-FFF2-40B4-BE49-F238E27FC236}">
                <a16:creationId xmlns:a16="http://schemas.microsoft.com/office/drawing/2014/main" id="{98A3D08C-11A2-FDB2-4B2B-B6725D3DA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2C8EEB-690C-AF1C-E687-5DB5477697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5A4142-B4C8-41CF-82E2-B53FE8C9907D}" type="slidenum">
              <a:rPr lang="en-US" smtClean="0"/>
              <a:t>‹#›</a:t>
            </a:fld>
            <a:endParaRPr lang="en-US"/>
          </a:p>
        </p:txBody>
      </p:sp>
    </p:spTree>
    <p:extLst>
      <p:ext uri="{BB962C8B-B14F-4D97-AF65-F5344CB8AC3E}">
        <p14:creationId xmlns:p14="http://schemas.microsoft.com/office/powerpoint/2010/main" val="3387092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paperswithcode.com/author/pratik-kayal" TargetMode="External"/><Relationship Id="rId3" Type="http://schemas.openxmlformats.org/officeDocument/2006/relationships/hyperlink" Target="https://ieeexplore.ieee.org/author/37085556396" TargetMode="External"/><Relationship Id="rId7" Type="http://schemas.openxmlformats.org/officeDocument/2006/relationships/hyperlink" Target="https://paperswithcode.com/author/pranjali-jain" TargetMode="External"/><Relationship Id="rId2" Type="http://schemas.openxmlformats.org/officeDocument/2006/relationships/hyperlink" Target="https://ieeexplore.ieee.org/author/37085549169" TargetMode="External"/><Relationship Id="rId1" Type="http://schemas.openxmlformats.org/officeDocument/2006/relationships/slideLayout" Target="../slideLayouts/slideLayout7.xml"/><Relationship Id="rId6" Type="http://schemas.openxmlformats.org/officeDocument/2006/relationships/hyperlink" Target="https://paperswithcode.com/author/naman-jain-1" TargetMode="External"/><Relationship Id="rId5" Type="http://schemas.openxmlformats.org/officeDocument/2006/relationships/hyperlink" Target="https://paperswithcode.com/author/davinder-singh" TargetMode="External"/><Relationship Id="rId10" Type="http://schemas.openxmlformats.org/officeDocument/2006/relationships/hyperlink" Target="https://paperswithcode.com/author/nipun-batra" TargetMode="External"/><Relationship Id="rId4" Type="http://schemas.openxmlformats.org/officeDocument/2006/relationships/hyperlink" Target="https://ieeexplore.ieee.org/xpl/conhome/7155748/proceeding" TargetMode="External"/><Relationship Id="rId9" Type="http://schemas.openxmlformats.org/officeDocument/2006/relationships/hyperlink" Target="https://paperswithcode.com/author/sudhakar-kumawat"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5556396" TargetMode="External"/><Relationship Id="rId2" Type="http://schemas.openxmlformats.org/officeDocument/2006/relationships/hyperlink" Target="https://ieeexplore.ieee.org/author/37085549169" TargetMode="External"/><Relationship Id="rId1" Type="http://schemas.openxmlformats.org/officeDocument/2006/relationships/slideLayout" Target="../slideLayouts/slideLayout2.xml"/><Relationship Id="rId4" Type="http://schemas.openxmlformats.org/officeDocument/2006/relationships/hyperlink" Target="https://ieeexplore.ieee.org/xpl/conhome/7155748/proceed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55;g1666758eb8d_0_0">
            <a:extLst>
              <a:ext uri="{FF2B5EF4-FFF2-40B4-BE49-F238E27FC236}">
                <a16:creationId xmlns:a16="http://schemas.microsoft.com/office/drawing/2014/main" id="{26F36369-530D-736C-DFB8-FA32FF328813}"/>
              </a:ext>
            </a:extLst>
          </p:cNvPr>
          <p:cNvPicPr preferRelativeResize="0"/>
          <p:nvPr/>
        </p:nvPicPr>
        <p:blipFill>
          <a:blip r:embed="rId2">
            <a:alphaModFix/>
          </a:blip>
          <a:stretch>
            <a:fillRect/>
          </a:stretch>
        </p:blipFill>
        <p:spPr>
          <a:xfrm>
            <a:off x="4470944" y="177801"/>
            <a:ext cx="3048348" cy="3118556"/>
          </a:xfrm>
          <a:prstGeom prst="rect">
            <a:avLst/>
          </a:prstGeom>
          <a:noFill/>
          <a:ln>
            <a:noFill/>
          </a:ln>
        </p:spPr>
      </p:pic>
      <p:sp>
        <p:nvSpPr>
          <p:cNvPr id="2" name="TextBox 1">
            <a:extLst>
              <a:ext uri="{FF2B5EF4-FFF2-40B4-BE49-F238E27FC236}">
                <a16:creationId xmlns:a16="http://schemas.microsoft.com/office/drawing/2014/main" id="{84EC8685-0693-A5B9-DBB7-D2F51D74D535}"/>
              </a:ext>
            </a:extLst>
          </p:cNvPr>
          <p:cNvSpPr txBox="1"/>
          <p:nvPr/>
        </p:nvSpPr>
        <p:spPr>
          <a:xfrm>
            <a:off x="2919181" y="4601191"/>
            <a:ext cx="6151877" cy="1477328"/>
          </a:xfrm>
          <a:prstGeom prst="rect">
            <a:avLst/>
          </a:prstGeom>
          <a:noFill/>
        </p:spPr>
        <p:txBody>
          <a:bodyPr wrap="none" rtlCol="0">
            <a:spAutoFit/>
          </a:bodyPr>
          <a:lstStyle/>
          <a:p>
            <a:pPr marL="0" lvl="0" indent="0" algn="ctr" rtl="0">
              <a:spcBef>
                <a:spcPts val="0"/>
              </a:spcBef>
              <a:spcAft>
                <a:spcPts val="0"/>
              </a:spcAft>
              <a:buNone/>
            </a:pPr>
            <a:r>
              <a:rPr lang="en-US" b="1" dirty="0">
                <a:latin typeface="Proxima Nova"/>
                <a:ea typeface="Proxima Nova"/>
                <a:cs typeface="Proxima Nova"/>
                <a:sym typeface="Proxima Nova"/>
              </a:rPr>
              <a:t>Department of Computer Science of Engineering</a:t>
            </a:r>
          </a:p>
          <a:p>
            <a:pPr marL="0" lvl="0" indent="0" algn="ctr" rtl="0">
              <a:spcBef>
                <a:spcPts val="0"/>
              </a:spcBef>
              <a:spcAft>
                <a:spcPts val="0"/>
              </a:spcAft>
              <a:buNone/>
            </a:pPr>
            <a:r>
              <a:rPr lang="en-US" b="1" dirty="0">
                <a:latin typeface="Proxima Nova"/>
                <a:ea typeface="Proxima Nova"/>
                <a:cs typeface="Proxima Nova"/>
                <a:sym typeface="Proxima Nova"/>
              </a:rPr>
              <a:t>National Institute of Technology </a:t>
            </a:r>
            <a:r>
              <a:rPr lang="en-US" b="1" dirty="0" err="1">
                <a:latin typeface="Proxima Nova"/>
                <a:ea typeface="Proxima Nova"/>
                <a:cs typeface="Proxima Nova"/>
                <a:sym typeface="Proxima Nova"/>
              </a:rPr>
              <a:t>Silchar</a:t>
            </a:r>
            <a:r>
              <a:rPr lang="en-US" b="1" dirty="0">
                <a:latin typeface="Proxima Nova"/>
                <a:ea typeface="Proxima Nova"/>
                <a:cs typeface="Proxima Nova"/>
                <a:sym typeface="Proxima Nova"/>
              </a:rPr>
              <a:t> , Assam, India</a:t>
            </a:r>
          </a:p>
          <a:p>
            <a:pPr marL="0" lvl="0" indent="0" algn="ctr" rtl="0">
              <a:spcBef>
                <a:spcPts val="0"/>
              </a:spcBef>
              <a:spcAft>
                <a:spcPts val="0"/>
              </a:spcAft>
              <a:buNone/>
            </a:pPr>
            <a:endParaRPr lang="en-US" b="1" dirty="0">
              <a:latin typeface="Proxima Nova"/>
              <a:ea typeface="Proxima Nova"/>
              <a:cs typeface="Proxima Nova"/>
              <a:sym typeface="Proxima Nova"/>
            </a:endParaRPr>
          </a:p>
          <a:p>
            <a:pPr marL="0" lvl="0" indent="0" algn="ctr" rtl="0">
              <a:spcBef>
                <a:spcPts val="0"/>
              </a:spcBef>
              <a:spcAft>
                <a:spcPts val="0"/>
              </a:spcAft>
              <a:buNone/>
            </a:pPr>
            <a:r>
              <a:rPr lang="en-US" b="1" dirty="0">
                <a:latin typeface="Proxima Nova"/>
                <a:ea typeface="Proxima Nova"/>
                <a:cs typeface="Proxima Nova"/>
                <a:sym typeface="Proxima Nova"/>
              </a:rPr>
              <a:t>Course Code : CS-5310</a:t>
            </a:r>
          </a:p>
          <a:p>
            <a:endParaRPr lang="en-US" dirty="0"/>
          </a:p>
        </p:txBody>
      </p:sp>
      <p:sp>
        <p:nvSpPr>
          <p:cNvPr id="6" name="TextBox 5">
            <a:extLst>
              <a:ext uri="{FF2B5EF4-FFF2-40B4-BE49-F238E27FC236}">
                <a16:creationId xmlns:a16="http://schemas.microsoft.com/office/drawing/2014/main" id="{27C0D736-9577-133E-002B-6F620B339F31}"/>
              </a:ext>
            </a:extLst>
          </p:cNvPr>
          <p:cNvSpPr txBox="1"/>
          <p:nvPr/>
        </p:nvSpPr>
        <p:spPr>
          <a:xfrm>
            <a:off x="7156901" y="177801"/>
            <a:ext cx="5554641" cy="646331"/>
          </a:xfrm>
          <a:prstGeom prst="rect">
            <a:avLst/>
          </a:prstGeom>
          <a:noFill/>
        </p:spPr>
        <p:txBody>
          <a:bodyPr wrap="square">
            <a:spAutoFit/>
          </a:bodyPr>
          <a:lstStyle/>
          <a:p>
            <a:r>
              <a:rPr lang="en-US" b="1" dirty="0">
                <a:latin typeface="Proxima Nova"/>
                <a:ea typeface="Proxima Nova"/>
                <a:cs typeface="Proxima Nova"/>
                <a:sym typeface="Proxima Nova"/>
              </a:rPr>
              <a:t>Even </a:t>
            </a:r>
            <a:r>
              <a:rPr lang="en-US" sz="1800" b="1" dirty="0">
                <a:latin typeface="Proxima Nova"/>
                <a:ea typeface="Proxima Nova"/>
                <a:cs typeface="Proxima Nova"/>
                <a:sym typeface="Proxima Nova"/>
              </a:rPr>
              <a:t> Semester Presentation ( 2</a:t>
            </a:r>
            <a:r>
              <a:rPr lang="en-US" sz="1800" b="1" baseline="30000" dirty="0">
                <a:latin typeface="Proxima Nova"/>
                <a:ea typeface="Proxima Nova"/>
                <a:cs typeface="Proxima Nova"/>
                <a:sym typeface="Proxima Nova"/>
              </a:rPr>
              <a:t>nd</a:t>
            </a:r>
            <a:r>
              <a:rPr lang="en-US" sz="1800" b="1" dirty="0">
                <a:latin typeface="Proxima Nova"/>
                <a:ea typeface="Proxima Nova"/>
                <a:cs typeface="Proxima Nova"/>
                <a:sym typeface="Proxima Nova"/>
              </a:rPr>
              <a:t> Sem)</a:t>
            </a:r>
          </a:p>
          <a:p>
            <a:endParaRPr lang="en-US" dirty="0"/>
          </a:p>
        </p:txBody>
      </p:sp>
      <p:sp>
        <p:nvSpPr>
          <p:cNvPr id="8" name="TextBox 7">
            <a:extLst>
              <a:ext uri="{FF2B5EF4-FFF2-40B4-BE49-F238E27FC236}">
                <a16:creationId xmlns:a16="http://schemas.microsoft.com/office/drawing/2014/main" id="{6579B2DC-DBB1-C1C8-41E3-E57528656CD9}"/>
              </a:ext>
            </a:extLst>
          </p:cNvPr>
          <p:cNvSpPr txBox="1"/>
          <p:nvPr/>
        </p:nvSpPr>
        <p:spPr>
          <a:xfrm>
            <a:off x="2186223" y="3379808"/>
            <a:ext cx="7617791" cy="584775"/>
          </a:xfrm>
          <a:prstGeom prst="rect">
            <a:avLst/>
          </a:prstGeom>
          <a:noFill/>
        </p:spPr>
        <p:txBody>
          <a:bodyPr wrap="none" rtlCol="0">
            <a:spAutoFit/>
          </a:bodyPr>
          <a:lstStyle/>
          <a:p>
            <a:r>
              <a:rPr lang="en-US" sz="3200" b="1" dirty="0"/>
              <a:t>Deep Learning and Optimization Laboratory</a:t>
            </a:r>
          </a:p>
        </p:txBody>
      </p:sp>
    </p:spTree>
    <p:extLst>
      <p:ext uri="{BB962C8B-B14F-4D97-AF65-F5344CB8AC3E}">
        <p14:creationId xmlns:p14="http://schemas.microsoft.com/office/powerpoint/2010/main" val="1678620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C55949-59EC-615C-12FE-0EA3BE5A4561}"/>
              </a:ext>
            </a:extLst>
          </p:cNvPr>
          <p:cNvSpPr txBox="1"/>
          <p:nvPr/>
        </p:nvSpPr>
        <p:spPr>
          <a:xfrm>
            <a:off x="787079" y="231494"/>
            <a:ext cx="2202526" cy="646331"/>
          </a:xfrm>
          <a:prstGeom prst="rect">
            <a:avLst/>
          </a:prstGeom>
          <a:noFill/>
        </p:spPr>
        <p:txBody>
          <a:bodyPr wrap="none" rtlCol="0">
            <a:spAutoFit/>
          </a:bodyPr>
          <a:lstStyle/>
          <a:p>
            <a:r>
              <a:rPr lang="en-US" sz="3600" dirty="0"/>
              <a:t>Workflow:</a:t>
            </a:r>
          </a:p>
        </p:txBody>
      </p:sp>
      <p:pic>
        <p:nvPicPr>
          <p:cNvPr id="6" name="Picture 5">
            <a:extLst>
              <a:ext uri="{FF2B5EF4-FFF2-40B4-BE49-F238E27FC236}">
                <a16:creationId xmlns:a16="http://schemas.microsoft.com/office/drawing/2014/main" id="{9DE56DB7-2186-C461-80BB-0EF1A77EF3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699" y="399326"/>
            <a:ext cx="5258030" cy="5862578"/>
          </a:xfrm>
          <a:prstGeom prst="rect">
            <a:avLst/>
          </a:prstGeom>
        </p:spPr>
      </p:pic>
      <p:pic>
        <p:nvPicPr>
          <p:cNvPr id="8" name="Picture 7">
            <a:extLst>
              <a:ext uri="{FF2B5EF4-FFF2-40B4-BE49-F238E27FC236}">
                <a16:creationId xmlns:a16="http://schemas.microsoft.com/office/drawing/2014/main" id="{99661A75-E190-B694-4ECF-C8E7718711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0694" y="1436957"/>
            <a:ext cx="4747670" cy="3787315"/>
          </a:xfrm>
          <a:prstGeom prst="rect">
            <a:avLst/>
          </a:prstGeom>
        </p:spPr>
      </p:pic>
    </p:spTree>
    <p:extLst>
      <p:ext uri="{BB962C8B-B14F-4D97-AF65-F5344CB8AC3E}">
        <p14:creationId xmlns:p14="http://schemas.microsoft.com/office/powerpoint/2010/main" val="3117667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1219E-7342-5FF6-6243-BB64BAD4C8D5}"/>
              </a:ext>
            </a:extLst>
          </p:cNvPr>
          <p:cNvSpPr>
            <a:spLocks noGrp="1"/>
          </p:cNvSpPr>
          <p:nvPr>
            <p:ph type="title"/>
          </p:nvPr>
        </p:nvSpPr>
        <p:spPr>
          <a:xfrm>
            <a:off x="838200" y="365125"/>
            <a:ext cx="10515600" cy="831899"/>
          </a:xfrm>
        </p:spPr>
        <p:txBody>
          <a:bodyPr>
            <a:normAutofit fontScale="90000"/>
          </a:bodyPr>
          <a:lstStyle/>
          <a:p>
            <a:r>
              <a:rPr lang="en-US" b="1" dirty="0"/>
              <a:t>Data-Set Used in the Proposed Model- Wheat Leaf </a:t>
            </a:r>
          </a:p>
        </p:txBody>
      </p:sp>
      <p:sp>
        <p:nvSpPr>
          <p:cNvPr id="3" name="Content Placeholder 2">
            <a:extLst>
              <a:ext uri="{FF2B5EF4-FFF2-40B4-BE49-F238E27FC236}">
                <a16:creationId xmlns:a16="http://schemas.microsoft.com/office/drawing/2014/main" id="{2AA9FB47-2FF2-409E-8F62-3B538BE99618}"/>
              </a:ext>
            </a:extLst>
          </p:cNvPr>
          <p:cNvSpPr>
            <a:spLocks noGrp="1"/>
          </p:cNvSpPr>
          <p:nvPr>
            <p:ph idx="1"/>
          </p:nvPr>
        </p:nvSpPr>
        <p:spPr>
          <a:xfrm>
            <a:off x="939800" y="1591732"/>
            <a:ext cx="3541889" cy="4257853"/>
          </a:xfrm>
          <a:ln>
            <a:solidFill>
              <a:schemeClr val="tx1"/>
            </a:solidFill>
          </a:ln>
        </p:spPr>
        <p:txBody>
          <a:bodyPr>
            <a:normAutofit fontScale="92500" lnSpcReduction="10000"/>
          </a:bodyPr>
          <a:lstStyle/>
          <a:p>
            <a:r>
              <a:rPr lang="en-US" sz="1800" b="0" i="0" dirty="0">
                <a:solidFill>
                  <a:srgbClr val="3C4043"/>
                </a:solidFill>
                <a:effectLst/>
                <a:highlight>
                  <a:srgbClr val="FFFFFF"/>
                </a:highlight>
                <a:latin typeface="+mj-lt"/>
              </a:rPr>
              <a:t>The dataset contains </a:t>
            </a:r>
            <a:r>
              <a:rPr lang="en-US" sz="1800" b="0" i="0" dirty="0">
                <a:solidFill>
                  <a:srgbClr val="FF0000"/>
                </a:solidFill>
                <a:effectLst/>
                <a:highlight>
                  <a:srgbClr val="FFFFFF"/>
                </a:highlight>
                <a:latin typeface="+mj-lt"/>
              </a:rPr>
              <a:t>102 healthy, 208 stripe rust, and 97 septoria </a:t>
            </a:r>
            <a:r>
              <a:rPr lang="en-US" sz="1800" b="0" i="0" dirty="0">
                <a:solidFill>
                  <a:srgbClr val="3C4043"/>
                </a:solidFill>
                <a:effectLst/>
                <a:highlight>
                  <a:srgbClr val="FFFFFF"/>
                </a:highlight>
                <a:latin typeface="+mj-lt"/>
              </a:rPr>
              <a:t>detected wheat leaf.</a:t>
            </a:r>
          </a:p>
          <a:p>
            <a:r>
              <a:rPr lang="en-US" sz="1800" b="0" i="0" dirty="0">
                <a:solidFill>
                  <a:srgbClr val="3C4043"/>
                </a:solidFill>
                <a:effectLst/>
                <a:highlight>
                  <a:srgbClr val="FFFFFF"/>
                </a:highlight>
                <a:latin typeface="+mj-lt"/>
              </a:rPr>
              <a:t> The image has three categories i.e. ‘</a:t>
            </a:r>
            <a:r>
              <a:rPr lang="en-US" sz="1800" b="0" i="0" dirty="0">
                <a:solidFill>
                  <a:srgbClr val="FF0000"/>
                </a:solidFill>
                <a:effectLst/>
                <a:highlight>
                  <a:srgbClr val="FFFFFF"/>
                </a:highlight>
                <a:latin typeface="+mj-lt"/>
              </a:rPr>
              <a:t>Healthy Wheat Leaf’, ‘Strip Rust’, and ‘Septoria Disease’.</a:t>
            </a:r>
          </a:p>
          <a:p>
            <a:pPr marL="0" indent="0">
              <a:buNone/>
            </a:pPr>
            <a:r>
              <a:rPr lang="en-US" sz="1800" b="0" i="0" dirty="0">
                <a:solidFill>
                  <a:srgbClr val="3C4043"/>
                </a:solidFill>
                <a:effectLst/>
                <a:highlight>
                  <a:srgbClr val="FFFFFF"/>
                </a:highlight>
                <a:latin typeface="+mj-lt"/>
              </a:rPr>
              <a:t>The location of the data collection is at Holeta wheat farm, Ethiopia, and it was captured in a real wheat farm in an uncontrolled environment. Besides, it was sorted into three classes with the assistance of plant pathologists: the classes are Stripe Rust, Septoria, and Healthy. The camera used is Canon EOS 5D Mark III, it is a high-resolution digital camera capable of showing the detail of the leaf.</a:t>
            </a:r>
            <a:endParaRPr lang="en-US" sz="1800" b="1" dirty="0">
              <a:latin typeface="+mj-lt"/>
            </a:endParaRPr>
          </a:p>
        </p:txBody>
      </p:sp>
      <p:pic>
        <p:nvPicPr>
          <p:cNvPr id="1026" name="Picture 2">
            <a:extLst>
              <a:ext uri="{FF2B5EF4-FFF2-40B4-BE49-F238E27FC236}">
                <a16:creationId xmlns:a16="http://schemas.microsoft.com/office/drawing/2014/main" id="{9E9C3E44-A075-692A-576D-CAF838D8D4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6561" y="3593748"/>
            <a:ext cx="33528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F286C24-9235-66E3-3ADD-76E939342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6561" y="1301825"/>
            <a:ext cx="3338839" cy="2095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5806A9-9702-31F3-DCCD-14D81F413CFB}"/>
              </a:ext>
            </a:extLst>
          </p:cNvPr>
          <p:cNvSpPr txBox="1"/>
          <p:nvPr/>
        </p:nvSpPr>
        <p:spPr>
          <a:xfrm>
            <a:off x="5115611" y="3858434"/>
            <a:ext cx="3000950" cy="369332"/>
          </a:xfrm>
          <a:prstGeom prst="rect">
            <a:avLst/>
          </a:prstGeom>
          <a:noFill/>
        </p:spPr>
        <p:txBody>
          <a:bodyPr wrap="none" rtlCol="0">
            <a:spAutoFit/>
          </a:bodyPr>
          <a:lstStyle/>
          <a:p>
            <a:r>
              <a:rPr lang="en-US" dirty="0"/>
              <a:t>Image of Stripe Rust of Wheat</a:t>
            </a:r>
          </a:p>
        </p:txBody>
      </p:sp>
      <p:sp>
        <p:nvSpPr>
          <p:cNvPr id="7" name="TextBox 6">
            <a:extLst>
              <a:ext uri="{FF2B5EF4-FFF2-40B4-BE49-F238E27FC236}">
                <a16:creationId xmlns:a16="http://schemas.microsoft.com/office/drawing/2014/main" id="{5AB3A21F-8AB0-4C8B-153E-6A103FD1F8AF}"/>
              </a:ext>
            </a:extLst>
          </p:cNvPr>
          <p:cNvSpPr txBox="1"/>
          <p:nvPr/>
        </p:nvSpPr>
        <p:spPr>
          <a:xfrm>
            <a:off x="5162034" y="2174674"/>
            <a:ext cx="2954527" cy="369332"/>
          </a:xfrm>
          <a:prstGeom prst="rect">
            <a:avLst/>
          </a:prstGeom>
          <a:noFill/>
        </p:spPr>
        <p:txBody>
          <a:bodyPr wrap="none" rtlCol="0">
            <a:spAutoFit/>
          </a:bodyPr>
          <a:lstStyle/>
          <a:p>
            <a:r>
              <a:rPr lang="en-US" dirty="0"/>
              <a:t>Image of “Septoria” Leaf Spot</a:t>
            </a:r>
          </a:p>
        </p:txBody>
      </p:sp>
      <p:cxnSp>
        <p:nvCxnSpPr>
          <p:cNvPr id="9" name="Straight Arrow Connector 8">
            <a:extLst>
              <a:ext uri="{FF2B5EF4-FFF2-40B4-BE49-F238E27FC236}">
                <a16:creationId xmlns:a16="http://schemas.microsoft.com/office/drawing/2014/main" id="{DC006123-D790-D60C-D0FC-311C290873E4}"/>
              </a:ext>
            </a:extLst>
          </p:cNvPr>
          <p:cNvCxnSpPr>
            <a:cxnSpLocks/>
          </p:cNvCxnSpPr>
          <p:nvPr/>
        </p:nvCxnSpPr>
        <p:spPr>
          <a:xfrm>
            <a:off x="6366933" y="2675466"/>
            <a:ext cx="1591733" cy="257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96962744-7FD4-0A9A-7346-F0DFEF8908FB}"/>
              </a:ext>
            </a:extLst>
          </p:cNvPr>
          <p:cNvCxnSpPr>
            <a:cxnSpLocks/>
          </p:cNvCxnSpPr>
          <p:nvPr/>
        </p:nvCxnSpPr>
        <p:spPr>
          <a:xfrm>
            <a:off x="6400800" y="4528990"/>
            <a:ext cx="152400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378821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E26F6A-2387-2C15-AF70-A28CB0CDBDD7}"/>
              </a:ext>
            </a:extLst>
          </p:cNvPr>
          <p:cNvSpPr txBox="1"/>
          <p:nvPr/>
        </p:nvSpPr>
        <p:spPr>
          <a:xfrm>
            <a:off x="767644" y="96505"/>
            <a:ext cx="7418313" cy="769441"/>
          </a:xfrm>
          <a:prstGeom prst="rect">
            <a:avLst/>
          </a:prstGeom>
          <a:noFill/>
        </p:spPr>
        <p:txBody>
          <a:bodyPr wrap="none" rtlCol="0">
            <a:spAutoFit/>
          </a:bodyPr>
          <a:lstStyle/>
          <a:p>
            <a:r>
              <a:rPr lang="en-US" sz="4400" dirty="0"/>
              <a:t>Information of Proposed Model</a:t>
            </a:r>
          </a:p>
        </p:txBody>
      </p:sp>
      <p:sp>
        <p:nvSpPr>
          <p:cNvPr id="5" name="TextBox 4">
            <a:extLst>
              <a:ext uri="{FF2B5EF4-FFF2-40B4-BE49-F238E27FC236}">
                <a16:creationId xmlns:a16="http://schemas.microsoft.com/office/drawing/2014/main" id="{92F4B931-09EA-5B57-B019-F35E0381A064}"/>
              </a:ext>
            </a:extLst>
          </p:cNvPr>
          <p:cNvSpPr txBox="1"/>
          <p:nvPr/>
        </p:nvSpPr>
        <p:spPr>
          <a:xfrm>
            <a:off x="767644" y="1021462"/>
            <a:ext cx="10932743" cy="5355312"/>
          </a:xfrm>
          <a:prstGeom prst="rect">
            <a:avLst/>
          </a:prstGeom>
          <a:noFill/>
        </p:spPr>
        <p:txBody>
          <a:bodyPr wrap="square" rtlCol="0">
            <a:spAutoFit/>
          </a:bodyPr>
          <a:lstStyle/>
          <a:p>
            <a:r>
              <a:rPr lang="en-US" dirty="0">
                <a:latin typeface="+mj-lt"/>
              </a:rPr>
              <a:t>Since the 3 classes have varying no. of images so </a:t>
            </a:r>
            <a:r>
              <a:rPr lang="en-US" b="1" dirty="0">
                <a:latin typeface="+mj-lt"/>
              </a:rPr>
              <a:t>we use Image augmentation to add a few extras keeping the no of images to a total of 600 for all the three classes ('Healthy’, 'septoria', '</a:t>
            </a:r>
            <a:r>
              <a:rPr lang="en-US" b="1" dirty="0" err="1">
                <a:latin typeface="+mj-lt"/>
              </a:rPr>
              <a:t>stripe_rust</a:t>
            </a:r>
            <a:r>
              <a:rPr lang="en-US" b="1" dirty="0">
                <a:latin typeface="+mj-lt"/>
              </a:rPr>
              <a:t>’}. </a:t>
            </a:r>
          </a:p>
          <a:p>
            <a:endParaRPr lang="en-US" dirty="0">
              <a:latin typeface="+mj-lt"/>
            </a:endParaRPr>
          </a:p>
          <a:p>
            <a:r>
              <a:rPr lang="en-US" dirty="0">
                <a:latin typeface="+mj-lt"/>
              </a:rPr>
              <a:t>Then we use various </a:t>
            </a:r>
            <a:r>
              <a:rPr lang="en-US" i="0" dirty="0">
                <a:solidFill>
                  <a:srgbClr val="000000"/>
                </a:solidFill>
                <a:effectLst/>
                <a:highlight>
                  <a:srgbClr val="FBFBFB"/>
                </a:highlight>
                <a:latin typeface="+mj-lt"/>
              </a:rPr>
              <a:t>Deep</a:t>
            </a:r>
            <a:r>
              <a:rPr lang="en-US" b="1" i="0" dirty="0">
                <a:solidFill>
                  <a:srgbClr val="000000"/>
                </a:solidFill>
                <a:effectLst/>
                <a:highlight>
                  <a:srgbClr val="FBFBFB"/>
                </a:highlight>
                <a:latin typeface="+mj-lt"/>
              </a:rPr>
              <a:t> </a:t>
            </a:r>
            <a:r>
              <a:rPr lang="en-US" i="0" dirty="0">
                <a:solidFill>
                  <a:srgbClr val="000000"/>
                </a:solidFill>
                <a:effectLst/>
                <a:highlight>
                  <a:srgbClr val="FBFBFB"/>
                </a:highlight>
                <a:latin typeface="+mj-lt"/>
              </a:rPr>
              <a:t>Learning Models ( VGG19, InceptionV3 ,Mobile Net, Efficient Net ) </a:t>
            </a:r>
            <a:r>
              <a:rPr lang="en-US" b="1" i="0" dirty="0">
                <a:solidFill>
                  <a:srgbClr val="000000"/>
                </a:solidFill>
                <a:effectLst/>
                <a:highlight>
                  <a:srgbClr val="FBFBFB"/>
                </a:highlight>
                <a:latin typeface="+mj-lt"/>
              </a:rPr>
              <a:t>:-</a:t>
            </a:r>
          </a:p>
          <a:p>
            <a:pPr algn="l">
              <a:buFont typeface="+mj-lt"/>
              <a:buAutoNum type="arabicPeriod"/>
            </a:pPr>
            <a:r>
              <a:rPr lang="en-US" b="1" i="0" u="sng" dirty="0">
                <a:solidFill>
                  <a:srgbClr val="0D0D0D"/>
                </a:solidFill>
                <a:effectLst/>
                <a:highlight>
                  <a:srgbClr val="FFFFFF"/>
                </a:highlight>
                <a:latin typeface="+mj-lt"/>
              </a:rPr>
              <a:t> VGG19 </a:t>
            </a:r>
            <a:r>
              <a:rPr lang="en-US" b="0" i="0" dirty="0">
                <a:solidFill>
                  <a:srgbClr val="0D0D0D"/>
                </a:solidFill>
                <a:effectLst/>
                <a:highlight>
                  <a:srgbClr val="FFFFFF"/>
                </a:highlight>
                <a:latin typeface="+mj-lt"/>
              </a:rPr>
              <a:t>:  VGG19 is a CNN architecture proposed by the Visual Geometry Group (VGG) at the University of Oxford. It is characterized by its simplicity and uniform architecture, consisting of 19 layers (16 convolutional layers and 3 fully connected layers). VGG19 achieves good performance on image classification tasks but has a large number of parameters, making it computationally expensive.</a:t>
            </a:r>
          </a:p>
          <a:p>
            <a:pPr algn="l"/>
            <a:endParaRPr lang="en-US" b="0" i="0" dirty="0">
              <a:solidFill>
                <a:srgbClr val="0D0D0D"/>
              </a:solidFill>
              <a:effectLst/>
              <a:highlight>
                <a:srgbClr val="FFFFFF"/>
              </a:highlight>
              <a:latin typeface="+mj-lt"/>
            </a:endParaRPr>
          </a:p>
          <a:p>
            <a:pPr algn="l"/>
            <a:r>
              <a:rPr lang="en-US" b="1" i="0" dirty="0">
                <a:solidFill>
                  <a:srgbClr val="0D0D0D"/>
                </a:solidFill>
                <a:effectLst/>
                <a:highlight>
                  <a:srgbClr val="FFFFFF"/>
                </a:highlight>
                <a:latin typeface="+mj-lt"/>
              </a:rPr>
              <a:t>2.</a:t>
            </a:r>
            <a:r>
              <a:rPr lang="en-US" b="1" i="0" u="sng" dirty="0">
                <a:solidFill>
                  <a:srgbClr val="0D0D0D"/>
                </a:solidFill>
                <a:effectLst/>
                <a:highlight>
                  <a:srgbClr val="FFFFFF"/>
                </a:highlight>
                <a:latin typeface="+mj-lt"/>
              </a:rPr>
              <a:t> </a:t>
            </a:r>
            <a:r>
              <a:rPr lang="en-US" b="1" i="1" u="sng" dirty="0">
                <a:solidFill>
                  <a:srgbClr val="0D0D0D"/>
                </a:solidFill>
                <a:effectLst/>
                <a:highlight>
                  <a:srgbClr val="FFFFFF"/>
                </a:highlight>
                <a:latin typeface="+mj-lt"/>
              </a:rPr>
              <a:t>InceptionV3 </a:t>
            </a:r>
            <a:r>
              <a:rPr lang="en-US" b="0" i="0" dirty="0">
                <a:solidFill>
                  <a:srgbClr val="0D0D0D"/>
                </a:solidFill>
                <a:effectLst/>
                <a:highlight>
                  <a:srgbClr val="FFFFFF"/>
                </a:highlight>
                <a:latin typeface="+mj-lt"/>
              </a:rPr>
              <a:t>:  InceptionV3 is part of the Inception family of CNN architectures developed by Google. It is designed to improve computational efficiency while maintaining high accuracy. InceptionV3 uses a combination of 1x1, 3x3, and 5x5 convolutions along with max-pooling and global average pooling to capture spatial hierarchies at different scales.</a:t>
            </a:r>
          </a:p>
          <a:p>
            <a:pPr algn="l"/>
            <a:endParaRPr lang="en-US" b="0" i="0" dirty="0">
              <a:solidFill>
                <a:srgbClr val="0D0D0D"/>
              </a:solidFill>
              <a:effectLst/>
              <a:highlight>
                <a:srgbClr val="FFFFFF"/>
              </a:highlight>
              <a:latin typeface="+mj-lt"/>
            </a:endParaRPr>
          </a:p>
          <a:p>
            <a:r>
              <a:rPr lang="en-US" b="1" i="0" dirty="0">
                <a:solidFill>
                  <a:srgbClr val="0D0D0D"/>
                </a:solidFill>
                <a:effectLst/>
                <a:highlight>
                  <a:srgbClr val="FFFFFF"/>
                </a:highlight>
                <a:latin typeface="+mj-lt"/>
              </a:rPr>
              <a:t>3. </a:t>
            </a:r>
            <a:r>
              <a:rPr lang="en-US" b="1" i="1" u="sng" dirty="0">
                <a:solidFill>
                  <a:srgbClr val="0D0D0D"/>
                </a:solidFill>
                <a:effectLst/>
                <a:highlight>
                  <a:srgbClr val="FFFFFF"/>
                </a:highlight>
                <a:latin typeface="+mj-lt"/>
              </a:rPr>
              <a:t>MobileNet </a:t>
            </a:r>
            <a:r>
              <a:rPr lang="en-US" b="0" i="0" dirty="0">
                <a:solidFill>
                  <a:srgbClr val="0D0D0D"/>
                </a:solidFill>
                <a:effectLst/>
                <a:highlight>
                  <a:srgbClr val="FFFFFF"/>
                </a:highlight>
                <a:latin typeface="+mj-lt"/>
              </a:rPr>
              <a:t>:  MobileNet is a lightweight CNN architecture specifically designed for mobile and embedded devices with limited computational resources. It utilizes depth wise separable convolutions to reduce the number of parameters and computational cost while maintaining good accuracy.</a:t>
            </a:r>
            <a:endParaRPr lang="en-US" b="0" i="0" dirty="0">
              <a:solidFill>
                <a:srgbClr val="000000"/>
              </a:solidFill>
              <a:effectLst/>
              <a:highlight>
                <a:srgbClr val="FBFBFB"/>
              </a:highlight>
              <a:latin typeface="+mj-lt"/>
            </a:endParaRPr>
          </a:p>
          <a:p>
            <a:endParaRPr lang="en-US" dirty="0">
              <a:latin typeface="+mj-lt"/>
            </a:endParaRPr>
          </a:p>
          <a:p>
            <a:r>
              <a:rPr lang="en-US" dirty="0">
                <a:latin typeface="+mj-lt"/>
              </a:rPr>
              <a:t>, </a:t>
            </a:r>
          </a:p>
        </p:txBody>
      </p:sp>
    </p:spTree>
    <p:extLst>
      <p:ext uri="{BB962C8B-B14F-4D97-AF65-F5344CB8AC3E}">
        <p14:creationId xmlns:p14="http://schemas.microsoft.com/office/powerpoint/2010/main" val="139840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D3DAE7-7DCA-F7B7-2D9C-3922C9F54F35}"/>
              </a:ext>
            </a:extLst>
          </p:cNvPr>
          <p:cNvSpPr txBox="1"/>
          <p:nvPr/>
        </p:nvSpPr>
        <p:spPr>
          <a:xfrm>
            <a:off x="722489" y="668594"/>
            <a:ext cx="10555111" cy="1754326"/>
          </a:xfrm>
          <a:prstGeom prst="rect">
            <a:avLst/>
          </a:prstGeom>
          <a:noFill/>
        </p:spPr>
        <p:txBody>
          <a:bodyPr wrap="square" rtlCol="0">
            <a:spAutoFit/>
          </a:bodyPr>
          <a:lstStyle/>
          <a:p>
            <a:endParaRPr lang="en-US" dirty="0">
              <a:solidFill>
                <a:srgbClr val="0D0D0D"/>
              </a:solidFill>
              <a:highlight>
                <a:srgbClr val="FFFFFF"/>
              </a:highlight>
              <a:latin typeface="Söhne"/>
            </a:endParaRPr>
          </a:p>
          <a:p>
            <a:r>
              <a:rPr lang="en-US" b="1" i="0" dirty="0">
                <a:solidFill>
                  <a:srgbClr val="0D0D0D"/>
                </a:solidFill>
                <a:effectLst/>
                <a:highlight>
                  <a:srgbClr val="FFFFFF"/>
                </a:highlight>
                <a:latin typeface="Söhne"/>
              </a:rPr>
              <a:t>4. </a:t>
            </a:r>
            <a:r>
              <a:rPr lang="en-US" b="1" i="0" u="sng" dirty="0">
                <a:solidFill>
                  <a:srgbClr val="0D0D0D"/>
                </a:solidFill>
                <a:effectLst/>
                <a:highlight>
                  <a:srgbClr val="FFFFFF"/>
                </a:highlight>
                <a:latin typeface="Söhne"/>
              </a:rPr>
              <a:t>EfficientNet </a:t>
            </a:r>
            <a:r>
              <a:rPr lang="en-US" b="0" i="0" dirty="0">
                <a:solidFill>
                  <a:srgbClr val="0D0D0D"/>
                </a:solidFill>
                <a:effectLst/>
                <a:highlight>
                  <a:srgbClr val="FFFFFF"/>
                </a:highlight>
                <a:latin typeface="Söhne"/>
              </a:rPr>
              <a:t>:  EfficientNet is a family of CNN architectures proposed by Google that systematically scales the model's depth, width, and resolution to achieve better efficiency and accuracy. It uses a compound scaling method to balance model size and performance across different scales. EfficientNet models have achieved state-of-the-art results on various image classification benchmarks while being computationally efficient.</a:t>
            </a:r>
          </a:p>
          <a:p>
            <a:pPr algn="l">
              <a:buFont typeface="+mj-lt"/>
              <a:buAutoNum type="arabicPeriod"/>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607986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F7CDBD-A80D-5E5B-168C-53EF4AC34965}"/>
              </a:ext>
            </a:extLst>
          </p:cNvPr>
          <p:cNvSpPr txBox="1"/>
          <p:nvPr/>
        </p:nvSpPr>
        <p:spPr>
          <a:xfrm>
            <a:off x="1796782" y="688968"/>
            <a:ext cx="6500562" cy="646331"/>
          </a:xfrm>
          <a:prstGeom prst="rect">
            <a:avLst/>
          </a:prstGeom>
          <a:noFill/>
        </p:spPr>
        <p:txBody>
          <a:bodyPr wrap="none" rtlCol="0">
            <a:spAutoFit/>
          </a:bodyPr>
          <a:lstStyle/>
          <a:p>
            <a:r>
              <a:rPr lang="en-US" sz="3600" b="1" dirty="0"/>
              <a:t>Model Architecture (Description)</a:t>
            </a:r>
          </a:p>
        </p:txBody>
      </p:sp>
      <p:pic>
        <p:nvPicPr>
          <p:cNvPr id="3074" name="Picture 2">
            <a:extLst>
              <a:ext uri="{FF2B5EF4-FFF2-40B4-BE49-F238E27FC236}">
                <a16:creationId xmlns:a16="http://schemas.microsoft.com/office/drawing/2014/main" id="{33ECA7C4-7328-B2B2-C8B6-08F91795C8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6782" y="1879253"/>
            <a:ext cx="8096250" cy="27813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9805446-DD60-ED85-3CC7-C1976354BD75}"/>
              </a:ext>
            </a:extLst>
          </p:cNvPr>
          <p:cNvSpPr txBox="1"/>
          <p:nvPr/>
        </p:nvSpPr>
        <p:spPr>
          <a:xfrm>
            <a:off x="5425369" y="4864873"/>
            <a:ext cx="839076" cy="369332"/>
          </a:xfrm>
          <a:prstGeom prst="rect">
            <a:avLst/>
          </a:prstGeom>
          <a:noFill/>
        </p:spPr>
        <p:txBody>
          <a:bodyPr wrap="none" rtlCol="0">
            <a:spAutoFit/>
          </a:bodyPr>
          <a:lstStyle/>
          <a:p>
            <a:r>
              <a:rPr lang="en-US" b="1" dirty="0"/>
              <a:t>VGG19</a:t>
            </a:r>
          </a:p>
        </p:txBody>
      </p:sp>
    </p:spTree>
    <p:extLst>
      <p:ext uri="{BB962C8B-B14F-4D97-AF65-F5344CB8AC3E}">
        <p14:creationId xmlns:p14="http://schemas.microsoft.com/office/powerpoint/2010/main" val="368448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E194CDF-7820-0C08-3507-7E5C844C4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03" y="756557"/>
            <a:ext cx="5006067" cy="478209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43407D0-8AF0-86C0-FC33-700A0E55B49A}"/>
              </a:ext>
            </a:extLst>
          </p:cNvPr>
          <p:cNvSpPr txBox="1"/>
          <p:nvPr/>
        </p:nvSpPr>
        <p:spPr>
          <a:xfrm>
            <a:off x="2553150" y="5721531"/>
            <a:ext cx="1320170" cy="369332"/>
          </a:xfrm>
          <a:prstGeom prst="rect">
            <a:avLst/>
          </a:prstGeom>
          <a:noFill/>
        </p:spPr>
        <p:txBody>
          <a:bodyPr wrap="none" rtlCol="0">
            <a:spAutoFit/>
          </a:bodyPr>
          <a:lstStyle/>
          <a:p>
            <a:r>
              <a:rPr lang="en-US" dirty="0"/>
              <a:t>InceptionV3</a:t>
            </a:r>
          </a:p>
        </p:txBody>
      </p:sp>
      <p:pic>
        <p:nvPicPr>
          <p:cNvPr id="2052" name="Picture 4">
            <a:extLst>
              <a:ext uri="{FF2B5EF4-FFF2-40B4-BE49-F238E27FC236}">
                <a16:creationId xmlns:a16="http://schemas.microsoft.com/office/drawing/2014/main" id="{44DBCFA1-71D8-B7F6-F700-DAB6EF94A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756558"/>
            <a:ext cx="5267325" cy="47820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053D78D-3F88-4E2B-3D82-8F2F85D1AAC8}"/>
              </a:ext>
            </a:extLst>
          </p:cNvPr>
          <p:cNvSpPr txBox="1"/>
          <p:nvPr/>
        </p:nvSpPr>
        <p:spPr>
          <a:xfrm>
            <a:off x="8729662" y="5715408"/>
            <a:ext cx="1100045" cy="369332"/>
          </a:xfrm>
          <a:prstGeom prst="rect">
            <a:avLst/>
          </a:prstGeom>
          <a:noFill/>
        </p:spPr>
        <p:txBody>
          <a:bodyPr wrap="none" rtlCol="0">
            <a:spAutoFit/>
          </a:bodyPr>
          <a:lstStyle/>
          <a:p>
            <a:r>
              <a:rPr lang="en-US" dirty="0"/>
              <a:t>ImageNet</a:t>
            </a:r>
          </a:p>
        </p:txBody>
      </p:sp>
    </p:spTree>
    <p:extLst>
      <p:ext uri="{BB962C8B-B14F-4D97-AF65-F5344CB8AC3E}">
        <p14:creationId xmlns:p14="http://schemas.microsoft.com/office/powerpoint/2010/main" val="1863963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47D240-B3C5-B274-8F34-D51E7CBDAB54}"/>
              </a:ext>
            </a:extLst>
          </p:cNvPr>
          <p:cNvPicPr>
            <a:picLocks noChangeAspect="1"/>
          </p:cNvPicPr>
          <p:nvPr/>
        </p:nvPicPr>
        <p:blipFill>
          <a:blip r:embed="rId2"/>
          <a:stretch>
            <a:fillRect/>
          </a:stretch>
        </p:blipFill>
        <p:spPr>
          <a:xfrm>
            <a:off x="2063717" y="1524000"/>
            <a:ext cx="8319249" cy="3793067"/>
          </a:xfrm>
          <a:prstGeom prst="rect">
            <a:avLst/>
          </a:prstGeom>
        </p:spPr>
      </p:pic>
      <p:sp>
        <p:nvSpPr>
          <p:cNvPr id="4" name="TextBox 3">
            <a:extLst>
              <a:ext uri="{FF2B5EF4-FFF2-40B4-BE49-F238E27FC236}">
                <a16:creationId xmlns:a16="http://schemas.microsoft.com/office/drawing/2014/main" id="{ABC18E97-1E07-036C-7B5C-ADB94B366516}"/>
              </a:ext>
            </a:extLst>
          </p:cNvPr>
          <p:cNvSpPr txBox="1"/>
          <p:nvPr/>
        </p:nvSpPr>
        <p:spPr>
          <a:xfrm>
            <a:off x="1370410" y="474133"/>
            <a:ext cx="9705862" cy="646331"/>
          </a:xfrm>
          <a:prstGeom prst="rect">
            <a:avLst/>
          </a:prstGeom>
          <a:noFill/>
        </p:spPr>
        <p:txBody>
          <a:bodyPr wrap="none" rtlCol="0">
            <a:spAutoFit/>
          </a:bodyPr>
          <a:lstStyle/>
          <a:p>
            <a:r>
              <a:rPr lang="en-US" sz="3600" dirty="0"/>
              <a:t>Adding a </a:t>
            </a:r>
            <a:r>
              <a:rPr lang="en-US" sz="3600" dirty="0" err="1"/>
              <a:t>Base_Layer</a:t>
            </a:r>
            <a:r>
              <a:rPr lang="en-US" sz="3600" dirty="0"/>
              <a:t> to all the pre-trained models  </a:t>
            </a:r>
          </a:p>
        </p:txBody>
      </p:sp>
    </p:spTree>
    <p:extLst>
      <p:ext uri="{BB962C8B-B14F-4D97-AF65-F5344CB8AC3E}">
        <p14:creationId xmlns:p14="http://schemas.microsoft.com/office/powerpoint/2010/main" val="26665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01F050-8F66-CA71-8CC6-B7DD1CB1B81E}"/>
              </a:ext>
            </a:extLst>
          </p:cNvPr>
          <p:cNvSpPr txBox="1"/>
          <p:nvPr/>
        </p:nvSpPr>
        <p:spPr>
          <a:xfrm>
            <a:off x="712968" y="398879"/>
            <a:ext cx="4314514" cy="769441"/>
          </a:xfrm>
          <a:prstGeom prst="rect">
            <a:avLst/>
          </a:prstGeom>
          <a:noFill/>
        </p:spPr>
        <p:txBody>
          <a:bodyPr wrap="none" rtlCol="0">
            <a:spAutoFit/>
          </a:bodyPr>
          <a:lstStyle/>
          <a:p>
            <a:r>
              <a:rPr lang="en-US" sz="4400" dirty="0"/>
              <a:t>Model Evaluation</a:t>
            </a:r>
          </a:p>
        </p:txBody>
      </p:sp>
      <p:pic>
        <p:nvPicPr>
          <p:cNvPr id="5" name="Picture 4">
            <a:extLst>
              <a:ext uri="{FF2B5EF4-FFF2-40B4-BE49-F238E27FC236}">
                <a16:creationId xmlns:a16="http://schemas.microsoft.com/office/drawing/2014/main" id="{26529601-FD19-6907-B846-7CCDC6DCDB17}"/>
              </a:ext>
            </a:extLst>
          </p:cNvPr>
          <p:cNvPicPr>
            <a:picLocks noChangeAspect="1"/>
          </p:cNvPicPr>
          <p:nvPr/>
        </p:nvPicPr>
        <p:blipFill>
          <a:blip r:embed="rId2"/>
          <a:stretch>
            <a:fillRect/>
          </a:stretch>
        </p:blipFill>
        <p:spPr>
          <a:xfrm>
            <a:off x="712968" y="1168320"/>
            <a:ext cx="5383032" cy="4239057"/>
          </a:xfrm>
          <a:prstGeom prst="rect">
            <a:avLst/>
          </a:prstGeom>
        </p:spPr>
      </p:pic>
      <p:pic>
        <p:nvPicPr>
          <p:cNvPr id="8" name="Picture 7">
            <a:extLst>
              <a:ext uri="{FF2B5EF4-FFF2-40B4-BE49-F238E27FC236}">
                <a16:creationId xmlns:a16="http://schemas.microsoft.com/office/drawing/2014/main" id="{502D7A57-15DB-167F-6A75-C3436EEEAF35}"/>
              </a:ext>
            </a:extLst>
          </p:cNvPr>
          <p:cNvPicPr>
            <a:picLocks noChangeAspect="1"/>
          </p:cNvPicPr>
          <p:nvPr/>
        </p:nvPicPr>
        <p:blipFill>
          <a:blip r:embed="rId3"/>
          <a:stretch>
            <a:fillRect/>
          </a:stretch>
        </p:blipFill>
        <p:spPr>
          <a:xfrm>
            <a:off x="732436" y="1168320"/>
            <a:ext cx="5363564" cy="3014797"/>
          </a:xfrm>
          <a:prstGeom prst="rect">
            <a:avLst/>
          </a:prstGeom>
        </p:spPr>
      </p:pic>
      <p:pic>
        <p:nvPicPr>
          <p:cNvPr id="10" name="Picture 9">
            <a:extLst>
              <a:ext uri="{FF2B5EF4-FFF2-40B4-BE49-F238E27FC236}">
                <a16:creationId xmlns:a16="http://schemas.microsoft.com/office/drawing/2014/main" id="{7D26AB25-049C-8CA9-8D34-2B3FD2750144}"/>
              </a:ext>
            </a:extLst>
          </p:cNvPr>
          <p:cNvPicPr>
            <a:picLocks noChangeAspect="1"/>
          </p:cNvPicPr>
          <p:nvPr/>
        </p:nvPicPr>
        <p:blipFill>
          <a:blip r:embed="rId4"/>
          <a:stretch>
            <a:fillRect/>
          </a:stretch>
        </p:blipFill>
        <p:spPr>
          <a:xfrm>
            <a:off x="732436" y="4268505"/>
            <a:ext cx="5363563" cy="1554315"/>
          </a:xfrm>
          <a:prstGeom prst="rect">
            <a:avLst/>
          </a:prstGeom>
        </p:spPr>
      </p:pic>
      <p:pic>
        <p:nvPicPr>
          <p:cNvPr id="12" name="Picture 11">
            <a:extLst>
              <a:ext uri="{FF2B5EF4-FFF2-40B4-BE49-F238E27FC236}">
                <a16:creationId xmlns:a16="http://schemas.microsoft.com/office/drawing/2014/main" id="{64D6BC13-201D-D1D8-8074-997B713AE2A4}"/>
              </a:ext>
            </a:extLst>
          </p:cNvPr>
          <p:cNvPicPr>
            <a:picLocks noChangeAspect="1"/>
          </p:cNvPicPr>
          <p:nvPr/>
        </p:nvPicPr>
        <p:blipFill>
          <a:blip r:embed="rId5"/>
          <a:stretch>
            <a:fillRect/>
          </a:stretch>
        </p:blipFill>
        <p:spPr>
          <a:xfrm>
            <a:off x="6218836" y="1168320"/>
            <a:ext cx="5363563" cy="3014796"/>
          </a:xfrm>
          <a:prstGeom prst="rect">
            <a:avLst/>
          </a:prstGeom>
        </p:spPr>
      </p:pic>
      <p:pic>
        <p:nvPicPr>
          <p:cNvPr id="14" name="Picture 13">
            <a:extLst>
              <a:ext uri="{FF2B5EF4-FFF2-40B4-BE49-F238E27FC236}">
                <a16:creationId xmlns:a16="http://schemas.microsoft.com/office/drawing/2014/main" id="{4DA33F2D-321C-D373-DAC6-0505C106D665}"/>
              </a:ext>
            </a:extLst>
          </p:cNvPr>
          <p:cNvPicPr>
            <a:picLocks noChangeAspect="1"/>
          </p:cNvPicPr>
          <p:nvPr/>
        </p:nvPicPr>
        <p:blipFill>
          <a:blip r:embed="rId6"/>
          <a:stretch>
            <a:fillRect/>
          </a:stretch>
        </p:blipFill>
        <p:spPr>
          <a:xfrm>
            <a:off x="6218835" y="4268505"/>
            <a:ext cx="5363563" cy="1554315"/>
          </a:xfrm>
          <a:prstGeom prst="rect">
            <a:avLst/>
          </a:prstGeom>
        </p:spPr>
      </p:pic>
    </p:spTree>
    <p:extLst>
      <p:ext uri="{BB962C8B-B14F-4D97-AF65-F5344CB8AC3E}">
        <p14:creationId xmlns:p14="http://schemas.microsoft.com/office/powerpoint/2010/main" val="538301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04A737B-193C-3FC7-D6BC-0F386350BF3B}"/>
              </a:ext>
            </a:extLst>
          </p:cNvPr>
          <p:cNvPicPr>
            <a:picLocks noChangeAspect="1"/>
          </p:cNvPicPr>
          <p:nvPr/>
        </p:nvPicPr>
        <p:blipFill>
          <a:blip r:embed="rId3"/>
          <a:stretch>
            <a:fillRect/>
          </a:stretch>
        </p:blipFill>
        <p:spPr>
          <a:xfrm>
            <a:off x="6200152" y="896208"/>
            <a:ext cx="5951736" cy="4858364"/>
          </a:xfrm>
          <a:prstGeom prst="rect">
            <a:avLst/>
          </a:prstGeom>
        </p:spPr>
      </p:pic>
      <p:pic>
        <p:nvPicPr>
          <p:cNvPr id="9" name="Picture 8">
            <a:extLst>
              <a:ext uri="{FF2B5EF4-FFF2-40B4-BE49-F238E27FC236}">
                <a16:creationId xmlns:a16="http://schemas.microsoft.com/office/drawing/2014/main" id="{14A00737-C764-C6A0-437A-EF1CFCF78583}"/>
              </a:ext>
            </a:extLst>
          </p:cNvPr>
          <p:cNvPicPr>
            <a:picLocks noChangeAspect="1"/>
          </p:cNvPicPr>
          <p:nvPr/>
        </p:nvPicPr>
        <p:blipFill>
          <a:blip r:embed="rId4"/>
          <a:stretch>
            <a:fillRect/>
          </a:stretch>
        </p:blipFill>
        <p:spPr>
          <a:xfrm>
            <a:off x="355105" y="896208"/>
            <a:ext cx="5740895" cy="4858364"/>
          </a:xfrm>
          <a:prstGeom prst="rect">
            <a:avLst/>
          </a:prstGeom>
        </p:spPr>
      </p:pic>
      <p:sp>
        <p:nvSpPr>
          <p:cNvPr id="2" name="TextBox 1">
            <a:extLst>
              <a:ext uri="{FF2B5EF4-FFF2-40B4-BE49-F238E27FC236}">
                <a16:creationId xmlns:a16="http://schemas.microsoft.com/office/drawing/2014/main" id="{8865F43A-5137-6F44-2036-EBE965DAE71A}"/>
              </a:ext>
            </a:extLst>
          </p:cNvPr>
          <p:cNvSpPr txBox="1"/>
          <p:nvPr/>
        </p:nvSpPr>
        <p:spPr>
          <a:xfrm>
            <a:off x="2246489" y="5754572"/>
            <a:ext cx="1186928" cy="369332"/>
          </a:xfrm>
          <a:prstGeom prst="rect">
            <a:avLst/>
          </a:prstGeom>
          <a:noFill/>
        </p:spPr>
        <p:txBody>
          <a:bodyPr wrap="none" rtlCol="0">
            <a:spAutoFit/>
          </a:bodyPr>
          <a:lstStyle/>
          <a:p>
            <a:r>
              <a:rPr lang="en-US" dirty="0"/>
              <a:t>MobileNet</a:t>
            </a:r>
          </a:p>
        </p:txBody>
      </p:sp>
      <p:sp>
        <p:nvSpPr>
          <p:cNvPr id="3" name="TextBox 2">
            <a:extLst>
              <a:ext uri="{FF2B5EF4-FFF2-40B4-BE49-F238E27FC236}">
                <a16:creationId xmlns:a16="http://schemas.microsoft.com/office/drawing/2014/main" id="{DEE7600D-FBA7-D929-7CC9-A60E21DA860F}"/>
              </a:ext>
            </a:extLst>
          </p:cNvPr>
          <p:cNvSpPr txBox="1"/>
          <p:nvPr/>
        </p:nvSpPr>
        <p:spPr>
          <a:xfrm>
            <a:off x="8319912" y="5754572"/>
            <a:ext cx="1284326" cy="369332"/>
          </a:xfrm>
          <a:prstGeom prst="rect">
            <a:avLst/>
          </a:prstGeom>
          <a:noFill/>
        </p:spPr>
        <p:txBody>
          <a:bodyPr wrap="none" rtlCol="0">
            <a:spAutoFit/>
          </a:bodyPr>
          <a:lstStyle/>
          <a:p>
            <a:r>
              <a:rPr lang="en-US" dirty="0"/>
              <a:t>EfficientNet</a:t>
            </a:r>
          </a:p>
        </p:txBody>
      </p:sp>
    </p:spTree>
    <p:extLst>
      <p:ext uri="{BB962C8B-B14F-4D97-AF65-F5344CB8AC3E}">
        <p14:creationId xmlns:p14="http://schemas.microsoft.com/office/powerpoint/2010/main" val="11374653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710859-7DA0-552C-6F72-E2280E5251AD}"/>
              </a:ext>
            </a:extLst>
          </p:cNvPr>
          <p:cNvPicPr>
            <a:picLocks noChangeAspect="1"/>
          </p:cNvPicPr>
          <p:nvPr/>
        </p:nvPicPr>
        <p:blipFill>
          <a:blip r:embed="rId2"/>
          <a:stretch>
            <a:fillRect/>
          </a:stretch>
        </p:blipFill>
        <p:spPr>
          <a:xfrm>
            <a:off x="6910473" y="195662"/>
            <a:ext cx="4382244" cy="3213795"/>
          </a:xfrm>
          <a:prstGeom prst="rect">
            <a:avLst/>
          </a:prstGeom>
        </p:spPr>
      </p:pic>
      <p:pic>
        <p:nvPicPr>
          <p:cNvPr id="5" name="Picture 4">
            <a:extLst>
              <a:ext uri="{FF2B5EF4-FFF2-40B4-BE49-F238E27FC236}">
                <a16:creationId xmlns:a16="http://schemas.microsoft.com/office/drawing/2014/main" id="{7523CB3A-2787-04E5-68A3-FC2D1D8A4609}"/>
              </a:ext>
            </a:extLst>
          </p:cNvPr>
          <p:cNvPicPr>
            <a:picLocks noChangeAspect="1"/>
          </p:cNvPicPr>
          <p:nvPr/>
        </p:nvPicPr>
        <p:blipFill>
          <a:blip r:embed="rId3"/>
          <a:stretch>
            <a:fillRect/>
          </a:stretch>
        </p:blipFill>
        <p:spPr>
          <a:xfrm>
            <a:off x="810491" y="165013"/>
            <a:ext cx="4471038" cy="3213796"/>
          </a:xfrm>
          <a:prstGeom prst="rect">
            <a:avLst/>
          </a:prstGeom>
        </p:spPr>
      </p:pic>
      <p:pic>
        <p:nvPicPr>
          <p:cNvPr id="7" name="Picture 6">
            <a:extLst>
              <a:ext uri="{FF2B5EF4-FFF2-40B4-BE49-F238E27FC236}">
                <a16:creationId xmlns:a16="http://schemas.microsoft.com/office/drawing/2014/main" id="{19E31E8B-D8E9-6460-2CA5-DEFFA4B07975}"/>
              </a:ext>
            </a:extLst>
          </p:cNvPr>
          <p:cNvPicPr>
            <a:picLocks noChangeAspect="1"/>
          </p:cNvPicPr>
          <p:nvPr/>
        </p:nvPicPr>
        <p:blipFill>
          <a:blip r:embed="rId4"/>
          <a:stretch>
            <a:fillRect/>
          </a:stretch>
        </p:blipFill>
        <p:spPr>
          <a:xfrm>
            <a:off x="810491" y="3378809"/>
            <a:ext cx="4471037" cy="3283528"/>
          </a:xfrm>
          <a:prstGeom prst="rect">
            <a:avLst/>
          </a:prstGeom>
        </p:spPr>
      </p:pic>
      <p:pic>
        <p:nvPicPr>
          <p:cNvPr id="9" name="Picture 8">
            <a:extLst>
              <a:ext uri="{FF2B5EF4-FFF2-40B4-BE49-F238E27FC236}">
                <a16:creationId xmlns:a16="http://schemas.microsoft.com/office/drawing/2014/main" id="{8C21E593-4850-BB5C-27CC-A592D3672D5F}"/>
              </a:ext>
            </a:extLst>
          </p:cNvPr>
          <p:cNvPicPr>
            <a:picLocks noChangeAspect="1"/>
          </p:cNvPicPr>
          <p:nvPr/>
        </p:nvPicPr>
        <p:blipFill>
          <a:blip r:embed="rId5"/>
          <a:stretch>
            <a:fillRect/>
          </a:stretch>
        </p:blipFill>
        <p:spPr>
          <a:xfrm>
            <a:off x="6910473" y="3378808"/>
            <a:ext cx="4382245" cy="3283529"/>
          </a:xfrm>
          <a:prstGeom prst="rect">
            <a:avLst/>
          </a:prstGeom>
        </p:spPr>
      </p:pic>
    </p:spTree>
    <p:extLst>
      <p:ext uri="{BB962C8B-B14F-4D97-AF65-F5344CB8AC3E}">
        <p14:creationId xmlns:p14="http://schemas.microsoft.com/office/powerpoint/2010/main" val="2494722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A33DA-E549-96D5-E977-4B33B6C7772A}"/>
              </a:ext>
            </a:extLst>
          </p:cNvPr>
          <p:cNvSpPr>
            <a:spLocks noGrp="1"/>
          </p:cNvSpPr>
          <p:nvPr>
            <p:ph type="ctrTitle"/>
          </p:nvPr>
        </p:nvSpPr>
        <p:spPr/>
        <p:txBody>
          <a:bodyPr/>
          <a:lstStyle/>
          <a:p>
            <a:r>
              <a:rPr lang="en-US" dirty="0"/>
              <a:t>Plant (wheat) disease classification</a:t>
            </a:r>
          </a:p>
        </p:txBody>
      </p:sp>
      <p:sp>
        <p:nvSpPr>
          <p:cNvPr id="3" name="Subtitle 2">
            <a:extLst>
              <a:ext uri="{FF2B5EF4-FFF2-40B4-BE49-F238E27FC236}">
                <a16:creationId xmlns:a16="http://schemas.microsoft.com/office/drawing/2014/main" id="{A17B04C0-A673-20D4-9D0D-D96B37414CF8}"/>
              </a:ext>
            </a:extLst>
          </p:cNvPr>
          <p:cNvSpPr>
            <a:spLocks noGrp="1"/>
          </p:cNvSpPr>
          <p:nvPr>
            <p:ph type="subTitle" idx="1"/>
          </p:nvPr>
        </p:nvSpPr>
        <p:spPr>
          <a:xfrm>
            <a:off x="1411111" y="3503199"/>
            <a:ext cx="9144000" cy="461962"/>
          </a:xfrm>
        </p:spPr>
        <p:txBody>
          <a:bodyPr/>
          <a:lstStyle/>
          <a:p>
            <a:r>
              <a:rPr lang="en-US" dirty="0"/>
              <a:t>Using Deep Learning</a:t>
            </a:r>
          </a:p>
        </p:txBody>
      </p:sp>
      <p:sp>
        <p:nvSpPr>
          <p:cNvPr id="6" name="TextBox 5">
            <a:extLst>
              <a:ext uri="{FF2B5EF4-FFF2-40B4-BE49-F238E27FC236}">
                <a16:creationId xmlns:a16="http://schemas.microsoft.com/office/drawing/2014/main" id="{925C08CD-46CA-AFF3-56C7-E820D4F483C0}"/>
              </a:ext>
            </a:extLst>
          </p:cNvPr>
          <p:cNvSpPr txBox="1"/>
          <p:nvPr/>
        </p:nvSpPr>
        <p:spPr>
          <a:xfrm>
            <a:off x="9053080" y="5235262"/>
            <a:ext cx="2906856" cy="1477328"/>
          </a:xfrm>
          <a:prstGeom prst="rect">
            <a:avLst/>
          </a:prstGeom>
          <a:noFill/>
        </p:spPr>
        <p:txBody>
          <a:bodyPr wrap="square">
            <a:spAutoFit/>
          </a:bodyPr>
          <a:lstStyle/>
          <a:p>
            <a:r>
              <a:rPr lang="en-US" dirty="0"/>
              <a:t>Presented by :- </a:t>
            </a:r>
          </a:p>
          <a:p>
            <a:endParaRPr lang="en-US" dirty="0"/>
          </a:p>
          <a:p>
            <a:r>
              <a:rPr lang="en-US" dirty="0"/>
              <a:t>Mukesh </a:t>
            </a:r>
            <a:r>
              <a:rPr lang="en-US" dirty="0" err="1"/>
              <a:t>ku</a:t>
            </a:r>
            <a:r>
              <a:rPr lang="en-US" dirty="0"/>
              <a:t> Sahu – 2322308</a:t>
            </a:r>
          </a:p>
          <a:p>
            <a:r>
              <a:rPr lang="en-US" dirty="0"/>
              <a:t>Subham Gupta – 2322301</a:t>
            </a:r>
          </a:p>
          <a:p>
            <a:r>
              <a:rPr lang="en-US" dirty="0" err="1"/>
              <a:t>M.Tech</a:t>
            </a:r>
            <a:r>
              <a:rPr lang="en-US" dirty="0"/>
              <a:t> CSE(DSE)</a:t>
            </a:r>
          </a:p>
        </p:txBody>
      </p:sp>
    </p:spTree>
    <p:extLst>
      <p:ext uri="{BB962C8B-B14F-4D97-AF65-F5344CB8AC3E}">
        <p14:creationId xmlns:p14="http://schemas.microsoft.com/office/powerpoint/2010/main" val="303015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FE929-63AF-284A-566B-3555E92CD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799" y="153986"/>
            <a:ext cx="6015665" cy="3287282"/>
          </a:xfrm>
          <a:prstGeom prst="rect">
            <a:avLst/>
          </a:prstGeom>
        </p:spPr>
      </p:pic>
      <p:pic>
        <p:nvPicPr>
          <p:cNvPr id="5" name="Picture 4">
            <a:extLst>
              <a:ext uri="{FF2B5EF4-FFF2-40B4-BE49-F238E27FC236}">
                <a16:creationId xmlns:a16="http://schemas.microsoft.com/office/drawing/2014/main" id="{137C12B3-04D0-04BD-FBCD-98B3827F41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728" y="153986"/>
            <a:ext cx="3995085" cy="3108759"/>
          </a:xfrm>
          <a:prstGeom prst="rect">
            <a:avLst/>
          </a:prstGeom>
        </p:spPr>
      </p:pic>
      <p:pic>
        <p:nvPicPr>
          <p:cNvPr id="7" name="Picture 6">
            <a:extLst>
              <a:ext uri="{FF2B5EF4-FFF2-40B4-BE49-F238E27FC236}">
                <a16:creationId xmlns:a16="http://schemas.microsoft.com/office/drawing/2014/main" id="{1ECD5299-84BA-DB06-D1B2-391D905CA9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799" y="3416734"/>
            <a:ext cx="6015665" cy="3287282"/>
          </a:xfrm>
          <a:prstGeom prst="rect">
            <a:avLst/>
          </a:prstGeom>
        </p:spPr>
      </p:pic>
      <p:pic>
        <p:nvPicPr>
          <p:cNvPr id="9" name="Picture 8">
            <a:extLst>
              <a:ext uri="{FF2B5EF4-FFF2-40B4-BE49-F238E27FC236}">
                <a16:creationId xmlns:a16="http://schemas.microsoft.com/office/drawing/2014/main" id="{303688D6-158A-9AF9-82E6-F382192AE2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0728" y="3416734"/>
            <a:ext cx="3995087" cy="3108760"/>
          </a:xfrm>
          <a:prstGeom prst="rect">
            <a:avLst/>
          </a:prstGeom>
        </p:spPr>
      </p:pic>
    </p:spTree>
    <p:extLst>
      <p:ext uri="{BB962C8B-B14F-4D97-AF65-F5344CB8AC3E}">
        <p14:creationId xmlns:p14="http://schemas.microsoft.com/office/powerpoint/2010/main" val="39249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534CA-6CE1-F4AE-D459-CAA688E7D46D}"/>
              </a:ext>
            </a:extLst>
          </p:cNvPr>
          <p:cNvSpPr txBox="1"/>
          <p:nvPr/>
        </p:nvSpPr>
        <p:spPr>
          <a:xfrm>
            <a:off x="1174772" y="368427"/>
            <a:ext cx="8019245" cy="769441"/>
          </a:xfrm>
          <a:prstGeom prst="rect">
            <a:avLst/>
          </a:prstGeom>
          <a:noFill/>
        </p:spPr>
        <p:txBody>
          <a:bodyPr wrap="square" rtlCol="0">
            <a:spAutoFit/>
          </a:bodyPr>
          <a:lstStyle/>
          <a:p>
            <a:r>
              <a:rPr lang="en-US" sz="4400" dirty="0"/>
              <a:t>Conclusion… </a:t>
            </a:r>
          </a:p>
        </p:txBody>
      </p:sp>
      <p:graphicFrame>
        <p:nvGraphicFramePr>
          <p:cNvPr id="3" name="Table 2">
            <a:extLst>
              <a:ext uri="{FF2B5EF4-FFF2-40B4-BE49-F238E27FC236}">
                <a16:creationId xmlns:a16="http://schemas.microsoft.com/office/drawing/2014/main" id="{1A46E855-7B41-3B87-5E98-08E27F3257E2}"/>
              </a:ext>
            </a:extLst>
          </p:cNvPr>
          <p:cNvGraphicFramePr>
            <a:graphicFrameLocks noGrp="1"/>
          </p:cNvGraphicFramePr>
          <p:nvPr/>
        </p:nvGraphicFramePr>
        <p:xfrm>
          <a:off x="1321527" y="1272343"/>
          <a:ext cx="9548948" cy="2718192"/>
        </p:xfrm>
        <a:graphic>
          <a:graphicData uri="http://schemas.openxmlformats.org/drawingml/2006/table">
            <a:tbl>
              <a:tblPr firstRow="1" bandRow="1">
                <a:tableStyleId>{5C22544A-7EE6-4342-B048-85BDC9FD1C3A}</a:tableStyleId>
              </a:tblPr>
              <a:tblGrid>
                <a:gridCol w="2387237">
                  <a:extLst>
                    <a:ext uri="{9D8B030D-6E8A-4147-A177-3AD203B41FA5}">
                      <a16:colId xmlns:a16="http://schemas.microsoft.com/office/drawing/2014/main" val="695476627"/>
                    </a:ext>
                  </a:extLst>
                </a:gridCol>
                <a:gridCol w="2387237">
                  <a:extLst>
                    <a:ext uri="{9D8B030D-6E8A-4147-A177-3AD203B41FA5}">
                      <a16:colId xmlns:a16="http://schemas.microsoft.com/office/drawing/2014/main" val="347592845"/>
                    </a:ext>
                  </a:extLst>
                </a:gridCol>
                <a:gridCol w="2387237">
                  <a:extLst>
                    <a:ext uri="{9D8B030D-6E8A-4147-A177-3AD203B41FA5}">
                      <a16:colId xmlns:a16="http://schemas.microsoft.com/office/drawing/2014/main" val="594993775"/>
                    </a:ext>
                  </a:extLst>
                </a:gridCol>
                <a:gridCol w="2387237">
                  <a:extLst>
                    <a:ext uri="{9D8B030D-6E8A-4147-A177-3AD203B41FA5}">
                      <a16:colId xmlns:a16="http://schemas.microsoft.com/office/drawing/2014/main" val="310033168"/>
                    </a:ext>
                  </a:extLst>
                </a:gridCol>
              </a:tblGrid>
              <a:tr h="255803">
                <a:tc>
                  <a:txBody>
                    <a:bodyPr/>
                    <a:lstStyle/>
                    <a:p>
                      <a:r>
                        <a:rPr lang="en-US" dirty="0"/>
                        <a:t>Serial no.</a:t>
                      </a:r>
                    </a:p>
                  </a:txBody>
                  <a:tcPr/>
                </a:tc>
                <a:tc>
                  <a:txBody>
                    <a:bodyPr/>
                    <a:lstStyle/>
                    <a:p>
                      <a:r>
                        <a:rPr lang="en-US" dirty="0"/>
                        <a:t>Model Used</a:t>
                      </a:r>
                    </a:p>
                  </a:txBody>
                  <a:tcPr/>
                </a:tc>
                <a:tc>
                  <a:txBody>
                    <a:bodyPr/>
                    <a:lstStyle/>
                    <a:p>
                      <a:r>
                        <a:rPr lang="en-US" dirty="0"/>
                        <a:t>Test Accuracy</a:t>
                      </a:r>
                    </a:p>
                  </a:txBody>
                  <a:tcPr/>
                </a:tc>
                <a:tc>
                  <a:txBody>
                    <a:bodyPr/>
                    <a:lstStyle/>
                    <a:p>
                      <a:r>
                        <a:rPr lang="en-US" dirty="0"/>
                        <a:t>Test loss</a:t>
                      </a:r>
                    </a:p>
                  </a:txBody>
                  <a:tcPr/>
                </a:tc>
                <a:extLst>
                  <a:ext uri="{0D108BD9-81ED-4DB2-BD59-A6C34878D82A}">
                    <a16:rowId xmlns:a16="http://schemas.microsoft.com/office/drawing/2014/main" val="629820829"/>
                  </a:ext>
                </a:extLst>
              </a:tr>
              <a:tr h="630748">
                <a:tc>
                  <a:txBody>
                    <a:bodyPr/>
                    <a:lstStyle/>
                    <a:p>
                      <a:r>
                        <a:rPr lang="en-US" dirty="0"/>
                        <a:t>1.</a:t>
                      </a:r>
                    </a:p>
                  </a:txBody>
                  <a:tcPr/>
                </a:tc>
                <a:tc>
                  <a:txBody>
                    <a:bodyPr/>
                    <a:lstStyle/>
                    <a:p>
                      <a:r>
                        <a:rPr lang="en-US" dirty="0"/>
                        <a:t>Vgg19</a:t>
                      </a:r>
                    </a:p>
                  </a:txBody>
                  <a:tcPr/>
                </a:tc>
                <a:tc>
                  <a:txBody>
                    <a:bodyPr/>
                    <a:lstStyle/>
                    <a:p>
                      <a:r>
                        <a:rPr lang="en-US" dirty="0"/>
                        <a:t>0. 9277777671813965</a:t>
                      </a:r>
                    </a:p>
                  </a:txBody>
                  <a:tcPr/>
                </a:tc>
                <a:tc>
                  <a:txBody>
                    <a:bodyPr/>
                    <a:lstStyle/>
                    <a:p>
                      <a:r>
                        <a:rPr lang="en-US" dirty="0"/>
                        <a:t>0. 2607930898666382</a:t>
                      </a:r>
                    </a:p>
                  </a:txBody>
                  <a:tcPr/>
                </a:tc>
                <a:extLst>
                  <a:ext uri="{0D108BD9-81ED-4DB2-BD59-A6C34878D82A}">
                    <a16:rowId xmlns:a16="http://schemas.microsoft.com/office/drawing/2014/main" val="1724826074"/>
                  </a:ext>
                </a:extLst>
              </a:tr>
              <a:tr h="0">
                <a:tc>
                  <a:txBody>
                    <a:bodyPr/>
                    <a:lstStyle/>
                    <a:p>
                      <a:r>
                        <a:rPr lang="en-US" dirty="0"/>
                        <a:t>2.</a:t>
                      </a:r>
                    </a:p>
                  </a:txBody>
                  <a:tcPr/>
                </a:tc>
                <a:tc>
                  <a:txBody>
                    <a:bodyPr/>
                    <a:lstStyle/>
                    <a:p>
                      <a:r>
                        <a:rPr lang="en-US" dirty="0"/>
                        <a:t>Inception</a:t>
                      </a:r>
                    </a:p>
                  </a:txBody>
                  <a:tcPr/>
                </a:tc>
                <a:tc>
                  <a:txBody>
                    <a:bodyPr/>
                    <a:lstStyle/>
                    <a:p>
                      <a:r>
                        <a:rPr lang="en-US" dirty="0"/>
                        <a:t> 0.9444444179534912</a:t>
                      </a:r>
                    </a:p>
                    <a:p>
                      <a:endParaRPr lang="en-US" dirty="0"/>
                    </a:p>
                  </a:txBody>
                  <a:tcPr/>
                </a:tc>
                <a:tc>
                  <a:txBody>
                    <a:bodyPr/>
                    <a:lstStyle/>
                    <a:p>
                      <a:r>
                        <a:rPr lang="en-US" dirty="0"/>
                        <a:t>0.07961222529411316</a:t>
                      </a:r>
                    </a:p>
                  </a:txBody>
                  <a:tcPr/>
                </a:tc>
                <a:extLst>
                  <a:ext uri="{0D108BD9-81ED-4DB2-BD59-A6C34878D82A}">
                    <a16:rowId xmlns:a16="http://schemas.microsoft.com/office/drawing/2014/main" val="2846652795"/>
                  </a:ext>
                </a:extLst>
              </a:tr>
              <a:tr h="441524">
                <a:tc>
                  <a:txBody>
                    <a:bodyPr/>
                    <a:lstStyle/>
                    <a:p>
                      <a:r>
                        <a:rPr lang="en-US" dirty="0"/>
                        <a:t>3.</a:t>
                      </a:r>
                    </a:p>
                  </a:txBody>
                  <a:tcPr/>
                </a:tc>
                <a:tc>
                  <a:txBody>
                    <a:bodyPr/>
                    <a:lstStyle/>
                    <a:p>
                      <a:r>
                        <a:rPr lang="en-US" dirty="0"/>
                        <a:t>MobileNet</a:t>
                      </a:r>
                    </a:p>
                  </a:txBody>
                  <a:tcPr/>
                </a:tc>
                <a:tc>
                  <a:txBody>
                    <a:bodyPr/>
                    <a:lstStyle/>
                    <a:p>
                      <a:r>
                        <a:rPr lang="en-US" dirty="0"/>
                        <a:t>0.9888888597488403</a:t>
                      </a:r>
                    </a:p>
                  </a:txBody>
                  <a:tcPr/>
                </a:tc>
                <a:tc>
                  <a:txBody>
                    <a:bodyPr/>
                    <a:lstStyle/>
                    <a:p>
                      <a:r>
                        <a:rPr lang="en-US" dirty="0"/>
                        <a:t>0.02538025937974453</a:t>
                      </a:r>
                    </a:p>
                  </a:txBody>
                  <a:tcPr/>
                </a:tc>
                <a:extLst>
                  <a:ext uri="{0D108BD9-81ED-4DB2-BD59-A6C34878D82A}">
                    <a16:rowId xmlns:a16="http://schemas.microsoft.com/office/drawing/2014/main" val="2775132573"/>
                  </a:ext>
                </a:extLst>
              </a:tr>
              <a:tr h="413560">
                <a:tc>
                  <a:txBody>
                    <a:bodyPr/>
                    <a:lstStyle/>
                    <a:p>
                      <a:r>
                        <a:rPr lang="en-US" dirty="0"/>
                        <a:t>4.</a:t>
                      </a:r>
                    </a:p>
                  </a:txBody>
                  <a:tcPr/>
                </a:tc>
                <a:tc>
                  <a:txBody>
                    <a:bodyPr/>
                    <a:lstStyle/>
                    <a:p>
                      <a:r>
                        <a:rPr lang="en-US" dirty="0"/>
                        <a:t>Efficient net</a:t>
                      </a:r>
                    </a:p>
                  </a:txBody>
                  <a:tcPr/>
                </a:tc>
                <a:tc>
                  <a:txBody>
                    <a:bodyPr/>
                    <a:lstStyle/>
                    <a:p>
                      <a:r>
                        <a:rPr lang="en-US" dirty="0"/>
                        <a:t>0.3333333432674408</a:t>
                      </a:r>
                    </a:p>
                  </a:txBody>
                  <a:tcPr/>
                </a:tc>
                <a:tc>
                  <a:txBody>
                    <a:bodyPr/>
                    <a:lstStyle/>
                    <a:p>
                      <a:r>
                        <a:rPr lang="en-US" dirty="0"/>
                        <a:t>1.0986313819885254</a:t>
                      </a:r>
                    </a:p>
                    <a:p>
                      <a:endParaRPr lang="en-US" dirty="0"/>
                    </a:p>
                  </a:txBody>
                  <a:tcPr/>
                </a:tc>
                <a:extLst>
                  <a:ext uri="{0D108BD9-81ED-4DB2-BD59-A6C34878D82A}">
                    <a16:rowId xmlns:a16="http://schemas.microsoft.com/office/drawing/2014/main" val="3357850011"/>
                  </a:ext>
                </a:extLst>
              </a:tr>
            </a:tbl>
          </a:graphicData>
        </a:graphic>
      </p:graphicFrame>
      <p:sp>
        <p:nvSpPr>
          <p:cNvPr id="4" name="TextBox 3">
            <a:extLst>
              <a:ext uri="{FF2B5EF4-FFF2-40B4-BE49-F238E27FC236}">
                <a16:creationId xmlns:a16="http://schemas.microsoft.com/office/drawing/2014/main" id="{02C8A231-EE6B-F5BA-7735-936CB050DC56}"/>
              </a:ext>
            </a:extLst>
          </p:cNvPr>
          <p:cNvSpPr txBox="1"/>
          <p:nvPr/>
        </p:nvSpPr>
        <p:spPr>
          <a:xfrm>
            <a:off x="1329243" y="4259484"/>
            <a:ext cx="8087727" cy="2308324"/>
          </a:xfrm>
          <a:prstGeom prst="rect">
            <a:avLst/>
          </a:prstGeom>
          <a:noFill/>
        </p:spPr>
        <p:txBody>
          <a:bodyPr wrap="none" rtlCol="0">
            <a:spAutoFit/>
          </a:bodyPr>
          <a:lstStyle/>
          <a:p>
            <a:r>
              <a:rPr lang="en-US" dirty="0"/>
              <a:t>After comparing various Models with the right kind of necessary steps we conclude :</a:t>
            </a:r>
          </a:p>
          <a:p>
            <a:endParaRPr lang="en-US" dirty="0"/>
          </a:p>
          <a:p>
            <a:r>
              <a:rPr lang="en-US" b="1" dirty="0">
                <a:solidFill>
                  <a:srgbClr val="FF0000"/>
                </a:solidFill>
              </a:rPr>
              <a:t>                    MobileNet </a:t>
            </a:r>
            <a:r>
              <a:rPr lang="en-US" dirty="0"/>
              <a:t>is the one with the highest </a:t>
            </a:r>
            <a:r>
              <a:rPr lang="en-US" b="1" dirty="0"/>
              <a:t>testing Accuracy of 98.8%</a:t>
            </a:r>
          </a:p>
          <a:p>
            <a:r>
              <a:rPr lang="en-US" dirty="0"/>
              <a:t>		with total images per class = </a:t>
            </a:r>
            <a:r>
              <a:rPr lang="en-US" b="1" dirty="0"/>
              <a:t>600</a:t>
            </a:r>
          </a:p>
          <a:p>
            <a:r>
              <a:rPr lang="en-US" dirty="0"/>
              <a:t>		loss function =  </a:t>
            </a:r>
            <a:r>
              <a:rPr lang="en-US" b="1" dirty="0"/>
              <a:t>categorical_crossentropy</a:t>
            </a:r>
          </a:p>
          <a:p>
            <a:r>
              <a:rPr lang="en-US" dirty="0"/>
              <a:t>		optimizer   = </a:t>
            </a:r>
            <a:r>
              <a:rPr lang="en-US" b="1" dirty="0"/>
              <a:t>Adam</a:t>
            </a:r>
          </a:p>
          <a:p>
            <a:r>
              <a:rPr lang="en-US" dirty="0"/>
              <a:t>		train_test_split = </a:t>
            </a:r>
            <a:r>
              <a:rPr lang="en-US" b="1" dirty="0"/>
              <a:t>80 : 10 : 10</a:t>
            </a:r>
          </a:p>
          <a:p>
            <a:r>
              <a:rPr lang="en-US" b="1" dirty="0"/>
              <a:t>			    train : validation : test</a:t>
            </a:r>
            <a:r>
              <a:rPr lang="en-US" dirty="0"/>
              <a:t>	</a:t>
            </a:r>
          </a:p>
        </p:txBody>
      </p:sp>
    </p:spTree>
    <p:extLst>
      <p:ext uri="{BB962C8B-B14F-4D97-AF65-F5344CB8AC3E}">
        <p14:creationId xmlns:p14="http://schemas.microsoft.com/office/powerpoint/2010/main" val="247703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94C3FD-0B69-E1FC-143F-A3BB3B8A336F}"/>
              </a:ext>
            </a:extLst>
          </p:cNvPr>
          <p:cNvSpPr txBox="1"/>
          <p:nvPr/>
        </p:nvSpPr>
        <p:spPr>
          <a:xfrm>
            <a:off x="752355" y="600370"/>
            <a:ext cx="3057440" cy="769441"/>
          </a:xfrm>
          <a:prstGeom prst="rect">
            <a:avLst/>
          </a:prstGeom>
          <a:noFill/>
        </p:spPr>
        <p:txBody>
          <a:bodyPr wrap="none" rtlCol="0">
            <a:spAutoFit/>
          </a:bodyPr>
          <a:lstStyle/>
          <a:p>
            <a:r>
              <a:rPr lang="en-US" sz="4400" dirty="0"/>
              <a:t>Drawbacks…</a:t>
            </a:r>
          </a:p>
        </p:txBody>
      </p:sp>
      <p:sp>
        <p:nvSpPr>
          <p:cNvPr id="3" name="TextBox 2">
            <a:extLst>
              <a:ext uri="{FF2B5EF4-FFF2-40B4-BE49-F238E27FC236}">
                <a16:creationId xmlns:a16="http://schemas.microsoft.com/office/drawing/2014/main" id="{1C703EC0-19B2-5912-D726-C3A6F4DF6908}"/>
              </a:ext>
            </a:extLst>
          </p:cNvPr>
          <p:cNvSpPr txBox="1"/>
          <p:nvPr/>
        </p:nvSpPr>
        <p:spPr>
          <a:xfrm>
            <a:off x="752355" y="2071869"/>
            <a:ext cx="10401694" cy="3416320"/>
          </a:xfrm>
          <a:prstGeom prst="rect">
            <a:avLst/>
          </a:prstGeom>
          <a:noFill/>
        </p:spPr>
        <p:txBody>
          <a:bodyPr wrap="none" rtlCol="0">
            <a:spAutoFit/>
          </a:bodyPr>
          <a:lstStyle/>
          <a:p>
            <a:pPr marL="342900" indent="-342900">
              <a:buAutoNum type="arabicPeriod"/>
            </a:pPr>
            <a:r>
              <a:rPr lang="en-US" dirty="0">
                <a:latin typeface="+mj-lt"/>
              </a:rPr>
              <a:t>Never enough data -  Lack of more data will always be a problem </a:t>
            </a:r>
          </a:p>
          <a:p>
            <a:pPr marL="342900" indent="-342900">
              <a:buAutoNum type="arabicPeriod"/>
            </a:pPr>
            <a:endParaRPr lang="en-US" dirty="0">
              <a:latin typeface="+mj-lt"/>
            </a:endParaRPr>
          </a:p>
          <a:p>
            <a:pPr marL="342900" indent="-342900">
              <a:buAutoNum type="arabicPeriod"/>
            </a:pPr>
            <a:r>
              <a:rPr lang="en-US" dirty="0">
                <a:latin typeface="+mj-lt"/>
              </a:rPr>
              <a:t>All the pre-trained models use here are subjected to inputs of size (224 x 224 x 3),there may</a:t>
            </a:r>
          </a:p>
          <a:p>
            <a:r>
              <a:rPr lang="en-US" dirty="0">
                <a:latin typeface="+mj-lt"/>
              </a:rPr>
              <a:t>be some information loss due to reshaping of the images, as all the images which are available or are captured</a:t>
            </a:r>
          </a:p>
          <a:p>
            <a:r>
              <a:rPr lang="en-US" dirty="0">
                <a:latin typeface="+mj-lt"/>
              </a:rPr>
              <a:t> for the dataset are not of the same size</a:t>
            </a:r>
          </a:p>
          <a:p>
            <a:endParaRPr lang="en-US" dirty="0">
              <a:latin typeface="+mj-lt"/>
            </a:endParaRPr>
          </a:p>
          <a:p>
            <a:r>
              <a:rPr lang="en-US" dirty="0">
                <a:latin typeface="+mj-lt"/>
              </a:rPr>
              <a:t>3. Hyper parameter tuning is computationally very expensive and time taking.</a:t>
            </a:r>
          </a:p>
          <a:p>
            <a:endParaRPr lang="en-US" dirty="0">
              <a:latin typeface="+mj-lt"/>
            </a:endParaRPr>
          </a:p>
          <a:p>
            <a:r>
              <a:rPr lang="en-US" dirty="0">
                <a:latin typeface="+mj-lt"/>
              </a:rPr>
              <a:t>4.Choice of base modal to bring down the classes to anything less than 1000 (the no of output </a:t>
            </a:r>
          </a:p>
          <a:p>
            <a:r>
              <a:rPr lang="en-US" dirty="0">
                <a:latin typeface="+mj-lt"/>
              </a:rPr>
              <a:t>neurons of most of the pre-trained models used) is subjective i.e., varies from user to user </a:t>
            </a:r>
          </a:p>
          <a:p>
            <a:endParaRPr lang="en-US" dirty="0">
              <a:latin typeface="+mj-lt"/>
            </a:endParaRPr>
          </a:p>
          <a:p>
            <a:endParaRPr lang="en-US" dirty="0">
              <a:latin typeface="+mj-lt"/>
            </a:endParaRPr>
          </a:p>
        </p:txBody>
      </p:sp>
    </p:spTree>
    <p:extLst>
      <p:ext uri="{BB962C8B-B14F-4D97-AF65-F5344CB8AC3E}">
        <p14:creationId xmlns:p14="http://schemas.microsoft.com/office/powerpoint/2010/main" val="34150256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64218A-536D-B27F-4157-B349EA89935E}"/>
              </a:ext>
            </a:extLst>
          </p:cNvPr>
          <p:cNvSpPr txBox="1"/>
          <p:nvPr/>
        </p:nvSpPr>
        <p:spPr>
          <a:xfrm>
            <a:off x="1203766" y="451413"/>
            <a:ext cx="2830134" cy="769441"/>
          </a:xfrm>
          <a:prstGeom prst="rect">
            <a:avLst/>
          </a:prstGeom>
          <a:noFill/>
        </p:spPr>
        <p:txBody>
          <a:bodyPr wrap="none" rtlCol="0">
            <a:spAutoFit/>
          </a:bodyPr>
          <a:lstStyle/>
          <a:p>
            <a:r>
              <a:rPr lang="en-US" sz="4400" dirty="0"/>
              <a:t>References </a:t>
            </a:r>
          </a:p>
        </p:txBody>
      </p:sp>
      <p:sp>
        <p:nvSpPr>
          <p:cNvPr id="3" name="TextBox 2">
            <a:extLst>
              <a:ext uri="{FF2B5EF4-FFF2-40B4-BE49-F238E27FC236}">
                <a16:creationId xmlns:a16="http://schemas.microsoft.com/office/drawing/2014/main" id="{E5367D8D-F639-C91B-15EC-E60FD4C155CF}"/>
              </a:ext>
            </a:extLst>
          </p:cNvPr>
          <p:cNvSpPr txBox="1"/>
          <p:nvPr/>
        </p:nvSpPr>
        <p:spPr>
          <a:xfrm>
            <a:off x="1342663" y="1562581"/>
            <a:ext cx="9598964" cy="535531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kern="1200" dirty="0">
                <a:solidFill>
                  <a:schemeClr val="dk1"/>
                </a:solidFill>
                <a:effectLst/>
                <a:latin typeface="+mj-lt"/>
                <a:ea typeface="+mn-ea"/>
                <a:cs typeface="+mn-cs"/>
              </a:rPr>
              <a:t>Plant disease classification using deep learning  -</a:t>
            </a:r>
            <a:r>
              <a:rPr lang="en-US" sz="1800" kern="1200" dirty="0" err="1">
                <a:solidFill>
                  <a:schemeClr val="dk1"/>
                </a:solidFill>
                <a:effectLst/>
                <a:latin typeface="+mj-lt"/>
                <a:ea typeface="+mn-ea"/>
                <a:cs typeface="+mn-cs"/>
              </a:rPr>
              <a:t>Akshai</a:t>
            </a:r>
            <a:r>
              <a:rPr lang="en-US" sz="1800" kern="1200" dirty="0">
                <a:solidFill>
                  <a:schemeClr val="dk1"/>
                </a:solidFill>
                <a:effectLst/>
                <a:latin typeface="+mj-lt"/>
                <a:ea typeface="+mn-ea"/>
                <a:cs typeface="+mn-cs"/>
              </a:rPr>
              <a:t> KP ,</a:t>
            </a:r>
            <a:r>
              <a:rPr lang="en-US" sz="1800" kern="1200" dirty="0" err="1">
                <a:solidFill>
                  <a:schemeClr val="dk1"/>
                </a:solidFill>
                <a:effectLst/>
                <a:latin typeface="+mj-lt"/>
                <a:ea typeface="+mn-ea"/>
                <a:cs typeface="+mn-cs"/>
              </a:rPr>
              <a:t>J.Anitha</a:t>
            </a:r>
            <a:r>
              <a:rPr lang="en-US" dirty="0">
                <a:solidFill>
                  <a:schemeClr val="dk1"/>
                </a:solidFill>
                <a:latin typeface="+mj-lt"/>
              </a:rPr>
              <a:t>  </a:t>
            </a:r>
            <a:r>
              <a:rPr lang="en-US" sz="1800" kern="1200" dirty="0">
                <a:solidFill>
                  <a:schemeClr val="dk1"/>
                </a:solidFill>
                <a:effectLst/>
                <a:latin typeface="+mj-lt"/>
                <a:ea typeface="+mn-ea"/>
                <a:cs typeface="+mn-cs"/>
              </a:rPr>
              <a:t>3rd International Conference on Signal Processing and Communication (ICPSC) | 13 – 14 May 2021 | Coimbatore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800" kern="1200" dirty="0">
              <a:solidFill>
                <a:schemeClr val="dk1"/>
              </a:solidFill>
              <a:effectLst/>
              <a:latin typeface="+mj-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800" i="0" kern="1200" dirty="0">
                <a:solidFill>
                  <a:schemeClr val="dk1"/>
                </a:solidFill>
                <a:effectLst/>
                <a:latin typeface="+mj-lt"/>
                <a:ea typeface="+mn-ea"/>
                <a:cs typeface="+mn-cs"/>
              </a:rPr>
              <a:t>Plant Disease Detection Using Image Processing </a:t>
            </a:r>
            <a:r>
              <a:rPr lang="en-US" sz="1800" i="0" strike="noStrike" kern="1200" dirty="0">
                <a:solidFill>
                  <a:schemeClr val="tx1"/>
                </a:solidFill>
                <a:effectLst/>
                <a:latin typeface="+mj-lt"/>
                <a:ea typeface="+mn-ea"/>
                <a:cs typeface="+mn-cs"/>
                <a:hlinkClick r:id="rId2">
                  <a:extLst>
                    <a:ext uri="{A12FA001-AC4F-418D-AE19-62706E023703}">
                      <ahyp:hlinkClr xmlns:ahyp="http://schemas.microsoft.com/office/drawing/2018/hyperlinkcolor" val="tx"/>
                    </a:ext>
                  </a:extLst>
                </a:hlinkClick>
              </a:rPr>
              <a:t>Sachin D. </a:t>
            </a:r>
            <a:r>
              <a:rPr lang="en-US" sz="1800" i="0" strike="noStrike" kern="1200" dirty="0" err="1">
                <a:solidFill>
                  <a:schemeClr val="tx1"/>
                </a:solidFill>
                <a:effectLst/>
                <a:latin typeface="+mj-lt"/>
                <a:ea typeface="+mn-ea"/>
                <a:cs typeface="+mn-cs"/>
                <a:hlinkClick r:id="rId2">
                  <a:extLst>
                    <a:ext uri="{A12FA001-AC4F-418D-AE19-62706E023703}">
                      <ahyp:hlinkClr xmlns:ahyp="http://schemas.microsoft.com/office/drawing/2018/hyperlinkcolor" val="tx"/>
                    </a:ext>
                  </a:extLst>
                </a:hlinkClick>
              </a:rPr>
              <a:t>Khirade</a:t>
            </a:r>
            <a:r>
              <a:rPr lang="en-US" sz="1800" i="0" kern="1200" dirty="0">
                <a:solidFill>
                  <a:schemeClr val="tx1"/>
                </a:solidFill>
                <a:effectLst/>
                <a:latin typeface="+mj-lt"/>
                <a:ea typeface="+mn-ea"/>
                <a:cs typeface="+mn-cs"/>
              </a:rPr>
              <a:t>; </a:t>
            </a:r>
            <a:r>
              <a:rPr lang="en-US" sz="1800" i="0" strike="noStrike" kern="1200" dirty="0">
                <a:solidFill>
                  <a:schemeClr val="tx1"/>
                </a:solidFill>
                <a:effectLst/>
                <a:latin typeface="+mj-lt"/>
                <a:ea typeface="+mn-ea"/>
                <a:cs typeface="+mn-cs"/>
                <a:hlinkClick r:id="rId3">
                  <a:extLst>
                    <a:ext uri="{A12FA001-AC4F-418D-AE19-62706E023703}">
                      <ahyp:hlinkClr xmlns:ahyp="http://schemas.microsoft.com/office/drawing/2018/hyperlinkcolor" val="tx"/>
                    </a:ext>
                  </a:extLst>
                </a:hlinkClick>
              </a:rPr>
              <a:t>A.B. Patil</a:t>
            </a:r>
            <a:endParaRPr lang="en-US" sz="1800" i="0" strike="noStrike" kern="1200" dirty="0">
              <a:solidFill>
                <a:schemeClr val="tx1"/>
              </a:solidFill>
              <a:effectLst/>
              <a:latin typeface="+mj-lt"/>
              <a:ea typeface="+mn-ea"/>
              <a:cs typeface="+mn-cs"/>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sz="1800" i="0" kern="1200" dirty="0">
                <a:solidFill>
                  <a:schemeClr val="tx1"/>
                </a:solidFill>
                <a:effectLst/>
                <a:latin typeface="+mj-lt"/>
                <a:ea typeface="+mn-ea"/>
                <a:cs typeface="+mn-cs"/>
              </a:rPr>
              <a:t>       </a:t>
            </a:r>
            <a:r>
              <a:rPr lang="en-US" sz="1800" i="0" strike="noStrike" kern="1200" dirty="0">
                <a:solidFill>
                  <a:schemeClr val="tx1"/>
                </a:solidFill>
                <a:effectLst/>
                <a:latin typeface="+mj-lt"/>
                <a:ea typeface="+mn-ea"/>
                <a:cs typeface="+mn-cs"/>
                <a:hlinkClick r:id="rId4">
                  <a:extLst>
                    <a:ext uri="{A12FA001-AC4F-418D-AE19-62706E023703}">
                      <ahyp:hlinkClr xmlns:ahyp="http://schemas.microsoft.com/office/drawing/2018/hyperlinkcolor" val="tx"/>
                    </a:ext>
                  </a:extLst>
                </a:hlinkClick>
              </a:rPr>
              <a:t>2015 International Conference on Computing Communication Control and Automation</a:t>
            </a:r>
            <a:endParaRPr lang="en-US" dirty="0">
              <a:latin typeface="+mj-lt"/>
            </a:endParaRPr>
          </a:p>
          <a:p>
            <a:pPr marL="0" marR="0" lvl="0" indent="0" defTabSz="914400" rtl="0" eaLnBrk="1" fontAlgn="auto" latinLnBrk="0" hangingPunct="1">
              <a:lnSpc>
                <a:spcPct val="100000"/>
              </a:lnSpc>
              <a:spcBef>
                <a:spcPts val="0"/>
              </a:spcBef>
              <a:spcAft>
                <a:spcPts val="0"/>
              </a:spcAft>
              <a:buClrTx/>
              <a:buSzTx/>
              <a:buFontTx/>
              <a:buNone/>
              <a:tabLst/>
              <a:defRPr/>
            </a:pPr>
            <a:endParaRPr lang="en-US" dirty="0">
              <a:latin typeface="+mj-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r>
              <a:rPr lang="en-US" sz="1800" i="0" kern="1200" dirty="0">
                <a:solidFill>
                  <a:schemeClr val="dk1"/>
                </a:solidFill>
                <a:effectLst/>
                <a:latin typeface="+mj-lt"/>
                <a:ea typeface="+mn-ea"/>
                <a:cs typeface="+mn-cs"/>
              </a:rPr>
              <a:t>Tomato-Village”: a dataset for end-to-end tomato disease detection in a real-world environment -</a:t>
            </a:r>
            <a:r>
              <a:rPr lang="en-US" sz="1800" kern="1200" dirty="0">
                <a:solidFill>
                  <a:schemeClr val="dk1"/>
                </a:solidFill>
                <a:effectLst/>
                <a:latin typeface="+mj-lt"/>
                <a:ea typeface="+mn-ea"/>
                <a:cs typeface="+mn-cs"/>
              </a:rPr>
              <a:t>Mamta Gehlot , Rakesh Kumar Saxena </a:t>
            </a:r>
            <a:r>
              <a:rPr lang="en-US" dirty="0">
                <a:effectLst/>
                <a:latin typeface="+mj-lt"/>
              </a:rPr>
              <a:t>, </a:t>
            </a:r>
            <a:r>
              <a:rPr lang="en-US" sz="1800" kern="1200" dirty="0">
                <a:solidFill>
                  <a:schemeClr val="dk1"/>
                </a:solidFill>
                <a:effectLst/>
                <a:latin typeface="+mj-lt"/>
                <a:ea typeface="+mn-ea"/>
                <a:cs typeface="+mn-cs"/>
              </a:rPr>
              <a:t>Geeta Chhabra Gandhi</a:t>
            </a:r>
          </a:p>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endParaRPr lang="en-US" sz="1800" kern="1200" dirty="0">
              <a:solidFill>
                <a:schemeClr val="dk1"/>
              </a:solidFill>
              <a:effectLst/>
              <a:latin typeface="+mj-lt"/>
              <a:ea typeface="+mn-ea"/>
              <a:cs typeface="+mn-cs"/>
            </a:endParaRPr>
          </a:p>
          <a:p>
            <a:pPr marL="342900" indent="-342900">
              <a:buFontTx/>
              <a:buAutoNum type="arabicPeriod" startAt="3"/>
              <a:defRPr/>
            </a:pPr>
            <a:r>
              <a:rPr lang="en-US" sz="1800" i="0" kern="1200" dirty="0">
                <a:solidFill>
                  <a:schemeClr val="dk1"/>
                </a:solidFill>
                <a:effectLst/>
                <a:latin typeface="+mj-lt"/>
                <a:ea typeface="+mn-ea"/>
                <a:cs typeface="+mn-cs"/>
              </a:rPr>
              <a:t>PlantDoc: A Dataset for Visual Plant Disease Detection </a:t>
            </a:r>
            <a:r>
              <a:rPr lang="en-US" i="0" dirty="0">
                <a:effectLst/>
                <a:highlight>
                  <a:srgbClr val="FFFFFF"/>
                </a:highlight>
                <a:latin typeface="+mj-lt"/>
              </a:rPr>
              <a:t>23 Nov 2019  ·  </a:t>
            </a:r>
            <a:r>
              <a:rPr lang="en-US" i="0" strike="noStrike" dirty="0">
                <a:effectLst/>
                <a:highlight>
                  <a:srgbClr val="FFFFFF"/>
                </a:highlight>
                <a:latin typeface="+mj-lt"/>
                <a:hlinkClick r:id="rId5">
                  <a:extLst>
                    <a:ext uri="{A12FA001-AC4F-418D-AE19-62706E023703}">
                      <ahyp:hlinkClr xmlns:ahyp="http://schemas.microsoft.com/office/drawing/2018/hyperlinkcolor" val="tx"/>
                    </a:ext>
                  </a:extLst>
                </a:hlinkClick>
              </a:rPr>
              <a:t>Davinder Singh</a:t>
            </a:r>
            <a:r>
              <a:rPr lang="en-US" i="0" dirty="0">
                <a:effectLst/>
                <a:highlight>
                  <a:srgbClr val="FFFFFF"/>
                </a:highlight>
                <a:latin typeface="+mj-lt"/>
              </a:rPr>
              <a:t>, </a:t>
            </a:r>
            <a:r>
              <a:rPr lang="en-US" i="0" strike="noStrike" dirty="0">
                <a:effectLst/>
                <a:highlight>
                  <a:srgbClr val="FFFFFF"/>
                </a:highlight>
                <a:latin typeface="+mj-lt"/>
                <a:hlinkClick r:id="rId6">
                  <a:extLst>
                    <a:ext uri="{A12FA001-AC4F-418D-AE19-62706E023703}">
                      <ahyp:hlinkClr xmlns:ahyp="http://schemas.microsoft.com/office/drawing/2018/hyperlinkcolor" val="tx"/>
                    </a:ext>
                  </a:extLst>
                </a:hlinkClick>
              </a:rPr>
              <a:t>Naman </a:t>
            </a:r>
            <a:r>
              <a:rPr lang="en-US" i="0" strike="noStrike" dirty="0" err="1">
                <a:effectLst/>
                <a:highlight>
                  <a:srgbClr val="FFFFFF"/>
                </a:highlight>
                <a:latin typeface="+mj-lt"/>
                <a:hlinkClick r:id="rId6">
                  <a:extLst>
                    <a:ext uri="{A12FA001-AC4F-418D-AE19-62706E023703}">
                      <ahyp:hlinkClr xmlns:ahyp="http://schemas.microsoft.com/office/drawing/2018/hyperlinkcolor" val="tx"/>
                    </a:ext>
                  </a:extLst>
                </a:hlinkClick>
              </a:rPr>
              <a:t>jain</a:t>
            </a:r>
            <a:r>
              <a:rPr lang="en-US" i="0" dirty="0">
                <a:effectLst/>
                <a:highlight>
                  <a:srgbClr val="FFFFFF"/>
                </a:highlight>
                <a:latin typeface="+mj-lt"/>
              </a:rPr>
              <a:t>, </a:t>
            </a:r>
            <a:r>
              <a:rPr lang="en-US" i="0" strike="noStrike" dirty="0">
                <a:effectLst/>
                <a:highlight>
                  <a:srgbClr val="FFFFFF"/>
                </a:highlight>
                <a:latin typeface="+mj-lt"/>
                <a:hlinkClick r:id="rId7">
                  <a:extLst>
                    <a:ext uri="{A12FA001-AC4F-418D-AE19-62706E023703}">
                      <ahyp:hlinkClr xmlns:ahyp="http://schemas.microsoft.com/office/drawing/2018/hyperlinkcolor" val="tx"/>
                    </a:ext>
                  </a:extLst>
                </a:hlinkClick>
              </a:rPr>
              <a:t>Pranjali Jain</a:t>
            </a:r>
            <a:r>
              <a:rPr lang="en-US" i="0" dirty="0">
                <a:effectLst/>
                <a:highlight>
                  <a:srgbClr val="FFFFFF"/>
                </a:highlight>
                <a:latin typeface="+mj-lt"/>
              </a:rPr>
              <a:t>, </a:t>
            </a:r>
            <a:r>
              <a:rPr lang="en-US" i="0" strike="noStrike" dirty="0">
                <a:effectLst/>
                <a:highlight>
                  <a:srgbClr val="FFFFFF"/>
                </a:highlight>
                <a:latin typeface="+mj-lt"/>
                <a:hlinkClick r:id="rId8">
                  <a:extLst>
                    <a:ext uri="{A12FA001-AC4F-418D-AE19-62706E023703}">
                      <ahyp:hlinkClr xmlns:ahyp="http://schemas.microsoft.com/office/drawing/2018/hyperlinkcolor" val="tx"/>
                    </a:ext>
                  </a:extLst>
                </a:hlinkClick>
              </a:rPr>
              <a:t>Pratik </a:t>
            </a:r>
            <a:r>
              <a:rPr lang="en-US" i="0" strike="noStrike" dirty="0" err="1">
                <a:effectLst/>
                <a:highlight>
                  <a:srgbClr val="FFFFFF"/>
                </a:highlight>
                <a:latin typeface="+mj-lt"/>
                <a:hlinkClick r:id="rId8">
                  <a:extLst>
                    <a:ext uri="{A12FA001-AC4F-418D-AE19-62706E023703}">
                      <ahyp:hlinkClr xmlns:ahyp="http://schemas.microsoft.com/office/drawing/2018/hyperlinkcolor" val="tx"/>
                    </a:ext>
                  </a:extLst>
                </a:hlinkClick>
              </a:rPr>
              <a:t>Kayal</a:t>
            </a:r>
            <a:r>
              <a:rPr lang="en-US" i="0" dirty="0">
                <a:effectLst/>
                <a:highlight>
                  <a:srgbClr val="FFFFFF"/>
                </a:highlight>
                <a:latin typeface="+mj-lt"/>
              </a:rPr>
              <a:t>, </a:t>
            </a:r>
            <a:r>
              <a:rPr lang="en-US" i="0" strike="noStrike" dirty="0">
                <a:effectLst/>
                <a:highlight>
                  <a:srgbClr val="FFFFFF"/>
                </a:highlight>
                <a:latin typeface="+mj-lt"/>
                <a:hlinkClick r:id="rId9">
                  <a:extLst>
                    <a:ext uri="{A12FA001-AC4F-418D-AE19-62706E023703}">
                      <ahyp:hlinkClr xmlns:ahyp="http://schemas.microsoft.com/office/drawing/2018/hyperlinkcolor" val="tx"/>
                    </a:ext>
                  </a:extLst>
                </a:hlinkClick>
              </a:rPr>
              <a:t>Sudhakar Kumawat</a:t>
            </a:r>
            <a:r>
              <a:rPr lang="en-US" i="0" dirty="0">
                <a:effectLst/>
                <a:highlight>
                  <a:srgbClr val="FFFFFF"/>
                </a:highlight>
                <a:latin typeface="+mj-lt"/>
              </a:rPr>
              <a:t>, </a:t>
            </a:r>
            <a:r>
              <a:rPr lang="en-US" i="0" dirty="0" err="1">
                <a:effectLst/>
                <a:highlight>
                  <a:srgbClr val="FFFFFF"/>
                </a:highlight>
                <a:latin typeface="+mj-lt"/>
                <a:hlinkClick r:id="rId10">
                  <a:extLst>
                    <a:ext uri="{A12FA001-AC4F-418D-AE19-62706E023703}">
                      <ahyp:hlinkClr xmlns:ahyp="http://schemas.microsoft.com/office/drawing/2018/hyperlinkcolor" val="tx"/>
                    </a:ext>
                  </a:extLst>
                </a:hlinkClick>
              </a:rPr>
              <a:t>Nipun</a:t>
            </a:r>
            <a:r>
              <a:rPr lang="en-US" i="0" dirty="0">
                <a:effectLst/>
                <a:highlight>
                  <a:srgbClr val="FFFFFF"/>
                </a:highlight>
                <a:latin typeface="+mj-lt"/>
                <a:hlinkClick r:id="rId10">
                  <a:extLst>
                    <a:ext uri="{A12FA001-AC4F-418D-AE19-62706E023703}">
                      <ahyp:hlinkClr xmlns:ahyp="http://schemas.microsoft.com/office/drawing/2018/hyperlinkcolor" val="tx"/>
                    </a:ext>
                  </a:extLst>
                </a:hlinkClick>
              </a:rPr>
              <a:t> Batra</a:t>
            </a:r>
            <a:endParaRPr lang="en-US" i="0" dirty="0">
              <a:effectLst/>
              <a:highlight>
                <a:srgbClr val="FFFFFF"/>
              </a:highlight>
              <a:latin typeface="+mj-lt"/>
            </a:endParaRPr>
          </a:p>
          <a:p>
            <a:pPr marL="342900" indent="-342900">
              <a:buFontTx/>
              <a:buAutoNum type="arabicPeriod" startAt="3"/>
              <a:defRPr/>
            </a:pPr>
            <a:endParaRPr lang="en-US" i="0" dirty="0">
              <a:effectLst/>
              <a:highlight>
                <a:srgbClr val="FFFFFF"/>
              </a:highlight>
              <a:latin typeface="+mj-lt"/>
            </a:endParaRPr>
          </a:p>
          <a:p>
            <a:pPr marL="342900" indent="-342900">
              <a:buFontTx/>
              <a:buAutoNum type="arabicPeriod" startAt="3"/>
              <a:defRPr/>
            </a:pPr>
            <a:r>
              <a:rPr lang="en-US" sz="1800" kern="1200" dirty="0" err="1">
                <a:highlight>
                  <a:srgbClr val="FFFFFF"/>
                </a:highlight>
                <a:latin typeface="+mj-lt"/>
                <a:ea typeface="+mn-ea"/>
                <a:cs typeface="+mn-cs"/>
              </a:rPr>
              <a:t>DataSet</a:t>
            </a:r>
            <a:r>
              <a:rPr lang="en-US" sz="1800" kern="1200" dirty="0">
                <a:highlight>
                  <a:srgbClr val="FFFFFF"/>
                </a:highlight>
                <a:latin typeface="+mj-lt"/>
                <a:ea typeface="+mn-ea"/>
                <a:cs typeface="+mn-cs"/>
              </a:rPr>
              <a:t> taken from </a:t>
            </a:r>
            <a:r>
              <a:rPr lang="en-US" sz="1800" kern="1200" dirty="0" err="1">
                <a:highlight>
                  <a:srgbClr val="FFFFFF"/>
                </a:highlight>
                <a:latin typeface="+mj-lt"/>
                <a:ea typeface="+mn-ea"/>
                <a:cs typeface="+mn-cs"/>
              </a:rPr>
              <a:t>kaggle</a:t>
            </a:r>
            <a:r>
              <a:rPr lang="en-US" sz="1800" kern="1200" dirty="0">
                <a:highlight>
                  <a:srgbClr val="FFFFFF"/>
                </a:highlight>
                <a:latin typeface="+mj-lt"/>
                <a:ea typeface="+mn-ea"/>
                <a:cs typeface="+mn-cs"/>
              </a:rPr>
              <a:t> : https://www.kaggle.com/datasets/olyadgetch/wheat-leaf-dataset/</a:t>
            </a:r>
            <a:endParaRPr lang="en-US" sz="1800" i="0" kern="1200" dirty="0">
              <a:effectLst/>
              <a:latin typeface="+mj-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startAt="3"/>
              <a:tabLst/>
              <a:defRPr/>
            </a:pPr>
            <a:endParaRPr lang="en-US" sz="1800" kern="1200" dirty="0">
              <a:effectLst/>
              <a:latin typeface="+mj-lt"/>
              <a:ea typeface="+mn-ea"/>
              <a:cs typeface="+mn-cs"/>
            </a:endParaRPr>
          </a:p>
          <a:p>
            <a:pPr>
              <a:defRPr/>
            </a:pPr>
            <a:endParaRPr lang="en-US" sz="180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a:defRPr/>
            </a:pPr>
            <a:endParaRPr lang="en-US" sz="1800" i="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800" kern="1200" dirty="0">
              <a:solidFill>
                <a:schemeClr val="dk1"/>
              </a:solidFill>
              <a:effectLst/>
              <a:latin typeface="+mn-lt"/>
              <a:ea typeface="+mn-ea"/>
              <a:cs typeface="+mn-cs"/>
            </a:endParaRPr>
          </a:p>
          <a:p>
            <a:pPr marL="342900" indent="-342900">
              <a:buAutoNum type="arabicPeriod"/>
            </a:pPr>
            <a:endParaRPr lang="en-US" sz="1800" kern="1200" dirty="0">
              <a:solidFill>
                <a:schemeClr val="dk1"/>
              </a:solidFill>
              <a:effectLst/>
              <a:latin typeface="+mj-lt"/>
              <a:ea typeface="+mn-ea"/>
              <a:cs typeface="+mn-cs"/>
            </a:endParaRPr>
          </a:p>
        </p:txBody>
      </p:sp>
    </p:spTree>
    <p:extLst>
      <p:ext uri="{BB962C8B-B14F-4D97-AF65-F5344CB8AC3E}">
        <p14:creationId xmlns:p14="http://schemas.microsoft.com/office/powerpoint/2010/main" val="31634249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7562A-14F3-8818-156C-3EC2FEF96576}"/>
              </a:ext>
            </a:extLst>
          </p:cNvPr>
          <p:cNvSpPr txBox="1"/>
          <p:nvPr/>
        </p:nvSpPr>
        <p:spPr>
          <a:xfrm>
            <a:off x="4080095" y="2228671"/>
            <a:ext cx="4031809" cy="1200329"/>
          </a:xfrm>
          <a:prstGeom prst="rect">
            <a:avLst/>
          </a:prstGeom>
          <a:noFill/>
        </p:spPr>
        <p:txBody>
          <a:bodyPr wrap="none" rtlCol="0">
            <a:spAutoFit/>
          </a:bodyPr>
          <a:lstStyle/>
          <a:p>
            <a:r>
              <a:rPr lang="en-US" sz="7200" dirty="0"/>
              <a:t>Thank You</a:t>
            </a:r>
          </a:p>
        </p:txBody>
      </p:sp>
    </p:spTree>
    <p:extLst>
      <p:ext uri="{BB962C8B-B14F-4D97-AF65-F5344CB8AC3E}">
        <p14:creationId xmlns:p14="http://schemas.microsoft.com/office/powerpoint/2010/main" val="191568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71DB9B-F073-A463-F6F6-5470735EE0AA}"/>
              </a:ext>
            </a:extLst>
          </p:cNvPr>
          <p:cNvSpPr txBox="1"/>
          <p:nvPr/>
        </p:nvSpPr>
        <p:spPr>
          <a:xfrm>
            <a:off x="1117600" y="677334"/>
            <a:ext cx="1566454" cy="584775"/>
          </a:xfrm>
          <a:prstGeom prst="rect">
            <a:avLst/>
          </a:prstGeom>
          <a:noFill/>
        </p:spPr>
        <p:txBody>
          <a:bodyPr wrap="none" rtlCol="0">
            <a:spAutoFit/>
          </a:bodyPr>
          <a:lstStyle/>
          <a:p>
            <a:r>
              <a:rPr lang="en-US" sz="3200" b="1" dirty="0"/>
              <a:t>Outline:</a:t>
            </a:r>
          </a:p>
        </p:txBody>
      </p:sp>
      <p:sp>
        <p:nvSpPr>
          <p:cNvPr id="3" name="TextBox 2">
            <a:extLst>
              <a:ext uri="{FF2B5EF4-FFF2-40B4-BE49-F238E27FC236}">
                <a16:creationId xmlns:a16="http://schemas.microsoft.com/office/drawing/2014/main" id="{4D5B4AFF-1B45-9A7F-0749-0A1520C298FF}"/>
              </a:ext>
            </a:extLst>
          </p:cNvPr>
          <p:cNvSpPr txBox="1"/>
          <p:nvPr/>
        </p:nvSpPr>
        <p:spPr>
          <a:xfrm>
            <a:off x="1117600" y="1408386"/>
            <a:ext cx="8772634" cy="3139321"/>
          </a:xfrm>
          <a:prstGeom prst="rect">
            <a:avLst/>
          </a:prstGeom>
          <a:noFill/>
        </p:spPr>
        <p:txBody>
          <a:bodyPr wrap="square" rtlCol="0">
            <a:spAutoFit/>
          </a:bodyPr>
          <a:lstStyle/>
          <a:p>
            <a:pPr marL="342900" indent="-342900">
              <a:buFont typeface="+mj-lt"/>
              <a:buAutoNum type="arabicPeriod"/>
            </a:pPr>
            <a:r>
              <a:rPr lang="en-US" dirty="0"/>
              <a:t>Introduction of the problem</a:t>
            </a:r>
          </a:p>
          <a:p>
            <a:pPr marL="342900" indent="-342900">
              <a:buFont typeface="+mj-lt"/>
              <a:buAutoNum type="arabicPeriod"/>
            </a:pPr>
            <a:r>
              <a:rPr lang="en-US" dirty="0"/>
              <a:t>Why do we choose Deep learning over Machine Learning?</a:t>
            </a:r>
          </a:p>
          <a:p>
            <a:pPr marL="342900" indent="-342900">
              <a:buFont typeface="+mj-lt"/>
              <a:buAutoNum type="arabicPeriod"/>
            </a:pPr>
            <a:r>
              <a:rPr lang="en-US" dirty="0"/>
              <a:t>Literature Review </a:t>
            </a:r>
          </a:p>
          <a:p>
            <a:pPr marL="342900" indent="-342900">
              <a:buFont typeface="+mj-lt"/>
              <a:buAutoNum type="arabicPeriod"/>
            </a:pPr>
            <a:r>
              <a:rPr lang="en-US" dirty="0"/>
              <a:t>Summary of Literature Review</a:t>
            </a:r>
          </a:p>
          <a:p>
            <a:pPr marL="342900" indent="-342900">
              <a:buFont typeface="+mj-lt"/>
              <a:buAutoNum type="arabicPeriod"/>
            </a:pPr>
            <a:r>
              <a:rPr lang="en-US" dirty="0"/>
              <a:t>Data-Set description</a:t>
            </a:r>
          </a:p>
          <a:p>
            <a:pPr marL="342900" indent="-342900">
              <a:buFont typeface="+mj-lt"/>
              <a:buAutoNum type="arabicPeriod"/>
            </a:pPr>
            <a:r>
              <a:rPr lang="en-US" sz="1800" dirty="0"/>
              <a:t>Information of Various Models</a:t>
            </a:r>
          </a:p>
          <a:p>
            <a:pPr marL="342900" indent="-342900">
              <a:buFont typeface="+mj-lt"/>
              <a:buAutoNum type="arabicPeriod"/>
            </a:pPr>
            <a:r>
              <a:rPr lang="en-US" sz="1800" dirty="0"/>
              <a:t>Model Architecture (Description)</a:t>
            </a:r>
          </a:p>
          <a:p>
            <a:pPr marL="342900" indent="-342900">
              <a:buFont typeface="+mj-lt"/>
              <a:buAutoNum type="arabicPeriod"/>
            </a:pPr>
            <a:r>
              <a:rPr lang="en-US" sz="1800" dirty="0"/>
              <a:t>Model Evaluation </a:t>
            </a:r>
          </a:p>
          <a:p>
            <a:pPr marL="342900" indent="-342900">
              <a:buFont typeface="+mj-lt"/>
              <a:buAutoNum type="arabicPeriod"/>
            </a:pPr>
            <a:r>
              <a:rPr lang="en-US" dirty="0"/>
              <a:t>Conclusion </a:t>
            </a:r>
          </a:p>
          <a:p>
            <a:pPr marL="342900" indent="-342900">
              <a:buFont typeface="+mj-lt"/>
              <a:buAutoNum type="arabicPeriod"/>
            </a:pPr>
            <a:r>
              <a:rPr lang="en-US" dirty="0"/>
              <a:t>Drawbacks</a:t>
            </a:r>
          </a:p>
          <a:p>
            <a:pPr marL="342900" indent="-342900">
              <a:buFont typeface="+mj-lt"/>
              <a:buAutoNum type="arabicPeriod"/>
            </a:pPr>
            <a:r>
              <a:rPr lang="en-US" dirty="0"/>
              <a:t>References</a:t>
            </a:r>
          </a:p>
        </p:txBody>
      </p:sp>
    </p:spTree>
    <p:extLst>
      <p:ext uri="{BB962C8B-B14F-4D97-AF65-F5344CB8AC3E}">
        <p14:creationId xmlns:p14="http://schemas.microsoft.com/office/powerpoint/2010/main" val="3574865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035FA-8B39-AD64-8A70-C59AEBE35003}"/>
              </a:ext>
            </a:extLst>
          </p:cNvPr>
          <p:cNvSpPr>
            <a:spLocks noGrp="1"/>
          </p:cNvSpPr>
          <p:nvPr>
            <p:ph type="title"/>
          </p:nvPr>
        </p:nvSpPr>
        <p:spPr/>
        <p:txBody>
          <a:bodyPr/>
          <a:lstStyle/>
          <a:p>
            <a:r>
              <a:rPr lang="en-US" dirty="0"/>
              <a:t>Introduction of Problem	</a:t>
            </a:r>
          </a:p>
        </p:txBody>
      </p:sp>
      <p:sp>
        <p:nvSpPr>
          <p:cNvPr id="3" name="Content Placeholder 2">
            <a:extLst>
              <a:ext uri="{FF2B5EF4-FFF2-40B4-BE49-F238E27FC236}">
                <a16:creationId xmlns:a16="http://schemas.microsoft.com/office/drawing/2014/main" id="{A731000A-4A70-FB8C-D35F-D233F5663D4D}"/>
              </a:ext>
            </a:extLst>
          </p:cNvPr>
          <p:cNvSpPr>
            <a:spLocks noGrp="1"/>
          </p:cNvSpPr>
          <p:nvPr>
            <p:ph idx="1"/>
          </p:nvPr>
        </p:nvSpPr>
        <p:spPr/>
        <p:txBody>
          <a:bodyPr>
            <a:normAutofit/>
          </a:bodyPr>
          <a:lstStyle/>
          <a:p>
            <a:pPr marL="0" indent="0">
              <a:buNone/>
            </a:pPr>
            <a:r>
              <a:rPr lang="en-US" sz="1800" b="0" i="0" dirty="0">
                <a:solidFill>
                  <a:srgbClr val="0D0D0D"/>
                </a:solidFill>
                <a:effectLst/>
                <a:highlight>
                  <a:srgbClr val="FFFFFF"/>
                </a:highlight>
                <a:latin typeface="+mj-lt"/>
              </a:rPr>
              <a:t>The problem entails </a:t>
            </a:r>
            <a:r>
              <a:rPr lang="en-US" sz="1800" b="0" i="0" dirty="0">
                <a:effectLst/>
                <a:highlight>
                  <a:srgbClr val="FFFFFF"/>
                </a:highlight>
                <a:latin typeface="+mj-lt"/>
              </a:rPr>
              <a:t>training a deep learning model</a:t>
            </a:r>
            <a:r>
              <a:rPr lang="en-US" sz="1800" b="0" i="0" dirty="0">
                <a:solidFill>
                  <a:srgbClr val="FF0000"/>
                </a:solidFill>
                <a:effectLst/>
                <a:highlight>
                  <a:srgbClr val="FFFFFF"/>
                </a:highlight>
                <a:latin typeface="+mj-lt"/>
              </a:rPr>
              <a:t> </a:t>
            </a:r>
            <a:r>
              <a:rPr lang="en-US" sz="1800" b="1" i="0" dirty="0">
                <a:solidFill>
                  <a:srgbClr val="0D0D0D"/>
                </a:solidFill>
                <a:effectLst/>
                <a:highlight>
                  <a:srgbClr val="FFFFFF"/>
                </a:highlight>
                <a:latin typeface="+mj-lt"/>
              </a:rPr>
              <a:t>to recognize various symptoms and patterns associated with different plant (</a:t>
            </a:r>
            <a:r>
              <a:rPr lang="en-US" sz="1800" b="1" i="0" dirty="0">
                <a:effectLst/>
                <a:highlight>
                  <a:srgbClr val="FFFFFF"/>
                </a:highlight>
                <a:latin typeface="+mj-lt"/>
              </a:rPr>
              <a:t>wheat</a:t>
            </a:r>
            <a:r>
              <a:rPr lang="en-US" sz="1800" b="1" i="0" dirty="0">
                <a:solidFill>
                  <a:srgbClr val="0D0D0D"/>
                </a:solidFill>
                <a:effectLst/>
                <a:highlight>
                  <a:srgbClr val="FFFFFF"/>
                </a:highlight>
                <a:latin typeface="+mj-lt"/>
              </a:rPr>
              <a:t>) </a:t>
            </a:r>
            <a:r>
              <a:rPr lang="en-US" sz="1800" b="1" dirty="0">
                <a:solidFill>
                  <a:srgbClr val="0D0D0D"/>
                </a:solidFill>
                <a:highlight>
                  <a:srgbClr val="FFFFFF"/>
                </a:highlight>
                <a:latin typeface="+mj-lt"/>
              </a:rPr>
              <a:t>diseas</a:t>
            </a:r>
            <a:r>
              <a:rPr lang="en-US" sz="1800" b="1" i="0" dirty="0">
                <a:solidFill>
                  <a:srgbClr val="0D0D0D"/>
                </a:solidFill>
                <a:effectLst/>
                <a:highlight>
                  <a:srgbClr val="FFFFFF"/>
                </a:highlight>
                <a:latin typeface="+mj-lt"/>
              </a:rPr>
              <a:t>es</a:t>
            </a:r>
            <a:r>
              <a:rPr lang="en-US" sz="1800" b="0" i="0" dirty="0">
                <a:solidFill>
                  <a:srgbClr val="0D0D0D"/>
                </a:solidFill>
                <a:effectLst/>
                <a:highlight>
                  <a:srgbClr val="FFFFFF"/>
                </a:highlight>
                <a:latin typeface="+mj-lt"/>
              </a:rPr>
              <a:t>, enabling early detection and intervention to mitigate crop losses. By analyzing images of leaves, stems, or fruits exhibiting signs of diseases such as blight, rot, or fungal infections, the model can provide farmers with timely information to take appropriate actions, whether it's targeted pesticide application, crop rotation, or other preventive measures.</a:t>
            </a:r>
          </a:p>
          <a:p>
            <a:pPr marL="0" indent="0">
              <a:buNone/>
            </a:pPr>
            <a:r>
              <a:rPr lang="en-US" sz="1800" dirty="0">
                <a:solidFill>
                  <a:srgbClr val="0D0D0D"/>
                </a:solidFill>
                <a:highlight>
                  <a:srgbClr val="FFFFFF"/>
                </a:highlight>
                <a:latin typeface="+mj-lt"/>
              </a:rPr>
              <a:t>A</a:t>
            </a:r>
            <a:r>
              <a:rPr lang="en-US" sz="1800" i="0" dirty="0">
                <a:solidFill>
                  <a:srgbClr val="0D0D0D"/>
                </a:solidFill>
                <a:effectLst/>
                <a:highlight>
                  <a:srgbClr val="FFFFFF"/>
                </a:highlight>
                <a:latin typeface="+mj-lt"/>
              </a:rPr>
              <a:t>gricultural workers, and even some researchers can be a significant driver for the adoption of deep learning (DL) algorithms in this domain as it becomes too tedious and time taking to actually look at the plants and classify them.</a:t>
            </a:r>
          </a:p>
          <a:p>
            <a:pPr marL="0" indent="0">
              <a:buNone/>
            </a:pPr>
            <a:endParaRPr lang="en-US" sz="1800" dirty="0">
              <a:solidFill>
                <a:srgbClr val="0D0D0D"/>
              </a:solidFill>
              <a:highlight>
                <a:srgbClr val="FFFFFF"/>
              </a:highlight>
              <a:latin typeface="+mj-lt"/>
            </a:endParaRPr>
          </a:p>
          <a:p>
            <a:pPr marL="0" indent="0">
              <a:buNone/>
            </a:pPr>
            <a:r>
              <a:rPr lang="en-US" sz="1800" b="1" dirty="0">
                <a:solidFill>
                  <a:srgbClr val="0D0D0D"/>
                </a:solidFill>
                <a:highlight>
                  <a:srgbClr val="FFFFFF"/>
                </a:highlight>
                <a:latin typeface="+mj-lt"/>
              </a:rPr>
              <a:t>Why do we choose this problem :-</a:t>
            </a:r>
            <a:br>
              <a:rPr lang="en-US" sz="1800" dirty="0"/>
            </a:br>
            <a:r>
              <a:rPr lang="en-US" sz="1800" dirty="0">
                <a:solidFill>
                  <a:srgbClr val="0D0D0D"/>
                </a:solidFill>
                <a:highlight>
                  <a:srgbClr val="FFFFFF"/>
                </a:highlight>
                <a:latin typeface="+mj-lt"/>
              </a:rPr>
              <a:t>Due to </a:t>
            </a:r>
            <a:r>
              <a:rPr lang="en-US" sz="1800" i="0" dirty="0">
                <a:solidFill>
                  <a:srgbClr val="0D0D0D"/>
                </a:solidFill>
                <a:effectLst/>
                <a:highlight>
                  <a:srgbClr val="FFFFFF"/>
                </a:highlight>
                <a:latin typeface="+mj-lt"/>
              </a:rPr>
              <a:t>the lack of expertise in plant disease detection among farmers, the</a:t>
            </a:r>
            <a:r>
              <a:rPr lang="en-US" sz="1800" dirty="0">
                <a:solidFill>
                  <a:srgbClr val="000000"/>
                </a:solidFill>
                <a:effectLst/>
                <a:latin typeface="+mj-lt"/>
                <a:ea typeface="Times New Roman" panose="02020603050405020304" pitchFamily="18" charset="0"/>
              </a:rPr>
              <a:t> accuracy of the manual prediction depends upon the experience and knowledge of the person</a:t>
            </a:r>
            <a:endParaRPr lang="en-US" sz="1800" dirty="0">
              <a:latin typeface="+mj-lt"/>
            </a:endParaRPr>
          </a:p>
        </p:txBody>
      </p:sp>
    </p:spTree>
    <p:extLst>
      <p:ext uri="{BB962C8B-B14F-4D97-AF65-F5344CB8AC3E}">
        <p14:creationId xmlns:p14="http://schemas.microsoft.com/office/powerpoint/2010/main" val="142566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E6526-9ADA-7102-A209-3EED392FEAAC}"/>
              </a:ext>
            </a:extLst>
          </p:cNvPr>
          <p:cNvSpPr>
            <a:spLocks noGrp="1"/>
          </p:cNvSpPr>
          <p:nvPr>
            <p:ph type="title"/>
          </p:nvPr>
        </p:nvSpPr>
        <p:spPr/>
        <p:txBody>
          <a:bodyPr/>
          <a:lstStyle/>
          <a:p>
            <a:r>
              <a:rPr lang="en-US" dirty="0"/>
              <a:t>Why do we choose Deep learning over Machine Learning?</a:t>
            </a:r>
          </a:p>
        </p:txBody>
      </p:sp>
      <p:sp>
        <p:nvSpPr>
          <p:cNvPr id="3" name="Content Placeholder 2">
            <a:extLst>
              <a:ext uri="{FF2B5EF4-FFF2-40B4-BE49-F238E27FC236}">
                <a16:creationId xmlns:a16="http://schemas.microsoft.com/office/drawing/2014/main" id="{B91EB1E0-00B2-AFEA-A2AE-996592DCCD7E}"/>
              </a:ext>
            </a:extLst>
          </p:cNvPr>
          <p:cNvSpPr>
            <a:spLocks noGrp="1"/>
          </p:cNvSpPr>
          <p:nvPr>
            <p:ph idx="1"/>
          </p:nvPr>
        </p:nvSpPr>
        <p:spPr>
          <a:xfrm>
            <a:off x="838200" y="1861882"/>
            <a:ext cx="10515600" cy="4342273"/>
          </a:xfrm>
        </p:spPr>
        <p:txBody>
          <a:bodyPr>
            <a:noAutofit/>
          </a:bodyPr>
          <a:lstStyle/>
          <a:p>
            <a:pPr algn="l">
              <a:buFont typeface="+mj-lt"/>
              <a:buAutoNum type="arabicPeriod"/>
            </a:pPr>
            <a:r>
              <a:rPr lang="en-US" sz="1800" b="1" i="0" dirty="0">
                <a:solidFill>
                  <a:srgbClr val="0D0D0D"/>
                </a:solidFill>
                <a:effectLst/>
                <a:highlight>
                  <a:srgbClr val="FFFFFF"/>
                </a:highlight>
                <a:latin typeface="+mj-lt"/>
              </a:rPr>
              <a:t>Feature Learning</a:t>
            </a:r>
            <a:r>
              <a:rPr lang="en-US" sz="1800" b="0" i="0" dirty="0">
                <a:solidFill>
                  <a:srgbClr val="0D0D0D"/>
                </a:solidFill>
                <a:effectLst/>
                <a:highlight>
                  <a:srgbClr val="FFFFFF"/>
                </a:highlight>
                <a:latin typeface="+mj-lt"/>
              </a:rPr>
              <a:t>: DL models, particularly convolutional neural networks (CNNs), are capable of automatically </a:t>
            </a:r>
            <a:r>
              <a:rPr lang="en-US" sz="1800" dirty="0">
                <a:solidFill>
                  <a:srgbClr val="0D0D0D"/>
                </a:solidFill>
                <a:highlight>
                  <a:srgbClr val="FFFFFF"/>
                </a:highlight>
                <a:latin typeface="+mj-lt"/>
              </a:rPr>
              <a:t>e</a:t>
            </a:r>
            <a:r>
              <a:rPr lang="en-US" sz="1800" b="0" i="0" dirty="0">
                <a:solidFill>
                  <a:srgbClr val="0D0D0D"/>
                </a:solidFill>
                <a:effectLst/>
                <a:highlight>
                  <a:srgbClr val="FFFFFF"/>
                </a:highlight>
                <a:latin typeface="+mj-lt"/>
              </a:rPr>
              <a:t>xtract intricate features from raw images, eliminating the need for manual feature engineering, which is often required in traditional ML methods.</a:t>
            </a:r>
          </a:p>
          <a:p>
            <a:pPr algn="l">
              <a:buFont typeface="+mj-lt"/>
              <a:buAutoNum type="arabicPeriod"/>
            </a:pPr>
            <a:r>
              <a:rPr lang="en-US" sz="1800" b="1" i="0" dirty="0">
                <a:solidFill>
                  <a:srgbClr val="0D0D0D"/>
                </a:solidFill>
                <a:effectLst/>
                <a:highlight>
                  <a:srgbClr val="FFFFFF"/>
                </a:highlight>
                <a:latin typeface="+mj-lt"/>
              </a:rPr>
              <a:t>Complexity Handling</a:t>
            </a:r>
            <a:r>
              <a:rPr lang="en-US" sz="1800" b="0" i="0" dirty="0">
                <a:solidFill>
                  <a:srgbClr val="0D0D0D"/>
                </a:solidFill>
                <a:effectLst/>
                <a:highlight>
                  <a:srgbClr val="FFFFFF"/>
                </a:highlight>
                <a:latin typeface="+mj-lt"/>
              </a:rPr>
              <a:t>: Plant diseases can exhibit complex patterns and variations, making them challenging to classify accurately. DL models excel at handling high-dimensional data and capturing intricate relationships between features.</a:t>
            </a:r>
          </a:p>
          <a:p>
            <a:pPr algn="l">
              <a:buFont typeface="+mj-lt"/>
              <a:buAutoNum type="arabicPeriod"/>
            </a:pPr>
            <a:r>
              <a:rPr lang="en-US" sz="1800" b="1" i="0" dirty="0">
                <a:solidFill>
                  <a:srgbClr val="0D0D0D"/>
                </a:solidFill>
                <a:effectLst/>
                <a:highlight>
                  <a:srgbClr val="FFFFFF"/>
                </a:highlight>
                <a:latin typeface="+mj-lt"/>
              </a:rPr>
              <a:t>Scalability</a:t>
            </a:r>
            <a:r>
              <a:rPr lang="en-US" sz="1800" b="0" i="0" dirty="0">
                <a:solidFill>
                  <a:srgbClr val="0D0D0D"/>
                </a:solidFill>
                <a:effectLst/>
                <a:highlight>
                  <a:srgbClr val="FFFFFF"/>
                </a:highlight>
                <a:latin typeface="+mj-lt"/>
              </a:rPr>
              <a:t>: DL models can scale well with large datasets, as datasets of plant images grow in size and diversity, DL algorithms can exploit this abundance to improve their performance</a:t>
            </a:r>
            <a:endParaRPr lang="en-US" sz="1800" b="1" dirty="0">
              <a:solidFill>
                <a:srgbClr val="0D0D0D"/>
              </a:solidFill>
              <a:highlight>
                <a:srgbClr val="FFFFFF"/>
              </a:highlight>
              <a:latin typeface="+mj-lt"/>
            </a:endParaRPr>
          </a:p>
          <a:p>
            <a:pPr algn="l">
              <a:buFont typeface="+mj-lt"/>
              <a:buAutoNum type="arabicPeriod"/>
            </a:pPr>
            <a:r>
              <a:rPr lang="en-US" sz="1800" b="1" i="0" dirty="0">
                <a:solidFill>
                  <a:srgbClr val="0D0D0D"/>
                </a:solidFill>
                <a:effectLst/>
                <a:highlight>
                  <a:srgbClr val="FFFFFF"/>
                </a:highlight>
                <a:latin typeface="+mj-lt"/>
              </a:rPr>
              <a:t>Transfer Learning</a:t>
            </a:r>
            <a:r>
              <a:rPr lang="en-US" sz="1800" b="0" i="0" dirty="0">
                <a:solidFill>
                  <a:srgbClr val="0D0D0D"/>
                </a:solidFill>
                <a:effectLst/>
                <a:highlight>
                  <a:srgbClr val="FFFFFF"/>
                </a:highlight>
                <a:latin typeface="+mj-lt"/>
              </a:rPr>
              <a:t>: DL models trained on large-scale image datasets (e.g., ImageNet) can leverage transfer  learning to adapt their learned representations to the task of plant disease classification. By fine-tuning pre-trained models on smaller plant disease datasets, researchers can achieve competitive performance with less labeled data, reducing the annotation burden.</a:t>
            </a:r>
          </a:p>
          <a:p>
            <a:pPr algn="l">
              <a:buFont typeface="+mj-lt"/>
              <a:buAutoNum type="arabicPeriod"/>
            </a:pPr>
            <a:r>
              <a:rPr lang="en-US" sz="1800" b="1" i="0" dirty="0">
                <a:solidFill>
                  <a:srgbClr val="0D0D0D"/>
                </a:solidFill>
                <a:effectLst/>
                <a:highlight>
                  <a:srgbClr val="FFFFFF"/>
                </a:highlight>
                <a:latin typeface="+mj-lt"/>
              </a:rPr>
              <a:t>Continuous Improvement </a:t>
            </a:r>
            <a:r>
              <a:rPr lang="en-US" sz="1800" b="0" i="0" dirty="0">
                <a:solidFill>
                  <a:srgbClr val="0D0D0D"/>
                </a:solidFill>
                <a:effectLst/>
                <a:highlight>
                  <a:srgbClr val="FFFFFF"/>
                </a:highlight>
                <a:latin typeface="+mj-lt"/>
              </a:rPr>
              <a:t>: DL research is a rapidly evolving field, with ongoing advancements in model architectures, optimization techniques, and training strategies. This continuous progress offers the potential for further improvements in plant disease classification accuracy and robustness over time.</a:t>
            </a:r>
          </a:p>
          <a:p>
            <a:endParaRPr lang="en-US" sz="1200" dirty="0"/>
          </a:p>
          <a:p>
            <a:endParaRPr lang="en-US" sz="1200" dirty="0"/>
          </a:p>
          <a:p>
            <a:pPr algn="l">
              <a:buFont typeface="+mj-lt"/>
              <a:buAutoNum type="arabicPeriod"/>
            </a:pPr>
            <a:endParaRPr lang="en-US" sz="1800" dirty="0"/>
          </a:p>
        </p:txBody>
      </p:sp>
    </p:spTree>
    <p:extLst>
      <p:ext uri="{BB962C8B-B14F-4D97-AF65-F5344CB8AC3E}">
        <p14:creationId xmlns:p14="http://schemas.microsoft.com/office/powerpoint/2010/main" val="1838924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BFFF-82A4-3474-000E-6ECB660A994C}"/>
              </a:ext>
            </a:extLst>
          </p:cNvPr>
          <p:cNvSpPr>
            <a:spLocks noGrp="1"/>
          </p:cNvSpPr>
          <p:nvPr>
            <p:ph type="title"/>
          </p:nvPr>
        </p:nvSpPr>
        <p:spPr>
          <a:xfrm>
            <a:off x="928511" y="116240"/>
            <a:ext cx="10334978" cy="1325563"/>
          </a:xfrm>
        </p:spPr>
        <p:txBody>
          <a:bodyPr/>
          <a:lstStyle/>
          <a:p>
            <a:r>
              <a:rPr lang="en-US" dirty="0"/>
              <a:t>Literature Review </a:t>
            </a:r>
          </a:p>
        </p:txBody>
      </p:sp>
      <p:graphicFrame>
        <p:nvGraphicFramePr>
          <p:cNvPr id="7" name="Content Placeholder 6">
            <a:extLst>
              <a:ext uri="{FF2B5EF4-FFF2-40B4-BE49-F238E27FC236}">
                <a16:creationId xmlns:a16="http://schemas.microsoft.com/office/drawing/2014/main" id="{FFADEE3F-A44C-B9E8-B5A3-104CCC4FE095}"/>
              </a:ext>
            </a:extLst>
          </p:cNvPr>
          <p:cNvGraphicFramePr>
            <a:graphicFrameLocks noGrp="1"/>
          </p:cNvGraphicFramePr>
          <p:nvPr>
            <p:ph idx="1"/>
            <p:extLst>
              <p:ext uri="{D42A27DB-BD31-4B8C-83A1-F6EECF244321}">
                <p14:modId xmlns:p14="http://schemas.microsoft.com/office/powerpoint/2010/main" val="3677141168"/>
              </p:ext>
            </p:extLst>
          </p:nvPr>
        </p:nvGraphicFramePr>
        <p:xfrm>
          <a:off x="928511" y="1441803"/>
          <a:ext cx="10515600" cy="4302760"/>
        </p:xfrm>
        <a:graphic>
          <a:graphicData uri="http://schemas.openxmlformats.org/drawingml/2006/table">
            <a:tbl>
              <a:tblPr firstRow="1" bandRow="1">
                <a:tableStyleId>{5C22544A-7EE6-4342-B048-85BDC9FD1C3A}</a:tableStyleId>
              </a:tblPr>
              <a:tblGrid>
                <a:gridCol w="1638044">
                  <a:extLst>
                    <a:ext uri="{9D8B030D-6E8A-4147-A177-3AD203B41FA5}">
                      <a16:colId xmlns:a16="http://schemas.microsoft.com/office/drawing/2014/main" val="3182524405"/>
                    </a:ext>
                  </a:extLst>
                </a:gridCol>
                <a:gridCol w="2493818">
                  <a:extLst>
                    <a:ext uri="{9D8B030D-6E8A-4147-A177-3AD203B41FA5}">
                      <a16:colId xmlns:a16="http://schemas.microsoft.com/office/drawing/2014/main" val="3074132793"/>
                    </a:ext>
                  </a:extLst>
                </a:gridCol>
                <a:gridCol w="2026227">
                  <a:extLst>
                    <a:ext uri="{9D8B030D-6E8A-4147-A177-3AD203B41FA5}">
                      <a16:colId xmlns:a16="http://schemas.microsoft.com/office/drawing/2014/main" val="2705227655"/>
                    </a:ext>
                  </a:extLst>
                </a:gridCol>
                <a:gridCol w="2254391">
                  <a:extLst>
                    <a:ext uri="{9D8B030D-6E8A-4147-A177-3AD203B41FA5}">
                      <a16:colId xmlns:a16="http://schemas.microsoft.com/office/drawing/2014/main" val="2534785845"/>
                    </a:ext>
                  </a:extLst>
                </a:gridCol>
                <a:gridCol w="2103120">
                  <a:extLst>
                    <a:ext uri="{9D8B030D-6E8A-4147-A177-3AD203B41FA5}">
                      <a16:colId xmlns:a16="http://schemas.microsoft.com/office/drawing/2014/main" val="1723750114"/>
                    </a:ext>
                  </a:extLst>
                </a:gridCol>
              </a:tblGrid>
              <a:tr h="370840">
                <a:tc>
                  <a:txBody>
                    <a:bodyPr/>
                    <a:lstStyle/>
                    <a:p>
                      <a:r>
                        <a:rPr lang="en-US" dirty="0"/>
                        <a:t>Serial Number.</a:t>
                      </a:r>
                    </a:p>
                  </a:txBody>
                  <a:tcPr/>
                </a:tc>
                <a:tc>
                  <a:txBody>
                    <a:bodyPr/>
                    <a:lstStyle/>
                    <a:p>
                      <a:r>
                        <a:rPr lang="en-US" dirty="0"/>
                        <a:t>Author</a:t>
                      </a:r>
                    </a:p>
                  </a:txBody>
                  <a:tcPr/>
                </a:tc>
                <a:tc>
                  <a:txBody>
                    <a:bodyPr/>
                    <a:lstStyle/>
                    <a:p>
                      <a:r>
                        <a:rPr lang="en-US" dirty="0"/>
                        <a:t>Paper Title </a:t>
                      </a:r>
                    </a:p>
                  </a:txBody>
                  <a:tcPr/>
                </a:tc>
                <a:tc>
                  <a:txBody>
                    <a:bodyPr/>
                    <a:lstStyle/>
                    <a:p>
                      <a:r>
                        <a:rPr lang="en-US" dirty="0" err="1"/>
                        <a:t>DataSet</a:t>
                      </a:r>
                      <a:endParaRPr lang="en-US" dirty="0"/>
                    </a:p>
                  </a:txBody>
                  <a:tcPr/>
                </a:tc>
                <a:tc>
                  <a:txBody>
                    <a:bodyPr/>
                    <a:lstStyle/>
                    <a:p>
                      <a:r>
                        <a:rPr lang="en-US" dirty="0"/>
                        <a:t>Review</a:t>
                      </a:r>
                    </a:p>
                  </a:txBody>
                  <a:tcPr/>
                </a:tc>
                <a:extLst>
                  <a:ext uri="{0D108BD9-81ED-4DB2-BD59-A6C34878D82A}">
                    <a16:rowId xmlns:a16="http://schemas.microsoft.com/office/drawing/2014/main" val="535950222"/>
                  </a:ext>
                </a:extLst>
              </a:tr>
              <a:tr h="370840">
                <a:tc>
                  <a:txBody>
                    <a:bodyPr/>
                    <a:lstStyle/>
                    <a:p>
                      <a:r>
                        <a:rPr lang="en-US"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dk1"/>
                          </a:solidFill>
                          <a:effectLst/>
                          <a:latin typeface="+mn-lt"/>
                          <a:ea typeface="+mn-ea"/>
                          <a:cs typeface="+mn-cs"/>
                        </a:rPr>
                        <a:t>Akshai</a:t>
                      </a:r>
                      <a:r>
                        <a:rPr lang="en-US" sz="1800" b="1" kern="1200" dirty="0">
                          <a:solidFill>
                            <a:schemeClr val="dk1"/>
                          </a:solidFill>
                          <a:effectLst/>
                          <a:latin typeface="+mn-lt"/>
                          <a:ea typeface="+mn-ea"/>
                          <a:cs typeface="+mn-cs"/>
                        </a:rPr>
                        <a:t> KP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err="1">
                          <a:solidFill>
                            <a:schemeClr val="dk1"/>
                          </a:solidFill>
                          <a:effectLst/>
                          <a:latin typeface="+mn-lt"/>
                          <a:ea typeface="+mn-ea"/>
                          <a:cs typeface="+mn-cs"/>
                        </a:rPr>
                        <a:t>J.Anitha</a:t>
                      </a:r>
                      <a:endParaRPr lang="en-US" sz="1800" b="1"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021 3rd International Conference on Signal Processing and Communication (ICPSC) | 13 – 14 May 2021 | Coimbatore</a:t>
                      </a:r>
                    </a:p>
                  </a:txBody>
                  <a:tcPr/>
                </a:tc>
                <a:tc>
                  <a:txBody>
                    <a:bodyPr/>
                    <a:lstStyle/>
                    <a:p>
                      <a:r>
                        <a:rPr lang="en-US" sz="1800" b="1" kern="1200" dirty="0">
                          <a:solidFill>
                            <a:schemeClr val="dk1"/>
                          </a:solidFill>
                          <a:effectLst/>
                          <a:latin typeface="+mn-lt"/>
                          <a:ea typeface="+mn-ea"/>
                          <a:cs typeface="+mn-cs"/>
                        </a:rPr>
                        <a:t>Plant disease classification using deep learning </a:t>
                      </a:r>
                    </a:p>
                  </a:txBody>
                  <a:tcPr/>
                </a:tc>
                <a:tc>
                  <a:txBody>
                    <a:bodyPr/>
                    <a:lstStyle/>
                    <a:p>
                      <a:r>
                        <a:rPr lang="en-US" sz="1800" kern="1200" dirty="0">
                          <a:solidFill>
                            <a:schemeClr val="dk1"/>
                          </a:solidFill>
                          <a:effectLst/>
                          <a:latin typeface="+mn-lt"/>
                          <a:ea typeface="+mn-ea"/>
                          <a:cs typeface="+mn-cs"/>
                        </a:rPr>
                        <a:t>Plant Village dataset consists of more than 55,000 images with 38 classes of 14 different plant species. Out of 38 classes, 12 are healthy, and 26 are diseased leaf classes. The classes are healthy, black rot, Esca (Black Measles), and Leaf blight (</a:t>
                      </a:r>
                      <a:r>
                        <a:rPr lang="en-US" sz="1800" kern="1200" dirty="0" err="1">
                          <a:solidFill>
                            <a:schemeClr val="dk1"/>
                          </a:solidFill>
                          <a:effectLst/>
                          <a:latin typeface="+mn-lt"/>
                          <a:ea typeface="+mn-ea"/>
                          <a:cs typeface="+mn-cs"/>
                        </a:rPr>
                        <a:t>Isariopsis</a:t>
                      </a:r>
                      <a:r>
                        <a:rPr lang="en-US" sz="1800" kern="1200" dirty="0">
                          <a:solidFill>
                            <a:schemeClr val="dk1"/>
                          </a:solidFill>
                          <a:effectLst/>
                          <a:latin typeface="+mn-lt"/>
                          <a:ea typeface="+mn-ea"/>
                          <a:cs typeface="+mn-cs"/>
                        </a:rPr>
                        <a:t> Leaf Spot). </a:t>
                      </a:r>
                      <a:endParaRPr lang="en-US" dirty="0"/>
                    </a:p>
                  </a:txBody>
                  <a:tcPr/>
                </a:tc>
                <a:tc>
                  <a:txBody>
                    <a:bodyPr/>
                    <a:lstStyle/>
                    <a:p>
                      <a:r>
                        <a:rPr lang="en-US" sz="1800" kern="1200" dirty="0">
                          <a:solidFill>
                            <a:schemeClr val="dk1"/>
                          </a:solidFill>
                          <a:effectLst/>
                          <a:latin typeface="+mn-lt"/>
                          <a:ea typeface="+mn-ea"/>
                          <a:cs typeface="+mn-cs"/>
                        </a:rPr>
                        <a:t>proposed </a:t>
                      </a:r>
                      <a:r>
                        <a:rPr lang="en-US" sz="1800" b="1" kern="1200" dirty="0">
                          <a:solidFill>
                            <a:schemeClr val="dk1"/>
                          </a:solidFill>
                          <a:effectLst/>
                          <a:latin typeface="+mn-lt"/>
                          <a:ea typeface="+mn-ea"/>
                          <a:cs typeface="+mn-cs"/>
                        </a:rPr>
                        <a:t>EfficientNet model's </a:t>
                      </a:r>
                      <a:r>
                        <a:rPr lang="en-US" sz="1800" kern="1200" dirty="0">
                          <a:solidFill>
                            <a:schemeClr val="dk1"/>
                          </a:solidFill>
                          <a:effectLst/>
                          <a:latin typeface="+mn-lt"/>
                          <a:ea typeface="+mn-ea"/>
                          <a:cs typeface="+mn-cs"/>
                        </a:rPr>
                        <a:t>performance is compared with other state-of-the-art CNN models such as </a:t>
                      </a:r>
                      <a:r>
                        <a:rPr lang="en-US" sz="1800" kern="1200" dirty="0" err="1">
                          <a:solidFill>
                            <a:schemeClr val="dk1"/>
                          </a:solidFill>
                          <a:effectLst/>
                          <a:latin typeface="+mn-lt"/>
                          <a:ea typeface="+mn-ea"/>
                          <a:cs typeface="+mn-cs"/>
                        </a:rPr>
                        <a:t>ResNet</a:t>
                      </a:r>
                      <a:r>
                        <a:rPr lang="en-US" sz="1800" kern="1200" dirty="0">
                          <a:solidFill>
                            <a:schemeClr val="dk1"/>
                          </a:solidFill>
                          <a:effectLst/>
                          <a:latin typeface="+mn-lt"/>
                          <a:ea typeface="+mn-ea"/>
                          <a:cs typeface="+mn-cs"/>
                        </a:rPr>
                        <a:t>, VGG, </a:t>
                      </a:r>
                      <a:r>
                        <a:rPr lang="en-US" sz="1800" kern="1200" dirty="0" err="1">
                          <a:solidFill>
                            <a:schemeClr val="dk1"/>
                          </a:solidFill>
                          <a:effectLst/>
                          <a:latin typeface="+mn-lt"/>
                          <a:ea typeface="+mn-ea"/>
                          <a:cs typeface="+mn-cs"/>
                        </a:rPr>
                        <a:t>AlexNet</a:t>
                      </a:r>
                      <a:r>
                        <a:rPr lang="en-US" sz="1800" kern="1200" dirty="0">
                          <a:solidFill>
                            <a:schemeClr val="dk1"/>
                          </a:solidFill>
                          <a:effectLst/>
                          <a:latin typeface="+mn-lt"/>
                          <a:ea typeface="+mn-ea"/>
                          <a:cs typeface="+mn-cs"/>
                        </a:rPr>
                        <a:t>, and Inception model. </a:t>
                      </a:r>
                      <a:endParaRPr lang="en-US" dirty="0"/>
                    </a:p>
                  </a:txBody>
                  <a:tcPr/>
                </a:tc>
                <a:extLst>
                  <a:ext uri="{0D108BD9-81ED-4DB2-BD59-A6C34878D82A}">
                    <a16:rowId xmlns:a16="http://schemas.microsoft.com/office/drawing/2014/main" val="4138265399"/>
                  </a:ext>
                </a:extLst>
              </a:tr>
            </a:tbl>
          </a:graphicData>
        </a:graphic>
      </p:graphicFrame>
    </p:spTree>
    <p:extLst>
      <p:ext uri="{BB962C8B-B14F-4D97-AF65-F5344CB8AC3E}">
        <p14:creationId xmlns:p14="http://schemas.microsoft.com/office/powerpoint/2010/main" val="2143565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B7E0FCE0-1B65-34DA-5CEE-E02BCEEFF5D4}"/>
              </a:ext>
            </a:extLst>
          </p:cNvPr>
          <p:cNvGraphicFramePr>
            <a:graphicFrameLocks noGrp="1"/>
          </p:cNvGraphicFramePr>
          <p:nvPr>
            <p:extLst>
              <p:ext uri="{D42A27DB-BD31-4B8C-83A1-F6EECF244321}">
                <p14:modId xmlns:p14="http://schemas.microsoft.com/office/powerpoint/2010/main" val="487569440"/>
              </p:ext>
            </p:extLst>
          </p:nvPr>
        </p:nvGraphicFramePr>
        <p:xfrm>
          <a:off x="722489" y="381000"/>
          <a:ext cx="10893778" cy="5491480"/>
        </p:xfrm>
        <a:graphic>
          <a:graphicData uri="http://schemas.openxmlformats.org/drawingml/2006/table">
            <a:tbl>
              <a:tblPr firstRow="1" bandRow="1">
                <a:tableStyleId>{5C22544A-7EE6-4342-B048-85BDC9FD1C3A}</a:tableStyleId>
              </a:tblPr>
              <a:tblGrid>
                <a:gridCol w="1704622">
                  <a:extLst>
                    <a:ext uri="{9D8B030D-6E8A-4147-A177-3AD203B41FA5}">
                      <a16:colId xmlns:a16="http://schemas.microsoft.com/office/drawing/2014/main" val="515467214"/>
                    </a:ext>
                  </a:extLst>
                </a:gridCol>
                <a:gridCol w="2867378">
                  <a:extLst>
                    <a:ext uri="{9D8B030D-6E8A-4147-A177-3AD203B41FA5}">
                      <a16:colId xmlns:a16="http://schemas.microsoft.com/office/drawing/2014/main" val="1015177643"/>
                    </a:ext>
                  </a:extLst>
                </a:gridCol>
                <a:gridCol w="1905565">
                  <a:extLst>
                    <a:ext uri="{9D8B030D-6E8A-4147-A177-3AD203B41FA5}">
                      <a16:colId xmlns:a16="http://schemas.microsoft.com/office/drawing/2014/main" val="1560555082"/>
                    </a:ext>
                  </a:extLst>
                </a:gridCol>
                <a:gridCol w="2124568">
                  <a:extLst>
                    <a:ext uri="{9D8B030D-6E8A-4147-A177-3AD203B41FA5}">
                      <a16:colId xmlns:a16="http://schemas.microsoft.com/office/drawing/2014/main" val="916062738"/>
                    </a:ext>
                  </a:extLst>
                </a:gridCol>
                <a:gridCol w="2291645">
                  <a:extLst>
                    <a:ext uri="{9D8B030D-6E8A-4147-A177-3AD203B41FA5}">
                      <a16:colId xmlns:a16="http://schemas.microsoft.com/office/drawing/2014/main" val="3871714392"/>
                    </a:ext>
                  </a:extLst>
                </a:gridCol>
              </a:tblGrid>
              <a:tr h="370840">
                <a:tc>
                  <a:txBody>
                    <a:bodyPr/>
                    <a:lstStyle/>
                    <a:p>
                      <a:r>
                        <a:rPr lang="en-US" u="none" dirty="0"/>
                        <a:t>Serial Number.</a:t>
                      </a:r>
                    </a:p>
                  </a:txBody>
                  <a:tcPr/>
                </a:tc>
                <a:tc>
                  <a:txBody>
                    <a:bodyPr/>
                    <a:lstStyle/>
                    <a:p>
                      <a:r>
                        <a:rPr lang="en-US" u="none" dirty="0"/>
                        <a:t>Author</a:t>
                      </a:r>
                    </a:p>
                  </a:txBody>
                  <a:tcPr/>
                </a:tc>
                <a:tc>
                  <a:txBody>
                    <a:bodyPr/>
                    <a:lstStyle/>
                    <a:p>
                      <a:r>
                        <a:rPr lang="en-US" u="none" dirty="0"/>
                        <a:t>Paper Title </a:t>
                      </a:r>
                    </a:p>
                  </a:txBody>
                  <a:tcPr/>
                </a:tc>
                <a:tc>
                  <a:txBody>
                    <a:bodyPr/>
                    <a:lstStyle/>
                    <a:p>
                      <a:r>
                        <a:rPr lang="en-US" u="none" dirty="0" err="1"/>
                        <a:t>DataSet</a:t>
                      </a:r>
                      <a:endParaRPr lang="en-US" u="none" dirty="0"/>
                    </a:p>
                  </a:txBody>
                  <a:tcPr/>
                </a:tc>
                <a:tc>
                  <a:txBody>
                    <a:bodyPr/>
                    <a:lstStyle/>
                    <a:p>
                      <a:r>
                        <a:rPr lang="en-US" u="none" dirty="0"/>
                        <a:t>Review</a:t>
                      </a:r>
                    </a:p>
                  </a:txBody>
                  <a:tcPr/>
                </a:tc>
                <a:extLst>
                  <a:ext uri="{0D108BD9-81ED-4DB2-BD59-A6C34878D82A}">
                    <a16:rowId xmlns:a16="http://schemas.microsoft.com/office/drawing/2014/main" val="1767753972"/>
                  </a:ext>
                </a:extLst>
              </a:tr>
              <a:tr h="370840">
                <a:tc>
                  <a:txBody>
                    <a:bodyPr/>
                    <a:lstStyle/>
                    <a:p>
                      <a:r>
                        <a:rPr lang="en-US" u="none"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Sachin D. </a:t>
                      </a:r>
                      <a:r>
                        <a:rPr lang="en-US" sz="1800" b="1"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Khirade</a:t>
                      </a:r>
                      <a:r>
                        <a:rPr lang="en-US" sz="1800" b="1" i="0" u="none" kern="1200" dirty="0">
                          <a:solidFill>
                            <a:schemeClr val="tx1"/>
                          </a:solidFill>
                          <a:effectLst/>
                          <a:latin typeface="+mn-lt"/>
                          <a:ea typeface="+mn-ea"/>
                          <a:cs typeface="+mn-cs"/>
                        </a:rPr>
                        <a:t>; </a:t>
                      </a:r>
                      <a:r>
                        <a:rPr lang="en-US" sz="1800" b="1"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A.B. Patil</a:t>
                      </a:r>
                      <a:endParaRPr lang="en-US" sz="18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2015 International Conference on Computing Communication Control and Automation</a:t>
                      </a:r>
                      <a:endParaRPr lang="en-US" sz="1800" u="none" kern="1200" dirty="0">
                        <a:solidFill>
                          <a:schemeClr val="tx1"/>
                        </a:solidFill>
                        <a:effectLst/>
                        <a:latin typeface="+mn-lt"/>
                        <a:ea typeface="+mn-ea"/>
                        <a:cs typeface="+mn-cs"/>
                      </a:endParaRPr>
                    </a:p>
                  </a:txBody>
                  <a:tcPr/>
                </a:tc>
                <a:tc>
                  <a:txBody>
                    <a:bodyPr/>
                    <a:lstStyle/>
                    <a:p>
                      <a:r>
                        <a:rPr lang="en-US" sz="1800" b="1" i="0" u="none" kern="1200" dirty="0">
                          <a:solidFill>
                            <a:schemeClr val="dk1"/>
                          </a:solidFill>
                          <a:effectLst/>
                          <a:latin typeface="+mn-lt"/>
                          <a:ea typeface="+mn-ea"/>
                          <a:cs typeface="+mn-cs"/>
                        </a:rPr>
                        <a:t>Plant Disease Detection Using Image Processing</a:t>
                      </a:r>
                    </a:p>
                  </a:txBody>
                  <a:tcPr/>
                </a:tc>
                <a:tc>
                  <a:txBody>
                    <a:bodyPr/>
                    <a:lstStyle/>
                    <a:p>
                      <a:r>
                        <a:rPr lang="en-US" sz="1800" u="none" kern="1200" dirty="0">
                          <a:solidFill>
                            <a:schemeClr val="dk1"/>
                          </a:solidFill>
                          <a:effectLst/>
                          <a:latin typeface="+mn-lt"/>
                          <a:ea typeface="+mn-ea"/>
                          <a:cs typeface="+mn-cs"/>
                        </a:rPr>
                        <a:t>- No information Provided </a:t>
                      </a:r>
                      <a:endParaRPr lang="en-US" u="none" dirty="0"/>
                    </a:p>
                  </a:txBody>
                  <a:tcPr/>
                </a:tc>
                <a:tc>
                  <a:txBody>
                    <a:bodyPr/>
                    <a:lstStyle/>
                    <a:p>
                      <a:r>
                        <a:rPr lang="en-US" u="none" dirty="0"/>
                        <a:t>A </a:t>
                      </a:r>
                      <a:r>
                        <a:rPr lang="en-US" b="1" u="none" dirty="0"/>
                        <a:t>SOFM</a:t>
                      </a:r>
                      <a:r>
                        <a:rPr lang="en-US" u="none" dirty="0"/>
                        <a:t> with back propagation neural network is implemented to </a:t>
                      </a:r>
                      <a:r>
                        <a:rPr lang="en-US" i="0" u="none" dirty="0"/>
                        <a:t>re</a:t>
                      </a:r>
                      <a:r>
                        <a:rPr lang="en-US" u="none" dirty="0"/>
                        <a:t>cognize colors of disease leaf</a:t>
                      </a:r>
                    </a:p>
                  </a:txBody>
                  <a:tcPr/>
                </a:tc>
                <a:extLst>
                  <a:ext uri="{0D108BD9-81ED-4DB2-BD59-A6C34878D82A}">
                    <a16:rowId xmlns:a16="http://schemas.microsoft.com/office/drawing/2014/main" val="2551515650"/>
                  </a:ext>
                </a:extLst>
              </a:tr>
              <a:tr h="616938">
                <a:tc>
                  <a:txBody>
                    <a:bodyPr/>
                    <a:lstStyle/>
                    <a:p>
                      <a:r>
                        <a:rPr lang="en-US" u="none"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Sachin D. </a:t>
                      </a:r>
                      <a:r>
                        <a:rPr lang="en-US" sz="1800" b="1" i="0" u="none" strike="noStrike" kern="1200" dirty="0" err="1">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Khirade</a:t>
                      </a:r>
                      <a:r>
                        <a:rPr lang="en-US" sz="1800" b="1" i="0" u="none" kern="1200" dirty="0">
                          <a:solidFill>
                            <a:schemeClr val="tx1"/>
                          </a:solidFill>
                          <a:effectLst/>
                          <a:latin typeface="+mn-lt"/>
                          <a:ea typeface="+mn-ea"/>
                          <a:cs typeface="+mn-cs"/>
                        </a:rPr>
                        <a:t>; </a:t>
                      </a:r>
                      <a:r>
                        <a:rPr lang="en-US" sz="1800" b="1" i="0" u="none" strike="noStrike" kern="1200" dirty="0">
                          <a:solidFill>
                            <a:schemeClr val="tx1"/>
                          </a:solidFill>
                          <a:effectLst/>
                          <a:latin typeface="+mn-lt"/>
                          <a:ea typeface="+mn-ea"/>
                          <a:cs typeface="+mn-cs"/>
                          <a:hlinkClick r:id="rId3">
                            <a:extLst>
                              <a:ext uri="{A12FA001-AC4F-418D-AE19-62706E023703}">
                                <ahyp:hlinkClr xmlns:ahyp="http://schemas.microsoft.com/office/drawing/2018/hyperlinkcolor" val="tx"/>
                              </a:ext>
                            </a:extLst>
                          </a:hlinkClick>
                        </a:rPr>
                        <a:t>A.B. Patil</a:t>
                      </a:r>
                      <a:endParaRPr lang="en-US" sz="1800" b="1"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kern="1200" dirty="0">
                          <a:solidFill>
                            <a:schemeClr val="tx1"/>
                          </a:solidFill>
                          <a:effectLst/>
                          <a:latin typeface="+mn-lt"/>
                          <a:ea typeface="+mn-ea"/>
                          <a:cs typeface="+mn-cs"/>
                        </a:rPr>
                        <a:t> </a:t>
                      </a:r>
                      <a:r>
                        <a:rPr lang="en-US" sz="1800" b="0" i="0" u="none" strike="noStrike" kern="1200" dirty="0">
                          <a:solidFill>
                            <a:schemeClr val="tx1"/>
                          </a:solidFill>
                          <a:effectLst/>
                          <a:latin typeface="+mn-lt"/>
                          <a:ea typeface="+mn-ea"/>
                          <a:cs typeface="+mn-cs"/>
                          <a:hlinkClick r:id="rId4">
                            <a:extLst>
                              <a:ext uri="{A12FA001-AC4F-418D-AE19-62706E023703}">
                                <ahyp:hlinkClr xmlns:ahyp="http://schemas.microsoft.com/office/drawing/2018/hyperlinkcolor" val="tx"/>
                              </a:ext>
                            </a:extLst>
                          </a:hlinkClick>
                        </a:rPr>
                        <a:t>2015 International Conference on Computing Communication Control and Automation</a:t>
                      </a:r>
                      <a:endParaRPr lang="en-US" sz="1800" u="none" kern="1200" dirty="0">
                        <a:solidFill>
                          <a:schemeClr val="tx1"/>
                        </a:solidFill>
                        <a:effectLst/>
                        <a:latin typeface="+mn-lt"/>
                        <a:ea typeface="+mn-ea"/>
                        <a:cs typeface="+mn-cs"/>
                      </a:endParaRPr>
                    </a:p>
                  </a:txBody>
                  <a:tcPr/>
                </a:tc>
                <a:tc>
                  <a:txBody>
                    <a:bodyPr/>
                    <a:lstStyle/>
                    <a:p>
                      <a:r>
                        <a:rPr lang="en-US" sz="1800" b="1" i="0" u="none" kern="1200" dirty="0" err="1">
                          <a:solidFill>
                            <a:schemeClr val="dk1"/>
                          </a:solidFill>
                          <a:effectLst/>
                          <a:latin typeface="+mn-lt"/>
                          <a:ea typeface="+mn-ea"/>
                          <a:cs typeface="+mn-cs"/>
                        </a:rPr>
                        <a:t>PlantDoc</a:t>
                      </a:r>
                      <a:r>
                        <a:rPr lang="en-US" sz="1800" b="1" i="0" u="none" kern="1200" dirty="0">
                          <a:solidFill>
                            <a:schemeClr val="dk1"/>
                          </a:solidFill>
                          <a:effectLst/>
                          <a:latin typeface="+mn-lt"/>
                          <a:ea typeface="+mn-ea"/>
                          <a:cs typeface="+mn-cs"/>
                        </a:rPr>
                        <a:t>: A Dataset for Visual Plant Disease Detection</a:t>
                      </a:r>
                    </a:p>
                  </a:txBody>
                  <a:tcPr/>
                </a:tc>
                <a:tc>
                  <a:txBody>
                    <a:bodyPr/>
                    <a:lstStyle/>
                    <a:p>
                      <a:r>
                        <a:rPr lang="en-US" sz="1800" b="1" i="0" u="none" kern="1200" dirty="0" err="1">
                          <a:solidFill>
                            <a:schemeClr val="dk1"/>
                          </a:solidFill>
                          <a:effectLst/>
                          <a:latin typeface="+mn-lt"/>
                          <a:ea typeface="+mn-ea"/>
                          <a:cs typeface="+mn-cs"/>
                        </a:rPr>
                        <a:t>PlantDoc</a:t>
                      </a:r>
                      <a:r>
                        <a:rPr lang="en-US" sz="1800" b="1" i="0" u="none" kern="1200" dirty="0">
                          <a:solidFill>
                            <a:schemeClr val="dk1"/>
                          </a:solidFill>
                          <a:effectLst/>
                          <a:latin typeface="+mn-lt"/>
                          <a:ea typeface="+mn-ea"/>
                          <a:cs typeface="+mn-cs"/>
                        </a:rPr>
                        <a:t> :- </a:t>
                      </a:r>
                    </a:p>
                    <a:p>
                      <a:r>
                        <a:rPr lang="en-US" sz="1800" b="0" i="0" u="none" kern="1200" dirty="0">
                          <a:solidFill>
                            <a:schemeClr val="dk1"/>
                          </a:solidFill>
                          <a:effectLst/>
                          <a:latin typeface="+mn-lt"/>
                          <a:ea typeface="+mn-ea"/>
                          <a:cs typeface="+mn-cs"/>
                        </a:rPr>
                        <a:t>dataset contains 2,598 data points in total across 13 plant species and up to 17 classes of diseases, involving approximately 300 human hours of effort in annotating internet scraped images. </a:t>
                      </a:r>
                      <a:endParaRPr lang="en-US" sz="1800" b="1" i="0" u="none"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Created a new dataset called “</a:t>
                      </a:r>
                      <a:r>
                        <a:rPr lang="en-US" b="1" u="none" dirty="0" err="1"/>
                        <a:t>PlantDoc</a:t>
                      </a:r>
                      <a:r>
                        <a:rPr lang="en-US" b="1" u="none" dirty="0"/>
                        <a:t>”</a:t>
                      </a:r>
                    </a:p>
                  </a:txBody>
                  <a:tcPr/>
                </a:tc>
                <a:extLst>
                  <a:ext uri="{0D108BD9-81ED-4DB2-BD59-A6C34878D82A}">
                    <a16:rowId xmlns:a16="http://schemas.microsoft.com/office/drawing/2014/main" val="3960388344"/>
                  </a:ext>
                </a:extLst>
              </a:tr>
            </a:tbl>
          </a:graphicData>
        </a:graphic>
      </p:graphicFrame>
    </p:spTree>
    <p:extLst>
      <p:ext uri="{BB962C8B-B14F-4D97-AF65-F5344CB8AC3E}">
        <p14:creationId xmlns:p14="http://schemas.microsoft.com/office/powerpoint/2010/main" val="239714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5A0A8DC1-482B-64F5-743A-3F7F890F0BD2}"/>
              </a:ext>
            </a:extLst>
          </p:cNvPr>
          <p:cNvGraphicFramePr>
            <a:graphicFrameLocks noGrp="1"/>
          </p:cNvGraphicFramePr>
          <p:nvPr>
            <p:extLst>
              <p:ext uri="{D42A27DB-BD31-4B8C-83A1-F6EECF244321}">
                <p14:modId xmlns:p14="http://schemas.microsoft.com/office/powerpoint/2010/main" val="3800700799"/>
              </p:ext>
            </p:extLst>
          </p:nvPr>
        </p:nvGraphicFramePr>
        <p:xfrm>
          <a:off x="561109" y="773006"/>
          <a:ext cx="11232575" cy="4308150"/>
        </p:xfrm>
        <a:graphic>
          <a:graphicData uri="http://schemas.openxmlformats.org/drawingml/2006/table">
            <a:tbl>
              <a:tblPr firstRow="1" bandRow="1">
                <a:tableStyleId>{5C22544A-7EE6-4342-B048-85BDC9FD1C3A}</a:tableStyleId>
              </a:tblPr>
              <a:tblGrid>
                <a:gridCol w="2246515">
                  <a:extLst>
                    <a:ext uri="{9D8B030D-6E8A-4147-A177-3AD203B41FA5}">
                      <a16:colId xmlns:a16="http://schemas.microsoft.com/office/drawing/2014/main" val="75186624"/>
                    </a:ext>
                  </a:extLst>
                </a:gridCol>
                <a:gridCol w="2246515">
                  <a:extLst>
                    <a:ext uri="{9D8B030D-6E8A-4147-A177-3AD203B41FA5}">
                      <a16:colId xmlns:a16="http://schemas.microsoft.com/office/drawing/2014/main" val="308168004"/>
                    </a:ext>
                  </a:extLst>
                </a:gridCol>
                <a:gridCol w="2246515">
                  <a:extLst>
                    <a:ext uri="{9D8B030D-6E8A-4147-A177-3AD203B41FA5}">
                      <a16:colId xmlns:a16="http://schemas.microsoft.com/office/drawing/2014/main" val="1747343820"/>
                    </a:ext>
                  </a:extLst>
                </a:gridCol>
                <a:gridCol w="2246515">
                  <a:extLst>
                    <a:ext uri="{9D8B030D-6E8A-4147-A177-3AD203B41FA5}">
                      <a16:colId xmlns:a16="http://schemas.microsoft.com/office/drawing/2014/main" val="1336420557"/>
                    </a:ext>
                  </a:extLst>
                </a:gridCol>
                <a:gridCol w="2246515">
                  <a:extLst>
                    <a:ext uri="{9D8B030D-6E8A-4147-A177-3AD203B41FA5}">
                      <a16:colId xmlns:a16="http://schemas.microsoft.com/office/drawing/2014/main" val="4174291529"/>
                    </a:ext>
                  </a:extLst>
                </a:gridCol>
              </a:tblGrid>
              <a:tr h="371304">
                <a:tc>
                  <a:txBody>
                    <a:bodyPr/>
                    <a:lstStyle/>
                    <a:p>
                      <a:r>
                        <a:rPr lang="en-US" dirty="0"/>
                        <a:t>Serial Number.</a:t>
                      </a:r>
                    </a:p>
                  </a:txBody>
                  <a:tcPr/>
                </a:tc>
                <a:tc>
                  <a:txBody>
                    <a:bodyPr/>
                    <a:lstStyle/>
                    <a:p>
                      <a:r>
                        <a:rPr lang="en-US" dirty="0"/>
                        <a:t>Author</a:t>
                      </a:r>
                    </a:p>
                  </a:txBody>
                  <a:tcPr/>
                </a:tc>
                <a:tc>
                  <a:txBody>
                    <a:bodyPr/>
                    <a:lstStyle/>
                    <a:p>
                      <a:r>
                        <a:rPr lang="en-US" dirty="0"/>
                        <a:t>Paper Title </a:t>
                      </a:r>
                    </a:p>
                  </a:txBody>
                  <a:tcPr/>
                </a:tc>
                <a:tc>
                  <a:txBody>
                    <a:bodyPr/>
                    <a:lstStyle/>
                    <a:p>
                      <a:r>
                        <a:rPr lang="en-US" dirty="0" err="1"/>
                        <a:t>DataSet</a:t>
                      </a:r>
                      <a:endParaRPr lang="en-US" dirty="0"/>
                    </a:p>
                  </a:txBody>
                  <a:tcPr/>
                </a:tc>
                <a:tc>
                  <a:txBody>
                    <a:bodyPr/>
                    <a:lstStyle/>
                    <a:p>
                      <a:r>
                        <a:rPr lang="en-US" dirty="0"/>
                        <a:t>Review</a:t>
                      </a:r>
                    </a:p>
                  </a:txBody>
                  <a:tcPr/>
                </a:tc>
                <a:extLst>
                  <a:ext uri="{0D108BD9-81ED-4DB2-BD59-A6C34878D82A}">
                    <a16:rowId xmlns:a16="http://schemas.microsoft.com/office/drawing/2014/main" val="1074409218"/>
                  </a:ext>
                </a:extLst>
              </a:tr>
              <a:tr h="3936846">
                <a:tc>
                  <a:txBody>
                    <a:bodyPr/>
                    <a:lstStyle/>
                    <a:p>
                      <a:r>
                        <a:rPr lang="en-US" dirty="0"/>
                        <a:t>4.</a:t>
                      </a:r>
                    </a:p>
                  </a:txBody>
                  <a:tcPr>
                    <a:solidFill>
                      <a:schemeClr val="accent1">
                        <a:lumMod val="20000"/>
                        <a:lumOff val="80000"/>
                      </a:schemeClr>
                    </a:solidFill>
                  </a:tcPr>
                </a:tc>
                <a:tc>
                  <a:txBody>
                    <a:bodyPr/>
                    <a:lstStyle/>
                    <a:p>
                      <a:r>
                        <a:rPr lang="en-US" sz="1800" b="1" u="none" kern="1200" dirty="0">
                          <a:solidFill>
                            <a:schemeClr val="dk1"/>
                          </a:solidFill>
                          <a:effectLst/>
                          <a:latin typeface="+mn-lt"/>
                          <a:ea typeface="+mn-ea"/>
                          <a:cs typeface="+mn-cs"/>
                        </a:rPr>
                        <a:t>Mamta Gehlot,</a:t>
                      </a:r>
                    </a:p>
                    <a:p>
                      <a:r>
                        <a:rPr lang="en-US" sz="1800" b="1" u="none" kern="1200" dirty="0">
                          <a:solidFill>
                            <a:schemeClr val="dk1"/>
                          </a:solidFill>
                          <a:effectLst/>
                          <a:latin typeface="+mn-lt"/>
                          <a:ea typeface="+mn-ea"/>
                          <a:cs typeface="+mn-cs"/>
                        </a:rPr>
                        <a:t>Rakesh Kumar Saxena,</a:t>
                      </a:r>
                    </a:p>
                    <a:p>
                      <a:r>
                        <a:rPr lang="en-US" b="1" u="none" dirty="0">
                          <a:effectLst/>
                        </a:rPr>
                        <a:t>,</a:t>
                      </a:r>
                      <a:r>
                        <a:rPr lang="en-US" sz="1800" b="1" u="none" kern="1200" dirty="0">
                          <a:solidFill>
                            <a:schemeClr val="dk1"/>
                          </a:solidFill>
                          <a:effectLst/>
                          <a:latin typeface="+mn-lt"/>
                          <a:ea typeface="+mn-ea"/>
                          <a:cs typeface="+mn-cs"/>
                        </a:rPr>
                        <a:t>Geeta Chhabra Gandhi</a:t>
                      </a:r>
                    </a:p>
                    <a:p>
                      <a:endParaRPr lang="en-US" sz="1800" u="sng" kern="1200" dirty="0">
                        <a:solidFill>
                          <a:schemeClr val="tx1"/>
                        </a:solidFill>
                        <a:effectLst/>
                        <a:latin typeface="+mn-lt"/>
                        <a:ea typeface="+mn-ea"/>
                        <a:cs typeface="+mn-cs"/>
                      </a:endParaRPr>
                    </a:p>
                  </a:txBody>
                  <a:tcPr>
                    <a:solidFill>
                      <a:schemeClr val="accent1">
                        <a:lumMod val="20000"/>
                        <a:lumOff val="80000"/>
                      </a:schemeClr>
                    </a:solidFill>
                  </a:tcPr>
                </a:tc>
                <a:tc>
                  <a:txBody>
                    <a:bodyPr/>
                    <a:lstStyle/>
                    <a:p>
                      <a:r>
                        <a:rPr lang="en-US" sz="1800" b="1" i="0" kern="1200" dirty="0">
                          <a:solidFill>
                            <a:schemeClr val="dk1"/>
                          </a:solidFill>
                          <a:effectLst/>
                          <a:latin typeface="+mn-lt"/>
                          <a:ea typeface="+mn-ea"/>
                          <a:cs typeface="+mn-cs"/>
                        </a:rPr>
                        <a:t>“Tomato-Village”: a dataset for end-to-end tomato disease detection in a real-world environment</a:t>
                      </a:r>
                    </a:p>
                  </a:txBody>
                  <a:tcP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dataset contains</a:t>
                      </a:r>
                    </a:p>
                    <a:p>
                      <a:r>
                        <a:rPr lang="en-US" sz="1800" b="0" i="0" kern="1200" dirty="0">
                          <a:solidFill>
                            <a:schemeClr val="dk1"/>
                          </a:solidFill>
                          <a:effectLst/>
                          <a:latin typeface="+mn-lt"/>
                          <a:ea typeface="+mn-ea"/>
                          <a:cs typeface="+mn-cs"/>
                        </a:rPr>
                        <a:t>10,892 photos of ten leaves -</a:t>
                      </a:r>
                      <a:r>
                        <a:rPr lang="en-US" sz="1800" b="1" i="0" kern="1200" dirty="0">
                          <a:solidFill>
                            <a:schemeClr val="dk1"/>
                          </a:solidFill>
                          <a:effectLst/>
                          <a:latin typeface="+mn-lt"/>
                          <a:ea typeface="+mn-ea"/>
                          <a:cs typeface="+mn-cs"/>
                        </a:rPr>
                        <a:t> no more information is available </a:t>
                      </a:r>
                      <a:endParaRPr lang="en-US" sz="1800" b="0" i="0" kern="1200" dirty="0">
                        <a:solidFill>
                          <a:schemeClr val="dk1"/>
                        </a:solidFill>
                        <a:effectLst/>
                        <a:latin typeface="+mn-lt"/>
                        <a:ea typeface="+mn-ea"/>
                        <a:cs typeface="+mn-cs"/>
                      </a:endParaRPr>
                    </a:p>
                  </a:txBody>
                  <a:tcPr>
                    <a:solidFill>
                      <a:schemeClr val="accent1">
                        <a:lumMod val="20000"/>
                        <a:lumOff val="80000"/>
                      </a:schemeClr>
                    </a:solidFill>
                  </a:tcPr>
                </a:tc>
                <a:tc>
                  <a:txBody>
                    <a:bodyPr/>
                    <a:lstStyle/>
                    <a:p>
                      <a:r>
                        <a:rPr lang="en-US" sz="1800" b="0" i="0" kern="1200" dirty="0">
                          <a:solidFill>
                            <a:schemeClr val="dk1"/>
                          </a:solidFill>
                          <a:effectLst/>
                          <a:latin typeface="+mn-lt"/>
                          <a:ea typeface="+mn-ea"/>
                          <a:cs typeface="+mn-cs"/>
                        </a:rPr>
                        <a:t>propose the creation of a new dataset called “</a:t>
                      </a:r>
                      <a:r>
                        <a:rPr lang="en-US" sz="1800" b="1" i="0" kern="1200" dirty="0">
                          <a:solidFill>
                            <a:schemeClr val="dk1"/>
                          </a:solidFill>
                          <a:effectLst/>
                          <a:latin typeface="+mn-lt"/>
                          <a:ea typeface="+mn-ea"/>
                          <a:cs typeface="+mn-cs"/>
                        </a:rPr>
                        <a:t>Tomato-Village</a:t>
                      </a:r>
                      <a:r>
                        <a:rPr lang="en-US" sz="1800" b="0" i="0" kern="1200" dirty="0">
                          <a:solidFill>
                            <a:schemeClr val="dk1"/>
                          </a:solidFill>
                          <a:effectLst/>
                          <a:latin typeface="+mn-lt"/>
                          <a:ea typeface="+mn-ea"/>
                          <a:cs typeface="+mn-cs"/>
                        </a:rPr>
                        <a:t>” with three variants: (a) multiclass tomato disease classification, (b) multilabel tomato disease classification, and (c) object detection-based tomato disease detection. </a:t>
                      </a:r>
                      <a:endParaRPr lang="en-US" dirty="0"/>
                    </a:p>
                  </a:txBody>
                  <a:tcPr>
                    <a:solidFill>
                      <a:schemeClr val="accent1">
                        <a:lumMod val="20000"/>
                        <a:lumOff val="80000"/>
                      </a:schemeClr>
                    </a:solidFill>
                  </a:tcPr>
                </a:tc>
                <a:extLst>
                  <a:ext uri="{0D108BD9-81ED-4DB2-BD59-A6C34878D82A}">
                    <a16:rowId xmlns:a16="http://schemas.microsoft.com/office/drawing/2014/main" val="1721916767"/>
                  </a:ext>
                </a:extLst>
              </a:tr>
            </a:tbl>
          </a:graphicData>
        </a:graphic>
      </p:graphicFrame>
    </p:spTree>
    <p:extLst>
      <p:ext uri="{BB962C8B-B14F-4D97-AF65-F5344CB8AC3E}">
        <p14:creationId xmlns:p14="http://schemas.microsoft.com/office/powerpoint/2010/main" val="63214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E203-FF7E-B324-F393-98A480D03886}"/>
              </a:ext>
            </a:extLst>
          </p:cNvPr>
          <p:cNvSpPr>
            <a:spLocks noGrp="1"/>
          </p:cNvSpPr>
          <p:nvPr>
            <p:ph type="title"/>
          </p:nvPr>
        </p:nvSpPr>
        <p:spPr/>
        <p:txBody>
          <a:bodyPr/>
          <a:lstStyle/>
          <a:p>
            <a:r>
              <a:rPr lang="en-US" dirty="0"/>
              <a:t>Observations of Literature review</a:t>
            </a:r>
          </a:p>
        </p:txBody>
      </p:sp>
      <p:sp>
        <p:nvSpPr>
          <p:cNvPr id="3" name="Content Placeholder 2">
            <a:extLst>
              <a:ext uri="{FF2B5EF4-FFF2-40B4-BE49-F238E27FC236}">
                <a16:creationId xmlns:a16="http://schemas.microsoft.com/office/drawing/2014/main" id="{EE365F63-9845-4ED6-C0F6-F1E9E9DD11C2}"/>
              </a:ext>
            </a:extLst>
          </p:cNvPr>
          <p:cNvSpPr>
            <a:spLocks noGrp="1"/>
          </p:cNvSpPr>
          <p:nvPr>
            <p:ph idx="1"/>
          </p:nvPr>
        </p:nvSpPr>
        <p:spPr>
          <a:xfrm>
            <a:off x="838200" y="1464381"/>
            <a:ext cx="10515600" cy="4351338"/>
          </a:xfrm>
        </p:spPr>
        <p:txBody>
          <a:bodyPr>
            <a:noAutofit/>
          </a:bodyPr>
          <a:lstStyle/>
          <a:p>
            <a:pPr marL="0" indent="0">
              <a:buNone/>
            </a:pPr>
            <a:r>
              <a:rPr lang="en-US" sz="1800" dirty="0">
                <a:solidFill>
                  <a:srgbClr val="000000"/>
                </a:solidFill>
                <a:effectLst/>
                <a:latin typeface="+mj-lt"/>
                <a:ea typeface="Times New Roman" panose="02020603050405020304" pitchFamily="18" charset="0"/>
              </a:rPr>
              <a:t>Agriculture plays a crucial role in the Indian economy. Early detection of plant diseases is very much essential to prevent crop loss and further spread of diseases. Most plants such as apple, tomato, cherry, grapes show visible symptoms of the disease on the leaf. </a:t>
            </a:r>
            <a:r>
              <a:rPr lang="en-US" sz="1800" dirty="0">
                <a:solidFill>
                  <a:srgbClr val="000000"/>
                </a:solidFill>
                <a:latin typeface="+mj-lt"/>
              </a:rPr>
              <a:t>Besides, the decision of which model to select – the right dataset must be collected as it is also a very crucial part of the job . Keeping in mind the following features which must be looked into before selecting the right Data-Set</a:t>
            </a:r>
          </a:p>
          <a:p>
            <a:pPr marL="0" indent="0">
              <a:buNone/>
            </a:pPr>
            <a:r>
              <a:rPr lang="en-US" sz="1800" b="1" i="0" dirty="0">
                <a:solidFill>
                  <a:srgbClr val="0D0D0D"/>
                </a:solidFill>
                <a:effectLst/>
                <a:highlight>
                  <a:srgbClr val="FFFFFF"/>
                </a:highlight>
                <a:latin typeface="+mj-lt"/>
              </a:rPr>
              <a:t>Data Quality: </a:t>
            </a:r>
            <a:r>
              <a:rPr lang="en-US" sz="1800" i="0" dirty="0">
                <a:solidFill>
                  <a:srgbClr val="0D0D0D"/>
                </a:solidFill>
                <a:effectLst/>
                <a:highlight>
                  <a:srgbClr val="FFFFFF"/>
                </a:highlight>
                <a:latin typeface="+mj-lt"/>
              </a:rPr>
              <a:t>Ensure that the dataset is of high quality, with accurate and reliable annotations or labels. Inaccurate or noisy labels can significantly impact the model's performance and generalization ability.</a:t>
            </a:r>
          </a:p>
          <a:p>
            <a:pPr marL="0" indent="0" algn="l">
              <a:buNone/>
            </a:pPr>
            <a:r>
              <a:rPr lang="en-US" sz="1800" b="1" i="0" dirty="0">
                <a:solidFill>
                  <a:srgbClr val="0D0D0D"/>
                </a:solidFill>
                <a:effectLst/>
                <a:highlight>
                  <a:srgbClr val="FFFFFF"/>
                </a:highlight>
                <a:latin typeface="+mj-lt"/>
              </a:rPr>
              <a:t>Dataset Size: </a:t>
            </a:r>
            <a:r>
              <a:rPr lang="en-US" sz="1800" i="0" dirty="0">
                <a:solidFill>
                  <a:srgbClr val="0D0D0D"/>
                </a:solidFill>
                <a:effectLst/>
                <a:highlight>
                  <a:srgbClr val="FFFFFF"/>
                </a:highlight>
                <a:latin typeface="+mj-lt"/>
              </a:rPr>
              <a:t>The size of the dataset matters, especially for deep learning models like CNNs, which typically require large amounts of data to learn meaningful representations. A larger dataset can help prevent overfitting and improve the model's ability to generalize to new, unseen data.</a:t>
            </a:r>
          </a:p>
          <a:p>
            <a:pPr marL="0" indent="0" algn="l">
              <a:buNone/>
            </a:pPr>
            <a:r>
              <a:rPr lang="en-US" sz="1800" b="1" i="0" dirty="0">
                <a:solidFill>
                  <a:srgbClr val="0D0D0D"/>
                </a:solidFill>
                <a:effectLst/>
                <a:highlight>
                  <a:srgbClr val="FFFFFF"/>
                </a:highlight>
                <a:latin typeface="+mj-lt"/>
              </a:rPr>
              <a:t>Data Diversity: </a:t>
            </a:r>
            <a:r>
              <a:rPr lang="en-US" sz="1800" i="0" dirty="0">
                <a:solidFill>
                  <a:srgbClr val="0D0D0D"/>
                </a:solidFill>
                <a:effectLst/>
                <a:highlight>
                  <a:srgbClr val="FFFFFF"/>
                </a:highlight>
                <a:latin typeface="+mj-lt"/>
              </a:rPr>
              <a:t>The dataset should cover a wide range of variations and scenarios relevant to the target application. For example, in image classification tasks, diverse viewpoints, lighting conditions, backgrounds, and object orientations should be represented in the dataset to ensure robustness.</a:t>
            </a:r>
          </a:p>
          <a:p>
            <a:pPr marL="0" indent="0" algn="l">
              <a:buNone/>
            </a:pPr>
            <a:r>
              <a:rPr lang="en-US" sz="1800" b="1" i="0" dirty="0">
                <a:solidFill>
                  <a:srgbClr val="0D0D0D"/>
                </a:solidFill>
                <a:effectLst/>
                <a:highlight>
                  <a:srgbClr val="FFFFFF"/>
                </a:highlight>
                <a:latin typeface="+mj-lt"/>
              </a:rPr>
              <a:t>Balanced Classes: </a:t>
            </a:r>
            <a:r>
              <a:rPr lang="en-US" sz="1800" i="0" dirty="0">
                <a:solidFill>
                  <a:srgbClr val="0D0D0D"/>
                </a:solidFill>
                <a:effectLst/>
                <a:highlight>
                  <a:srgbClr val="FFFFFF"/>
                </a:highlight>
                <a:latin typeface="+mj-lt"/>
              </a:rPr>
              <a:t>If the dataset is for a classification task, ensure that the classes are balanced, meaning that each class has a similar number of samples. Class imbalance can bias the model towards the majority class and lead to poor performance on minority classes.</a:t>
            </a:r>
          </a:p>
        </p:txBody>
      </p:sp>
    </p:spTree>
    <p:extLst>
      <p:ext uri="{BB962C8B-B14F-4D97-AF65-F5344CB8AC3E}">
        <p14:creationId xmlns:p14="http://schemas.microsoft.com/office/powerpoint/2010/main" val="3455152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1036</TotalTime>
  <Words>1932</Words>
  <Application>Microsoft Office PowerPoint</Application>
  <PresentationFormat>Widescreen</PresentationFormat>
  <Paragraphs>174</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Proxima Nova</vt:lpstr>
      <vt:lpstr>Söhne</vt:lpstr>
      <vt:lpstr>Office Theme</vt:lpstr>
      <vt:lpstr>PowerPoint Presentation</vt:lpstr>
      <vt:lpstr>Plant (wheat) disease classification</vt:lpstr>
      <vt:lpstr>PowerPoint Presentation</vt:lpstr>
      <vt:lpstr>Introduction of Problem </vt:lpstr>
      <vt:lpstr>Why do we choose Deep learning over Machine Learning?</vt:lpstr>
      <vt:lpstr>Literature Review </vt:lpstr>
      <vt:lpstr>PowerPoint Presentation</vt:lpstr>
      <vt:lpstr>PowerPoint Presentation</vt:lpstr>
      <vt:lpstr>Observations of Literature review</vt:lpstr>
      <vt:lpstr>PowerPoint Presentation</vt:lpstr>
      <vt:lpstr>Data-Set Used in the Proposed Model- Wheat Leaf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SUBHAM GUPTA</dc:creator>
  <cp:lastModifiedBy>Mukesh Kumar Sahu</cp:lastModifiedBy>
  <cp:revision>12</cp:revision>
  <dcterms:created xsi:type="dcterms:W3CDTF">2024-05-01T04:42:25Z</dcterms:created>
  <dcterms:modified xsi:type="dcterms:W3CDTF">2024-05-02T10:13:35Z</dcterms:modified>
</cp:coreProperties>
</file>