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Dosis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Dosis-bold.fntdata"/><Relationship Id="rId21" Type="http://schemas.openxmlformats.org/officeDocument/2006/relationships/font" Target="fonts/Dosis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11052a4d6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11052a4d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11052a4d6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11052a4d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0f5a4ce5e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0f5a4ce5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0f5a4ce5e_2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0f5a4ce5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11052a4d6_1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11052a4d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0f5a4ce5e_2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0f5a4ce5e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0f5a4ce5e_1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0f5a4ce5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0f5a4ce5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0f5a4ce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0f5a4ce5e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0f5a4ce5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0f5a4ce5e_1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0f5a4ce5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0f5a4ce5e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0f5a4ce5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11052a4d6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11052a4d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84c876093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84c8760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11052a4d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11052a4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11052a4d6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11052a4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ted">
  <p:cSld name="BLANK_1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rect b="b" l="l" r="r" t="t"/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i="1" sz="3600"/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8pPr>
            <a:lvl9pPr indent="-457200" lvl="8" marL="411480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55" name="Google Shape;55;p7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3" name="Google Shape;63;p7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4" name="Google Shape;64;p7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68" name="Google Shape;68;p8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TITLE_ONLY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ctrTitle"/>
          </p:nvPr>
        </p:nvSpPr>
        <p:spPr>
          <a:xfrm>
            <a:off x="1028475" y="0"/>
            <a:ext cx="55110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Propagation</a:t>
            </a:r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1028475" y="4423150"/>
            <a:ext cx="75915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Paper referred : Moallemi, C. C., &amp; Roy, B. V. (2006, Mar 19). Consensus Propagation. IEEE Transactions on Information Theory, 2006,, VOL. 52(NO. 11), 19.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graph contd.</a:t>
            </a:r>
            <a:endParaRPr/>
          </a:p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301" y="1556025"/>
            <a:ext cx="4260500" cy="18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 txBox="1"/>
          <p:nvPr/>
        </p:nvSpPr>
        <p:spPr>
          <a:xfrm>
            <a:off x="2658850" y="3681000"/>
            <a:ext cx="39414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These are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formulas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for cardinality, message to be sent and newly calculated mean to be stored in the node respectively.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algorithm for general graph</a:t>
            </a:r>
            <a:endParaRPr/>
          </a:p>
        </p:txBody>
      </p:sp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775" y="1316675"/>
            <a:ext cx="4431775" cy="319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 txBox="1"/>
          <p:nvPr/>
        </p:nvSpPr>
        <p:spPr>
          <a:xfrm>
            <a:off x="1104900" y="4379600"/>
            <a:ext cx="71523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Pseudo code from lines  6  to 9 are basically asynchronous implementations of the algorithm.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Auxiliary Work Done</a:t>
            </a:r>
            <a:endParaRPr/>
          </a:p>
        </p:txBody>
      </p:sp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1104900" y="1288975"/>
            <a:ext cx="6141000" cy="3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Implemented our own parser for the gml files.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Implemented our own interval graph generator.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Functions to connect unconnected graph and get spanning tree out of it.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Used K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ruskal's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algorithm to get the spanning tree.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We implemented the disjoint set  data structure used in Kruskal’s algorithm, from scratch.</a:t>
            </a:r>
            <a:br>
              <a:rPr lang="en" sz="2000">
                <a:latin typeface="Roboto"/>
                <a:ea typeface="Roboto"/>
                <a:cs typeface="Roboto"/>
                <a:sym typeface="Roboto"/>
              </a:rPr>
            </a:b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201" name="Google Shape;201;p2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1464575" y="1233325"/>
            <a:ext cx="6724500" cy="29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number of iterations taken by tree-algorithm is equal to the diameter in the case of tree graphs.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proposed graph-algorithm also converges but the iterations taken to converge can’t be determined for every graph.(can only be upper bounded for d-regular graphs)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Std. deviation for the predicted mean increases as the connectivity in the cycle increases.(i.e. Clique no. of graph increases.)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208" name="Google Shape;208;p2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1041150" y="1199575"/>
            <a:ext cx="76050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Below are some experimental results observed in case of interval graphs, when we increase clique-no from three to four.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6975"/>
            <a:ext cx="4057451" cy="248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6975" y="2018975"/>
            <a:ext cx="4600651" cy="23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/>
        </p:nvSpPr>
        <p:spPr>
          <a:xfrm>
            <a:off x="362150" y="4333600"/>
            <a:ext cx="85956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latin typeface="Droid Serif"/>
                <a:ea typeface="Droid Serif"/>
                <a:cs typeface="Droid Serif"/>
                <a:sym typeface="Droid Serif"/>
              </a:rPr>
              <a:t>NOTE</a:t>
            </a:r>
            <a:r>
              <a:rPr lang="en" sz="1100">
                <a:latin typeface="Droid Serif"/>
                <a:ea typeface="Droid Serif"/>
                <a:cs typeface="Droid Serif"/>
                <a:sym typeface="Droid Serif"/>
              </a:rPr>
              <a:t> :  </a:t>
            </a:r>
            <a:r>
              <a:rPr lang="en" sz="1100">
                <a:latin typeface="Droid Serif"/>
                <a:ea typeface="Droid Serif"/>
                <a:cs typeface="Droid Serif"/>
                <a:sym typeface="Droid Serif"/>
              </a:rPr>
              <a:t>For simplification purposes, if total no. of nodes = k, then values in the nodes vary from 1 to k, therefore the actual mean is ------(k)*(k+1)/2.</a:t>
            </a:r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1164475" y="25882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957775" y="950625"/>
            <a:ext cx="7509300" cy="30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As is clearly visible by the above graphs ------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When clique-no=3 , standard deviation increases very little(0 to 0.08) on increasing the total number of nodes from 50 to 1000.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While when clique-no = 4,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even at a graph consisting of 50 nodes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std.Deviation has a much larger magnitude (5 units) 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Magnitude of std.Deviation varies from 5 to 20 units for when the number of nodes varies from 50 to 1000.(for clique-no = 4)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Therefore, deviation depends less on the number of nodes and more on the dense cyclic connectivity of the graph.( when clique-no increases from 3 to 4, the connectivity also becomes dense)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28"/>
          <p:cNvSpPr txBox="1"/>
          <p:nvPr/>
        </p:nvSpPr>
        <p:spPr>
          <a:xfrm>
            <a:off x="966725" y="1828075"/>
            <a:ext cx="64200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THANKS!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1058250" y="2844475"/>
            <a:ext cx="7027500" cy="15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Group members - 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AutoNum type="arabicPeriod"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Mukesh Singh 2018UCS0062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AutoNum type="arabicPeriod"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Navdeep Singh 2018UCS0080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AutoNum type="arabicPeriod"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Vineet Bakshi 2018UCS0066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Problem statement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Solution proposed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Relevance of the problem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Algorithms and formulas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Auxiliary work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Observations</a:t>
            </a:r>
            <a:endParaRPr/>
          </a:p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1135750" y="1301375"/>
            <a:ext cx="6724500" cy="3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Consider a network of n nodes in which the i</a:t>
            </a:r>
            <a:r>
              <a:rPr baseline="-25000" lang="en" sz="2300"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sz="2300">
                <a:latin typeface="Roboto"/>
                <a:ea typeface="Roboto"/>
                <a:cs typeface="Roboto"/>
                <a:sym typeface="Roboto"/>
              </a:rPr>
              <a:t> node observes a real number </a:t>
            </a:r>
            <a:r>
              <a:rPr i="1" lang="en" sz="2300"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aseline="-25000" i="1" lang="en" sz="23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i="1" lang="en" sz="2300">
                <a:latin typeface="Roboto"/>
                <a:ea typeface="Roboto"/>
                <a:cs typeface="Roboto"/>
                <a:sym typeface="Roboto"/>
              </a:rPr>
              <a:t> ∈ R </a:t>
            </a:r>
            <a:r>
              <a:rPr lang="en" sz="2300">
                <a:latin typeface="Roboto"/>
                <a:ea typeface="Roboto"/>
                <a:cs typeface="Roboto"/>
                <a:sym typeface="Roboto"/>
              </a:rPr>
              <a:t>and aims to compute the average of all </a:t>
            </a:r>
            <a:r>
              <a:rPr i="1" lang="en" sz="2300"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aseline="-25000" i="1" lang="en" sz="23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i="1" lang="en" sz="2300">
                <a:latin typeface="Roboto"/>
                <a:ea typeface="Roboto"/>
                <a:cs typeface="Roboto"/>
                <a:sym typeface="Roboto"/>
              </a:rPr>
              <a:t>’s</a:t>
            </a:r>
            <a:r>
              <a:rPr lang="en" sz="2300">
                <a:latin typeface="Roboto"/>
                <a:ea typeface="Roboto"/>
                <a:cs typeface="Roboto"/>
                <a:sym typeface="Roboto"/>
              </a:rPr>
              <a:t>. 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The purpose is to reach the best possible estimate for all nodes, through local processing and information exchange over the network. 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This is a type of </a:t>
            </a:r>
            <a:r>
              <a:rPr b="1" lang="en" sz="2300">
                <a:latin typeface="Roboto"/>
                <a:ea typeface="Roboto"/>
                <a:cs typeface="Roboto"/>
                <a:sym typeface="Roboto"/>
              </a:rPr>
              <a:t>consensus estimation</a:t>
            </a:r>
            <a:r>
              <a:rPr lang="en" sz="2300">
                <a:latin typeface="Roboto"/>
                <a:ea typeface="Roboto"/>
                <a:cs typeface="Roboto"/>
                <a:sym typeface="Roboto"/>
              </a:rPr>
              <a:t> problem.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Proposed</a:t>
            </a:r>
            <a:endParaRPr/>
          </a:p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1104900" y="1239400"/>
            <a:ext cx="7038000" cy="3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(Moallemi &amp; Roy, 2006) proposes an asynchronous protocol, 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consensus propagation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as a solution to the problem.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It is a 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distributed protocol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, each node only requires locally available information.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No central entity, able to contact all nodes, is present.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It is an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 Asynchronous protocol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, i.e., only a subset of messages transmitted at each time.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 algorithm converges for all graphs.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But, the convergence time is known to be bounded only for regular graphs and trees.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Relevance of the problem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1135750" y="1301375"/>
            <a:ext cx="6724500" cy="3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Demand of distributed processing and pervasive computing and communications is increasing.</a:t>
            </a:r>
            <a:br>
              <a:rPr lang="en" sz="2200">
                <a:latin typeface="Roboto"/>
                <a:ea typeface="Roboto"/>
                <a:cs typeface="Roboto"/>
                <a:sym typeface="Roboto"/>
              </a:rPr>
            </a:b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Protocol for calculating mean is necessary  to compute other more complex things (examples below).</a:t>
            </a:r>
            <a:br>
              <a:rPr lang="en" sz="2200">
                <a:latin typeface="Roboto"/>
                <a:ea typeface="Roboto"/>
                <a:cs typeface="Roboto"/>
                <a:sym typeface="Roboto"/>
              </a:rPr>
            </a:b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Eg. Distributed optimization methods, load balancing and clock synchronization are a few to name.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1451925" y="2243300"/>
            <a:ext cx="6543900" cy="15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Algorithms and </a:t>
            </a:r>
            <a:endParaRPr sz="61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Formulas</a:t>
            </a:r>
            <a:endParaRPr sz="61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1470375" y="3747500"/>
            <a:ext cx="6507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Trees and general graphs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Propagation</a:t>
            </a:r>
            <a:endParaRPr/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1104900" y="1239400"/>
            <a:ext cx="7038000" cy="3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For every iteration of the algorithm two functions fires in each node -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Send message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- Every node construct a specific message for each of its neighbour and send that message to each of them respectively.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Calculate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- Each node will use the message it got from its neighbour and tries to calculate the new mean estimate from that information.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900" y="1400163"/>
            <a:ext cx="4524375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594900" y="2590800"/>
            <a:ext cx="4471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Calculation of parameters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μ</a:t>
            </a:r>
            <a:r>
              <a:rPr baseline="-25000" i="1" lang="en">
                <a:latin typeface="Roboto"/>
                <a:ea typeface="Roboto"/>
                <a:cs typeface="Roboto"/>
                <a:sym typeface="Roboto"/>
              </a:rPr>
              <a:t>ij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(t) and K</a:t>
            </a:r>
            <a:r>
              <a:rPr baseline="-25000" i="1" lang="en">
                <a:latin typeface="Roboto"/>
                <a:ea typeface="Roboto"/>
                <a:cs typeface="Roboto"/>
                <a:sym typeface="Roboto"/>
              </a:rPr>
              <a:t>ij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(t)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from the messages received at (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t-1)</a:t>
            </a:r>
            <a:r>
              <a:rPr baseline="30000" i="1" lang="en"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iteration.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3500" y="1495425"/>
            <a:ext cx="3067050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5392575" y="2590800"/>
            <a:ext cx="30489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global average x(i) is calculated at each node, at time 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3688" y="3237925"/>
            <a:ext cx="34766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/>
        </p:nvSpPr>
        <p:spPr>
          <a:xfrm>
            <a:off x="2920475" y="4176775"/>
            <a:ext cx="33900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Thus, for any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i ∈ V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sufficiently large, above equivalence holds.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graph</a:t>
            </a:r>
            <a:endParaRPr/>
          </a:p>
        </p:txBody>
      </p: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613" y="2412100"/>
            <a:ext cx="294322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/>
        </p:nvSpPr>
        <p:spPr>
          <a:xfrm>
            <a:off x="1401400" y="1025175"/>
            <a:ext cx="4164300" cy="31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If we use the same algo as previously mentioned, then f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or cyclic graphs, </a:t>
            </a:r>
            <a:r>
              <a:rPr i="1" lang="en" sz="1700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baseline="-25000" i="1" lang="en" sz="1700">
                <a:latin typeface="Roboto"/>
                <a:ea typeface="Roboto"/>
                <a:cs typeface="Roboto"/>
                <a:sym typeface="Roboto"/>
              </a:rPr>
              <a:t>ij</a:t>
            </a:r>
            <a:r>
              <a:rPr i="1" lang="en" sz="1700">
                <a:latin typeface="Roboto"/>
                <a:ea typeface="Roboto"/>
                <a:cs typeface="Roboto"/>
                <a:sym typeface="Roboto"/>
              </a:rPr>
              <a:t>(t)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-&gt; ∞.</a:t>
            </a:r>
            <a:br>
              <a:rPr lang="en" sz="1700">
                <a:latin typeface="Roboto"/>
                <a:ea typeface="Roboto"/>
                <a:cs typeface="Roboto"/>
                <a:sym typeface="Roboto"/>
              </a:rPr>
            </a:b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(Moallemi &amp; Roy, 2006) provides this recipe for updating the cardinality K</a:t>
            </a:r>
            <a:r>
              <a:rPr baseline="-25000" lang="en" sz="1700">
                <a:latin typeface="Roboto"/>
                <a:ea typeface="Roboto"/>
                <a:cs typeface="Roboto"/>
                <a:sym typeface="Roboto"/>
              </a:rPr>
              <a:t>ij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(t).</a:t>
            </a:r>
            <a:br>
              <a:rPr lang="en" sz="1700">
                <a:latin typeface="Roboto"/>
                <a:ea typeface="Roboto"/>
                <a:cs typeface="Roboto"/>
                <a:sym typeface="Roboto"/>
              </a:rPr>
            </a:b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Factors </a:t>
            </a:r>
            <a:r>
              <a:rPr i="1" lang="en" sz="1700">
                <a:latin typeface="Roboto"/>
                <a:ea typeface="Roboto"/>
                <a:cs typeface="Roboto"/>
                <a:sym typeface="Roboto"/>
              </a:rPr>
              <a:t>ꞵ&gt;0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i="1" lang="en" sz="1700">
                <a:latin typeface="Roboto"/>
                <a:ea typeface="Roboto"/>
                <a:cs typeface="Roboto"/>
                <a:sym typeface="Roboto"/>
              </a:rPr>
              <a:t>Q</a:t>
            </a:r>
            <a:r>
              <a:rPr baseline="-25000" i="1" lang="en" sz="1700">
                <a:latin typeface="Roboto"/>
                <a:ea typeface="Roboto"/>
                <a:cs typeface="Roboto"/>
                <a:sym typeface="Roboto"/>
              </a:rPr>
              <a:t>ij 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are positive constants.</a:t>
            </a:r>
            <a:br>
              <a:rPr lang="en" sz="1700">
                <a:latin typeface="Roboto"/>
                <a:ea typeface="Roboto"/>
                <a:cs typeface="Roboto"/>
                <a:sym typeface="Roboto"/>
              </a:rPr>
            </a:b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This is done to attenuate the value of cardinality in cases of cyclic graphs.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