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Dosis"/>
      <p:regular r:id="rId26"/>
      <p:bold r:id="rId27"/>
    </p:embeddedFon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1394A6-7B54-4B3C-B2E5-E4CEA4A3AC4E}">
  <a:tblStyle styleId="{5B1394A6-7B54-4B3C-B2E5-E4CEA4A3AC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osis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font" Target="fonts/Dosi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87789639e_1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87789639e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87789639e_1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87789639e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87789639e_1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87789639e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87789639e_1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87789639e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87789639e_1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87789639e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87789639e_1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87789639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22222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95" name="Google Shape;95;p1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1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nverted">
  <p:cSld name="BLANK_1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01" name="Google Shape;101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44050" y="-38100"/>
            <a:ext cx="4139800" cy="5192625"/>
          </a:xfrm>
          <a:custGeom>
            <a:rect b="b" l="l" r="r" t="t"/>
            <a:pathLst>
              <a:path extrusionOk="0" h="207705" w="165592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57200" lvl="0" marL="457200" rtl="0">
              <a:spcBef>
                <a:spcPts val="600"/>
              </a:spcBef>
              <a:spcAft>
                <a:spcPts val="0"/>
              </a:spcAft>
              <a:buSzPts val="3600"/>
              <a:buChar char="▸"/>
              <a:defRPr i="1" sz="3600"/>
            </a:lvl1pPr>
            <a:lvl2pPr indent="-457200" lvl="1" marL="9144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2pPr>
            <a:lvl3pPr indent="-457200" lvl="2" marL="13716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3pPr>
            <a:lvl4pPr indent="-457200" lvl="3" marL="18288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4pPr>
            <a:lvl5pPr indent="-457200" lvl="4" marL="22860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5pPr>
            <a:lvl6pPr indent="-457200" lvl="5" marL="2743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6pPr>
            <a:lvl7pPr indent="-457200" lvl="6" marL="32004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7pPr>
            <a:lvl8pPr indent="-457200" lvl="7" marL="36576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8pPr>
            <a:lvl9pPr indent="-457200" lvl="8" marL="411480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" name="Google Shape;26;p4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" name="Google Shape;29;p4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32" name="Google Shape;32;p5"/>
            <p:cNvSpPr/>
            <p:nvPr/>
          </p:nvSpPr>
          <p:spPr>
            <a:xfrm>
              <a:off x="-55075" y="-38100"/>
              <a:ext cx="3312625" cy="5214650"/>
            </a:xfrm>
            <a:custGeom>
              <a:rect b="b" l="l" r="r" t="t"/>
              <a:pathLst>
                <a:path extrusionOk="0" h="208586" w="132505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fmla="val 7500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43" name="Google Shape;43;p6"/>
            <p:cNvSpPr/>
            <p:nvPr/>
          </p:nvSpPr>
          <p:spPr>
            <a:xfrm>
              <a:off x="-55075" y="-38100"/>
              <a:ext cx="3312625" cy="5214650"/>
            </a:xfrm>
            <a:custGeom>
              <a:rect b="b" l="l" r="r" t="t"/>
              <a:pathLst>
                <a:path extrusionOk="0" h="208586" w="132505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fmla="val 7500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6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7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55" name="Google Shape;55;p7"/>
            <p:cNvSpPr/>
            <p:nvPr/>
          </p:nvSpPr>
          <p:spPr>
            <a:xfrm>
              <a:off x="-55075" y="-38100"/>
              <a:ext cx="3312625" cy="5214650"/>
            </a:xfrm>
            <a:custGeom>
              <a:rect b="b" l="l" r="r" t="t"/>
              <a:pathLst>
                <a:path extrusionOk="0" h="208586" w="132505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6" name="Google Shape;56;p7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fmla="val 7500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3" name="Google Shape;63;p7"/>
          <p:cNvSpPr txBox="1"/>
          <p:nvPr>
            <p:ph idx="2" type="body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4" name="Google Shape;64;p7"/>
          <p:cNvSpPr txBox="1"/>
          <p:nvPr>
            <p:ph idx="3" type="body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68" name="Google Shape;68;p8"/>
            <p:cNvSpPr/>
            <p:nvPr/>
          </p:nvSpPr>
          <p:spPr>
            <a:xfrm>
              <a:off x="-55075" y="-38100"/>
              <a:ext cx="3312625" cy="5214650"/>
            </a:xfrm>
            <a:custGeom>
              <a:rect b="b" l="l" r="r" t="t"/>
              <a:pathLst>
                <a:path extrusionOk="0" h="208586" w="132505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fmla="val 7500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TITLE_ONLY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8" name="Google Shape;78;p9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0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0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0"/>
          <p:cNvSpPr txBox="1"/>
          <p:nvPr>
            <p:ph idx="1" type="body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4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5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type="ctrTitle"/>
          </p:nvPr>
        </p:nvSpPr>
        <p:spPr>
          <a:xfrm>
            <a:off x="1028475" y="0"/>
            <a:ext cx="5511000" cy="40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For Biomedical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Image-Segmentation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Convolution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1104900" y="2463200"/>
            <a:ext cx="3625200" cy="11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We are using a 3x3 kernel for convolution and ReLu activation.</a:t>
            </a:r>
            <a:endParaRPr sz="2000"/>
          </a:p>
        </p:txBody>
      </p:sp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3150" y="1255425"/>
            <a:ext cx="3977200" cy="32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Max pooling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804575" y="3353575"/>
            <a:ext cx="3625200" cy="11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We are max pooling the convolutional layers on the left side using a 2x2 filter.</a:t>
            </a:r>
            <a:endParaRPr sz="2000"/>
          </a:p>
        </p:txBody>
      </p:sp>
      <p:sp>
        <p:nvSpPr>
          <p:cNvPr id="182" name="Google Shape;182;p2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925" y="1132100"/>
            <a:ext cx="4914900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3"/>
          <p:cNvSpPr txBox="1"/>
          <p:nvPr/>
        </p:nvSpPr>
        <p:spPr>
          <a:xfrm>
            <a:off x="4429775" y="3465025"/>
            <a:ext cx="33441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to get "</a:t>
            </a: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 is present in the image rather than "WHERE" is it present.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Up sampling using Transposed convolution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5575" y="1238075"/>
            <a:ext cx="2043825" cy="360447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4"/>
          <p:cNvSpPr txBox="1"/>
          <p:nvPr>
            <p:ph idx="1" type="body"/>
          </p:nvPr>
        </p:nvSpPr>
        <p:spPr>
          <a:xfrm>
            <a:off x="1104900" y="1858500"/>
            <a:ext cx="3625200" cy="176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To get the “</a:t>
            </a:r>
            <a:r>
              <a:rPr b="1" lang="en" sz="2000"/>
              <a:t>WHERE</a:t>
            </a:r>
            <a:r>
              <a:rPr lang="en" sz="2000"/>
              <a:t>” of the segments.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Useful for localization of segments.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Low res to high res.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idx="4294967295" type="ctrTitle"/>
          </p:nvPr>
        </p:nvSpPr>
        <p:spPr>
          <a:xfrm>
            <a:off x="888300" y="2578150"/>
            <a:ext cx="736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Evaluation metrics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98" name="Google Shape;198;p25"/>
          <p:cNvSpPr txBox="1"/>
          <p:nvPr>
            <p:ph idx="4294967295" type="subTitle"/>
          </p:nvPr>
        </p:nvSpPr>
        <p:spPr>
          <a:xfrm>
            <a:off x="1043725" y="3737950"/>
            <a:ext cx="727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Intersection over Union(IoU) and Dice Coeffic</a:t>
            </a:r>
            <a:r>
              <a:rPr lang="en" sz="2400"/>
              <a:t>ient</a:t>
            </a:r>
            <a:endParaRPr sz="2400"/>
          </a:p>
        </p:txBody>
      </p:sp>
      <p:sp>
        <p:nvSpPr>
          <p:cNvPr id="199" name="Google Shape;199;p2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Performance Metrics Used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6"/>
          <p:cNvSpPr txBox="1"/>
          <p:nvPr/>
        </p:nvSpPr>
        <p:spPr>
          <a:xfrm>
            <a:off x="1104900" y="1249900"/>
            <a:ext cx="7743600" cy="3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Pixel by pixel accuracy is not a good measure to evaluate segmentation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It doesn't take into account class imbalance. This means a poorly segmented result might yield a high accuracy.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Here, we have used performance metrics such as :</a:t>
            </a:r>
            <a:endParaRPr sz="16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IOU </a:t>
            </a:r>
            <a:endParaRPr sz="16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DICE coefficient</a:t>
            </a:r>
            <a:endParaRPr sz="16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Intersection over Union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27"/>
          <p:cNvSpPr txBox="1"/>
          <p:nvPr>
            <p:ph idx="1" type="body"/>
          </p:nvPr>
        </p:nvSpPr>
        <p:spPr>
          <a:xfrm>
            <a:off x="1104900" y="1277625"/>
            <a:ext cx="35556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Higher overlap implies higher score.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In confusion matrix terms.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14" name="Google Shape;2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975" y="1687000"/>
            <a:ext cx="3555700" cy="277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5888" y="2782998"/>
            <a:ext cx="2093625" cy="6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DICE Coefficient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2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4997" y="1484850"/>
            <a:ext cx="3384404" cy="299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8"/>
          <p:cNvSpPr txBox="1"/>
          <p:nvPr/>
        </p:nvSpPr>
        <p:spPr>
          <a:xfrm>
            <a:off x="846625" y="1135500"/>
            <a:ext cx="3795600" cy="26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             DICE =</a:t>
            </a:r>
            <a:endParaRPr sz="2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calculates performance as a ratio of twice the area of intersection and total area.</a:t>
            </a:r>
            <a:br>
              <a:rPr lang="en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2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terms of confusion matrix :</a:t>
            </a:r>
            <a:endParaRPr sz="2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6191" y="3885499"/>
            <a:ext cx="2556433" cy="7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idx="4294967295" type="title"/>
          </p:nvPr>
        </p:nvSpPr>
        <p:spPr>
          <a:xfrm>
            <a:off x="1104900" y="0"/>
            <a:ext cx="67245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Input  And </a:t>
            </a:r>
            <a:r>
              <a:rPr lang="en">
                <a:solidFill>
                  <a:srgbClr val="000000"/>
                </a:solidFill>
              </a:rPr>
              <a:t>Predicted Output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2285350" y="1538450"/>
            <a:ext cx="796200" cy="394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29"/>
          <p:cNvSpPr/>
          <p:nvPr/>
        </p:nvSpPr>
        <p:spPr>
          <a:xfrm rot="-8100000">
            <a:off x="3309132" y="3246121"/>
            <a:ext cx="238436" cy="227406"/>
          </a:xfrm>
          <a:prstGeom prst="halfFrame">
            <a:avLst>
              <a:gd fmla="val 38776" name="adj1"/>
              <a:gd fmla="val 40152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9"/>
          <p:cNvSpPr/>
          <p:nvPr/>
        </p:nvSpPr>
        <p:spPr>
          <a:xfrm rot="-8100000">
            <a:off x="4230757" y="1756746"/>
            <a:ext cx="238436" cy="227406"/>
          </a:xfrm>
          <a:prstGeom prst="halfFrame">
            <a:avLst>
              <a:gd fmla="val 38776" name="adj1"/>
              <a:gd fmla="val 40152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 rot="-8100000">
            <a:off x="4945732" y="3826446"/>
            <a:ext cx="238436" cy="227406"/>
          </a:xfrm>
          <a:prstGeom prst="halfFrame">
            <a:avLst>
              <a:gd fmla="val 38776" name="adj1"/>
              <a:gd fmla="val 40152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9"/>
          <p:cNvSpPr/>
          <p:nvPr/>
        </p:nvSpPr>
        <p:spPr>
          <a:xfrm rot="-8100000">
            <a:off x="7072857" y="2252046"/>
            <a:ext cx="238436" cy="227406"/>
          </a:xfrm>
          <a:prstGeom prst="halfFrame">
            <a:avLst>
              <a:gd fmla="val 38776" name="adj1"/>
              <a:gd fmla="val 40152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9"/>
          <p:cNvSpPr/>
          <p:nvPr/>
        </p:nvSpPr>
        <p:spPr>
          <a:xfrm rot="-8100000">
            <a:off x="7730432" y="3826446"/>
            <a:ext cx="238436" cy="227406"/>
          </a:xfrm>
          <a:prstGeom prst="halfFrame">
            <a:avLst>
              <a:gd fmla="val 38776" name="adj1"/>
              <a:gd fmla="val 40152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801" y="1116888"/>
            <a:ext cx="7401026" cy="249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9"/>
          <p:cNvSpPr txBox="1"/>
          <p:nvPr/>
        </p:nvSpPr>
        <p:spPr>
          <a:xfrm>
            <a:off x="2809925" y="3775450"/>
            <a:ext cx="60144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Unet gives a pretty good predicted mask.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Measured IOU, DICE and Confusion Matrix</a:t>
            </a:r>
            <a:endParaRPr/>
          </a:p>
        </p:txBody>
      </p:sp>
      <p:graphicFrame>
        <p:nvGraphicFramePr>
          <p:cNvPr id="244" name="Google Shape;244;p30"/>
          <p:cNvGraphicFramePr/>
          <p:nvPr/>
        </p:nvGraphicFramePr>
        <p:xfrm>
          <a:off x="2408600" y="2555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{5B1394A6-7B54-4B3C-B2E5-E4CEA4A3AC4E}</a:tableStyleId>
              </a:tblPr>
              <a:tblGrid>
                <a:gridCol w="1623950"/>
                <a:gridCol w="1623950"/>
                <a:gridCol w="1623950"/>
              </a:tblGrid>
              <a:tr h="68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Positive(White) </a:t>
                      </a:r>
                      <a:endParaRPr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Negative(Black)</a:t>
                      </a:r>
                      <a:endParaRPr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6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Positive 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0.189(TP)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0.025(FP)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6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Negative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0.009(FN)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0.777(TN)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5" name="Google Shape;245;p3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30"/>
          <p:cNvSpPr txBox="1"/>
          <p:nvPr/>
        </p:nvSpPr>
        <p:spPr>
          <a:xfrm>
            <a:off x="1146525" y="1212300"/>
            <a:ext cx="25374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IOU  :  </a:t>
            </a:r>
            <a:r>
              <a:rPr b="1"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0.896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30"/>
          <p:cNvSpPr txBox="1"/>
          <p:nvPr/>
        </p:nvSpPr>
        <p:spPr>
          <a:xfrm>
            <a:off x="5383975" y="1212300"/>
            <a:ext cx="30732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DICE coefficient : </a:t>
            </a:r>
            <a:r>
              <a:rPr b="1" lang="en" sz="1600">
                <a:highlight>
                  <a:srgbClr val="FFFFFF"/>
                </a:highlight>
              </a:rPr>
              <a:t>0.941</a:t>
            </a:r>
            <a:endParaRPr b="1" sz="1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0"/>
          <p:cNvSpPr txBox="1"/>
          <p:nvPr/>
        </p:nvSpPr>
        <p:spPr>
          <a:xfrm>
            <a:off x="1221725" y="1889100"/>
            <a:ext cx="28758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Confusion Matrix 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30"/>
          <p:cNvSpPr txBox="1"/>
          <p:nvPr/>
        </p:nvSpPr>
        <p:spPr>
          <a:xfrm>
            <a:off x="3881275" y="2132775"/>
            <a:ext cx="26031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Actual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30"/>
          <p:cNvSpPr txBox="1"/>
          <p:nvPr/>
        </p:nvSpPr>
        <p:spPr>
          <a:xfrm rot="-5399181">
            <a:off x="1372165" y="3458120"/>
            <a:ext cx="12594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Predicted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Conv. overlay matrix vs ground truth mask vs predicted mask </a:t>
            </a:r>
            <a:endParaRPr/>
          </a:p>
        </p:txBody>
      </p:sp>
      <p:sp>
        <p:nvSpPr>
          <p:cNvPr id="256" name="Google Shape;256;p3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7" name="Google Shape;2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750" y="1167400"/>
            <a:ext cx="5753275" cy="369949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1"/>
          <p:cNvSpPr txBox="1"/>
          <p:nvPr/>
        </p:nvSpPr>
        <p:spPr>
          <a:xfrm>
            <a:off x="827025" y="1954700"/>
            <a:ext cx="2011200" cy="2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Cyan - TP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Magenta - FP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Yellow - FN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Black - TN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of Presentation</a:t>
            </a:r>
            <a:endParaRPr/>
          </a:p>
        </p:txBody>
      </p:sp>
      <p:sp>
        <p:nvSpPr>
          <p:cNvPr id="115" name="Google Shape;115;p1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4"/>
          <p:cNvSpPr txBox="1"/>
          <p:nvPr/>
        </p:nvSpPr>
        <p:spPr>
          <a:xfrm>
            <a:off x="1660425" y="1555450"/>
            <a:ext cx="6918300" cy="31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Abstract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Proposed U-net (as in paper)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Dataset Used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Our pipelin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Operations Involved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Evaluation metrics used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Performance results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32"/>
          <p:cNvSpPr txBox="1"/>
          <p:nvPr>
            <p:ph idx="4294967295" type="ctrTitle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THANKS!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265" name="Google Shape;265;p32"/>
          <p:cNvSpPr txBox="1"/>
          <p:nvPr>
            <p:ph idx="4294967295" type="subTitle"/>
          </p:nvPr>
        </p:nvSpPr>
        <p:spPr>
          <a:xfrm>
            <a:off x="1033300" y="2630575"/>
            <a:ext cx="7185000" cy="18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Group members - </a:t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b="1" lang="en" sz="2400">
                <a:solidFill>
                  <a:schemeClr val="lt1"/>
                </a:solidFill>
              </a:rPr>
              <a:t>Mukesh Singh 2018UCS0062</a:t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b="1" lang="en" sz="2400">
                <a:solidFill>
                  <a:schemeClr val="lt1"/>
                </a:solidFill>
              </a:rPr>
              <a:t>Vineet Bakshi 2018UCS0066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idx="4294967295" type="ctrTitle"/>
          </p:nvPr>
        </p:nvSpPr>
        <p:spPr>
          <a:xfrm>
            <a:off x="1265525" y="116500"/>
            <a:ext cx="3550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8700"/>
                </a:solidFill>
              </a:rPr>
              <a:t>Abstract</a:t>
            </a:r>
            <a:endParaRPr sz="6000">
              <a:solidFill>
                <a:srgbClr val="FF8700"/>
              </a:solidFill>
            </a:endParaRPr>
          </a:p>
        </p:txBody>
      </p:sp>
      <p:sp>
        <p:nvSpPr>
          <p:cNvPr id="122" name="Google Shape;122;p1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1541225" y="1315675"/>
            <a:ext cx="70107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segmentation of biomedical images typically deals with partitioning an image into multiple regions representing anatomical objects of interest. 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variety of medical image segmentation problems present significant technical challenges, including heterogeneous pixel intensities, noisy/ill-defined boundaries, and irregular shapes with high variability.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paper uses a convolutional neural network to train the model and perform image segmentation. 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architecture consists of a contracting path to capture context and a symmetric expanding path that enables precise localization.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" name="Google Shape;12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900" y="1045000"/>
            <a:ext cx="4863250" cy="356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6"/>
          <p:cNvSpPr txBox="1"/>
          <p:nvPr/>
        </p:nvSpPr>
        <p:spPr>
          <a:xfrm>
            <a:off x="5384900" y="1494250"/>
            <a:ext cx="3589800" cy="20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We can see that the network is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composed of Convolution Operation, Max Pooling, ReLU Activation, Concatenation and Up Sampling Layers.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1031625" y="86350"/>
            <a:ext cx="7067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Proposed U-net (in paper)</a:t>
            </a:r>
            <a:endParaRPr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DATASET PREPROCESSING TECHNIQUES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▸"/>
            </a:pPr>
            <a:r>
              <a:rPr lang="en" sz="2800"/>
              <a:t>Dataset used -&gt; kaggle data-science-bowl-2018.</a:t>
            </a:r>
            <a:endParaRPr sz="2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▸"/>
            </a:pPr>
            <a:r>
              <a:rPr lang="en" sz="2800"/>
              <a:t>Preprocessing techniques -&gt; The image provided in the above dataset is n * n pixels which is reduced to 128 * 128 prior to training model.</a:t>
            </a:r>
            <a:endParaRPr sz="2800"/>
          </a:p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idx="4294967295" type="ctrTitle"/>
          </p:nvPr>
        </p:nvSpPr>
        <p:spPr>
          <a:xfrm>
            <a:off x="888300" y="2578150"/>
            <a:ext cx="736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Our Pipeline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44" name="Google Shape;144;p18"/>
          <p:cNvSpPr txBox="1"/>
          <p:nvPr>
            <p:ph idx="4294967295" type="subTitle"/>
          </p:nvPr>
        </p:nvSpPr>
        <p:spPr>
          <a:xfrm>
            <a:off x="1043725" y="3737950"/>
            <a:ext cx="727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We use a slightly different channel width than the initially proposed architecture in the paper.</a:t>
            </a:r>
            <a:endParaRPr sz="2400"/>
          </a:p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Pipeline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623" y="1242000"/>
            <a:ext cx="6298776" cy="352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else is different?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1104900" y="1224350"/>
            <a:ext cx="2702100" cy="27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Used different Optimizer → The original paper used stochastic gradient descent optimizer, we just used an Adam Optimizer.</a:t>
            </a:r>
            <a:endParaRPr/>
          </a:p>
        </p:txBody>
      </p:sp>
      <p:sp>
        <p:nvSpPr>
          <p:cNvPr id="159" name="Google Shape;159;p20"/>
          <p:cNvSpPr txBox="1"/>
          <p:nvPr>
            <p:ph idx="2" type="body"/>
          </p:nvPr>
        </p:nvSpPr>
        <p:spPr>
          <a:xfrm>
            <a:off x="4978675" y="1224350"/>
            <a:ext cx="2850600" cy="26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Used different loss function → The original paper have used softmax with cross entropy loss function, we just used an binary_crossentropy and sigmoid function.</a:t>
            </a:r>
            <a:endParaRPr/>
          </a:p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idx="4294967295" type="ctrTitle"/>
          </p:nvPr>
        </p:nvSpPr>
        <p:spPr>
          <a:xfrm>
            <a:off x="888300" y="2578150"/>
            <a:ext cx="736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Operations Involved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66" name="Google Shape;166;p21"/>
          <p:cNvSpPr txBox="1"/>
          <p:nvPr>
            <p:ph idx="4294967295" type="subTitle"/>
          </p:nvPr>
        </p:nvSpPr>
        <p:spPr>
          <a:xfrm>
            <a:off x="1043725" y="3737950"/>
            <a:ext cx="727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Convolution, max pooling(down scaling),relu activations and up sampling</a:t>
            </a:r>
            <a:endParaRPr sz="2400"/>
          </a:p>
        </p:txBody>
      </p:sp>
      <p:sp>
        <p:nvSpPr>
          <p:cNvPr id="167" name="Google Shape;167;p2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